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56" r:id="rId5"/>
    <p:sldId id="257" r:id="rId6"/>
    <p:sldId id="258" r:id="rId7"/>
    <p:sldId id="276" r:id="rId8"/>
    <p:sldId id="259" r:id="rId9"/>
    <p:sldId id="277" r:id="rId10"/>
    <p:sldId id="278" r:id="rId11"/>
    <p:sldId id="280" r:id="rId12"/>
    <p:sldId id="281" r:id="rId13"/>
    <p:sldId id="279" r:id="rId14"/>
    <p:sldId id="260" r:id="rId15"/>
    <p:sldId id="282" r:id="rId16"/>
    <p:sldId id="284" r:id="rId17"/>
    <p:sldId id="285" r:id="rId18"/>
    <p:sldId id="265" r:id="rId19"/>
    <p:sldId id="266" r:id="rId20"/>
    <p:sldId id="275" r:id="rId21"/>
    <p:sldId id="28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8" autoAdjust="0"/>
    <p:restoredTop sz="94718"/>
  </p:normalViewPr>
  <p:slideViewPr>
    <p:cSldViewPr snapToGrid="0">
      <p:cViewPr varScale="1">
        <p:scale>
          <a:sx n="78" d="100"/>
          <a:sy n="78" d="100"/>
        </p:scale>
        <p:origin x="787" y="67"/>
      </p:cViewPr>
      <p:guideLst/>
    </p:cSldViewPr>
  </p:slid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167D7C-3709-4EFB-AC96-240A4A1527BD}" type="doc">
      <dgm:prSet loTypeId="urn:microsoft.com/office/officeart/2005/8/layout/vProcess5" loCatId="process" qsTypeId="urn:microsoft.com/office/officeart/2005/8/quickstyle/simple2" qsCatId="simple" csTypeId="urn:microsoft.com/office/officeart/2005/8/colors/accent3_2" csCatId="accent3"/>
      <dgm:spPr/>
      <dgm:t>
        <a:bodyPr/>
        <a:lstStyle/>
        <a:p>
          <a:endParaRPr lang="en-US"/>
        </a:p>
      </dgm:t>
    </dgm:pt>
    <dgm:pt modelId="{F1BAFF87-B6EC-47C1-AE48-4AE00EE9EB10}">
      <dgm:prSet/>
      <dgm:spPr/>
      <dgm:t>
        <a:bodyPr/>
        <a:lstStyle/>
        <a:p>
          <a:r>
            <a:rPr lang="en-US"/>
            <a:t>41% sad for more than 2 weeks</a:t>
          </a:r>
        </a:p>
      </dgm:t>
    </dgm:pt>
    <dgm:pt modelId="{06341FD8-657A-424F-99BD-DAED65F3066D}" type="parTrans" cxnId="{F6C2B46D-25A6-40CE-9028-5CEBD3E728FB}">
      <dgm:prSet/>
      <dgm:spPr/>
      <dgm:t>
        <a:bodyPr/>
        <a:lstStyle/>
        <a:p>
          <a:endParaRPr lang="en-US"/>
        </a:p>
      </dgm:t>
    </dgm:pt>
    <dgm:pt modelId="{6D1DC08A-57BD-4A83-8C5D-C7C455A98349}" type="sibTrans" cxnId="{F6C2B46D-25A6-40CE-9028-5CEBD3E728FB}">
      <dgm:prSet/>
      <dgm:spPr/>
      <dgm:t>
        <a:bodyPr/>
        <a:lstStyle/>
        <a:p>
          <a:endParaRPr lang="en-US"/>
        </a:p>
      </dgm:t>
    </dgm:pt>
    <dgm:pt modelId="{DD1ACB32-7031-4A26-990E-82669AB0F476}">
      <dgm:prSet/>
      <dgm:spPr/>
      <dgm:t>
        <a:bodyPr/>
        <a:lstStyle/>
        <a:p>
          <a:r>
            <a:rPr lang="en-US"/>
            <a:t>22% seriously considered suicide</a:t>
          </a:r>
        </a:p>
      </dgm:t>
    </dgm:pt>
    <dgm:pt modelId="{01F7BF69-4952-4F13-BD07-12F1E500CFB4}" type="parTrans" cxnId="{C6F812B3-BF9C-4E53-9C3B-C6E573D0DBAD}">
      <dgm:prSet/>
      <dgm:spPr/>
      <dgm:t>
        <a:bodyPr/>
        <a:lstStyle/>
        <a:p>
          <a:endParaRPr lang="en-US"/>
        </a:p>
      </dgm:t>
    </dgm:pt>
    <dgm:pt modelId="{76C3665F-FA39-4075-AE2C-EDF4C1C11418}" type="sibTrans" cxnId="{C6F812B3-BF9C-4E53-9C3B-C6E573D0DBAD}">
      <dgm:prSet/>
      <dgm:spPr/>
      <dgm:t>
        <a:bodyPr/>
        <a:lstStyle/>
        <a:p>
          <a:endParaRPr lang="en-US"/>
        </a:p>
      </dgm:t>
    </dgm:pt>
    <dgm:pt modelId="{CA39A630-322A-47A7-A50C-73D522396891}">
      <dgm:prSet/>
      <dgm:spPr/>
      <dgm:t>
        <a:bodyPr/>
        <a:lstStyle/>
        <a:p>
          <a:r>
            <a:rPr lang="en-US"/>
            <a:t>18% made a suicide plan</a:t>
          </a:r>
        </a:p>
      </dgm:t>
    </dgm:pt>
    <dgm:pt modelId="{45E04E48-B461-47BC-8057-DB19CA57F211}" type="parTrans" cxnId="{76E19AB7-5205-4865-9619-770F5A2409C4}">
      <dgm:prSet/>
      <dgm:spPr/>
      <dgm:t>
        <a:bodyPr/>
        <a:lstStyle/>
        <a:p>
          <a:endParaRPr lang="en-US"/>
        </a:p>
      </dgm:t>
    </dgm:pt>
    <dgm:pt modelId="{71C8B696-21BD-4104-A040-CEC1C46BD02E}" type="sibTrans" cxnId="{76E19AB7-5205-4865-9619-770F5A2409C4}">
      <dgm:prSet/>
      <dgm:spPr/>
      <dgm:t>
        <a:bodyPr/>
        <a:lstStyle/>
        <a:p>
          <a:endParaRPr lang="en-US"/>
        </a:p>
      </dgm:t>
    </dgm:pt>
    <dgm:pt modelId="{D04FDD13-32E6-4627-A3D6-FFAF5613A2E9}">
      <dgm:prSet/>
      <dgm:spPr/>
      <dgm:t>
        <a:bodyPr/>
        <a:lstStyle/>
        <a:p>
          <a:r>
            <a:rPr lang="en-US"/>
            <a:t>10% made a suicide attempt</a:t>
          </a:r>
        </a:p>
      </dgm:t>
    </dgm:pt>
    <dgm:pt modelId="{E5119ABB-769D-4281-802A-3D67BA7D5298}" type="parTrans" cxnId="{F6BD8CEF-A249-41B5-A5BA-F416527E056A}">
      <dgm:prSet/>
      <dgm:spPr/>
      <dgm:t>
        <a:bodyPr/>
        <a:lstStyle/>
        <a:p>
          <a:endParaRPr lang="en-US"/>
        </a:p>
      </dgm:t>
    </dgm:pt>
    <dgm:pt modelId="{447277FF-515D-4FCB-9262-E3BF3AD6C662}" type="sibTrans" cxnId="{F6BD8CEF-A249-41B5-A5BA-F416527E056A}">
      <dgm:prSet/>
      <dgm:spPr/>
      <dgm:t>
        <a:bodyPr/>
        <a:lstStyle/>
        <a:p>
          <a:endParaRPr lang="en-US"/>
        </a:p>
      </dgm:t>
    </dgm:pt>
    <dgm:pt modelId="{A3CBA352-E1A6-4AC8-8DE6-991E4C2C8851}" type="pres">
      <dgm:prSet presAssocID="{89167D7C-3709-4EFB-AC96-240A4A1527BD}" presName="outerComposite" presStyleCnt="0">
        <dgm:presLayoutVars>
          <dgm:chMax val="5"/>
          <dgm:dir/>
          <dgm:resizeHandles val="exact"/>
        </dgm:presLayoutVars>
      </dgm:prSet>
      <dgm:spPr/>
    </dgm:pt>
    <dgm:pt modelId="{9684A54F-5BC8-42A9-8DE5-4EF074EC8669}" type="pres">
      <dgm:prSet presAssocID="{89167D7C-3709-4EFB-AC96-240A4A1527BD}" presName="dummyMaxCanvas" presStyleCnt="0">
        <dgm:presLayoutVars/>
      </dgm:prSet>
      <dgm:spPr/>
    </dgm:pt>
    <dgm:pt modelId="{AF3D900B-1885-46A1-B0E7-3A1F6A2BF46F}" type="pres">
      <dgm:prSet presAssocID="{89167D7C-3709-4EFB-AC96-240A4A1527BD}" presName="FourNodes_1" presStyleLbl="node1" presStyleIdx="0" presStyleCnt="4">
        <dgm:presLayoutVars>
          <dgm:bulletEnabled val="1"/>
        </dgm:presLayoutVars>
      </dgm:prSet>
      <dgm:spPr/>
    </dgm:pt>
    <dgm:pt modelId="{14EE80B7-85C9-4756-955B-E1992757ED98}" type="pres">
      <dgm:prSet presAssocID="{89167D7C-3709-4EFB-AC96-240A4A1527BD}" presName="FourNodes_2" presStyleLbl="node1" presStyleIdx="1" presStyleCnt="4">
        <dgm:presLayoutVars>
          <dgm:bulletEnabled val="1"/>
        </dgm:presLayoutVars>
      </dgm:prSet>
      <dgm:spPr/>
    </dgm:pt>
    <dgm:pt modelId="{313C0B13-F510-4AFB-89D9-11B753E6FAC8}" type="pres">
      <dgm:prSet presAssocID="{89167D7C-3709-4EFB-AC96-240A4A1527BD}" presName="FourNodes_3" presStyleLbl="node1" presStyleIdx="2" presStyleCnt="4">
        <dgm:presLayoutVars>
          <dgm:bulletEnabled val="1"/>
        </dgm:presLayoutVars>
      </dgm:prSet>
      <dgm:spPr/>
    </dgm:pt>
    <dgm:pt modelId="{A3ABAF63-A9FF-4C86-9412-7F478E3FD8B4}" type="pres">
      <dgm:prSet presAssocID="{89167D7C-3709-4EFB-AC96-240A4A1527BD}" presName="FourNodes_4" presStyleLbl="node1" presStyleIdx="3" presStyleCnt="4">
        <dgm:presLayoutVars>
          <dgm:bulletEnabled val="1"/>
        </dgm:presLayoutVars>
      </dgm:prSet>
      <dgm:spPr/>
    </dgm:pt>
    <dgm:pt modelId="{CBE00588-DDBC-4DD3-B936-B734DB7A5833}" type="pres">
      <dgm:prSet presAssocID="{89167D7C-3709-4EFB-AC96-240A4A1527BD}" presName="FourConn_1-2" presStyleLbl="fgAccFollowNode1" presStyleIdx="0" presStyleCnt="3">
        <dgm:presLayoutVars>
          <dgm:bulletEnabled val="1"/>
        </dgm:presLayoutVars>
      </dgm:prSet>
      <dgm:spPr/>
    </dgm:pt>
    <dgm:pt modelId="{1A944F53-6ACC-4551-B4FF-9A26B7F5A2B6}" type="pres">
      <dgm:prSet presAssocID="{89167D7C-3709-4EFB-AC96-240A4A1527BD}" presName="FourConn_2-3" presStyleLbl="fgAccFollowNode1" presStyleIdx="1" presStyleCnt="3">
        <dgm:presLayoutVars>
          <dgm:bulletEnabled val="1"/>
        </dgm:presLayoutVars>
      </dgm:prSet>
      <dgm:spPr/>
    </dgm:pt>
    <dgm:pt modelId="{13A255EA-68FC-4183-9026-006CB94521BC}" type="pres">
      <dgm:prSet presAssocID="{89167D7C-3709-4EFB-AC96-240A4A1527BD}" presName="FourConn_3-4" presStyleLbl="fgAccFollowNode1" presStyleIdx="2" presStyleCnt="3">
        <dgm:presLayoutVars>
          <dgm:bulletEnabled val="1"/>
        </dgm:presLayoutVars>
      </dgm:prSet>
      <dgm:spPr/>
    </dgm:pt>
    <dgm:pt modelId="{9A4A02BA-127A-43D3-8A09-22340DDCD8FD}" type="pres">
      <dgm:prSet presAssocID="{89167D7C-3709-4EFB-AC96-240A4A1527BD}" presName="FourNodes_1_text" presStyleLbl="node1" presStyleIdx="3" presStyleCnt="4">
        <dgm:presLayoutVars>
          <dgm:bulletEnabled val="1"/>
        </dgm:presLayoutVars>
      </dgm:prSet>
      <dgm:spPr/>
    </dgm:pt>
    <dgm:pt modelId="{BE4A40CE-3D14-4E66-96A7-C707A4C6B7F7}" type="pres">
      <dgm:prSet presAssocID="{89167D7C-3709-4EFB-AC96-240A4A1527BD}" presName="FourNodes_2_text" presStyleLbl="node1" presStyleIdx="3" presStyleCnt="4">
        <dgm:presLayoutVars>
          <dgm:bulletEnabled val="1"/>
        </dgm:presLayoutVars>
      </dgm:prSet>
      <dgm:spPr/>
    </dgm:pt>
    <dgm:pt modelId="{E1B89F2B-E334-4A15-B47E-4DA02E2BD28A}" type="pres">
      <dgm:prSet presAssocID="{89167D7C-3709-4EFB-AC96-240A4A1527BD}" presName="FourNodes_3_text" presStyleLbl="node1" presStyleIdx="3" presStyleCnt="4">
        <dgm:presLayoutVars>
          <dgm:bulletEnabled val="1"/>
        </dgm:presLayoutVars>
      </dgm:prSet>
      <dgm:spPr/>
    </dgm:pt>
    <dgm:pt modelId="{98CA4C22-03DF-44B4-A489-53C3FF92DFA7}" type="pres">
      <dgm:prSet presAssocID="{89167D7C-3709-4EFB-AC96-240A4A1527BD}" presName="FourNodes_4_text" presStyleLbl="node1" presStyleIdx="3" presStyleCnt="4">
        <dgm:presLayoutVars>
          <dgm:bulletEnabled val="1"/>
        </dgm:presLayoutVars>
      </dgm:prSet>
      <dgm:spPr/>
    </dgm:pt>
  </dgm:ptLst>
  <dgm:cxnLst>
    <dgm:cxn modelId="{86DF2F04-2106-41AA-BAA2-2F442E5BB50A}" type="presOf" srcId="{CA39A630-322A-47A7-A50C-73D522396891}" destId="{E1B89F2B-E334-4A15-B47E-4DA02E2BD28A}" srcOrd="1" destOrd="0" presId="urn:microsoft.com/office/officeart/2005/8/layout/vProcess5"/>
    <dgm:cxn modelId="{3FED3D1D-80A0-4326-9E20-A337709A7D69}" type="presOf" srcId="{DD1ACB32-7031-4A26-990E-82669AB0F476}" destId="{BE4A40CE-3D14-4E66-96A7-C707A4C6B7F7}" srcOrd="1" destOrd="0" presId="urn:microsoft.com/office/officeart/2005/8/layout/vProcess5"/>
    <dgm:cxn modelId="{F9BBAE41-2284-4E39-88B4-A453CCD5290E}" type="presOf" srcId="{CA39A630-322A-47A7-A50C-73D522396891}" destId="{313C0B13-F510-4AFB-89D9-11B753E6FAC8}" srcOrd="0" destOrd="0" presId="urn:microsoft.com/office/officeart/2005/8/layout/vProcess5"/>
    <dgm:cxn modelId="{E2350249-E95E-47FA-B233-4D16223F86C2}" type="presOf" srcId="{71C8B696-21BD-4104-A040-CEC1C46BD02E}" destId="{13A255EA-68FC-4183-9026-006CB94521BC}" srcOrd="0" destOrd="0" presId="urn:microsoft.com/office/officeart/2005/8/layout/vProcess5"/>
    <dgm:cxn modelId="{D70ED34A-0946-49C1-BC52-212599EB39C3}" type="presOf" srcId="{6D1DC08A-57BD-4A83-8C5D-C7C455A98349}" destId="{CBE00588-DDBC-4DD3-B936-B734DB7A5833}" srcOrd="0" destOrd="0" presId="urn:microsoft.com/office/officeart/2005/8/layout/vProcess5"/>
    <dgm:cxn modelId="{F6C2B46D-25A6-40CE-9028-5CEBD3E728FB}" srcId="{89167D7C-3709-4EFB-AC96-240A4A1527BD}" destId="{F1BAFF87-B6EC-47C1-AE48-4AE00EE9EB10}" srcOrd="0" destOrd="0" parTransId="{06341FD8-657A-424F-99BD-DAED65F3066D}" sibTransId="{6D1DC08A-57BD-4A83-8C5D-C7C455A98349}"/>
    <dgm:cxn modelId="{FA4E5252-727A-4AE2-A1AC-B586E5E084A0}" type="presOf" srcId="{76C3665F-FA39-4075-AE2C-EDF4C1C11418}" destId="{1A944F53-6ACC-4551-B4FF-9A26B7F5A2B6}" srcOrd="0" destOrd="0" presId="urn:microsoft.com/office/officeart/2005/8/layout/vProcess5"/>
    <dgm:cxn modelId="{24B66A7D-3A21-40C9-9E34-D184514236AC}" type="presOf" srcId="{D04FDD13-32E6-4627-A3D6-FFAF5613A2E9}" destId="{98CA4C22-03DF-44B4-A489-53C3FF92DFA7}" srcOrd="1" destOrd="0" presId="urn:microsoft.com/office/officeart/2005/8/layout/vProcess5"/>
    <dgm:cxn modelId="{C6F812B3-BF9C-4E53-9C3B-C6E573D0DBAD}" srcId="{89167D7C-3709-4EFB-AC96-240A4A1527BD}" destId="{DD1ACB32-7031-4A26-990E-82669AB0F476}" srcOrd="1" destOrd="0" parTransId="{01F7BF69-4952-4F13-BD07-12F1E500CFB4}" sibTransId="{76C3665F-FA39-4075-AE2C-EDF4C1C11418}"/>
    <dgm:cxn modelId="{76E19AB7-5205-4865-9619-770F5A2409C4}" srcId="{89167D7C-3709-4EFB-AC96-240A4A1527BD}" destId="{CA39A630-322A-47A7-A50C-73D522396891}" srcOrd="2" destOrd="0" parTransId="{45E04E48-B461-47BC-8057-DB19CA57F211}" sibTransId="{71C8B696-21BD-4104-A040-CEC1C46BD02E}"/>
    <dgm:cxn modelId="{551180BA-39A5-4AAC-96F5-5F3C62726A21}" type="presOf" srcId="{F1BAFF87-B6EC-47C1-AE48-4AE00EE9EB10}" destId="{9A4A02BA-127A-43D3-8A09-22340DDCD8FD}" srcOrd="1" destOrd="0" presId="urn:microsoft.com/office/officeart/2005/8/layout/vProcess5"/>
    <dgm:cxn modelId="{940EC7BA-5B56-479D-A53C-E048DA4C0FF6}" type="presOf" srcId="{DD1ACB32-7031-4A26-990E-82669AB0F476}" destId="{14EE80B7-85C9-4756-955B-E1992757ED98}" srcOrd="0" destOrd="0" presId="urn:microsoft.com/office/officeart/2005/8/layout/vProcess5"/>
    <dgm:cxn modelId="{D45E72C2-1D33-4378-8F85-6358BD35E799}" type="presOf" srcId="{D04FDD13-32E6-4627-A3D6-FFAF5613A2E9}" destId="{A3ABAF63-A9FF-4C86-9412-7F478E3FD8B4}" srcOrd="0" destOrd="0" presId="urn:microsoft.com/office/officeart/2005/8/layout/vProcess5"/>
    <dgm:cxn modelId="{E6353CCC-9569-4080-A5E4-6D37D13F02CE}" type="presOf" srcId="{89167D7C-3709-4EFB-AC96-240A4A1527BD}" destId="{A3CBA352-E1A6-4AC8-8DE6-991E4C2C8851}" srcOrd="0" destOrd="0" presId="urn:microsoft.com/office/officeart/2005/8/layout/vProcess5"/>
    <dgm:cxn modelId="{09AEEBE5-307B-4838-ACFF-56D1D0DD3015}" type="presOf" srcId="{F1BAFF87-B6EC-47C1-AE48-4AE00EE9EB10}" destId="{AF3D900B-1885-46A1-B0E7-3A1F6A2BF46F}" srcOrd="0" destOrd="0" presId="urn:microsoft.com/office/officeart/2005/8/layout/vProcess5"/>
    <dgm:cxn modelId="{F6BD8CEF-A249-41B5-A5BA-F416527E056A}" srcId="{89167D7C-3709-4EFB-AC96-240A4A1527BD}" destId="{D04FDD13-32E6-4627-A3D6-FFAF5613A2E9}" srcOrd="3" destOrd="0" parTransId="{E5119ABB-769D-4281-802A-3D67BA7D5298}" sibTransId="{447277FF-515D-4FCB-9262-E3BF3AD6C662}"/>
    <dgm:cxn modelId="{0DCFC1DE-77F0-444A-B631-761AB10B96F6}" type="presParOf" srcId="{A3CBA352-E1A6-4AC8-8DE6-991E4C2C8851}" destId="{9684A54F-5BC8-42A9-8DE5-4EF074EC8669}" srcOrd="0" destOrd="0" presId="urn:microsoft.com/office/officeart/2005/8/layout/vProcess5"/>
    <dgm:cxn modelId="{A8CA8FF7-209F-4CED-99C0-77125D8A7B4D}" type="presParOf" srcId="{A3CBA352-E1A6-4AC8-8DE6-991E4C2C8851}" destId="{AF3D900B-1885-46A1-B0E7-3A1F6A2BF46F}" srcOrd="1" destOrd="0" presId="urn:microsoft.com/office/officeart/2005/8/layout/vProcess5"/>
    <dgm:cxn modelId="{0A082718-97CD-4118-982C-396D50AEB1E4}" type="presParOf" srcId="{A3CBA352-E1A6-4AC8-8DE6-991E4C2C8851}" destId="{14EE80B7-85C9-4756-955B-E1992757ED98}" srcOrd="2" destOrd="0" presId="urn:microsoft.com/office/officeart/2005/8/layout/vProcess5"/>
    <dgm:cxn modelId="{2E1B930F-75CD-412C-9499-49470682EA53}" type="presParOf" srcId="{A3CBA352-E1A6-4AC8-8DE6-991E4C2C8851}" destId="{313C0B13-F510-4AFB-89D9-11B753E6FAC8}" srcOrd="3" destOrd="0" presId="urn:microsoft.com/office/officeart/2005/8/layout/vProcess5"/>
    <dgm:cxn modelId="{A82835A7-0308-4763-80A7-19C90D7ECB4B}" type="presParOf" srcId="{A3CBA352-E1A6-4AC8-8DE6-991E4C2C8851}" destId="{A3ABAF63-A9FF-4C86-9412-7F478E3FD8B4}" srcOrd="4" destOrd="0" presId="urn:microsoft.com/office/officeart/2005/8/layout/vProcess5"/>
    <dgm:cxn modelId="{49F13656-A0C4-496C-9C3D-094EC3D3054A}" type="presParOf" srcId="{A3CBA352-E1A6-4AC8-8DE6-991E4C2C8851}" destId="{CBE00588-DDBC-4DD3-B936-B734DB7A5833}" srcOrd="5" destOrd="0" presId="urn:microsoft.com/office/officeart/2005/8/layout/vProcess5"/>
    <dgm:cxn modelId="{9B8F53A6-7F44-4CED-9978-92F01A82B7AF}" type="presParOf" srcId="{A3CBA352-E1A6-4AC8-8DE6-991E4C2C8851}" destId="{1A944F53-6ACC-4551-B4FF-9A26B7F5A2B6}" srcOrd="6" destOrd="0" presId="urn:microsoft.com/office/officeart/2005/8/layout/vProcess5"/>
    <dgm:cxn modelId="{07EABB60-5E3D-4EAF-B057-39500B65EBBC}" type="presParOf" srcId="{A3CBA352-E1A6-4AC8-8DE6-991E4C2C8851}" destId="{13A255EA-68FC-4183-9026-006CB94521BC}" srcOrd="7" destOrd="0" presId="urn:microsoft.com/office/officeart/2005/8/layout/vProcess5"/>
    <dgm:cxn modelId="{0081916F-2CE5-4C89-ADCB-81247072FE1C}" type="presParOf" srcId="{A3CBA352-E1A6-4AC8-8DE6-991E4C2C8851}" destId="{9A4A02BA-127A-43D3-8A09-22340DDCD8FD}" srcOrd="8" destOrd="0" presId="urn:microsoft.com/office/officeart/2005/8/layout/vProcess5"/>
    <dgm:cxn modelId="{6EEA7050-698B-4F75-B9E9-F39304A4C28A}" type="presParOf" srcId="{A3CBA352-E1A6-4AC8-8DE6-991E4C2C8851}" destId="{BE4A40CE-3D14-4E66-96A7-C707A4C6B7F7}" srcOrd="9" destOrd="0" presId="urn:microsoft.com/office/officeart/2005/8/layout/vProcess5"/>
    <dgm:cxn modelId="{E76FACC0-92F1-47D2-85D2-71FBBA8E2F7E}" type="presParOf" srcId="{A3CBA352-E1A6-4AC8-8DE6-991E4C2C8851}" destId="{E1B89F2B-E334-4A15-B47E-4DA02E2BD28A}" srcOrd="10" destOrd="0" presId="urn:microsoft.com/office/officeart/2005/8/layout/vProcess5"/>
    <dgm:cxn modelId="{B18FB536-8740-48C6-BEE4-0B5DA1455E33}" type="presParOf" srcId="{A3CBA352-E1A6-4AC8-8DE6-991E4C2C8851}" destId="{98CA4C22-03DF-44B4-A489-53C3FF92DFA7}"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28225D-C6C9-49C1-969A-53A10188D02C}" type="doc">
      <dgm:prSet loTypeId="urn:microsoft.com/office/officeart/2005/8/layout/default" loCatId="list" qsTypeId="urn:microsoft.com/office/officeart/2005/8/quickstyle/simple2" qsCatId="simple" csTypeId="urn:microsoft.com/office/officeart/2005/8/colors/accent2_2" csCatId="accent2"/>
      <dgm:spPr/>
      <dgm:t>
        <a:bodyPr/>
        <a:lstStyle/>
        <a:p>
          <a:endParaRPr lang="en-US"/>
        </a:p>
      </dgm:t>
    </dgm:pt>
    <dgm:pt modelId="{16F45A76-162D-4906-9437-28BDADDEE71C}">
      <dgm:prSet/>
      <dgm:spPr/>
      <dgm:t>
        <a:bodyPr/>
        <a:lstStyle/>
        <a:p>
          <a:r>
            <a:rPr lang="en-US" dirty="0">
              <a:solidFill>
                <a:schemeClr val="tx1"/>
              </a:solidFill>
            </a:rPr>
            <a:t>To what extent does positive emotional mental health predict lower suicide ideation and attempt?</a:t>
          </a:r>
        </a:p>
      </dgm:t>
    </dgm:pt>
    <dgm:pt modelId="{0CEC5D5E-401F-4A4C-85CC-C48508E1A451}" type="parTrans" cxnId="{CA1B75AF-68D0-41A1-B2A2-C064C2E34564}">
      <dgm:prSet/>
      <dgm:spPr/>
      <dgm:t>
        <a:bodyPr/>
        <a:lstStyle/>
        <a:p>
          <a:endParaRPr lang="en-US"/>
        </a:p>
      </dgm:t>
    </dgm:pt>
    <dgm:pt modelId="{DF5A108E-C58E-4A1B-9443-EEF6CC9273EC}" type="sibTrans" cxnId="{CA1B75AF-68D0-41A1-B2A2-C064C2E34564}">
      <dgm:prSet/>
      <dgm:spPr/>
      <dgm:t>
        <a:bodyPr/>
        <a:lstStyle/>
        <a:p>
          <a:endParaRPr lang="en-US"/>
        </a:p>
      </dgm:t>
    </dgm:pt>
    <dgm:pt modelId="{B73A9A44-C1B0-4C29-B592-23C69A515EC9}">
      <dgm:prSet/>
      <dgm:spPr/>
      <dgm:t>
        <a:bodyPr/>
        <a:lstStyle/>
        <a:p>
          <a:r>
            <a:rPr lang="en-US" dirty="0">
              <a:solidFill>
                <a:schemeClr val="tx1"/>
              </a:solidFill>
            </a:rPr>
            <a:t>To what extent physical health predict lower suicide ideation and attempt? </a:t>
          </a:r>
        </a:p>
      </dgm:t>
    </dgm:pt>
    <dgm:pt modelId="{D64F55BD-29FD-415B-AE4B-A59218C4D459}" type="parTrans" cxnId="{6225325C-ECBE-49A4-9D0F-6FB7E93D27A6}">
      <dgm:prSet/>
      <dgm:spPr/>
      <dgm:t>
        <a:bodyPr/>
        <a:lstStyle/>
        <a:p>
          <a:endParaRPr lang="en-US"/>
        </a:p>
      </dgm:t>
    </dgm:pt>
    <dgm:pt modelId="{3B2CB8E9-D324-4446-9AB0-90B3F373D61E}" type="sibTrans" cxnId="{6225325C-ECBE-49A4-9D0F-6FB7E93D27A6}">
      <dgm:prSet/>
      <dgm:spPr/>
      <dgm:t>
        <a:bodyPr/>
        <a:lstStyle/>
        <a:p>
          <a:endParaRPr lang="en-US"/>
        </a:p>
      </dgm:t>
    </dgm:pt>
    <dgm:pt modelId="{8280E1C5-7DCE-43EF-A4AA-7AD4DDCD314C}">
      <dgm:prSet/>
      <dgm:spPr/>
      <dgm:t>
        <a:bodyPr/>
        <a:lstStyle/>
        <a:p>
          <a:r>
            <a:rPr lang="en-US" dirty="0">
              <a:solidFill>
                <a:schemeClr val="tx1"/>
              </a:solidFill>
            </a:rPr>
            <a:t>To what extent does consistent attendance predict lower risk of suicide ideation and attempts?</a:t>
          </a:r>
        </a:p>
      </dgm:t>
    </dgm:pt>
    <dgm:pt modelId="{893D4717-7E3A-4814-894E-5ADBE93883E2}" type="parTrans" cxnId="{F4BEACCD-A60F-4A28-83AE-08E172DB5E4A}">
      <dgm:prSet/>
      <dgm:spPr/>
      <dgm:t>
        <a:bodyPr/>
        <a:lstStyle/>
        <a:p>
          <a:endParaRPr lang="en-US"/>
        </a:p>
      </dgm:t>
    </dgm:pt>
    <dgm:pt modelId="{4B43BBFB-AC01-4E1D-BB16-5E4E46675A9A}" type="sibTrans" cxnId="{F4BEACCD-A60F-4A28-83AE-08E172DB5E4A}">
      <dgm:prSet/>
      <dgm:spPr/>
      <dgm:t>
        <a:bodyPr/>
        <a:lstStyle/>
        <a:p>
          <a:endParaRPr lang="en-US"/>
        </a:p>
      </dgm:t>
    </dgm:pt>
    <dgm:pt modelId="{10651274-8716-4CBE-8809-83194BFF2DFD}">
      <dgm:prSet/>
      <dgm:spPr/>
      <dgm:t>
        <a:bodyPr/>
        <a:lstStyle/>
        <a:p>
          <a:r>
            <a:rPr lang="en-US" dirty="0">
              <a:solidFill>
                <a:schemeClr val="tx1"/>
              </a:solidFill>
            </a:rPr>
            <a:t>To what extent does self-agency predict lower suicide ideation and attempt?</a:t>
          </a:r>
        </a:p>
      </dgm:t>
    </dgm:pt>
    <dgm:pt modelId="{2FE5E832-6D9B-40F3-9CDC-44D9A449F639}" type="parTrans" cxnId="{EF372981-A9AB-4921-8A65-4762AC6C13B9}">
      <dgm:prSet/>
      <dgm:spPr/>
      <dgm:t>
        <a:bodyPr/>
        <a:lstStyle/>
        <a:p>
          <a:endParaRPr lang="en-US"/>
        </a:p>
      </dgm:t>
    </dgm:pt>
    <dgm:pt modelId="{979AD8FB-B4F1-44DE-B319-DA199685A941}" type="sibTrans" cxnId="{EF372981-A9AB-4921-8A65-4762AC6C13B9}">
      <dgm:prSet/>
      <dgm:spPr/>
      <dgm:t>
        <a:bodyPr/>
        <a:lstStyle/>
        <a:p>
          <a:endParaRPr lang="en-US"/>
        </a:p>
      </dgm:t>
    </dgm:pt>
    <dgm:pt modelId="{95723C3E-17EA-45F5-AB08-2DF3959E6211}">
      <dgm:prSet/>
      <dgm:spPr/>
      <dgm:t>
        <a:bodyPr/>
        <a:lstStyle/>
        <a:p>
          <a:r>
            <a:rPr lang="en-US" dirty="0">
              <a:solidFill>
                <a:schemeClr val="tx1"/>
              </a:solidFill>
            </a:rPr>
            <a:t>To what extent having a caring teacher connection predicts/or is connected to students’ lower suicide attempt?</a:t>
          </a:r>
        </a:p>
      </dgm:t>
    </dgm:pt>
    <dgm:pt modelId="{7A6B683E-94ED-421A-9108-8F8A84259D5D}" type="parTrans" cxnId="{DBF41ACA-A804-4C54-AFAD-796C453E3007}">
      <dgm:prSet/>
      <dgm:spPr/>
      <dgm:t>
        <a:bodyPr/>
        <a:lstStyle/>
        <a:p>
          <a:endParaRPr lang="en-US"/>
        </a:p>
      </dgm:t>
    </dgm:pt>
    <dgm:pt modelId="{2B1C61E0-736E-4503-BE2E-D80E12E3BEAD}" type="sibTrans" cxnId="{DBF41ACA-A804-4C54-AFAD-796C453E3007}">
      <dgm:prSet/>
      <dgm:spPr/>
      <dgm:t>
        <a:bodyPr/>
        <a:lstStyle/>
        <a:p>
          <a:endParaRPr lang="en-US"/>
        </a:p>
      </dgm:t>
    </dgm:pt>
    <dgm:pt modelId="{A83BEDC7-33F6-49D4-A240-70C89E78ABF3}">
      <dgm:prSet/>
      <dgm:spPr/>
      <dgm:t>
        <a:bodyPr/>
        <a:lstStyle/>
        <a:p>
          <a:r>
            <a:rPr lang="en-US" dirty="0">
              <a:solidFill>
                <a:schemeClr val="tx1"/>
              </a:solidFill>
            </a:rPr>
            <a:t>To what extent does food security predict lower risk of suicide ideation and attempts?</a:t>
          </a:r>
        </a:p>
      </dgm:t>
    </dgm:pt>
    <dgm:pt modelId="{50DED122-7770-43B8-A8F3-82237D92F58A}" type="parTrans" cxnId="{67106CE8-0DE4-4B62-9F50-D3BD06821F7F}">
      <dgm:prSet/>
      <dgm:spPr/>
      <dgm:t>
        <a:bodyPr/>
        <a:lstStyle/>
        <a:p>
          <a:endParaRPr lang="en-US"/>
        </a:p>
      </dgm:t>
    </dgm:pt>
    <dgm:pt modelId="{CADA4F68-2990-4B66-B7B0-1995AEFD7EAE}" type="sibTrans" cxnId="{67106CE8-0DE4-4B62-9F50-D3BD06821F7F}">
      <dgm:prSet/>
      <dgm:spPr/>
      <dgm:t>
        <a:bodyPr/>
        <a:lstStyle/>
        <a:p>
          <a:endParaRPr lang="en-US"/>
        </a:p>
      </dgm:t>
    </dgm:pt>
    <dgm:pt modelId="{BF890DAF-9968-4B4B-BCE3-212F58785E21}" type="pres">
      <dgm:prSet presAssocID="{6928225D-C6C9-49C1-969A-53A10188D02C}" presName="diagram" presStyleCnt="0">
        <dgm:presLayoutVars>
          <dgm:dir/>
          <dgm:resizeHandles val="exact"/>
        </dgm:presLayoutVars>
      </dgm:prSet>
      <dgm:spPr/>
    </dgm:pt>
    <dgm:pt modelId="{36030F28-A671-473D-AEEB-41701F12E8AA}" type="pres">
      <dgm:prSet presAssocID="{16F45A76-162D-4906-9437-28BDADDEE71C}" presName="node" presStyleLbl="node1" presStyleIdx="0" presStyleCnt="6">
        <dgm:presLayoutVars>
          <dgm:bulletEnabled val="1"/>
        </dgm:presLayoutVars>
      </dgm:prSet>
      <dgm:spPr/>
    </dgm:pt>
    <dgm:pt modelId="{B46F8822-FC29-4720-ADCF-5385E6955E04}" type="pres">
      <dgm:prSet presAssocID="{DF5A108E-C58E-4A1B-9443-EEF6CC9273EC}" presName="sibTrans" presStyleCnt="0"/>
      <dgm:spPr/>
    </dgm:pt>
    <dgm:pt modelId="{495A9918-2B41-4841-A6B8-F9F82B20EC58}" type="pres">
      <dgm:prSet presAssocID="{B73A9A44-C1B0-4C29-B592-23C69A515EC9}" presName="node" presStyleLbl="node1" presStyleIdx="1" presStyleCnt="6">
        <dgm:presLayoutVars>
          <dgm:bulletEnabled val="1"/>
        </dgm:presLayoutVars>
      </dgm:prSet>
      <dgm:spPr/>
    </dgm:pt>
    <dgm:pt modelId="{3EB9BA50-1A3C-4C0D-827A-4ACA366B50D9}" type="pres">
      <dgm:prSet presAssocID="{3B2CB8E9-D324-4446-9AB0-90B3F373D61E}" presName="sibTrans" presStyleCnt="0"/>
      <dgm:spPr/>
    </dgm:pt>
    <dgm:pt modelId="{B4B17E7D-ECF5-4F9C-86EB-85BCBCCC61B3}" type="pres">
      <dgm:prSet presAssocID="{8280E1C5-7DCE-43EF-A4AA-7AD4DDCD314C}" presName="node" presStyleLbl="node1" presStyleIdx="2" presStyleCnt="6">
        <dgm:presLayoutVars>
          <dgm:bulletEnabled val="1"/>
        </dgm:presLayoutVars>
      </dgm:prSet>
      <dgm:spPr/>
    </dgm:pt>
    <dgm:pt modelId="{E472D80C-9F3C-4A1F-8476-AE22719D9CA0}" type="pres">
      <dgm:prSet presAssocID="{4B43BBFB-AC01-4E1D-BB16-5E4E46675A9A}" presName="sibTrans" presStyleCnt="0"/>
      <dgm:spPr/>
    </dgm:pt>
    <dgm:pt modelId="{DB690B56-1AC3-482A-A01D-73D814E6DC31}" type="pres">
      <dgm:prSet presAssocID="{10651274-8716-4CBE-8809-83194BFF2DFD}" presName="node" presStyleLbl="node1" presStyleIdx="3" presStyleCnt="6">
        <dgm:presLayoutVars>
          <dgm:bulletEnabled val="1"/>
        </dgm:presLayoutVars>
      </dgm:prSet>
      <dgm:spPr/>
    </dgm:pt>
    <dgm:pt modelId="{5C25F0C4-6655-4452-8717-E1AC4D8D62AF}" type="pres">
      <dgm:prSet presAssocID="{979AD8FB-B4F1-44DE-B319-DA199685A941}" presName="sibTrans" presStyleCnt="0"/>
      <dgm:spPr/>
    </dgm:pt>
    <dgm:pt modelId="{AA478BE9-E818-42E4-8DF1-A18783982913}" type="pres">
      <dgm:prSet presAssocID="{95723C3E-17EA-45F5-AB08-2DF3959E6211}" presName="node" presStyleLbl="node1" presStyleIdx="4" presStyleCnt="6">
        <dgm:presLayoutVars>
          <dgm:bulletEnabled val="1"/>
        </dgm:presLayoutVars>
      </dgm:prSet>
      <dgm:spPr/>
    </dgm:pt>
    <dgm:pt modelId="{FDD90300-7792-407E-AFDC-3C1FF4CD2058}" type="pres">
      <dgm:prSet presAssocID="{2B1C61E0-736E-4503-BE2E-D80E12E3BEAD}" presName="sibTrans" presStyleCnt="0"/>
      <dgm:spPr/>
    </dgm:pt>
    <dgm:pt modelId="{2C962E9B-317C-4ADE-83C0-46554012898B}" type="pres">
      <dgm:prSet presAssocID="{A83BEDC7-33F6-49D4-A240-70C89E78ABF3}" presName="node" presStyleLbl="node1" presStyleIdx="5" presStyleCnt="6">
        <dgm:presLayoutVars>
          <dgm:bulletEnabled val="1"/>
        </dgm:presLayoutVars>
      </dgm:prSet>
      <dgm:spPr/>
    </dgm:pt>
  </dgm:ptLst>
  <dgm:cxnLst>
    <dgm:cxn modelId="{B9C24120-1B79-48B8-87C1-DA332F917CC9}" type="presOf" srcId="{A83BEDC7-33F6-49D4-A240-70C89E78ABF3}" destId="{2C962E9B-317C-4ADE-83C0-46554012898B}" srcOrd="0" destOrd="0" presId="urn:microsoft.com/office/officeart/2005/8/layout/default"/>
    <dgm:cxn modelId="{6225325C-ECBE-49A4-9D0F-6FB7E93D27A6}" srcId="{6928225D-C6C9-49C1-969A-53A10188D02C}" destId="{B73A9A44-C1B0-4C29-B592-23C69A515EC9}" srcOrd="1" destOrd="0" parTransId="{D64F55BD-29FD-415B-AE4B-A59218C4D459}" sibTransId="{3B2CB8E9-D324-4446-9AB0-90B3F373D61E}"/>
    <dgm:cxn modelId="{94444165-F781-4A6C-A6E8-D7898FA814ED}" type="presOf" srcId="{95723C3E-17EA-45F5-AB08-2DF3959E6211}" destId="{AA478BE9-E818-42E4-8DF1-A18783982913}" srcOrd="0" destOrd="0" presId="urn:microsoft.com/office/officeart/2005/8/layout/default"/>
    <dgm:cxn modelId="{EF372981-A9AB-4921-8A65-4762AC6C13B9}" srcId="{6928225D-C6C9-49C1-969A-53A10188D02C}" destId="{10651274-8716-4CBE-8809-83194BFF2DFD}" srcOrd="3" destOrd="0" parTransId="{2FE5E832-6D9B-40F3-9CDC-44D9A449F639}" sibTransId="{979AD8FB-B4F1-44DE-B319-DA199685A941}"/>
    <dgm:cxn modelId="{13D68D84-381E-4436-B8FB-D48B32D41678}" type="presOf" srcId="{10651274-8716-4CBE-8809-83194BFF2DFD}" destId="{DB690B56-1AC3-482A-A01D-73D814E6DC31}" srcOrd="0" destOrd="0" presId="urn:microsoft.com/office/officeart/2005/8/layout/default"/>
    <dgm:cxn modelId="{CA1B75AF-68D0-41A1-B2A2-C064C2E34564}" srcId="{6928225D-C6C9-49C1-969A-53A10188D02C}" destId="{16F45A76-162D-4906-9437-28BDADDEE71C}" srcOrd="0" destOrd="0" parTransId="{0CEC5D5E-401F-4A4C-85CC-C48508E1A451}" sibTransId="{DF5A108E-C58E-4A1B-9443-EEF6CC9273EC}"/>
    <dgm:cxn modelId="{DBF41ACA-A804-4C54-AFAD-796C453E3007}" srcId="{6928225D-C6C9-49C1-969A-53A10188D02C}" destId="{95723C3E-17EA-45F5-AB08-2DF3959E6211}" srcOrd="4" destOrd="0" parTransId="{7A6B683E-94ED-421A-9108-8F8A84259D5D}" sibTransId="{2B1C61E0-736E-4503-BE2E-D80E12E3BEAD}"/>
    <dgm:cxn modelId="{F4BEACCD-A60F-4A28-83AE-08E172DB5E4A}" srcId="{6928225D-C6C9-49C1-969A-53A10188D02C}" destId="{8280E1C5-7DCE-43EF-A4AA-7AD4DDCD314C}" srcOrd="2" destOrd="0" parTransId="{893D4717-7E3A-4814-894E-5ADBE93883E2}" sibTransId="{4B43BBFB-AC01-4E1D-BB16-5E4E46675A9A}"/>
    <dgm:cxn modelId="{E49D44E2-9BC7-4628-82F8-021A00AA0B99}" type="presOf" srcId="{16F45A76-162D-4906-9437-28BDADDEE71C}" destId="{36030F28-A671-473D-AEEB-41701F12E8AA}" srcOrd="0" destOrd="0" presId="urn:microsoft.com/office/officeart/2005/8/layout/default"/>
    <dgm:cxn modelId="{A2F7B5E4-B5F2-4C02-A9AF-FC31CED6A9C5}" type="presOf" srcId="{6928225D-C6C9-49C1-969A-53A10188D02C}" destId="{BF890DAF-9968-4B4B-BCE3-212F58785E21}" srcOrd="0" destOrd="0" presId="urn:microsoft.com/office/officeart/2005/8/layout/default"/>
    <dgm:cxn modelId="{67106CE8-0DE4-4B62-9F50-D3BD06821F7F}" srcId="{6928225D-C6C9-49C1-969A-53A10188D02C}" destId="{A83BEDC7-33F6-49D4-A240-70C89E78ABF3}" srcOrd="5" destOrd="0" parTransId="{50DED122-7770-43B8-A8F3-82237D92F58A}" sibTransId="{CADA4F68-2990-4B66-B7B0-1995AEFD7EAE}"/>
    <dgm:cxn modelId="{4DAA73EB-878F-40A8-A241-6FD7209E0423}" type="presOf" srcId="{B73A9A44-C1B0-4C29-B592-23C69A515EC9}" destId="{495A9918-2B41-4841-A6B8-F9F82B20EC58}" srcOrd="0" destOrd="0" presId="urn:microsoft.com/office/officeart/2005/8/layout/default"/>
    <dgm:cxn modelId="{E2EAC9FB-06C3-45A8-9B04-AC25162EA29C}" type="presOf" srcId="{8280E1C5-7DCE-43EF-A4AA-7AD4DDCD314C}" destId="{B4B17E7D-ECF5-4F9C-86EB-85BCBCCC61B3}" srcOrd="0" destOrd="0" presId="urn:microsoft.com/office/officeart/2005/8/layout/default"/>
    <dgm:cxn modelId="{FC1F02A1-01A6-4852-B419-3195AB6CAFB4}" type="presParOf" srcId="{BF890DAF-9968-4B4B-BCE3-212F58785E21}" destId="{36030F28-A671-473D-AEEB-41701F12E8AA}" srcOrd="0" destOrd="0" presId="urn:microsoft.com/office/officeart/2005/8/layout/default"/>
    <dgm:cxn modelId="{4F98E701-1996-4D85-BB84-2192A725ED73}" type="presParOf" srcId="{BF890DAF-9968-4B4B-BCE3-212F58785E21}" destId="{B46F8822-FC29-4720-ADCF-5385E6955E04}" srcOrd="1" destOrd="0" presId="urn:microsoft.com/office/officeart/2005/8/layout/default"/>
    <dgm:cxn modelId="{313DCBAC-D2D3-4244-828B-D915D839BA1C}" type="presParOf" srcId="{BF890DAF-9968-4B4B-BCE3-212F58785E21}" destId="{495A9918-2B41-4841-A6B8-F9F82B20EC58}" srcOrd="2" destOrd="0" presId="urn:microsoft.com/office/officeart/2005/8/layout/default"/>
    <dgm:cxn modelId="{B204DEF1-18B4-4D2D-A11E-B8511B9B3A1C}" type="presParOf" srcId="{BF890DAF-9968-4B4B-BCE3-212F58785E21}" destId="{3EB9BA50-1A3C-4C0D-827A-4ACA366B50D9}" srcOrd="3" destOrd="0" presId="urn:microsoft.com/office/officeart/2005/8/layout/default"/>
    <dgm:cxn modelId="{76D282D0-085A-4605-8C33-E2A0ECE25410}" type="presParOf" srcId="{BF890DAF-9968-4B4B-BCE3-212F58785E21}" destId="{B4B17E7D-ECF5-4F9C-86EB-85BCBCCC61B3}" srcOrd="4" destOrd="0" presId="urn:microsoft.com/office/officeart/2005/8/layout/default"/>
    <dgm:cxn modelId="{D36B9C9B-ABA6-4A2D-8A12-D250206814C3}" type="presParOf" srcId="{BF890DAF-9968-4B4B-BCE3-212F58785E21}" destId="{E472D80C-9F3C-4A1F-8476-AE22719D9CA0}" srcOrd="5" destOrd="0" presId="urn:microsoft.com/office/officeart/2005/8/layout/default"/>
    <dgm:cxn modelId="{F10F60AE-BF33-45DC-8047-39021E2A86F0}" type="presParOf" srcId="{BF890DAF-9968-4B4B-BCE3-212F58785E21}" destId="{DB690B56-1AC3-482A-A01D-73D814E6DC31}" srcOrd="6" destOrd="0" presId="urn:microsoft.com/office/officeart/2005/8/layout/default"/>
    <dgm:cxn modelId="{676AC97B-939A-4CE2-B29D-DAC146D7BDBD}" type="presParOf" srcId="{BF890DAF-9968-4B4B-BCE3-212F58785E21}" destId="{5C25F0C4-6655-4452-8717-E1AC4D8D62AF}" srcOrd="7" destOrd="0" presId="urn:microsoft.com/office/officeart/2005/8/layout/default"/>
    <dgm:cxn modelId="{A0559C35-40D8-4DD1-A195-2838E8B32AEE}" type="presParOf" srcId="{BF890DAF-9968-4B4B-BCE3-212F58785E21}" destId="{AA478BE9-E818-42E4-8DF1-A18783982913}" srcOrd="8" destOrd="0" presId="urn:microsoft.com/office/officeart/2005/8/layout/default"/>
    <dgm:cxn modelId="{C4E5D3CD-0118-4D93-AE98-0841775DF42C}" type="presParOf" srcId="{BF890DAF-9968-4B4B-BCE3-212F58785E21}" destId="{FDD90300-7792-407E-AFDC-3C1FF4CD2058}" srcOrd="9" destOrd="0" presId="urn:microsoft.com/office/officeart/2005/8/layout/default"/>
    <dgm:cxn modelId="{0C3B8A7A-5B0D-4796-BC17-DAED45F278A8}" type="presParOf" srcId="{BF890DAF-9968-4B4B-BCE3-212F58785E21}" destId="{2C962E9B-317C-4ADE-83C0-46554012898B}"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3D900B-1885-46A1-B0E7-3A1F6A2BF46F}">
      <dsp:nvSpPr>
        <dsp:cNvPr id="0" name=""/>
        <dsp:cNvSpPr/>
      </dsp:nvSpPr>
      <dsp:spPr>
        <a:xfrm>
          <a:off x="0" y="0"/>
          <a:ext cx="7824469" cy="740759"/>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41% sad for more than 2 weeks</a:t>
          </a:r>
        </a:p>
      </dsp:txBody>
      <dsp:txXfrm>
        <a:off x="21696" y="21696"/>
        <a:ext cx="6962538" cy="697367"/>
      </dsp:txXfrm>
    </dsp:sp>
    <dsp:sp modelId="{14EE80B7-85C9-4756-955B-E1992757ED98}">
      <dsp:nvSpPr>
        <dsp:cNvPr id="0" name=""/>
        <dsp:cNvSpPr/>
      </dsp:nvSpPr>
      <dsp:spPr>
        <a:xfrm>
          <a:off x="655299" y="875442"/>
          <a:ext cx="7824469" cy="740759"/>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22% seriously considered suicide</a:t>
          </a:r>
        </a:p>
      </dsp:txBody>
      <dsp:txXfrm>
        <a:off x="676995" y="897138"/>
        <a:ext cx="6644284" cy="697367"/>
      </dsp:txXfrm>
    </dsp:sp>
    <dsp:sp modelId="{313C0B13-F510-4AFB-89D9-11B753E6FAC8}">
      <dsp:nvSpPr>
        <dsp:cNvPr id="0" name=""/>
        <dsp:cNvSpPr/>
      </dsp:nvSpPr>
      <dsp:spPr>
        <a:xfrm>
          <a:off x="1300818" y="1750885"/>
          <a:ext cx="7824469" cy="740759"/>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18% made a suicide plan</a:t>
          </a:r>
        </a:p>
      </dsp:txBody>
      <dsp:txXfrm>
        <a:off x="1322514" y="1772581"/>
        <a:ext cx="6654065" cy="697367"/>
      </dsp:txXfrm>
    </dsp:sp>
    <dsp:sp modelId="{A3ABAF63-A9FF-4C86-9412-7F478E3FD8B4}">
      <dsp:nvSpPr>
        <dsp:cNvPr id="0" name=""/>
        <dsp:cNvSpPr/>
      </dsp:nvSpPr>
      <dsp:spPr>
        <a:xfrm>
          <a:off x="1956117" y="2626327"/>
          <a:ext cx="7824469" cy="740759"/>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10% made a suicide attempt</a:t>
          </a:r>
        </a:p>
      </dsp:txBody>
      <dsp:txXfrm>
        <a:off x="1977813" y="2648023"/>
        <a:ext cx="6644284" cy="697367"/>
      </dsp:txXfrm>
    </dsp:sp>
    <dsp:sp modelId="{CBE00588-DDBC-4DD3-B936-B734DB7A5833}">
      <dsp:nvSpPr>
        <dsp:cNvPr id="0" name=""/>
        <dsp:cNvSpPr/>
      </dsp:nvSpPr>
      <dsp:spPr>
        <a:xfrm>
          <a:off x="7342976" y="567354"/>
          <a:ext cx="481493" cy="481493"/>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451312" y="567354"/>
        <a:ext cx="264821" cy="362323"/>
      </dsp:txXfrm>
    </dsp:sp>
    <dsp:sp modelId="{1A944F53-6ACC-4551-B4FF-9A26B7F5A2B6}">
      <dsp:nvSpPr>
        <dsp:cNvPr id="0" name=""/>
        <dsp:cNvSpPr/>
      </dsp:nvSpPr>
      <dsp:spPr>
        <a:xfrm>
          <a:off x="7998275" y="1442796"/>
          <a:ext cx="481493" cy="481493"/>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106611" y="1442796"/>
        <a:ext cx="264821" cy="362323"/>
      </dsp:txXfrm>
    </dsp:sp>
    <dsp:sp modelId="{13A255EA-68FC-4183-9026-006CB94521BC}">
      <dsp:nvSpPr>
        <dsp:cNvPr id="0" name=""/>
        <dsp:cNvSpPr/>
      </dsp:nvSpPr>
      <dsp:spPr>
        <a:xfrm>
          <a:off x="8643794" y="2318239"/>
          <a:ext cx="481493" cy="481493"/>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752130" y="2318239"/>
        <a:ext cx="264821" cy="3623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030F28-A671-473D-AEEB-41701F12E8AA}">
      <dsp:nvSpPr>
        <dsp:cNvPr id="0" name=""/>
        <dsp:cNvSpPr/>
      </dsp:nvSpPr>
      <dsp:spPr>
        <a:xfrm>
          <a:off x="748826" y="1072"/>
          <a:ext cx="2588417" cy="155305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To what extent does positive emotional mental health predict lower suicide ideation and attempt?</a:t>
          </a:r>
        </a:p>
      </dsp:txBody>
      <dsp:txXfrm>
        <a:off x="748826" y="1072"/>
        <a:ext cx="2588417" cy="1553050"/>
      </dsp:txXfrm>
    </dsp:sp>
    <dsp:sp modelId="{495A9918-2B41-4841-A6B8-F9F82B20EC58}">
      <dsp:nvSpPr>
        <dsp:cNvPr id="0" name=""/>
        <dsp:cNvSpPr/>
      </dsp:nvSpPr>
      <dsp:spPr>
        <a:xfrm>
          <a:off x="3596084" y="1072"/>
          <a:ext cx="2588417" cy="155305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To what extent physical health predict lower suicide ideation and attempt? </a:t>
          </a:r>
        </a:p>
      </dsp:txBody>
      <dsp:txXfrm>
        <a:off x="3596084" y="1072"/>
        <a:ext cx="2588417" cy="1553050"/>
      </dsp:txXfrm>
    </dsp:sp>
    <dsp:sp modelId="{B4B17E7D-ECF5-4F9C-86EB-85BCBCCC61B3}">
      <dsp:nvSpPr>
        <dsp:cNvPr id="0" name=""/>
        <dsp:cNvSpPr/>
      </dsp:nvSpPr>
      <dsp:spPr>
        <a:xfrm>
          <a:off x="6443343" y="1072"/>
          <a:ext cx="2588417" cy="155305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To what extent does consistent attendance predict lower risk of suicide ideation and attempts?</a:t>
          </a:r>
        </a:p>
      </dsp:txBody>
      <dsp:txXfrm>
        <a:off x="6443343" y="1072"/>
        <a:ext cx="2588417" cy="1553050"/>
      </dsp:txXfrm>
    </dsp:sp>
    <dsp:sp modelId="{DB690B56-1AC3-482A-A01D-73D814E6DC31}">
      <dsp:nvSpPr>
        <dsp:cNvPr id="0" name=""/>
        <dsp:cNvSpPr/>
      </dsp:nvSpPr>
      <dsp:spPr>
        <a:xfrm>
          <a:off x="748826" y="1812964"/>
          <a:ext cx="2588417" cy="155305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To what extent does self-agency predict lower suicide ideation and attempt?</a:t>
          </a:r>
        </a:p>
      </dsp:txBody>
      <dsp:txXfrm>
        <a:off x="748826" y="1812964"/>
        <a:ext cx="2588417" cy="1553050"/>
      </dsp:txXfrm>
    </dsp:sp>
    <dsp:sp modelId="{AA478BE9-E818-42E4-8DF1-A18783982913}">
      <dsp:nvSpPr>
        <dsp:cNvPr id="0" name=""/>
        <dsp:cNvSpPr/>
      </dsp:nvSpPr>
      <dsp:spPr>
        <a:xfrm>
          <a:off x="3596084" y="1812964"/>
          <a:ext cx="2588417" cy="155305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To what extent having a caring teacher connection predicts/or is connected to students’ lower suicide attempt?</a:t>
          </a:r>
        </a:p>
      </dsp:txBody>
      <dsp:txXfrm>
        <a:off x="3596084" y="1812964"/>
        <a:ext cx="2588417" cy="1553050"/>
      </dsp:txXfrm>
    </dsp:sp>
    <dsp:sp modelId="{2C962E9B-317C-4ADE-83C0-46554012898B}">
      <dsp:nvSpPr>
        <dsp:cNvPr id="0" name=""/>
        <dsp:cNvSpPr/>
      </dsp:nvSpPr>
      <dsp:spPr>
        <a:xfrm>
          <a:off x="6443343" y="1812964"/>
          <a:ext cx="2588417" cy="155305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To what extent does food security predict lower risk of suicide ideation and attempts?</a:t>
          </a:r>
        </a:p>
      </dsp:txBody>
      <dsp:txXfrm>
        <a:off x="6443343" y="1812964"/>
        <a:ext cx="2588417" cy="155305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2/9/2023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000000"/>
                </a:solidFill>
                <a:effectLst/>
                <a:latin typeface="Times New Roman" panose="02020603050405020304" pitchFamily="18" charset="0"/>
                <a:ea typeface="Times New Roman" panose="02020603050405020304" pitchFamily="18" charset="0"/>
              </a:rPr>
              <a:t>Poor mental health is a growing problem among youth in schools. (Read stats on slide). These numbers have increased since the pandemic. There was a 31% increase in adolescent suicide visits to the ER from 2019-2020. </a:t>
            </a:r>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3170555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Protective factor for a consideration of a suicide attempt. Significant for all and pseud R2 determines that this explains 13% of the variance. </a:t>
            </a:r>
          </a:p>
        </p:txBody>
      </p:sp>
      <p:sp>
        <p:nvSpPr>
          <p:cNvPr id="4" name="Slide Number Placeholder 3"/>
          <p:cNvSpPr>
            <a:spLocks noGrp="1"/>
          </p:cNvSpPr>
          <p:nvPr>
            <p:ph type="sldNum" sz="quarter" idx="5"/>
          </p:nvPr>
        </p:nvSpPr>
        <p:spPr/>
        <p:txBody>
          <a:bodyPr/>
          <a:lstStyle/>
          <a:p>
            <a:fld id="{F97DC217-DF71-1A49-B3EA-559F1F43B0FF}" type="slidenum">
              <a:rPr lang="en-US" smtClean="0"/>
              <a:t>14</a:t>
            </a:fld>
            <a:endParaRPr lang="en-US" dirty="0"/>
          </a:p>
        </p:txBody>
      </p:sp>
    </p:spTree>
    <p:extLst>
      <p:ext uri="{BB962C8B-B14F-4D97-AF65-F5344CB8AC3E}">
        <p14:creationId xmlns:p14="http://schemas.microsoft.com/office/powerpoint/2010/main" val="234406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the descriptive statistics and the regression which indicates that self-agency is a strong protective factor. We want to examine this more in terms of change over time between 8</a:t>
            </a:r>
            <a:r>
              <a:rPr lang="en-US" baseline="30000" dirty="0"/>
              <a:t>th-11th grade as well as looking at race/ethnicity tied to self-agency</a:t>
            </a:r>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15</a:t>
            </a:fld>
            <a:endParaRPr lang="en-US" dirty="0"/>
          </a:p>
        </p:txBody>
      </p:sp>
    </p:spTree>
    <p:extLst>
      <p:ext uri="{BB962C8B-B14F-4D97-AF65-F5344CB8AC3E}">
        <p14:creationId xmlns:p14="http://schemas.microsoft.com/office/powerpoint/2010/main" val="1017136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Montana’s #’s are a little higher than the national average and because they are more recent, you’re also seeing that increase</a:t>
            </a:r>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369557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educators we see the issue and try to wrap our heads around why this is happening. We try to use theory to explain so that we can intervene or prevent. IPTS used primarily with adults until Dr. </a:t>
            </a:r>
            <a:r>
              <a:rPr lang="en-US" dirty="0" err="1"/>
              <a:t>Sallee</a:t>
            </a:r>
            <a:r>
              <a:rPr lang="en-US" dirty="0"/>
              <a:t> recently applied it to adolescents</a:t>
            </a:r>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1875366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don’t focus on the AC because it is the most difficult to intervene or change. It can be due to past childhood abuse or trauma, experience with self-harm and/or a history of previous attempts. </a:t>
            </a:r>
          </a:p>
        </p:txBody>
      </p:sp>
      <p:sp>
        <p:nvSpPr>
          <p:cNvPr id="4" name="Slide Number Placeholder 3"/>
          <p:cNvSpPr>
            <a:spLocks noGrp="1"/>
          </p:cNvSpPr>
          <p:nvPr>
            <p:ph type="sldNum" sz="quarter" idx="5"/>
          </p:nvPr>
        </p:nvSpPr>
        <p:spPr/>
        <p:txBody>
          <a:bodyPr/>
          <a:lstStyle/>
          <a:p>
            <a:fld id="{F97DC217-DF71-1A49-B3EA-559F1F43B0FF}" type="slidenum">
              <a:rPr lang="en-US" smtClean="0"/>
              <a:t>6</a:t>
            </a:fld>
            <a:endParaRPr lang="en-US" dirty="0"/>
          </a:p>
        </p:txBody>
      </p:sp>
    </p:spTree>
    <p:extLst>
      <p:ext uri="{BB962C8B-B14F-4D97-AF65-F5344CB8AC3E}">
        <p14:creationId xmlns:p14="http://schemas.microsoft.com/office/powerpoint/2010/main" val="3455455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interested in encouraging a strengths-based approach to suicide before our students are at risk. </a:t>
            </a:r>
          </a:p>
        </p:txBody>
      </p:sp>
      <p:sp>
        <p:nvSpPr>
          <p:cNvPr id="4" name="Slide Number Placeholder 3"/>
          <p:cNvSpPr>
            <a:spLocks noGrp="1"/>
          </p:cNvSpPr>
          <p:nvPr>
            <p:ph type="sldNum" sz="quarter" idx="5"/>
          </p:nvPr>
        </p:nvSpPr>
        <p:spPr/>
        <p:txBody>
          <a:bodyPr/>
          <a:lstStyle/>
          <a:p>
            <a:fld id="{F97DC217-DF71-1A49-B3EA-559F1F43B0FF}" type="slidenum">
              <a:rPr lang="en-US" smtClean="0"/>
              <a:t>7</a:t>
            </a:fld>
            <a:endParaRPr lang="en-US" dirty="0"/>
          </a:p>
        </p:txBody>
      </p:sp>
    </p:spTree>
    <p:extLst>
      <p:ext uri="{BB962C8B-B14F-4D97-AF65-F5344CB8AC3E}">
        <p14:creationId xmlns:p14="http://schemas.microsoft.com/office/powerpoint/2010/main" val="1780229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I’m working with Dr. </a:t>
            </a:r>
            <a:r>
              <a:rPr lang="en-US" dirty="0" err="1"/>
              <a:t>Sallee</a:t>
            </a:r>
            <a:r>
              <a:rPr lang="en-US" dirty="0"/>
              <a:t> and because post-covid data was not out yet, we used the same data set from her original study. </a:t>
            </a:r>
          </a:p>
        </p:txBody>
      </p:sp>
      <p:sp>
        <p:nvSpPr>
          <p:cNvPr id="4" name="Slide Number Placeholder 3"/>
          <p:cNvSpPr>
            <a:spLocks noGrp="1"/>
          </p:cNvSpPr>
          <p:nvPr>
            <p:ph type="sldNum" sz="quarter" idx="5"/>
          </p:nvPr>
        </p:nvSpPr>
        <p:spPr/>
        <p:txBody>
          <a:bodyPr/>
          <a:lstStyle/>
          <a:p>
            <a:fld id="{F97DC217-DF71-1A49-B3EA-559F1F43B0FF}" type="slidenum">
              <a:rPr lang="en-US" smtClean="0"/>
              <a:t>8</a:t>
            </a:fld>
            <a:endParaRPr lang="en-US" dirty="0"/>
          </a:p>
        </p:txBody>
      </p:sp>
    </p:spTree>
    <p:extLst>
      <p:ext uri="{BB962C8B-B14F-4D97-AF65-F5344CB8AC3E}">
        <p14:creationId xmlns:p14="http://schemas.microsoft.com/office/powerpoint/2010/main" val="3890413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Physical health as a predictor of sadness (2 + weeks). Based on previous data which indicated that gender NB/GNC were at increased risk we chose to separate for gender. We completed an ordinal regression analysis. This data was significant and explains about 3% of the variance</a:t>
            </a:r>
          </a:p>
        </p:txBody>
      </p:sp>
      <p:sp>
        <p:nvSpPr>
          <p:cNvPr id="4" name="Slide Number Placeholder 3"/>
          <p:cNvSpPr>
            <a:spLocks noGrp="1"/>
          </p:cNvSpPr>
          <p:nvPr>
            <p:ph type="sldNum" sz="quarter" idx="5"/>
          </p:nvPr>
        </p:nvSpPr>
        <p:spPr/>
        <p:txBody>
          <a:bodyPr/>
          <a:lstStyle/>
          <a:p>
            <a:fld id="{F97DC217-DF71-1A49-B3EA-559F1F43B0FF}" type="slidenum">
              <a:rPr lang="en-US" smtClean="0"/>
              <a:t>11</a:t>
            </a:fld>
            <a:endParaRPr lang="en-US" dirty="0"/>
          </a:p>
        </p:txBody>
      </p:sp>
    </p:spTree>
    <p:extLst>
      <p:ext uri="{BB962C8B-B14F-4D97-AF65-F5344CB8AC3E}">
        <p14:creationId xmlns:p14="http://schemas.microsoft.com/office/powerpoint/2010/main" val="286011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an indicator of actual suicide attempts. This is not shown to be significant with gender NB/GNC youth</a:t>
            </a:r>
          </a:p>
        </p:txBody>
      </p:sp>
      <p:sp>
        <p:nvSpPr>
          <p:cNvPr id="4" name="Slide Number Placeholder 3"/>
          <p:cNvSpPr>
            <a:spLocks noGrp="1"/>
          </p:cNvSpPr>
          <p:nvPr>
            <p:ph type="sldNum" sz="quarter" idx="5"/>
          </p:nvPr>
        </p:nvSpPr>
        <p:spPr/>
        <p:txBody>
          <a:bodyPr/>
          <a:lstStyle/>
          <a:p>
            <a:fld id="{F97DC217-DF71-1A49-B3EA-559F1F43B0FF}" type="slidenum">
              <a:rPr lang="en-US" smtClean="0"/>
              <a:t>12</a:t>
            </a:fld>
            <a:endParaRPr lang="en-US" dirty="0"/>
          </a:p>
        </p:txBody>
      </p:sp>
    </p:spTree>
    <p:extLst>
      <p:ext uri="{BB962C8B-B14F-4D97-AF65-F5344CB8AC3E}">
        <p14:creationId xmlns:p14="http://schemas.microsoft.com/office/powerpoint/2010/main" val="3060887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a caring teacher as a protective factor against youth who seriously considered making a suicide attempt. Again, not significant for GNB or NC, though it is close. </a:t>
            </a:r>
          </a:p>
        </p:txBody>
      </p:sp>
      <p:sp>
        <p:nvSpPr>
          <p:cNvPr id="4" name="Slide Number Placeholder 3"/>
          <p:cNvSpPr>
            <a:spLocks noGrp="1"/>
          </p:cNvSpPr>
          <p:nvPr>
            <p:ph type="sldNum" sz="quarter" idx="5"/>
          </p:nvPr>
        </p:nvSpPr>
        <p:spPr/>
        <p:txBody>
          <a:bodyPr/>
          <a:lstStyle/>
          <a:p>
            <a:fld id="{F97DC217-DF71-1A49-B3EA-559F1F43B0FF}" type="slidenum">
              <a:rPr lang="en-US" smtClean="0"/>
              <a:t>13</a:t>
            </a:fld>
            <a:endParaRPr lang="en-US" dirty="0"/>
          </a:p>
        </p:txBody>
      </p:sp>
    </p:spTree>
    <p:extLst>
      <p:ext uri="{BB962C8B-B14F-4D97-AF65-F5344CB8AC3E}">
        <p14:creationId xmlns:p14="http://schemas.microsoft.com/office/powerpoint/2010/main" val="3699647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21545F07-0EE4-4A8B-84A9-F457218A4669}" type="datetime1">
              <a:rPr lang="en-US" smtClean="0"/>
              <a:t>2/12/2023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050BB20-0811-411E-9BD7-AD25D7D66D73}" type="datetime1">
              <a:rPr lang="en-US" smtClean="0"/>
              <a:t>2/12/2023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6E307A67-1660-485D-94E8-D964E84BE880}" type="datetime1">
              <a:rPr lang="en-US" smtClean="0"/>
              <a:t>2/12/2023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3" name="Title 12">
            <a:extLst>
              <a:ext uri="{FF2B5EF4-FFF2-40B4-BE49-F238E27FC236}">
                <a16:creationId xmlns:a16="http://schemas.microsoft.com/office/drawing/2014/main" id="{0C65D87B-82F1-BCF1-4655-4CC75A5A4E0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EBA694C2-7B36-47CA-BBD8-5F3851C24A31}" type="datetime1">
              <a:rPr lang="en-US" smtClean="0"/>
              <a:t>2/12/2023</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FD3D18C-2D47-4D99-B7DD-8473CBDA1A92}" type="datetime1">
              <a:rPr lang="en-US" smtClean="0"/>
              <a:t>2/12/2023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A144D3B-9C3F-4076-A9D9-18AE180314E5}" type="datetime1">
              <a:rPr lang="en-US" smtClean="0"/>
              <a:t>2/12/2023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3CF5C203-6ABA-4D19-B417-B1F2B61F36CF}" type="datetime1">
              <a:rPr lang="en-US" smtClean="0"/>
              <a:t>2/12/2023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AF99555C-5C07-4389-8666-44C8A5FC6938}" type="datetime1">
              <a:rPr lang="en-US" smtClean="0"/>
              <a:t>2/12/2023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25A87723-D7C0-49AE-9389-534A237306E0}" type="datetime1">
              <a:rPr lang="en-US" smtClean="0"/>
              <a:t>2/12/2023</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13312FA7-3BA6-4E5C-B0B0-612AA3A511DB}" type="datetime1">
              <a:rPr lang="en-US" smtClean="0"/>
              <a:t>2/12/2023</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s://doi.org/10.1037/11869-000" TargetMode="External"/><Relationship Id="rId2" Type="http://schemas.openxmlformats.org/officeDocument/2006/relationships/hyperlink" Target="https://www.cdc.gov/injury/wisqars/index.html" TargetMode="External"/><Relationship Id="rId1" Type="http://schemas.openxmlformats.org/officeDocument/2006/relationships/slideLayout" Target="../slideLayouts/slideLayout3.xml"/><Relationship Id="rId4" Type="http://schemas.openxmlformats.org/officeDocument/2006/relationships/hyperlink" Target="https://doi.org/10.1177/2156759X21101865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p:txBody>
          <a:bodyPr/>
          <a:lstStyle/>
          <a:p>
            <a:r>
              <a:rPr lang="en-US" sz="4000" b="0" i="1" dirty="0">
                <a:solidFill>
                  <a:srgbClr val="242424"/>
                </a:solidFill>
                <a:effectLst/>
                <a:latin typeface="Arial" panose="020B0604020202020204" pitchFamily="34" charset="0"/>
              </a:rPr>
              <a:t>Interpersonal Protective Factors of Suicide Ideation and Attempt Among Adolescents</a:t>
            </a:r>
            <a:endParaRPr lang="en-US" sz="4000" dirty="0"/>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p:txBody>
          <a:bodyPr/>
          <a:lstStyle/>
          <a:p>
            <a:r>
              <a:rPr lang="en-US" sz="2000" dirty="0"/>
              <a:t>Lillian Martz Doctoral Student</a:t>
            </a:r>
          </a:p>
          <a:p>
            <a:r>
              <a:rPr lang="en-US" sz="2000" dirty="0"/>
              <a:t>Department of Counseling</a:t>
            </a:r>
          </a:p>
          <a:p>
            <a:r>
              <a:rPr lang="en-US" sz="2000" dirty="0"/>
              <a:t>Faculty Advisors: Dr. Emily </a:t>
            </a:r>
            <a:r>
              <a:rPr lang="en-US" sz="2000" dirty="0" err="1"/>
              <a:t>Sallee</a:t>
            </a:r>
            <a:r>
              <a:rPr lang="en-US" sz="2000" dirty="0"/>
              <a:t> &amp; Dr. Abraham Cazares-Cervantes</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7C24486-D396-6FA4-00F3-5CD304F86EC0}"/>
              </a:ext>
            </a:extLst>
          </p:cNvPr>
          <p:cNvSpPr>
            <a:spLocks noGrp="1"/>
          </p:cNvSpPr>
          <p:nvPr>
            <p:ph type="dt" sz="half" idx="10"/>
          </p:nvPr>
        </p:nvSpPr>
        <p:spPr/>
        <p:txBody>
          <a:bodyPr/>
          <a:lstStyle/>
          <a:p>
            <a:fld id="{264B65B2-FEC3-46CE-BA08-F39307C29121}" type="datetime1">
              <a:rPr lang="en-US" smtClean="0"/>
              <a:t>2/12/2023</a:t>
            </a:fld>
            <a:endParaRPr lang="en-US" dirty="0"/>
          </a:p>
        </p:txBody>
      </p:sp>
      <p:pic>
        <p:nvPicPr>
          <p:cNvPr id="11" name="Picture 10">
            <a:extLst>
              <a:ext uri="{FF2B5EF4-FFF2-40B4-BE49-F238E27FC236}">
                <a16:creationId xmlns:a16="http://schemas.microsoft.com/office/drawing/2014/main" id="{C64F54CA-6BB6-0433-C106-4F3C17F8B1CD}"/>
              </a:ext>
            </a:extLst>
          </p:cNvPr>
          <p:cNvPicPr>
            <a:picLocks noChangeAspect="1"/>
          </p:cNvPicPr>
          <p:nvPr/>
        </p:nvPicPr>
        <p:blipFill>
          <a:blip r:embed="rId2"/>
          <a:stretch>
            <a:fillRect/>
          </a:stretch>
        </p:blipFill>
        <p:spPr>
          <a:xfrm>
            <a:off x="8751696" y="2666086"/>
            <a:ext cx="3440304" cy="2183004"/>
          </a:xfrm>
          <a:prstGeom prst="rect">
            <a:avLst/>
          </a:prstGeom>
        </p:spPr>
      </p:pic>
      <p:pic>
        <p:nvPicPr>
          <p:cNvPr id="13" name="Picture 12">
            <a:extLst>
              <a:ext uri="{FF2B5EF4-FFF2-40B4-BE49-F238E27FC236}">
                <a16:creationId xmlns:a16="http://schemas.microsoft.com/office/drawing/2014/main" id="{588743EA-1528-FBE9-B5E6-9F95674AC44A}"/>
              </a:ext>
            </a:extLst>
          </p:cNvPr>
          <p:cNvPicPr>
            <a:picLocks noChangeAspect="1"/>
          </p:cNvPicPr>
          <p:nvPr/>
        </p:nvPicPr>
        <p:blipFill>
          <a:blip r:embed="rId3"/>
          <a:stretch>
            <a:fillRect/>
          </a:stretch>
        </p:blipFill>
        <p:spPr>
          <a:xfrm>
            <a:off x="0" y="4411564"/>
            <a:ext cx="2930855" cy="2309911"/>
          </a:xfrm>
          <a:prstGeom prst="rect">
            <a:avLst/>
          </a:prstGeom>
        </p:spPr>
      </p:pic>
      <p:pic>
        <p:nvPicPr>
          <p:cNvPr id="15" name="Picture 14">
            <a:extLst>
              <a:ext uri="{FF2B5EF4-FFF2-40B4-BE49-F238E27FC236}">
                <a16:creationId xmlns:a16="http://schemas.microsoft.com/office/drawing/2014/main" id="{BAC21E96-8700-B1C5-5F55-96E9C0F938D4}"/>
              </a:ext>
            </a:extLst>
          </p:cNvPr>
          <p:cNvPicPr>
            <a:picLocks noChangeAspect="1"/>
          </p:cNvPicPr>
          <p:nvPr/>
        </p:nvPicPr>
        <p:blipFill>
          <a:blip r:embed="rId4"/>
          <a:stretch>
            <a:fillRect/>
          </a:stretch>
        </p:blipFill>
        <p:spPr>
          <a:xfrm>
            <a:off x="5722277" y="4885797"/>
            <a:ext cx="3416122" cy="1338313"/>
          </a:xfrm>
          <a:prstGeom prst="rect">
            <a:avLst/>
          </a:prstGeom>
        </p:spPr>
      </p:pic>
      <p:pic>
        <p:nvPicPr>
          <p:cNvPr id="17" name="Picture 16">
            <a:extLst>
              <a:ext uri="{FF2B5EF4-FFF2-40B4-BE49-F238E27FC236}">
                <a16:creationId xmlns:a16="http://schemas.microsoft.com/office/drawing/2014/main" id="{3438CBCC-A873-AE6D-F7A6-24C2ACD66863}"/>
              </a:ext>
            </a:extLst>
          </p:cNvPr>
          <p:cNvPicPr>
            <a:picLocks noChangeAspect="1"/>
          </p:cNvPicPr>
          <p:nvPr/>
        </p:nvPicPr>
        <p:blipFill>
          <a:blip r:embed="rId5"/>
          <a:stretch>
            <a:fillRect/>
          </a:stretch>
        </p:blipFill>
        <p:spPr>
          <a:xfrm>
            <a:off x="2930855" y="2666086"/>
            <a:ext cx="3276689" cy="2219711"/>
          </a:xfrm>
          <a:prstGeom prst="rect">
            <a:avLst/>
          </a:prstGeom>
        </p:spPr>
      </p:pic>
      <p:graphicFrame>
        <p:nvGraphicFramePr>
          <p:cNvPr id="19" name="Table 18">
            <a:extLst>
              <a:ext uri="{FF2B5EF4-FFF2-40B4-BE49-F238E27FC236}">
                <a16:creationId xmlns:a16="http://schemas.microsoft.com/office/drawing/2014/main" id="{CB221E91-12E1-9236-F0C5-365409C92193}"/>
              </a:ext>
            </a:extLst>
          </p:cNvPr>
          <p:cNvGraphicFramePr>
            <a:graphicFrameLocks noGrp="1"/>
          </p:cNvGraphicFramePr>
          <p:nvPr>
            <p:extLst>
              <p:ext uri="{D42A27DB-BD31-4B8C-83A1-F6EECF244321}">
                <p14:modId xmlns:p14="http://schemas.microsoft.com/office/powerpoint/2010/main" val="2797239099"/>
              </p:ext>
            </p:extLst>
          </p:nvPr>
        </p:nvGraphicFramePr>
        <p:xfrm>
          <a:off x="381000" y="680519"/>
          <a:ext cx="10139516" cy="1478280"/>
        </p:xfrm>
        <a:graphic>
          <a:graphicData uri="http://schemas.openxmlformats.org/drawingml/2006/table">
            <a:tbl>
              <a:tblPr firstRow="1" bandRow="1">
                <a:tableStyleId>{5C22544A-7EE6-4342-B048-85BDC9FD1C3A}</a:tableStyleId>
              </a:tblPr>
              <a:tblGrid>
                <a:gridCol w="5069758">
                  <a:extLst>
                    <a:ext uri="{9D8B030D-6E8A-4147-A177-3AD203B41FA5}">
                      <a16:colId xmlns:a16="http://schemas.microsoft.com/office/drawing/2014/main" val="2084500350"/>
                    </a:ext>
                  </a:extLst>
                </a:gridCol>
                <a:gridCol w="5069758">
                  <a:extLst>
                    <a:ext uri="{9D8B030D-6E8A-4147-A177-3AD203B41FA5}">
                      <a16:colId xmlns:a16="http://schemas.microsoft.com/office/drawing/2014/main" val="2468102484"/>
                    </a:ext>
                  </a:extLst>
                </a:gridCol>
              </a:tblGrid>
              <a:tr h="0">
                <a:tc>
                  <a:txBody>
                    <a:bodyPr/>
                    <a:lstStyle/>
                    <a:p>
                      <a:r>
                        <a:rPr lang="en-US" dirty="0"/>
                        <a:t>Thwarted Belonging</a:t>
                      </a:r>
                    </a:p>
                  </a:txBody>
                  <a:tcPr/>
                </a:tc>
                <a:tc>
                  <a:txBody>
                    <a:bodyPr/>
                    <a:lstStyle/>
                    <a:p>
                      <a:r>
                        <a:rPr lang="en-US" dirty="0"/>
                        <a:t>Perceived Burdensomeness</a:t>
                      </a:r>
                    </a:p>
                  </a:txBody>
                  <a:tcPr/>
                </a:tc>
                <a:extLst>
                  <a:ext uri="{0D108BD9-81ED-4DB2-BD59-A6C34878D82A}">
                    <a16:rowId xmlns:a16="http://schemas.microsoft.com/office/drawing/2014/main" val="707572123"/>
                  </a:ext>
                </a:extLst>
              </a:tr>
              <a:tr h="370840">
                <a:tc>
                  <a:txBody>
                    <a:bodyPr/>
                    <a:lstStyle/>
                    <a:p>
                      <a:r>
                        <a:rPr lang="en-US" b="1" dirty="0"/>
                        <a:t>Caring Teacher</a:t>
                      </a:r>
                    </a:p>
                  </a:txBody>
                  <a:tcPr/>
                </a:tc>
                <a:tc>
                  <a:txBody>
                    <a:bodyPr/>
                    <a:lstStyle/>
                    <a:p>
                      <a:r>
                        <a:rPr lang="en-US" dirty="0"/>
                        <a:t>Emotional/Mental Health (inverse)</a:t>
                      </a:r>
                    </a:p>
                  </a:txBody>
                  <a:tcPr/>
                </a:tc>
                <a:extLst>
                  <a:ext uri="{0D108BD9-81ED-4DB2-BD59-A6C34878D82A}">
                    <a16:rowId xmlns:a16="http://schemas.microsoft.com/office/drawing/2014/main" val="3245186399"/>
                  </a:ext>
                </a:extLst>
              </a:tr>
              <a:tr h="370840">
                <a:tc>
                  <a:txBody>
                    <a:bodyPr/>
                    <a:lstStyle/>
                    <a:p>
                      <a:r>
                        <a:rPr lang="en-US" b="1" dirty="0"/>
                        <a:t>Absenteeism (inverse)</a:t>
                      </a:r>
                    </a:p>
                  </a:txBody>
                  <a:tcPr/>
                </a:tc>
                <a:tc>
                  <a:txBody>
                    <a:bodyPr/>
                    <a:lstStyle/>
                    <a:p>
                      <a:r>
                        <a:rPr lang="en-US" b="1" dirty="0"/>
                        <a:t>Self-Agency</a:t>
                      </a:r>
                    </a:p>
                  </a:txBody>
                  <a:tcPr/>
                </a:tc>
                <a:extLst>
                  <a:ext uri="{0D108BD9-81ED-4DB2-BD59-A6C34878D82A}">
                    <a16:rowId xmlns:a16="http://schemas.microsoft.com/office/drawing/2014/main" val="3329421167"/>
                  </a:ext>
                </a:extLst>
              </a:tr>
              <a:tr h="370840">
                <a:tc>
                  <a:txBody>
                    <a:bodyPr/>
                    <a:lstStyle/>
                    <a:p>
                      <a:r>
                        <a:rPr lang="en-US" dirty="0"/>
                        <a:t>Physical Health</a:t>
                      </a:r>
                    </a:p>
                  </a:txBody>
                  <a:tcPr/>
                </a:tc>
                <a:tc>
                  <a:txBody>
                    <a:bodyPr/>
                    <a:lstStyle/>
                    <a:p>
                      <a:r>
                        <a:rPr lang="en-US" dirty="0"/>
                        <a:t>Food Insecurity</a:t>
                      </a:r>
                    </a:p>
                  </a:txBody>
                  <a:tcPr/>
                </a:tc>
                <a:extLst>
                  <a:ext uri="{0D108BD9-81ED-4DB2-BD59-A6C34878D82A}">
                    <a16:rowId xmlns:a16="http://schemas.microsoft.com/office/drawing/2014/main" val="3245446635"/>
                  </a:ext>
                </a:extLst>
              </a:tr>
            </a:tbl>
          </a:graphicData>
        </a:graphic>
      </p:graphicFrame>
      <p:sp>
        <p:nvSpPr>
          <p:cNvPr id="21" name="TextBox 20">
            <a:extLst>
              <a:ext uri="{FF2B5EF4-FFF2-40B4-BE49-F238E27FC236}">
                <a16:creationId xmlns:a16="http://schemas.microsoft.com/office/drawing/2014/main" id="{9DF6A2C4-8706-587D-E407-5BFF7815CAD2}"/>
              </a:ext>
            </a:extLst>
          </p:cNvPr>
          <p:cNvSpPr txBox="1"/>
          <p:nvPr/>
        </p:nvSpPr>
        <p:spPr>
          <a:xfrm>
            <a:off x="845574" y="136525"/>
            <a:ext cx="9210368" cy="584775"/>
          </a:xfrm>
          <a:prstGeom prst="rect">
            <a:avLst/>
          </a:prstGeom>
          <a:noFill/>
        </p:spPr>
        <p:txBody>
          <a:bodyPr wrap="square">
            <a:spAutoFit/>
          </a:bodyPr>
          <a:lstStyle/>
          <a:p>
            <a:pPr algn="ctr"/>
            <a:r>
              <a:rPr lang="en-US" sz="3200" b="1" dirty="0"/>
              <a:t>Proxy Items from survey</a:t>
            </a:r>
          </a:p>
        </p:txBody>
      </p:sp>
    </p:spTree>
    <p:extLst>
      <p:ext uri="{BB962C8B-B14F-4D97-AF65-F5344CB8AC3E}">
        <p14:creationId xmlns:p14="http://schemas.microsoft.com/office/powerpoint/2010/main" val="3915749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BAFFD6E5-8F85-9121-55AE-AE46C730D5B6}"/>
              </a:ext>
            </a:extLst>
          </p:cNvPr>
          <p:cNvSpPr txBox="1"/>
          <p:nvPr/>
        </p:nvSpPr>
        <p:spPr>
          <a:xfrm>
            <a:off x="1167492" y="381000"/>
            <a:ext cx="9779183" cy="1325563"/>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800" b="1" kern="1200" dirty="0">
                <a:latin typeface="+mj-lt"/>
                <a:ea typeface="+mj-ea"/>
                <a:cs typeface="+mj-cs"/>
              </a:rPr>
              <a:t>Physical Health</a:t>
            </a:r>
          </a:p>
        </p:txBody>
      </p:sp>
      <p:sp>
        <p:nvSpPr>
          <p:cNvPr id="3" name="Date Placeholder 2">
            <a:extLst>
              <a:ext uri="{FF2B5EF4-FFF2-40B4-BE49-F238E27FC236}">
                <a16:creationId xmlns:a16="http://schemas.microsoft.com/office/drawing/2014/main" id="{4E809DF5-56B4-304A-8777-BB8576005AF2}"/>
              </a:ext>
            </a:extLst>
          </p:cNvPr>
          <p:cNvSpPr>
            <a:spLocks noGrp="1"/>
          </p:cNvSpPr>
          <p:nvPr>
            <p:ph type="dt" sz="half" idx="4294967295"/>
          </p:nvPr>
        </p:nvSpPr>
        <p:spPr>
          <a:xfrm>
            <a:off x="381000" y="6356350"/>
            <a:ext cx="2743200" cy="365125"/>
          </a:xfrm>
        </p:spPr>
        <p:txBody>
          <a:bodyPr vert="horz" lIns="91440" tIns="45720" rIns="91440" bIns="45720" rtlCol="0" anchor="ctr">
            <a:normAutofit/>
          </a:bodyPr>
          <a:lstStyle/>
          <a:p>
            <a:pPr>
              <a:spcAft>
                <a:spcPts val="600"/>
              </a:spcAft>
            </a:pPr>
            <a:fld id="{D73D4622-A996-4448-A8FA-414B7D999816}" type="datetime1">
              <a:rPr lang="en-US" smtClean="0"/>
              <a:t>2/12/2023</a:t>
            </a:fld>
            <a:endParaRPr lang="en-US"/>
          </a:p>
        </p:txBody>
      </p:sp>
      <p:graphicFrame>
        <p:nvGraphicFramePr>
          <p:cNvPr id="15" name="Table 14">
            <a:extLst>
              <a:ext uri="{FF2B5EF4-FFF2-40B4-BE49-F238E27FC236}">
                <a16:creationId xmlns:a16="http://schemas.microsoft.com/office/drawing/2014/main" id="{BE48F5C3-1C7A-6CD3-25DF-97215C1E9C5D}"/>
              </a:ext>
            </a:extLst>
          </p:cNvPr>
          <p:cNvGraphicFramePr>
            <a:graphicFrameLocks noGrp="1"/>
          </p:cNvGraphicFramePr>
          <p:nvPr>
            <p:extLst>
              <p:ext uri="{D42A27DB-BD31-4B8C-83A1-F6EECF244321}">
                <p14:modId xmlns:p14="http://schemas.microsoft.com/office/powerpoint/2010/main" val="2156051027"/>
              </p:ext>
            </p:extLst>
          </p:nvPr>
        </p:nvGraphicFramePr>
        <p:xfrm>
          <a:off x="609600" y="1917291"/>
          <a:ext cx="10962967" cy="3578940"/>
        </p:xfrm>
        <a:graphic>
          <a:graphicData uri="http://schemas.openxmlformats.org/drawingml/2006/table">
            <a:tbl>
              <a:tblPr firstRow="1" bandRow="1">
                <a:tableStyleId>{5C22544A-7EE6-4342-B048-85BDC9FD1C3A}</a:tableStyleId>
              </a:tblPr>
              <a:tblGrid>
                <a:gridCol w="3115958">
                  <a:extLst>
                    <a:ext uri="{9D8B030D-6E8A-4147-A177-3AD203B41FA5}">
                      <a16:colId xmlns:a16="http://schemas.microsoft.com/office/drawing/2014/main" val="1542971385"/>
                    </a:ext>
                  </a:extLst>
                </a:gridCol>
                <a:gridCol w="3881125">
                  <a:extLst>
                    <a:ext uri="{9D8B030D-6E8A-4147-A177-3AD203B41FA5}">
                      <a16:colId xmlns:a16="http://schemas.microsoft.com/office/drawing/2014/main" val="2121792879"/>
                    </a:ext>
                  </a:extLst>
                </a:gridCol>
                <a:gridCol w="1015628">
                  <a:extLst>
                    <a:ext uri="{9D8B030D-6E8A-4147-A177-3AD203B41FA5}">
                      <a16:colId xmlns:a16="http://schemas.microsoft.com/office/drawing/2014/main" val="2649221822"/>
                    </a:ext>
                  </a:extLst>
                </a:gridCol>
                <a:gridCol w="1208418">
                  <a:extLst>
                    <a:ext uri="{9D8B030D-6E8A-4147-A177-3AD203B41FA5}">
                      <a16:colId xmlns:a16="http://schemas.microsoft.com/office/drawing/2014/main" val="913163632"/>
                    </a:ext>
                  </a:extLst>
                </a:gridCol>
                <a:gridCol w="855793">
                  <a:extLst>
                    <a:ext uri="{9D8B030D-6E8A-4147-A177-3AD203B41FA5}">
                      <a16:colId xmlns:a16="http://schemas.microsoft.com/office/drawing/2014/main" val="1436162056"/>
                    </a:ext>
                  </a:extLst>
                </a:gridCol>
                <a:gridCol w="354866">
                  <a:extLst>
                    <a:ext uri="{9D8B030D-6E8A-4147-A177-3AD203B41FA5}">
                      <a16:colId xmlns:a16="http://schemas.microsoft.com/office/drawing/2014/main" val="3800272911"/>
                    </a:ext>
                  </a:extLst>
                </a:gridCol>
                <a:gridCol w="531179">
                  <a:extLst>
                    <a:ext uri="{9D8B030D-6E8A-4147-A177-3AD203B41FA5}">
                      <a16:colId xmlns:a16="http://schemas.microsoft.com/office/drawing/2014/main" val="901110927"/>
                    </a:ext>
                  </a:extLst>
                </a:gridCol>
              </a:tblGrid>
              <a:tr h="191427">
                <a:tc>
                  <a:txBody>
                    <a:bodyPr/>
                    <a:lstStyle/>
                    <a:p>
                      <a:pPr marL="0" marR="0" algn="ctr">
                        <a:lnSpc>
                          <a:spcPct val="107000"/>
                        </a:lnSpc>
                        <a:spcBef>
                          <a:spcPts val="0"/>
                        </a:spcBef>
                        <a:spcAft>
                          <a:spcPts val="1000"/>
                        </a:spcAft>
                      </a:pPr>
                      <a:r>
                        <a:rPr lang="en-US" sz="1000">
                          <a:effectLst/>
                        </a:rPr>
                        <a:t>Model Fitting Information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extLst>
                  <a:ext uri="{0D108BD9-81ED-4DB2-BD59-A6C34878D82A}">
                    <a16:rowId xmlns:a16="http://schemas.microsoft.com/office/drawing/2014/main" val="76507885"/>
                  </a:ext>
                </a:extLst>
              </a:tr>
              <a:tr h="285249">
                <a:tc>
                  <a:txBody>
                    <a:bodyPr/>
                    <a:lstStyle/>
                    <a:p>
                      <a:pPr marL="0" marR="0">
                        <a:lnSpc>
                          <a:spcPct val="107000"/>
                        </a:lnSpc>
                        <a:spcBef>
                          <a:spcPts val="0"/>
                        </a:spcBef>
                        <a:spcAft>
                          <a:spcPts val="1000"/>
                        </a:spcAft>
                      </a:pPr>
                      <a:r>
                        <a:rPr lang="en-US" sz="800">
                          <a:effectLst/>
                        </a:rPr>
                        <a:t>Grade (consistent with age range)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b"/>
                </a:tc>
                <a:tc>
                  <a:txBody>
                    <a:bodyPr/>
                    <a:lstStyle/>
                    <a:p>
                      <a:pPr marL="0" marR="0">
                        <a:lnSpc>
                          <a:spcPct val="107000"/>
                        </a:lnSpc>
                        <a:spcBef>
                          <a:spcPts val="0"/>
                        </a:spcBef>
                        <a:spcAft>
                          <a:spcPts val="1000"/>
                        </a:spcAft>
                      </a:pPr>
                      <a:r>
                        <a:rPr lang="en-US" sz="800">
                          <a:effectLst/>
                        </a:rPr>
                        <a:t>RECODE: How do you identify? (Female, Male, Non-Binary/GNC)</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b"/>
                </a:tc>
                <a:tc>
                  <a:txBody>
                    <a:bodyPr/>
                    <a:lstStyle/>
                    <a:p>
                      <a:pPr marL="0" marR="0">
                        <a:lnSpc>
                          <a:spcPct val="107000"/>
                        </a:lnSpc>
                        <a:spcBef>
                          <a:spcPts val="0"/>
                        </a:spcBef>
                        <a:spcAft>
                          <a:spcPts val="1000"/>
                        </a:spcAft>
                      </a:pPr>
                      <a:r>
                        <a:rPr lang="en-US" sz="800">
                          <a:effectLst/>
                        </a:rPr>
                        <a:t>Model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b"/>
                </a:tc>
                <a:tc>
                  <a:txBody>
                    <a:bodyPr/>
                    <a:lstStyle/>
                    <a:p>
                      <a:pPr marL="0" marR="0" algn="ctr">
                        <a:lnSpc>
                          <a:spcPct val="107000"/>
                        </a:lnSpc>
                        <a:spcBef>
                          <a:spcPts val="0"/>
                        </a:spcBef>
                        <a:spcAft>
                          <a:spcPts val="1000"/>
                        </a:spcAft>
                      </a:pPr>
                      <a:r>
                        <a:rPr lang="en-US" sz="800">
                          <a:effectLst/>
                        </a:rPr>
                        <a:t>-2 Log Likelihood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b"/>
                </a:tc>
                <a:tc>
                  <a:txBody>
                    <a:bodyPr/>
                    <a:lstStyle/>
                    <a:p>
                      <a:pPr marL="0" marR="0" algn="ctr">
                        <a:lnSpc>
                          <a:spcPct val="107000"/>
                        </a:lnSpc>
                        <a:spcBef>
                          <a:spcPts val="0"/>
                        </a:spcBef>
                        <a:spcAft>
                          <a:spcPts val="1000"/>
                        </a:spcAft>
                      </a:pPr>
                      <a:r>
                        <a:rPr lang="en-US" sz="800">
                          <a:effectLst/>
                        </a:rPr>
                        <a:t>Chi-Square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b"/>
                </a:tc>
                <a:tc>
                  <a:txBody>
                    <a:bodyPr/>
                    <a:lstStyle/>
                    <a:p>
                      <a:pPr marL="0" marR="0" algn="ctr">
                        <a:lnSpc>
                          <a:spcPct val="107000"/>
                        </a:lnSpc>
                        <a:spcBef>
                          <a:spcPts val="0"/>
                        </a:spcBef>
                        <a:spcAft>
                          <a:spcPts val="1000"/>
                        </a:spcAft>
                      </a:pPr>
                      <a:r>
                        <a:rPr lang="en-US" sz="800">
                          <a:effectLst/>
                        </a:rPr>
                        <a:t>df</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b"/>
                </a:tc>
                <a:tc>
                  <a:txBody>
                    <a:bodyPr/>
                    <a:lstStyle/>
                    <a:p>
                      <a:pPr marL="0" marR="0" algn="ctr">
                        <a:lnSpc>
                          <a:spcPct val="107000"/>
                        </a:lnSpc>
                        <a:spcBef>
                          <a:spcPts val="0"/>
                        </a:spcBef>
                        <a:spcAft>
                          <a:spcPts val="1000"/>
                        </a:spcAft>
                      </a:pPr>
                      <a:r>
                        <a:rPr lang="en-US" sz="800">
                          <a:effectLst/>
                        </a:rPr>
                        <a:t>Sig.</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b"/>
                </a:tc>
                <a:extLst>
                  <a:ext uri="{0D108BD9-81ED-4DB2-BD59-A6C34878D82A}">
                    <a16:rowId xmlns:a16="http://schemas.microsoft.com/office/drawing/2014/main" val="1918682439"/>
                  </a:ext>
                </a:extLst>
              </a:tr>
              <a:tr h="363024">
                <a:tc rowSpan="6">
                  <a:txBody>
                    <a:bodyPr/>
                    <a:lstStyle/>
                    <a:p>
                      <a:pPr marL="0" marR="0">
                        <a:lnSpc>
                          <a:spcPct val="115000"/>
                        </a:lnSpc>
                        <a:spcBef>
                          <a:spcPts val="0"/>
                        </a:spcBef>
                        <a:spcAft>
                          <a:spcPts val="1000"/>
                        </a:spcAft>
                      </a:pPr>
                      <a:r>
                        <a:rPr lang="en-US" sz="1000">
                          <a:effectLst/>
                        </a:rPr>
                        <a:t>8th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rowSpan="2">
                  <a:txBody>
                    <a:bodyPr/>
                    <a:lstStyle/>
                    <a:p>
                      <a:pPr marL="0" marR="0">
                        <a:lnSpc>
                          <a:spcPct val="107000"/>
                        </a:lnSpc>
                        <a:spcBef>
                          <a:spcPts val="0"/>
                        </a:spcBef>
                        <a:spcAft>
                          <a:spcPts val="1000"/>
                        </a:spcAft>
                      </a:pPr>
                      <a:r>
                        <a:rPr lang="en-US" sz="800">
                          <a:effectLst/>
                        </a:rPr>
                        <a:t>Female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r>
                        <a:rPr lang="en-US" sz="800">
                          <a:effectLst/>
                        </a:rPr>
                        <a:t>Intercept Only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444.175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extLst>
                  <a:ext uri="{0D108BD9-81ED-4DB2-BD59-A6C34878D82A}">
                    <a16:rowId xmlns:a16="http://schemas.microsoft.com/office/drawing/2014/main" val="2600721798"/>
                  </a:ext>
                </a:extLst>
              </a:tr>
              <a:tr h="15402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800">
                          <a:effectLst/>
                        </a:rPr>
                        <a:t>Final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328.878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115.297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&lt;.001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extLst>
                  <a:ext uri="{0D108BD9-81ED-4DB2-BD59-A6C34878D82A}">
                    <a16:rowId xmlns:a16="http://schemas.microsoft.com/office/drawing/2014/main" val="1868887652"/>
                  </a:ext>
                </a:extLst>
              </a:tr>
              <a:tr h="363024">
                <a:tc vMerge="1">
                  <a:txBody>
                    <a:bodyPr/>
                    <a:lstStyle/>
                    <a:p>
                      <a:endParaRPr lang="en-US"/>
                    </a:p>
                  </a:txBody>
                  <a:tcPr/>
                </a:tc>
                <a:tc rowSpan="2">
                  <a:txBody>
                    <a:bodyPr/>
                    <a:lstStyle/>
                    <a:p>
                      <a:pPr marL="0" marR="0">
                        <a:lnSpc>
                          <a:spcPct val="107000"/>
                        </a:lnSpc>
                        <a:spcBef>
                          <a:spcPts val="0"/>
                        </a:spcBef>
                        <a:spcAft>
                          <a:spcPts val="1000"/>
                        </a:spcAft>
                      </a:pPr>
                      <a:r>
                        <a:rPr lang="en-US" sz="800">
                          <a:effectLst/>
                        </a:rPr>
                        <a:t>Male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r>
                        <a:rPr lang="en-US" sz="800">
                          <a:effectLst/>
                        </a:rPr>
                        <a:t>Intercept Only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356.579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extLst>
                  <a:ext uri="{0D108BD9-81ED-4DB2-BD59-A6C34878D82A}">
                    <a16:rowId xmlns:a16="http://schemas.microsoft.com/office/drawing/2014/main" val="1042032768"/>
                  </a:ext>
                </a:extLst>
              </a:tr>
              <a:tr h="15402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800">
                          <a:effectLst/>
                        </a:rPr>
                        <a:t>Final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312.638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43.942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&lt;.001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extLst>
                  <a:ext uri="{0D108BD9-81ED-4DB2-BD59-A6C34878D82A}">
                    <a16:rowId xmlns:a16="http://schemas.microsoft.com/office/drawing/2014/main" val="75151442"/>
                  </a:ext>
                </a:extLst>
              </a:tr>
              <a:tr h="363024">
                <a:tc vMerge="1">
                  <a:txBody>
                    <a:bodyPr/>
                    <a:lstStyle/>
                    <a:p>
                      <a:endParaRPr lang="en-US"/>
                    </a:p>
                  </a:txBody>
                  <a:tcPr/>
                </a:tc>
                <a:tc rowSpan="2">
                  <a:txBody>
                    <a:bodyPr/>
                    <a:lstStyle/>
                    <a:p>
                      <a:pPr marL="0" marR="0">
                        <a:lnSpc>
                          <a:spcPct val="107000"/>
                        </a:lnSpc>
                        <a:spcBef>
                          <a:spcPts val="0"/>
                        </a:spcBef>
                        <a:spcAft>
                          <a:spcPts val="1000"/>
                        </a:spcAft>
                      </a:pPr>
                      <a:r>
                        <a:rPr lang="en-US" sz="800">
                          <a:effectLst/>
                        </a:rPr>
                        <a:t>Non-Binary/GNC</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r>
                        <a:rPr lang="en-US" sz="800">
                          <a:effectLst/>
                        </a:rPr>
                        <a:t>Intercept Only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240.720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extLst>
                  <a:ext uri="{0D108BD9-81ED-4DB2-BD59-A6C34878D82A}">
                    <a16:rowId xmlns:a16="http://schemas.microsoft.com/office/drawing/2014/main" val="2027019582"/>
                  </a:ext>
                </a:extLst>
              </a:tr>
              <a:tr h="15402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800">
                          <a:effectLst/>
                        </a:rPr>
                        <a:t>Final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178.638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62.082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&lt;.001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extLst>
                  <a:ext uri="{0D108BD9-81ED-4DB2-BD59-A6C34878D82A}">
                    <a16:rowId xmlns:a16="http://schemas.microsoft.com/office/drawing/2014/main" val="323869715"/>
                  </a:ext>
                </a:extLst>
              </a:tr>
              <a:tr h="363024">
                <a:tc rowSpan="6">
                  <a:txBody>
                    <a:bodyPr/>
                    <a:lstStyle/>
                    <a:p>
                      <a:pPr marL="0" marR="0">
                        <a:lnSpc>
                          <a:spcPct val="107000"/>
                        </a:lnSpc>
                        <a:spcBef>
                          <a:spcPts val="0"/>
                        </a:spcBef>
                        <a:spcAft>
                          <a:spcPts val="1000"/>
                        </a:spcAft>
                      </a:pPr>
                      <a:r>
                        <a:rPr lang="en-US" sz="800">
                          <a:effectLst/>
                        </a:rPr>
                        <a:t>11th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rowSpan="2">
                  <a:txBody>
                    <a:bodyPr/>
                    <a:lstStyle/>
                    <a:p>
                      <a:pPr marL="0" marR="0">
                        <a:lnSpc>
                          <a:spcPct val="107000"/>
                        </a:lnSpc>
                        <a:spcBef>
                          <a:spcPts val="0"/>
                        </a:spcBef>
                        <a:spcAft>
                          <a:spcPts val="1000"/>
                        </a:spcAft>
                      </a:pPr>
                      <a:r>
                        <a:rPr lang="en-US" sz="800">
                          <a:effectLst/>
                        </a:rPr>
                        <a:t>Female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r>
                        <a:rPr lang="en-US" sz="800">
                          <a:effectLst/>
                        </a:rPr>
                        <a:t>Intercept Only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375.370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extLst>
                  <a:ext uri="{0D108BD9-81ED-4DB2-BD59-A6C34878D82A}">
                    <a16:rowId xmlns:a16="http://schemas.microsoft.com/office/drawing/2014/main" val="2605064095"/>
                  </a:ext>
                </a:extLst>
              </a:tr>
              <a:tr h="15402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800">
                          <a:effectLst/>
                        </a:rPr>
                        <a:t>Final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292.085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83.285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&lt;.001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extLst>
                  <a:ext uri="{0D108BD9-81ED-4DB2-BD59-A6C34878D82A}">
                    <a16:rowId xmlns:a16="http://schemas.microsoft.com/office/drawing/2014/main" val="3712809547"/>
                  </a:ext>
                </a:extLst>
              </a:tr>
              <a:tr h="363024">
                <a:tc vMerge="1">
                  <a:txBody>
                    <a:bodyPr/>
                    <a:lstStyle/>
                    <a:p>
                      <a:endParaRPr lang="en-US"/>
                    </a:p>
                  </a:txBody>
                  <a:tcPr/>
                </a:tc>
                <a:tc rowSpan="2">
                  <a:txBody>
                    <a:bodyPr/>
                    <a:lstStyle/>
                    <a:p>
                      <a:pPr marL="0" marR="0">
                        <a:lnSpc>
                          <a:spcPct val="107000"/>
                        </a:lnSpc>
                        <a:spcBef>
                          <a:spcPts val="0"/>
                        </a:spcBef>
                        <a:spcAft>
                          <a:spcPts val="1000"/>
                        </a:spcAft>
                      </a:pPr>
                      <a:r>
                        <a:rPr lang="en-US" sz="800">
                          <a:effectLst/>
                        </a:rPr>
                        <a:t>Male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r>
                        <a:rPr lang="en-US" sz="800">
                          <a:effectLst/>
                        </a:rPr>
                        <a:t>Intercept Only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361.053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extLst>
                  <a:ext uri="{0D108BD9-81ED-4DB2-BD59-A6C34878D82A}">
                    <a16:rowId xmlns:a16="http://schemas.microsoft.com/office/drawing/2014/main" val="2791629451"/>
                  </a:ext>
                </a:extLst>
              </a:tr>
              <a:tr h="15402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800">
                          <a:effectLst/>
                        </a:rPr>
                        <a:t>Final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293.589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67.464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&lt;.001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extLst>
                  <a:ext uri="{0D108BD9-81ED-4DB2-BD59-A6C34878D82A}">
                    <a16:rowId xmlns:a16="http://schemas.microsoft.com/office/drawing/2014/main" val="3780730554"/>
                  </a:ext>
                </a:extLst>
              </a:tr>
              <a:tr h="363024">
                <a:tc vMerge="1">
                  <a:txBody>
                    <a:bodyPr/>
                    <a:lstStyle/>
                    <a:p>
                      <a:endParaRPr lang="en-US"/>
                    </a:p>
                  </a:txBody>
                  <a:tcPr/>
                </a:tc>
                <a:tc rowSpan="2">
                  <a:txBody>
                    <a:bodyPr/>
                    <a:lstStyle/>
                    <a:p>
                      <a:pPr marL="0" marR="0">
                        <a:lnSpc>
                          <a:spcPct val="107000"/>
                        </a:lnSpc>
                        <a:spcBef>
                          <a:spcPts val="0"/>
                        </a:spcBef>
                        <a:spcAft>
                          <a:spcPts val="1000"/>
                        </a:spcAft>
                      </a:pPr>
                      <a:r>
                        <a:rPr lang="en-US" sz="800">
                          <a:effectLst/>
                        </a:rPr>
                        <a:t>Non-Binary/GNC</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r>
                        <a:rPr lang="en-US" sz="800">
                          <a:effectLst/>
                        </a:rPr>
                        <a:t>Intercept Only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240.063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tc>
                  <a:txBody>
                    <a:bodyPr/>
                    <a:lstStyle/>
                    <a:p>
                      <a:pPr marL="0" marR="0">
                        <a:lnSpc>
                          <a:spcPct val="107000"/>
                        </a:lnSpc>
                        <a:spcBef>
                          <a:spcPts val="0"/>
                        </a:spcBef>
                        <a:spcAft>
                          <a:spcPts val="1000"/>
                        </a:spcAft>
                      </a:pPr>
                      <a:br>
                        <a:rPr lang="en-US" sz="1000">
                          <a:effectLst/>
                        </a:rPr>
                      </a:b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nchor="ctr"/>
                </a:tc>
                <a:extLst>
                  <a:ext uri="{0D108BD9-81ED-4DB2-BD59-A6C34878D82A}">
                    <a16:rowId xmlns:a16="http://schemas.microsoft.com/office/drawing/2014/main" val="928909844"/>
                  </a:ext>
                </a:extLst>
              </a:tr>
              <a:tr h="15402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800">
                          <a:effectLst/>
                        </a:rPr>
                        <a:t>Final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173.673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66.391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a:effectLst/>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tc>
                  <a:txBody>
                    <a:bodyPr/>
                    <a:lstStyle/>
                    <a:p>
                      <a:pPr marL="0" marR="0" algn="r">
                        <a:lnSpc>
                          <a:spcPct val="107000"/>
                        </a:lnSpc>
                        <a:spcBef>
                          <a:spcPts val="0"/>
                        </a:spcBef>
                        <a:spcAft>
                          <a:spcPts val="1000"/>
                        </a:spcAft>
                      </a:pPr>
                      <a:r>
                        <a:rPr lang="en-US" sz="800" dirty="0">
                          <a:effectLst/>
                        </a:rPr>
                        <a:t>&lt;.001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159" marR="42159" marT="0" marB="0"/>
                </a:tc>
                <a:extLst>
                  <a:ext uri="{0D108BD9-81ED-4DB2-BD59-A6C34878D82A}">
                    <a16:rowId xmlns:a16="http://schemas.microsoft.com/office/drawing/2014/main" val="3318778124"/>
                  </a:ext>
                </a:extLst>
              </a:tr>
            </a:tbl>
          </a:graphicData>
        </a:graphic>
      </p:graphicFrame>
    </p:spTree>
    <p:extLst>
      <p:ext uri="{BB962C8B-B14F-4D97-AF65-F5344CB8AC3E}">
        <p14:creationId xmlns:p14="http://schemas.microsoft.com/office/powerpoint/2010/main" val="4212917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83721-7FAE-F236-0E03-32E104FFA487}"/>
              </a:ext>
            </a:extLst>
          </p:cNvPr>
          <p:cNvSpPr>
            <a:spLocks noGrp="1"/>
          </p:cNvSpPr>
          <p:nvPr>
            <p:ph type="title"/>
          </p:nvPr>
        </p:nvSpPr>
        <p:spPr>
          <a:xfrm>
            <a:off x="1167492" y="381000"/>
            <a:ext cx="9779183" cy="1325563"/>
          </a:xfrm>
        </p:spPr>
        <p:txBody>
          <a:bodyPr anchor="b">
            <a:normAutofit/>
          </a:bodyPr>
          <a:lstStyle/>
          <a:p>
            <a:r>
              <a:rPr lang="en-US" dirty="0"/>
              <a:t>Attendance</a:t>
            </a:r>
          </a:p>
        </p:txBody>
      </p:sp>
      <p:sp>
        <p:nvSpPr>
          <p:cNvPr id="4" name="Date Placeholder 3">
            <a:extLst>
              <a:ext uri="{FF2B5EF4-FFF2-40B4-BE49-F238E27FC236}">
                <a16:creationId xmlns:a16="http://schemas.microsoft.com/office/drawing/2014/main" id="{5CE6273D-6035-4D5C-1DE1-5DF7A9D99280}"/>
              </a:ext>
            </a:extLst>
          </p:cNvPr>
          <p:cNvSpPr>
            <a:spLocks noGrp="1"/>
          </p:cNvSpPr>
          <p:nvPr>
            <p:ph type="dt" sz="half" idx="2"/>
          </p:nvPr>
        </p:nvSpPr>
        <p:spPr>
          <a:xfrm>
            <a:off x="381000" y="6356350"/>
            <a:ext cx="1701018" cy="365125"/>
          </a:xfrm>
        </p:spPr>
        <p:txBody>
          <a:bodyPr anchor="ctr">
            <a:normAutofit/>
          </a:bodyPr>
          <a:lstStyle/>
          <a:p>
            <a:pPr>
              <a:spcAft>
                <a:spcPts val="600"/>
              </a:spcAft>
            </a:pPr>
            <a:fld id="{BCFE584F-E02C-445C-A171-62002EA15ED4}" type="datetime1">
              <a:rPr lang="en-US" smtClean="0"/>
              <a:t>2/12/2023</a:t>
            </a:fld>
            <a:endParaRPr lang="en-US"/>
          </a:p>
        </p:txBody>
      </p:sp>
      <p:graphicFrame>
        <p:nvGraphicFramePr>
          <p:cNvPr id="10" name="Table 9">
            <a:extLst>
              <a:ext uri="{FF2B5EF4-FFF2-40B4-BE49-F238E27FC236}">
                <a16:creationId xmlns:a16="http://schemas.microsoft.com/office/drawing/2014/main" id="{280C6067-D303-6AF8-7198-9EEE558D4A51}"/>
              </a:ext>
            </a:extLst>
          </p:cNvPr>
          <p:cNvGraphicFramePr>
            <a:graphicFrameLocks noGrp="1"/>
          </p:cNvGraphicFramePr>
          <p:nvPr>
            <p:extLst>
              <p:ext uri="{D42A27DB-BD31-4B8C-83A1-F6EECF244321}">
                <p14:modId xmlns:p14="http://schemas.microsoft.com/office/powerpoint/2010/main" val="2962873684"/>
              </p:ext>
            </p:extLst>
          </p:nvPr>
        </p:nvGraphicFramePr>
        <p:xfrm>
          <a:off x="980493" y="1861419"/>
          <a:ext cx="10231013" cy="3821627"/>
        </p:xfrm>
        <a:graphic>
          <a:graphicData uri="http://schemas.openxmlformats.org/drawingml/2006/table">
            <a:tbl>
              <a:tblPr firstRow="1" bandRow="1">
                <a:tableStyleId>{5C22544A-7EE6-4342-B048-85BDC9FD1C3A}</a:tableStyleId>
              </a:tblPr>
              <a:tblGrid>
                <a:gridCol w="2245246">
                  <a:extLst>
                    <a:ext uri="{9D8B030D-6E8A-4147-A177-3AD203B41FA5}">
                      <a16:colId xmlns:a16="http://schemas.microsoft.com/office/drawing/2014/main" val="2816795469"/>
                    </a:ext>
                  </a:extLst>
                </a:gridCol>
                <a:gridCol w="4097400">
                  <a:extLst>
                    <a:ext uri="{9D8B030D-6E8A-4147-A177-3AD203B41FA5}">
                      <a16:colId xmlns:a16="http://schemas.microsoft.com/office/drawing/2014/main" val="896047977"/>
                    </a:ext>
                  </a:extLst>
                </a:gridCol>
                <a:gridCol w="1021090">
                  <a:extLst>
                    <a:ext uri="{9D8B030D-6E8A-4147-A177-3AD203B41FA5}">
                      <a16:colId xmlns:a16="http://schemas.microsoft.com/office/drawing/2014/main" val="3137612676"/>
                    </a:ext>
                  </a:extLst>
                </a:gridCol>
                <a:gridCol w="1228064">
                  <a:extLst>
                    <a:ext uri="{9D8B030D-6E8A-4147-A177-3AD203B41FA5}">
                      <a16:colId xmlns:a16="http://schemas.microsoft.com/office/drawing/2014/main" val="3610748111"/>
                    </a:ext>
                  </a:extLst>
                </a:gridCol>
                <a:gridCol w="849495">
                  <a:extLst>
                    <a:ext uri="{9D8B030D-6E8A-4147-A177-3AD203B41FA5}">
                      <a16:colId xmlns:a16="http://schemas.microsoft.com/office/drawing/2014/main" val="2029812136"/>
                    </a:ext>
                  </a:extLst>
                </a:gridCol>
                <a:gridCol w="288719">
                  <a:extLst>
                    <a:ext uri="{9D8B030D-6E8A-4147-A177-3AD203B41FA5}">
                      <a16:colId xmlns:a16="http://schemas.microsoft.com/office/drawing/2014/main" val="1867484987"/>
                    </a:ext>
                  </a:extLst>
                </a:gridCol>
                <a:gridCol w="500999">
                  <a:extLst>
                    <a:ext uri="{9D8B030D-6E8A-4147-A177-3AD203B41FA5}">
                      <a16:colId xmlns:a16="http://schemas.microsoft.com/office/drawing/2014/main" val="4191764551"/>
                    </a:ext>
                  </a:extLst>
                </a:gridCol>
              </a:tblGrid>
              <a:tr h="159849">
                <a:tc>
                  <a:txBody>
                    <a:bodyPr/>
                    <a:lstStyle/>
                    <a:p>
                      <a:pPr marL="0" marR="0" algn="ctr">
                        <a:lnSpc>
                          <a:spcPct val="107000"/>
                        </a:lnSpc>
                        <a:spcBef>
                          <a:spcPts val="0"/>
                        </a:spcBef>
                        <a:spcAft>
                          <a:spcPts val="1000"/>
                        </a:spcAft>
                      </a:pPr>
                      <a:r>
                        <a:rPr lang="en-US" sz="700">
                          <a:effectLst/>
                        </a:rPr>
                        <a:t>Model Fitting Information</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3366543153"/>
                  </a:ext>
                </a:extLst>
              </a:tr>
              <a:tr h="159849">
                <a:tc>
                  <a:txBody>
                    <a:bodyPr/>
                    <a:lstStyle/>
                    <a:p>
                      <a:pPr marL="0" marR="0">
                        <a:lnSpc>
                          <a:spcPct val="107000"/>
                        </a:lnSpc>
                        <a:spcBef>
                          <a:spcPts val="0"/>
                        </a:spcBef>
                        <a:spcAft>
                          <a:spcPts val="1000"/>
                        </a:spcAft>
                      </a:pPr>
                      <a:r>
                        <a:rPr lang="en-US" sz="700">
                          <a:effectLst/>
                        </a:rPr>
                        <a:t>Grade (consistent with age range)</a:t>
                      </a:r>
                      <a:endParaRPr lang="en-US" sz="500">
                        <a:effectLst/>
                        <a:latin typeface="Calibri" panose="020F0502020204030204" pitchFamily="34" charset="0"/>
                        <a:ea typeface="Calibri" panose="020F0502020204030204" pitchFamily="34" charset="0"/>
                      </a:endParaRPr>
                    </a:p>
                  </a:txBody>
                  <a:tcPr marL="10383" marR="10383" marT="0" marB="0" anchor="b"/>
                </a:tc>
                <a:tc>
                  <a:txBody>
                    <a:bodyPr/>
                    <a:lstStyle/>
                    <a:p>
                      <a:pPr marL="0" marR="0">
                        <a:lnSpc>
                          <a:spcPct val="107000"/>
                        </a:lnSpc>
                        <a:spcBef>
                          <a:spcPts val="0"/>
                        </a:spcBef>
                        <a:spcAft>
                          <a:spcPts val="1000"/>
                        </a:spcAft>
                      </a:pPr>
                      <a:r>
                        <a:rPr lang="en-US" sz="700">
                          <a:effectLst/>
                        </a:rPr>
                        <a:t>RECODE: How do you identify? (Female, Male, Non-Binary/GNC)</a:t>
                      </a:r>
                      <a:endParaRPr lang="en-US" sz="500">
                        <a:effectLst/>
                        <a:latin typeface="Calibri" panose="020F0502020204030204" pitchFamily="34" charset="0"/>
                        <a:ea typeface="Calibri" panose="020F0502020204030204" pitchFamily="34" charset="0"/>
                      </a:endParaRPr>
                    </a:p>
                  </a:txBody>
                  <a:tcPr marL="10383" marR="10383" marT="0" marB="0" anchor="b"/>
                </a:tc>
                <a:tc>
                  <a:txBody>
                    <a:bodyPr/>
                    <a:lstStyle/>
                    <a:p>
                      <a:pPr marL="0" marR="0">
                        <a:lnSpc>
                          <a:spcPct val="107000"/>
                        </a:lnSpc>
                        <a:spcBef>
                          <a:spcPts val="0"/>
                        </a:spcBef>
                        <a:spcAft>
                          <a:spcPts val="1000"/>
                        </a:spcAft>
                      </a:pPr>
                      <a:r>
                        <a:rPr lang="en-US" sz="700">
                          <a:effectLst/>
                        </a:rPr>
                        <a:t>Model</a:t>
                      </a:r>
                      <a:endParaRPr lang="en-US" sz="500">
                        <a:effectLst/>
                        <a:latin typeface="Calibri" panose="020F0502020204030204" pitchFamily="34" charset="0"/>
                        <a:ea typeface="Calibri" panose="020F0502020204030204" pitchFamily="34" charset="0"/>
                      </a:endParaRPr>
                    </a:p>
                  </a:txBody>
                  <a:tcPr marL="10383" marR="10383" marT="0" marB="0" anchor="b"/>
                </a:tc>
                <a:tc>
                  <a:txBody>
                    <a:bodyPr/>
                    <a:lstStyle/>
                    <a:p>
                      <a:pPr marL="0" marR="0" algn="ctr">
                        <a:lnSpc>
                          <a:spcPct val="107000"/>
                        </a:lnSpc>
                        <a:spcBef>
                          <a:spcPts val="0"/>
                        </a:spcBef>
                        <a:spcAft>
                          <a:spcPts val="1000"/>
                        </a:spcAft>
                      </a:pPr>
                      <a:r>
                        <a:rPr lang="en-US" sz="700">
                          <a:effectLst/>
                        </a:rPr>
                        <a:t>-2 Log Likelihood</a:t>
                      </a:r>
                      <a:endParaRPr lang="en-US" sz="500">
                        <a:effectLst/>
                        <a:latin typeface="Calibri" panose="020F0502020204030204" pitchFamily="34" charset="0"/>
                        <a:ea typeface="Calibri" panose="020F0502020204030204" pitchFamily="34" charset="0"/>
                      </a:endParaRPr>
                    </a:p>
                  </a:txBody>
                  <a:tcPr marL="10383" marR="10383" marT="0" marB="0" anchor="b"/>
                </a:tc>
                <a:tc>
                  <a:txBody>
                    <a:bodyPr/>
                    <a:lstStyle/>
                    <a:p>
                      <a:pPr marL="0" marR="0" algn="ctr">
                        <a:lnSpc>
                          <a:spcPct val="107000"/>
                        </a:lnSpc>
                        <a:spcBef>
                          <a:spcPts val="0"/>
                        </a:spcBef>
                        <a:spcAft>
                          <a:spcPts val="1000"/>
                        </a:spcAft>
                      </a:pPr>
                      <a:r>
                        <a:rPr lang="en-US" sz="700">
                          <a:effectLst/>
                        </a:rPr>
                        <a:t>Chi-Square</a:t>
                      </a:r>
                      <a:endParaRPr lang="en-US" sz="500">
                        <a:effectLst/>
                        <a:latin typeface="Calibri" panose="020F0502020204030204" pitchFamily="34" charset="0"/>
                        <a:ea typeface="Calibri" panose="020F0502020204030204" pitchFamily="34" charset="0"/>
                      </a:endParaRPr>
                    </a:p>
                  </a:txBody>
                  <a:tcPr marL="10383" marR="10383" marT="0" marB="0" anchor="b"/>
                </a:tc>
                <a:tc>
                  <a:txBody>
                    <a:bodyPr/>
                    <a:lstStyle/>
                    <a:p>
                      <a:pPr marL="0" marR="0" algn="ctr">
                        <a:lnSpc>
                          <a:spcPct val="107000"/>
                        </a:lnSpc>
                        <a:spcBef>
                          <a:spcPts val="0"/>
                        </a:spcBef>
                        <a:spcAft>
                          <a:spcPts val="1000"/>
                        </a:spcAft>
                      </a:pPr>
                      <a:r>
                        <a:rPr lang="en-US" sz="700">
                          <a:effectLst/>
                        </a:rPr>
                        <a:t>df</a:t>
                      </a:r>
                      <a:endParaRPr lang="en-US" sz="500">
                        <a:effectLst/>
                        <a:latin typeface="Calibri" panose="020F0502020204030204" pitchFamily="34" charset="0"/>
                        <a:ea typeface="Calibri" panose="020F0502020204030204" pitchFamily="34" charset="0"/>
                      </a:endParaRPr>
                    </a:p>
                  </a:txBody>
                  <a:tcPr marL="10383" marR="10383" marT="0" marB="0" anchor="b"/>
                </a:tc>
                <a:tc>
                  <a:txBody>
                    <a:bodyPr/>
                    <a:lstStyle/>
                    <a:p>
                      <a:pPr marL="0" marR="0" algn="ctr">
                        <a:lnSpc>
                          <a:spcPct val="107000"/>
                        </a:lnSpc>
                        <a:spcBef>
                          <a:spcPts val="0"/>
                        </a:spcBef>
                        <a:spcAft>
                          <a:spcPts val="1000"/>
                        </a:spcAft>
                      </a:pPr>
                      <a:r>
                        <a:rPr lang="en-US" sz="700">
                          <a:effectLst/>
                        </a:rPr>
                        <a:t>Sig.</a:t>
                      </a:r>
                      <a:endParaRPr lang="en-US" sz="500">
                        <a:effectLst/>
                        <a:latin typeface="Calibri" panose="020F0502020204030204" pitchFamily="34" charset="0"/>
                        <a:ea typeface="Calibri" panose="020F0502020204030204" pitchFamily="34" charset="0"/>
                      </a:endParaRPr>
                    </a:p>
                  </a:txBody>
                  <a:tcPr marL="10383" marR="10383" marT="0" marB="0" anchor="b"/>
                </a:tc>
                <a:extLst>
                  <a:ext uri="{0D108BD9-81ED-4DB2-BD59-A6C34878D82A}">
                    <a16:rowId xmlns:a16="http://schemas.microsoft.com/office/drawing/2014/main" val="470340463"/>
                  </a:ext>
                </a:extLst>
              </a:tr>
              <a:tr h="257911">
                <a:tc rowSpan="8">
                  <a:txBody>
                    <a:bodyPr/>
                    <a:lstStyle/>
                    <a:p>
                      <a:pPr marL="0" marR="0">
                        <a:lnSpc>
                          <a:spcPct val="107000"/>
                        </a:lnSpc>
                        <a:spcBef>
                          <a:spcPts val="0"/>
                        </a:spcBef>
                        <a:spcAft>
                          <a:spcPts val="1000"/>
                        </a:spcAft>
                      </a:pPr>
                      <a:r>
                        <a:rPr lang="en-US" sz="700">
                          <a:effectLst/>
                        </a:rPr>
                        <a:t>8th</a:t>
                      </a:r>
                      <a:endParaRPr lang="en-US" sz="500">
                        <a:effectLst/>
                        <a:latin typeface="Calibri" panose="020F0502020204030204" pitchFamily="34" charset="0"/>
                        <a:ea typeface="Calibri" panose="020F0502020204030204" pitchFamily="34" charset="0"/>
                      </a:endParaRPr>
                    </a:p>
                  </a:txBody>
                  <a:tcPr marL="10383" marR="10383" marT="0" marB="0"/>
                </a:tc>
                <a:tc rowSpan="2">
                  <a:txBody>
                    <a:bodyPr/>
                    <a:lstStyle/>
                    <a:p>
                      <a:pPr marL="0" marR="0">
                        <a:lnSpc>
                          <a:spcPct val="107000"/>
                        </a:lnSpc>
                        <a:spcBef>
                          <a:spcPts val="0"/>
                        </a:spcBef>
                        <a:spcAft>
                          <a:spcPts val="1000"/>
                        </a:spcAft>
                      </a:pPr>
                      <a:r>
                        <a:rPr lang="en-US" sz="700">
                          <a:effectLst/>
                        </a:rPr>
                        <a:t>-9.00</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r>
                        <a:rPr lang="en-US" sz="700">
                          <a:effectLst/>
                        </a:rPr>
                        <a:t>Intercept Only</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32.661</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1110754479"/>
                  </a:ext>
                </a:extLst>
              </a:tr>
              <a:tr h="159849">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15.955</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16.706</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5</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.005</a:t>
                      </a:r>
                      <a:endParaRPr lang="en-US" sz="500">
                        <a:effectLst/>
                        <a:latin typeface="Calibri" panose="020F0502020204030204" pitchFamily="34" charset="0"/>
                        <a:ea typeface="Calibri" panose="020F0502020204030204" pitchFamily="34" charset="0"/>
                      </a:endParaRPr>
                    </a:p>
                  </a:txBody>
                  <a:tcPr marL="10383" marR="10383" marT="0" marB="0"/>
                </a:tc>
                <a:extLst>
                  <a:ext uri="{0D108BD9-81ED-4DB2-BD59-A6C34878D82A}">
                    <a16:rowId xmlns:a16="http://schemas.microsoft.com/office/drawing/2014/main" val="490867125"/>
                  </a:ext>
                </a:extLst>
              </a:tr>
              <a:tr h="25791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Female</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r>
                        <a:rPr lang="en-US" sz="700">
                          <a:effectLst/>
                        </a:rPr>
                        <a:t>Intercept Only</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219.389</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2654668234"/>
                  </a:ext>
                </a:extLst>
              </a:tr>
              <a:tr h="159849">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129.936</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89.453</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5</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&lt;.001</a:t>
                      </a:r>
                      <a:endParaRPr lang="en-US" sz="500">
                        <a:effectLst/>
                        <a:latin typeface="Calibri" panose="020F0502020204030204" pitchFamily="34" charset="0"/>
                        <a:ea typeface="Calibri" panose="020F0502020204030204" pitchFamily="34" charset="0"/>
                      </a:endParaRPr>
                    </a:p>
                  </a:txBody>
                  <a:tcPr marL="10383" marR="10383" marT="0" marB="0"/>
                </a:tc>
                <a:extLst>
                  <a:ext uri="{0D108BD9-81ED-4DB2-BD59-A6C34878D82A}">
                    <a16:rowId xmlns:a16="http://schemas.microsoft.com/office/drawing/2014/main" val="2219542061"/>
                  </a:ext>
                </a:extLst>
              </a:tr>
              <a:tr h="25791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Male</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r>
                        <a:rPr lang="en-US" sz="700">
                          <a:effectLst/>
                        </a:rPr>
                        <a:t>Intercept Only</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164.461</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170840917"/>
                  </a:ext>
                </a:extLst>
              </a:tr>
              <a:tr h="159849">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115.319</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49.142</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5</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&lt;.001</a:t>
                      </a:r>
                      <a:endParaRPr lang="en-US" sz="500">
                        <a:effectLst/>
                        <a:latin typeface="Calibri" panose="020F0502020204030204" pitchFamily="34" charset="0"/>
                        <a:ea typeface="Calibri" panose="020F0502020204030204" pitchFamily="34" charset="0"/>
                      </a:endParaRPr>
                    </a:p>
                  </a:txBody>
                  <a:tcPr marL="10383" marR="10383" marT="0" marB="0"/>
                </a:tc>
                <a:extLst>
                  <a:ext uri="{0D108BD9-81ED-4DB2-BD59-A6C34878D82A}">
                    <a16:rowId xmlns:a16="http://schemas.microsoft.com/office/drawing/2014/main" val="2841950443"/>
                  </a:ext>
                </a:extLst>
              </a:tr>
              <a:tr h="25791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Non-Binary/GNC</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r>
                        <a:rPr lang="en-US" sz="700">
                          <a:effectLst/>
                        </a:rPr>
                        <a:t>Intercept Only</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113.227</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207041427"/>
                  </a:ext>
                </a:extLst>
              </a:tr>
              <a:tr h="159849">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104.980</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8.246</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5</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.143</a:t>
                      </a:r>
                      <a:endParaRPr lang="en-US" sz="500">
                        <a:effectLst/>
                        <a:latin typeface="Calibri" panose="020F0502020204030204" pitchFamily="34" charset="0"/>
                        <a:ea typeface="Calibri" panose="020F0502020204030204" pitchFamily="34" charset="0"/>
                      </a:endParaRPr>
                    </a:p>
                  </a:txBody>
                  <a:tcPr marL="10383" marR="10383" marT="0" marB="0"/>
                </a:tc>
                <a:extLst>
                  <a:ext uri="{0D108BD9-81ED-4DB2-BD59-A6C34878D82A}">
                    <a16:rowId xmlns:a16="http://schemas.microsoft.com/office/drawing/2014/main" val="4291132151"/>
                  </a:ext>
                </a:extLst>
              </a:tr>
              <a:tr h="257911">
                <a:tc rowSpan="8">
                  <a:txBody>
                    <a:bodyPr/>
                    <a:lstStyle/>
                    <a:p>
                      <a:pPr marL="0" marR="0">
                        <a:lnSpc>
                          <a:spcPct val="107000"/>
                        </a:lnSpc>
                        <a:spcBef>
                          <a:spcPts val="0"/>
                        </a:spcBef>
                        <a:spcAft>
                          <a:spcPts val="1000"/>
                        </a:spcAft>
                      </a:pPr>
                      <a:r>
                        <a:rPr lang="en-US" sz="700">
                          <a:effectLst/>
                        </a:rPr>
                        <a:t>11th</a:t>
                      </a:r>
                      <a:endParaRPr lang="en-US" sz="500">
                        <a:effectLst/>
                        <a:latin typeface="Calibri" panose="020F0502020204030204" pitchFamily="34" charset="0"/>
                        <a:ea typeface="Calibri" panose="020F0502020204030204" pitchFamily="34" charset="0"/>
                      </a:endParaRPr>
                    </a:p>
                  </a:txBody>
                  <a:tcPr marL="10383" marR="10383" marT="0" marB="0"/>
                </a:tc>
                <a:tc rowSpan="2">
                  <a:txBody>
                    <a:bodyPr/>
                    <a:lstStyle/>
                    <a:p>
                      <a:pPr marL="0" marR="0">
                        <a:lnSpc>
                          <a:spcPct val="107000"/>
                        </a:lnSpc>
                        <a:spcBef>
                          <a:spcPts val="0"/>
                        </a:spcBef>
                        <a:spcAft>
                          <a:spcPts val="1000"/>
                        </a:spcAft>
                      </a:pPr>
                      <a:r>
                        <a:rPr lang="en-US" sz="700">
                          <a:effectLst/>
                        </a:rPr>
                        <a:t>-9.00</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r>
                        <a:rPr lang="en-US" sz="700">
                          <a:effectLst/>
                        </a:rPr>
                        <a:t>Intercept Only</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11.128</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1323281110"/>
                  </a:ext>
                </a:extLst>
              </a:tr>
              <a:tr h="159849">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6.672</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4.456</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4</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.348</a:t>
                      </a:r>
                      <a:endParaRPr lang="en-US" sz="500">
                        <a:effectLst/>
                        <a:latin typeface="Calibri" panose="020F0502020204030204" pitchFamily="34" charset="0"/>
                        <a:ea typeface="Calibri" panose="020F0502020204030204" pitchFamily="34" charset="0"/>
                      </a:endParaRPr>
                    </a:p>
                  </a:txBody>
                  <a:tcPr marL="10383" marR="10383" marT="0" marB="0"/>
                </a:tc>
                <a:extLst>
                  <a:ext uri="{0D108BD9-81ED-4DB2-BD59-A6C34878D82A}">
                    <a16:rowId xmlns:a16="http://schemas.microsoft.com/office/drawing/2014/main" val="2482533085"/>
                  </a:ext>
                </a:extLst>
              </a:tr>
              <a:tr h="25791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Female</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r>
                        <a:rPr lang="en-US" sz="700">
                          <a:effectLst/>
                        </a:rPr>
                        <a:t>Intercept Only</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160.003</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1193315870"/>
                  </a:ext>
                </a:extLst>
              </a:tr>
              <a:tr h="159849">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105.122</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54.881</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5</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&lt;.001</a:t>
                      </a:r>
                      <a:endParaRPr lang="en-US" sz="500">
                        <a:effectLst/>
                        <a:latin typeface="Calibri" panose="020F0502020204030204" pitchFamily="34" charset="0"/>
                        <a:ea typeface="Calibri" panose="020F0502020204030204" pitchFamily="34" charset="0"/>
                      </a:endParaRPr>
                    </a:p>
                  </a:txBody>
                  <a:tcPr marL="10383" marR="10383" marT="0" marB="0"/>
                </a:tc>
                <a:extLst>
                  <a:ext uri="{0D108BD9-81ED-4DB2-BD59-A6C34878D82A}">
                    <a16:rowId xmlns:a16="http://schemas.microsoft.com/office/drawing/2014/main" val="122324145"/>
                  </a:ext>
                </a:extLst>
              </a:tr>
              <a:tr h="25791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Male</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r>
                        <a:rPr lang="en-US" sz="700">
                          <a:effectLst/>
                        </a:rPr>
                        <a:t>Intercept Only</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114.565</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970142728"/>
                  </a:ext>
                </a:extLst>
              </a:tr>
              <a:tr h="159849">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93.416</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21.148</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5</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&lt;.001</a:t>
                      </a:r>
                      <a:endParaRPr lang="en-US" sz="500">
                        <a:effectLst/>
                        <a:latin typeface="Calibri" panose="020F0502020204030204" pitchFamily="34" charset="0"/>
                        <a:ea typeface="Calibri" panose="020F0502020204030204" pitchFamily="34" charset="0"/>
                      </a:endParaRPr>
                    </a:p>
                  </a:txBody>
                  <a:tcPr marL="10383" marR="10383" marT="0" marB="0"/>
                </a:tc>
                <a:extLst>
                  <a:ext uri="{0D108BD9-81ED-4DB2-BD59-A6C34878D82A}">
                    <a16:rowId xmlns:a16="http://schemas.microsoft.com/office/drawing/2014/main" val="859655345"/>
                  </a:ext>
                </a:extLst>
              </a:tr>
              <a:tr h="25791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Non-Binary/GNC</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r>
                        <a:rPr lang="en-US" sz="700">
                          <a:effectLst/>
                        </a:rPr>
                        <a:t>Intercept Only</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98.207</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br>
                        <a:rPr lang="en-US" sz="700">
                          <a:effectLst/>
                        </a:rPr>
                      </a:br>
                      <a:endParaRPr lang="en-US" sz="50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4203797230"/>
                  </a:ext>
                </a:extLst>
              </a:tr>
              <a:tr h="159849">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85.280</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12.927</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5</a:t>
                      </a:r>
                      <a:endParaRPr lang="en-US" sz="500">
                        <a:effectLst/>
                        <a:latin typeface="Calibri" panose="020F0502020204030204" pitchFamily="34" charset="0"/>
                        <a:ea typeface="Calibri" panose="020F0502020204030204" pitchFamily="34" charset="0"/>
                      </a:endParaRPr>
                    </a:p>
                  </a:txBody>
                  <a:tcPr marL="10383" marR="10383" marT="0" marB="0"/>
                </a:tc>
                <a:tc>
                  <a:txBody>
                    <a:bodyPr/>
                    <a:lstStyle/>
                    <a:p>
                      <a:pPr marL="0" marR="0" algn="r">
                        <a:lnSpc>
                          <a:spcPct val="107000"/>
                        </a:lnSpc>
                        <a:spcBef>
                          <a:spcPts val="0"/>
                        </a:spcBef>
                        <a:spcAft>
                          <a:spcPts val="1000"/>
                        </a:spcAft>
                      </a:pPr>
                      <a:r>
                        <a:rPr lang="en-US" sz="700">
                          <a:effectLst/>
                        </a:rPr>
                        <a:t>.024</a:t>
                      </a:r>
                      <a:endParaRPr lang="en-US" sz="500">
                        <a:effectLst/>
                        <a:latin typeface="Calibri" panose="020F0502020204030204" pitchFamily="34" charset="0"/>
                        <a:ea typeface="Calibri" panose="020F0502020204030204" pitchFamily="34" charset="0"/>
                      </a:endParaRPr>
                    </a:p>
                  </a:txBody>
                  <a:tcPr marL="10383" marR="10383" marT="0" marB="0"/>
                </a:tc>
                <a:extLst>
                  <a:ext uri="{0D108BD9-81ED-4DB2-BD59-A6C34878D82A}">
                    <a16:rowId xmlns:a16="http://schemas.microsoft.com/office/drawing/2014/main" val="2514776438"/>
                  </a:ext>
                </a:extLst>
              </a:tr>
              <a:tr h="159849">
                <a:tc>
                  <a:txBody>
                    <a:bodyPr/>
                    <a:lstStyle/>
                    <a:p>
                      <a:pPr marL="0" marR="0">
                        <a:lnSpc>
                          <a:spcPct val="107000"/>
                        </a:lnSpc>
                        <a:spcBef>
                          <a:spcPts val="0"/>
                        </a:spcBef>
                        <a:spcAft>
                          <a:spcPts val="1000"/>
                        </a:spcAft>
                      </a:pPr>
                      <a:r>
                        <a:rPr lang="en-US" sz="700" dirty="0">
                          <a:effectLst/>
                        </a:rPr>
                        <a:t>Link function: Logit.</a:t>
                      </a:r>
                      <a:endParaRPr lang="en-US" sz="500" dirty="0">
                        <a:effectLst/>
                        <a:latin typeface="Calibri" panose="020F0502020204030204" pitchFamily="34" charset="0"/>
                        <a:ea typeface="Calibri" panose="020F0502020204030204" pitchFamily="34" charset="0"/>
                      </a:endParaRPr>
                    </a:p>
                  </a:txBody>
                  <a:tcPr marL="10383" marR="10383" marT="0" marB="0"/>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a:effectLst/>
                        </a:rPr>
                        <a:t> </a:t>
                      </a:r>
                      <a:endParaRPr lang="en-US" sz="500">
                        <a:effectLst/>
                        <a:latin typeface="Calibri" panose="020F0502020204030204" pitchFamily="34" charset="0"/>
                        <a:ea typeface="Calibri" panose="020F0502020204030204" pitchFamily="34" charset="0"/>
                      </a:endParaRPr>
                    </a:p>
                  </a:txBody>
                  <a:tcPr marL="10383" marR="10383" marT="0" marB="0" anchor="ctr"/>
                </a:tc>
                <a:tc>
                  <a:txBody>
                    <a:bodyPr/>
                    <a:lstStyle/>
                    <a:p>
                      <a:pPr marL="0" marR="0">
                        <a:lnSpc>
                          <a:spcPct val="107000"/>
                        </a:lnSpc>
                        <a:spcBef>
                          <a:spcPts val="0"/>
                        </a:spcBef>
                        <a:spcAft>
                          <a:spcPts val="1000"/>
                        </a:spcAft>
                      </a:pPr>
                      <a:r>
                        <a:rPr lang="en-US" sz="700" dirty="0">
                          <a:effectLst/>
                        </a:rPr>
                        <a:t> </a:t>
                      </a:r>
                      <a:endParaRPr lang="en-US" sz="500" dirty="0">
                        <a:effectLst/>
                        <a:latin typeface="Calibri" panose="020F0502020204030204" pitchFamily="34" charset="0"/>
                        <a:ea typeface="Calibri" panose="020F0502020204030204" pitchFamily="34" charset="0"/>
                      </a:endParaRPr>
                    </a:p>
                  </a:txBody>
                  <a:tcPr marL="10383" marR="10383" marT="0" marB="0" anchor="ctr"/>
                </a:tc>
                <a:extLst>
                  <a:ext uri="{0D108BD9-81ED-4DB2-BD59-A6C34878D82A}">
                    <a16:rowId xmlns:a16="http://schemas.microsoft.com/office/drawing/2014/main" val="1400754192"/>
                  </a:ext>
                </a:extLst>
              </a:tr>
            </a:tbl>
          </a:graphicData>
        </a:graphic>
      </p:graphicFrame>
    </p:spTree>
    <p:extLst>
      <p:ext uri="{BB962C8B-B14F-4D97-AF65-F5344CB8AC3E}">
        <p14:creationId xmlns:p14="http://schemas.microsoft.com/office/powerpoint/2010/main" val="3666929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14DB9-48DB-1228-2FC7-79B44BFAC6EB}"/>
              </a:ext>
            </a:extLst>
          </p:cNvPr>
          <p:cNvSpPr>
            <a:spLocks noGrp="1"/>
          </p:cNvSpPr>
          <p:nvPr>
            <p:ph type="title"/>
          </p:nvPr>
        </p:nvSpPr>
        <p:spPr/>
        <p:txBody>
          <a:bodyPr/>
          <a:lstStyle/>
          <a:p>
            <a:r>
              <a:rPr lang="en-US" dirty="0"/>
              <a:t>Caring Teacher</a:t>
            </a:r>
          </a:p>
        </p:txBody>
      </p:sp>
      <p:graphicFrame>
        <p:nvGraphicFramePr>
          <p:cNvPr id="10" name="Content Placeholder 9">
            <a:extLst>
              <a:ext uri="{FF2B5EF4-FFF2-40B4-BE49-F238E27FC236}">
                <a16:creationId xmlns:a16="http://schemas.microsoft.com/office/drawing/2014/main" id="{4C144189-116E-7A02-99A3-F349BC85CFAF}"/>
              </a:ext>
            </a:extLst>
          </p:cNvPr>
          <p:cNvGraphicFramePr>
            <a:graphicFrameLocks noGrp="1"/>
          </p:cNvGraphicFramePr>
          <p:nvPr>
            <p:ph idx="1"/>
            <p:extLst>
              <p:ext uri="{D42A27DB-BD31-4B8C-83A1-F6EECF244321}">
                <p14:modId xmlns:p14="http://schemas.microsoft.com/office/powerpoint/2010/main" val="3402129417"/>
              </p:ext>
            </p:extLst>
          </p:nvPr>
        </p:nvGraphicFramePr>
        <p:xfrm>
          <a:off x="381000" y="1858296"/>
          <a:ext cx="11260396" cy="4385191"/>
        </p:xfrm>
        <a:graphic>
          <a:graphicData uri="http://schemas.openxmlformats.org/drawingml/2006/table">
            <a:tbl>
              <a:tblPr>
                <a:tableStyleId>{5C22544A-7EE6-4342-B048-85BDC9FD1C3A}</a:tableStyleId>
              </a:tblPr>
              <a:tblGrid>
                <a:gridCol w="4553740">
                  <a:extLst>
                    <a:ext uri="{9D8B030D-6E8A-4147-A177-3AD203B41FA5}">
                      <a16:colId xmlns:a16="http://schemas.microsoft.com/office/drawing/2014/main" val="4222333029"/>
                    </a:ext>
                  </a:extLst>
                </a:gridCol>
                <a:gridCol w="2283392">
                  <a:extLst>
                    <a:ext uri="{9D8B030D-6E8A-4147-A177-3AD203B41FA5}">
                      <a16:colId xmlns:a16="http://schemas.microsoft.com/office/drawing/2014/main" val="4152711771"/>
                    </a:ext>
                  </a:extLst>
                </a:gridCol>
                <a:gridCol w="1709285">
                  <a:extLst>
                    <a:ext uri="{9D8B030D-6E8A-4147-A177-3AD203B41FA5}">
                      <a16:colId xmlns:a16="http://schemas.microsoft.com/office/drawing/2014/main" val="1255118094"/>
                    </a:ext>
                  </a:extLst>
                </a:gridCol>
                <a:gridCol w="848119">
                  <a:extLst>
                    <a:ext uri="{9D8B030D-6E8A-4147-A177-3AD203B41FA5}">
                      <a16:colId xmlns:a16="http://schemas.microsoft.com/office/drawing/2014/main" val="422813345"/>
                    </a:ext>
                  </a:extLst>
                </a:gridCol>
                <a:gridCol w="691542">
                  <a:extLst>
                    <a:ext uri="{9D8B030D-6E8A-4147-A177-3AD203B41FA5}">
                      <a16:colId xmlns:a16="http://schemas.microsoft.com/office/drawing/2014/main" val="1166076327"/>
                    </a:ext>
                  </a:extLst>
                </a:gridCol>
                <a:gridCol w="587159">
                  <a:extLst>
                    <a:ext uri="{9D8B030D-6E8A-4147-A177-3AD203B41FA5}">
                      <a16:colId xmlns:a16="http://schemas.microsoft.com/office/drawing/2014/main" val="2528823619"/>
                    </a:ext>
                  </a:extLst>
                </a:gridCol>
                <a:gridCol w="587159">
                  <a:extLst>
                    <a:ext uri="{9D8B030D-6E8A-4147-A177-3AD203B41FA5}">
                      <a16:colId xmlns:a16="http://schemas.microsoft.com/office/drawing/2014/main" val="730114674"/>
                    </a:ext>
                  </a:extLst>
                </a:gridCol>
              </a:tblGrid>
              <a:tr h="159695">
                <a:tc>
                  <a:txBody>
                    <a:bodyPr/>
                    <a:lstStyle/>
                    <a:p>
                      <a:pPr marL="0" marR="0" algn="ctr">
                        <a:lnSpc>
                          <a:spcPct val="107000"/>
                        </a:lnSpc>
                        <a:spcBef>
                          <a:spcPts val="0"/>
                        </a:spcBef>
                        <a:spcAft>
                          <a:spcPts val="1000"/>
                        </a:spcAft>
                      </a:pPr>
                      <a:r>
                        <a:rPr lang="en-US" sz="800">
                          <a:effectLst/>
                        </a:rPr>
                        <a:t>Model Fitting Information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extLst>
                  <a:ext uri="{0D108BD9-81ED-4DB2-BD59-A6C34878D82A}">
                    <a16:rowId xmlns:a16="http://schemas.microsoft.com/office/drawing/2014/main" val="1052903732"/>
                  </a:ext>
                </a:extLst>
              </a:tr>
              <a:tr h="570962">
                <a:tc>
                  <a:txBody>
                    <a:bodyPr/>
                    <a:lstStyle/>
                    <a:p>
                      <a:pPr marL="0" marR="0">
                        <a:lnSpc>
                          <a:spcPct val="107000"/>
                        </a:lnSpc>
                        <a:spcBef>
                          <a:spcPts val="0"/>
                        </a:spcBef>
                        <a:spcAft>
                          <a:spcPts val="1000"/>
                        </a:spcAft>
                      </a:pPr>
                      <a:r>
                        <a:rPr lang="en-US" sz="700">
                          <a:effectLst/>
                        </a:rPr>
                        <a:t>Grade (consistent with age range)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b"/>
                </a:tc>
                <a:tc>
                  <a:txBody>
                    <a:bodyPr/>
                    <a:lstStyle/>
                    <a:p>
                      <a:pPr marL="0" marR="0">
                        <a:lnSpc>
                          <a:spcPct val="107000"/>
                        </a:lnSpc>
                        <a:spcBef>
                          <a:spcPts val="0"/>
                        </a:spcBef>
                        <a:spcAft>
                          <a:spcPts val="1000"/>
                        </a:spcAft>
                      </a:pPr>
                      <a:r>
                        <a:rPr lang="en-US" sz="700">
                          <a:effectLst/>
                        </a:rPr>
                        <a:t>RECODE: How do you identify? (Female, Male, Non-Binary/GNC)</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b"/>
                </a:tc>
                <a:tc>
                  <a:txBody>
                    <a:bodyPr/>
                    <a:lstStyle/>
                    <a:p>
                      <a:pPr marL="0" marR="0">
                        <a:lnSpc>
                          <a:spcPct val="107000"/>
                        </a:lnSpc>
                        <a:spcBef>
                          <a:spcPts val="0"/>
                        </a:spcBef>
                        <a:spcAft>
                          <a:spcPts val="1000"/>
                        </a:spcAft>
                      </a:pPr>
                      <a:r>
                        <a:rPr lang="en-US" sz="700">
                          <a:effectLst/>
                        </a:rPr>
                        <a:t>Model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b"/>
                </a:tc>
                <a:tc>
                  <a:txBody>
                    <a:bodyPr/>
                    <a:lstStyle/>
                    <a:p>
                      <a:pPr marL="0" marR="0" algn="ctr">
                        <a:lnSpc>
                          <a:spcPct val="107000"/>
                        </a:lnSpc>
                        <a:spcBef>
                          <a:spcPts val="0"/>
                        </a:spcBef>
                        <a:spcAft>
                          <a:spcPts val="1000"/>
                        </a:spcAft>
                      </a:pPr>
                      <a:r>
                        <a:rPr lang="en-US" sz="700">
                          <a:effectLst/>
                        </a:rPr>
                        <a:t>-2 Log Likelihood</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b"/>
                </a:tc>
                <a:tc>
                  <a:txBody>
                    <a:bodyPr/>
                    <a:lstStyle/>
                    <a:p>
                      <a:pPr marL="0" marR="0" algn="ctr">
                        <a:lnSpc>
                          <a:spcPct val="107000"/>
                        </a:lnSpc>
                        <a:spcBef>
                          <a:spcPts val="0"/>
                        </a:spcBef>
                        <a:spcAft>
                          <a:spcPts val="1000"/>
                        </a:spcAft>
                      </a:pPr>
                      <a:r>
                        <a:rPr lang="en-US" sz="700">
                          <a:effectLst/>
                        </a:rPr>
                        <a:t>Chi-Square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b"/>
                </a:tc>
                <a:tc>
                  <a:txBody>
                    <a:bodyPr/>
                    <a:lstStyle/>
                    <a:p>
                      <a:pPr marL="0" marR="0" algn="ctr">
                        <a:lnSpc>
                          <a:spcPct val="107000"/>
                        </a:lnSpc>
                        <a:spcBef>
                          <a:spcPts val="0"/>
                        </a:spcBef>
                        <a:spcAft>
                          <a:spcPts val="1000"/>
                        </a:spcAft>
                      </a:pPr>
                      <a:r>
                        <a:rPr lang="en-US" sz="700">
                          <a:effectLst/>
                        </a:rPr>
                        <a:t>df</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b"/>
                </a:tc>
                <a:tc>
                  <a:txBody>
                    <a:bodyPr/>
                    <a:lstStyle/>
                    <a:p>
                      <a:pPr marL="0" marR="0" algn="ctr">
                        <a:lnSpc>
                          <a:spcPct val="107000"/>
                        </a:lnSpc>
                        <a:spcBef>
                          <a:spcPts val="0"/>
                        </a:spcBef>
                        <a:spcAft>
                          <a:spcPts val="1000"/>
                        </a:spcAft>
                      </a:pPr>
                      <a:r>
                        <a:rPr lang="en-US" sz="700">
                          <a:effectLst/>
                        </a:rPr>
                        <a:t>Sig.</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b"/>
                </a:tc>
                <a:extLst>
                  <a:ext uri="{0D108BD9-81ED-4DB2-BD59-A6C34878D82A}">
                    <a16:rowId xmlns:a16="http://schemas.microsoft.com/office/drawing/2014/main" val="3646093492"/>
                  </a:ext>
                </a:extLst>
              </a:tr>
              <a:tr h="326981">
                <a:tc rowSpan="6">
                  <a:txBody>
                    <a:bodyPr/>
                    <a:lstStyle/>
                    <a:p>
                      <a:pPr marL="0" marR="0">
                        <a:lnSpc>
                          <a:spcPct val="115000"/>
                        </a:lnSpc>
                        <a:spcBef>
                          <a:spcPts val="0"/>
                        </a:spcBef>
                        <a:spcAft>
                          <a:spcPts val="1000"/>
                        </a:spcAft>
                      </a:pPr>
                      <a:r>
                        <a:rPr lang="en-US" sz="800">
                          <a:effectLst/>
                        </a:rPr>
                        <a:t>8th</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rowSpan="2">
                  <a:txBody>
                    <a:bodyPr/>
                    <a:lstStyle/>
                    <a:p>
                      <a:pPr marL="0" marR="0">
                        <a:lnSpc>
                          <a:spcPct val="107000"/>
                        </a:lnSpc>
                        <a:spcBef>
                          <a:spcPts val="0"/>
                        </a:spcBef>
                        <a:spcAft>
                          <a:spcPts val="1000"/>
                        </a:spcAft>
                      </a:pPr>
                      <a:r>
                        <a:rPr lang="en-US" sz="700">
                          <a:effectLst/>
                        </a:rPr>
                        <a:t>Female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r>
                        <a:rPr lang="en-US" sz="700">
                          <a:effectLst/>
                        </a:rPr>
                        <a:t>Intercept Only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211.307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extLst>
                  <a:ext uri="{0D108BD9-81ED-4DB2-BD59-A6C34878D82A}">
                    <a16:rowId xmlns:a16="http://schemas.microsoft.com/office/drawing/2014/main" val="2535368057"/>
                  </a:ext>
                </a:extLst>
              </a:tr>
              <a:tr h="282108">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95.069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116.237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&lt;.001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extLst>
                  <a:ext uri="{0D108BD9-81ED-4DB2-BD59-A6C34878D82A}">
                    <a16:rowId xmlns:a16="http://schemas.microsoft.com/office/drawing/2014/main" val="958239934"/>
                  </a:ext>
                </a:extLst>
              </a:tr>
              <a:tr h="32698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Male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r>
                        <a:rPr lang="en-US" sz="700">
                          <a:effectLst/>
                        </a:rPr>
                        <a:t>Intercept Only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130.877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extLst>
                  <a:ext uri="{0D108BD9-81ED-4DB2-BD59-A6C34878D82A}">
                    <a16:rowId xmlns:a16="http://schemas.microsoft.com/office/drawing/2014/main" val="3647830509"/>
                  </a:ext>
                </a:extLst>
              </a:tr>
              <a:tr h="282108">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77.385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53.491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&lt;.001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extLst>
                  <a:ext uri="{0D108BD9-81ED-4DB2-BD59-A6C34878D82A}">
                    <a16:rowId xmlns:a16="http://schemas.microsoft.com/office/drawing/2014/main" val="176152291"/>
                  </a:ext>
                </a:extLst>
              </a:tr>
              <a:tr h="32698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Non-Binary/GNC</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r>
                        <a:rPr lang="en-US" sz="700">
                          <a:effectLst/>
                        </a:rPr>
                        <a:t>Intercept Only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90.019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extLst>
                  <a:ext uri="{0D108BD9-81ED-4DB2-BD59-A6C34878D82A}">
                    <a16:rowId xmlns:a16="http://schemas.microsoft.com/office/drawing/2014/main" val="292267665"/>
                  </a:ext>
                </a:extLst>
              </a:tr>
              <a:tr h="282108">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76.021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13.998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.003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extLst>
                  <a:ext uri="{0D108BD9-81ED-4DB2-BD59-A6C34878D82A}">
                    <a16:rowId xmlns:a16="http://schemas.microsoft.com/office/drawing/2014/main" val="3512451876"/>
                  </a:ext>
                </a:extLst>
              </a:tr>
              <a:tr h="326981">
                <a:tc rowSpan="6">
                  <a:txBody>
                    <a:bodyPr/>
                    <a:lstStyle/>
                    <a:p>
                      <a:pPr marL="0" marR="0">
                        <a:lnSpc>
                          <a:spcPct val="107000"/>
                        </a:lnSpc>
                        <a:spcBef>
                          <a:spcPts val="0"/>
                        </a:spcBef>
                        <a:spcAft>
                          <a:spcPts val="1000"/>
                        </a:spcAft>
                      </a:pPr>
                      <a:r>
                        <a:rPr lang="en-US" sz="700">
                          <a:effectLst/>
                        </a:rPr>
                        <a:t>11th</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rowSpan="2">
                  <a:txBody>
                    <a:bodyPr/>
                    <a:lstStyle/>
                    <a:p>
                      <a:pPr marL="0" marR="0">
                        <a:lnSpc>
                          <a:spcPct val="107000"/>
                        </a:lnSpc>
                        <a:spcBef>
                          <a:spcPts val="0"/>
                        </a:spcBef>
                        <a:spcAft>
                          <a:spcPts val="1000"/>
                        </a:spcAft>
                      </a:pPr>
                      <a:r>
                        <a:rPr lang="en-US" sz="700">
                          <a:effectLst/>
                        </a:rPr>
                        <a:t>Female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r>
                        <a:rPr lang="en-US" sz="700">
                          <a:effectLst/>
                        </a:rPr>
                        <a:t>Intercept Only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120.788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extLst>
                  <a:ext uri="{0D108BD9-81ED-4DB2-BD59-A6C34878D82A}">
                    <a16:rowId xmlns:a16="http://schemas.microsoft.com/office/drawing/2014/main" val="3324040445"/>
                  </a:ext>
                </a:extLst>
              </a:tr>
              <a:tr h="282108">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82.420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38.368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&lt;.001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extLst>
                  <a:ext uri="{0D108BD9-81ED-4DB2-BD59-A6C34878D82A}">
                    <a16:rowId xmlns:a16="http://schemas.microsoft.com/office/drawing/2014/main" val="1833733013"/>
                  </a:ext>
                </a:extLst>
              </a:tr>
              <a:tr h="32698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Male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r>
                        <a:rPr lang="en-US" sz="700">
                          <a:effectLst/>
                        </a:rPr>
                        <a:t>Intercept Only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108.874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extLst>
                  <a:ext uri="{0D108BD9-81ED-4DB2-BD59-A6C34878D82A}">
                    <a16:rowId xmlns:a16="http://schemas.microsoft.com/office/drawing/2014/main" val="1806215391"/>
                  </a:ext>
                </a:extLst>
              </a:tr>
              <a:tr h="282108">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78.873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30.001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&lt;.001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extLst>
                  <a:ext uri="{0D108BD9-81ED-4DB2-BD59-A6C34878D82A}">
                    <a16:rowId xmlns:a16="http://schemas.microsoft.com/office/drawing/2014/main" val="946043048"/>
                  </a:ext>
                </a:extLst>
              </a:tr>
              <a:tr h="326981">
                <a:tc vMerge="1">
                  <a:txBody>
                    <a:bodyPr/>
                    <a:lstStyle/>
                    <a:p>
                      <a:endParaRPr lang="en-US"/>
                    </a:p>
                  </a:txBody>
                  <a:tcPr/>
                </a:tc>
                <a:tc rowSpan="2">
                  <a:txBody>
                    <a:bodyPr/>
                    <a:lstStyle/>
                    <a:p>
                      <a:pPr marL="0" marR="0">
                        <a:lnSpc>
                          <a:spcPct val="107000"/>
                        </a:lnSpc>
                        <a:spcBef>
                          <a:spcPts val="0"/>
                        </a:spcBef>
                        <a:spcAft>
                          <a:spcPts val="1000"/>
                        </a:spcAft>
                      </a:pPr>
                      <a:r>
                        <a:rPr lang="en-US" sz="700">
                          <a:effectLst/>
                        </a:rPr>
                        <a:t>Non-Binary/GNC</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r>
                        <a:rPr lang="en-US" sz="700">
                          <a:effectLst/>
                        </a:rPr>
                        <a:t>Intercept Only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75.377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tc>
                  <a:txBody>
                    <a:bodyPr/>
                    <a:lstStyle/>
                    <a:p>
                      <a:pPr marL="0" marR="0">
                        <a:lnSpc>
                          <a:spcPct val="107000"/>
                        </a:lnSpc>
                        <a:spcBef>
                          <a:spcPts val="0"/>
                        </a:spcBef>
                        <a:spcAft>
                          <a:spcPts val="1000"/>
                        </a:spcAft>
                      </a:pPr>
                      <a:br>
                        <a:rPr lang="en-US" sz="800">
                          <a:effectLst/>
                        </a:rPr>
                      </a:b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nchor="ctr"/>
                </a:tc>
                <a:extLst>
                  <a:ext uri="{0D108BD9-81ED-4DB2-BD59-A6C34878D82A}">
                    <a16:rowId xmlns:a16="http://schemas.microsoft.com/office/drawing/2014/main" val="1713958304"/>
                  </a:ext>
                </a:extLst>
              </a:tr>
              <a:tr h="282108">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700">
                          <a:effectLst/>
                        </a:rPr>
                        <a:t>Final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61.123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14.254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tc>
                  <a:txBody>
                    <a:bodyPr/>
                    <a:lstStyle/>
                    <a:p>
                      <a:pPr marL="0" marR="0" algn="r">
                        <a:lnSpc>
                          <a:spcPct val="107000"/>
                        </a:lnSpc>
                        <a:spcBef>
                          <a:spcPts val="0"/>
                        </a:spcBef>
                        <a:spcAft>
                          <a:spcPts val="1000"/>
                        </a:spcAft>
                      </a:pPr>
                      <a:r>
                        <a:rPr lang="en-US" sz="700" dirty="0">
                          <a:effectLst/>
                        </a:rPr>
                        <a:t>.003</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96" marR="50496" marT="0" marB="0"/>
                </a:tc>
                <a:extLst>
                  <a:ext uri="{0D108BD9-81ED-4DB2-BD59-A6C34878D82A}">
                    <a16:rowId xmlns:a16="http://schemas.microsoft.com/office/drawing/2014/main" val="3921910112"/>
                  </a:ext>
                </a:extLst>
              </a:tr>
            </a:tbl>
          </a:graphicData>
        </a:graphic>
      </p:graphicFrame>
      <p:sp>
        <p:nvSpPr>
          <p:cNvPr id="4" name="Date Placeholder 3">
            <a:extLst>
              <a:ext uri="{FF2B5EF4-FFF2-40B4-BE49-F238E27FC236}">
                <a16:creationId xmlns:a16="http://schemas.microsoft.com/office/drawing/2014/main" id="{AF8391DF-8660-2B22-1E9D-5F4B7652D7ED}"/>
              </a:ext>
            </a:extLst>
          </p:cNvPr>
          <p:cNvSpPr>
            <a:spLocks noGrp="1"/>
          </p:cNvSpPr>
          <p:nvPr>
            <p:ph type="dt" sz="half" idx="2"/>
          </p:nvPr>
        </p:nvSpPr>
        <p:spPr/>
        <p:txBody>
          <a:bodyPr/>
          <a:lstStyle/>
          <a:p>
            <a:fld id="{4EA7EB36-1BF7-44C7-A431-99CD6810FEAB}" type="datetime1">
              <a:rPr lang="en-US" smtClean="0"/>
              <a:t>2/12/2023</a:t>
            </a:fld>
            <a:endParaRPr lang="en-US" dirty="0"/>
          </a:p>
        </p:txBody>
      </p:sp>
    </p:spTree>
    <p:extLst>
      <p:ext uri="{BB962C8B-B14F-4D97-AF65-F5344CB8AC3E}">
        <p14:creationId xmlns:p14="http://schemas.microsoft.com/office/powerpoint/2010/main" val="1253694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3EAAD-D965-5E5E-8851-BC305C8EF1AB}"/>
              </a:ext>
            </a:extLst>
          </p:cNvPr>
          <p:cNvSpPr>
            <a:spLocks noGrp="1"/>
          </p:cNvSpPr>
          <p:nvPr>
            <p:ph type="title"/>
          </p:nvPr>
        </p:nvSpPr>
        <p:spPr>
          <a:xfrm>
            <a:off x="1167492" y="381000"/>
            <a:ext cx="9779183" cy="1325563"/>
          </a:xfrm>
        </p:spPr>
        <p:txBody>
          <a:bodyPr/>
          <a:lstStyle/>
          <a:p>
            <a:r>
              <a:rPr lang="en-US" dirty="0"/>
              <a:t>Self-Agency (Work out Problems)</a:t>
            </a:r>
          </a:p>
        </p:txBody>
      </p:sp>
      <p:graphicFrame>
        <p:nvGraphicFramePr>
          <p:cNvPr id="7" name="Content Placeholder 6">
            <a:extLst>
              <a:ext uri="{FF2B5EF4-FFF2-40B4-BE49-F238E27FC236}">
                <a16:creationId xmlns:a16="http://schemas.microsoft.com/office/drawing/2014/main" id="{09731EF9-15B0-2F5A-7C37-848768D3F2C0}"/>
              </a:ext>
            </a:extLst>
          </p:cNvPr>
          <p:cNvGraphicFramePr>
            <a:graphicFrameLocks noGrp="1"/>
          </p:cNvGraphicFramePr>
          <p:nvPr>
            <p:ph idx="1"/>
            <p:extLst>
              <p:ext uri="{D42A27DB-BD31-4B8C-83A1-F6EECF244321}">
                <p14:modId xmlns:p14="http://schemas.microsoft.com/office/powerpoint/2010/main" val="3131805019"/>
              </p:ext>
            </p:extLst>
          </p:nvPr>
        </p:nvGraphicFramePr>
        <p:xfrm>
          <a:off x="381000" y="1838632"/>
          <a:ext cx="10434485" cy="3600845"/>
        </p:xfrm>
        <a:graphic>
          <a:graphicData uri="http://schemas.openxmlformats.org/drawingml/2006/table">
            <a:tbl>
              <a:tblPr>
                <a:tableStyleId>{5C22544A-7EE6-4342-B048-85BDC9FD1C3A}</a:tableStyleId>
              </a:tblPr>
              <a:tblGrid>
                <a:gridCol w="5859206">
                  <a:extLst>
                    <a:ext uri="{9D8B030D-6E8A-4147-A177-3AD203B41FA5}">
                      <a16:colId xmlns:a16="http://schemas.microsoft.com/office/drawing/2014/main" val="2927572071"/>
                    </a:ext>
                  </a:extLst>
                </a:gridCol>
                <a:gridCol w="1303206">
                  <a:extLst>
                    <a:ext uri="{9D8B030D-6E8A-4147-A177-3AD203B41FA5}">
                      <a16:colId xmlns:a16="http://schemas.microsoft.com/office/drawing/2014/main" val="1645010433"/>
                    </a:ext>
                  </a:extLst>
                </a:gridCol>
                <a:gridCol w="783692">
                  <a:extLst>
                    <a:ext uri="{9D8B030D-6E8A-4147-A177-3AD203B41FA5}">
                      <a16:colId xmlns:a16="http://schemas.microsoft.com/office/drawing/2014/main" val="46267291"/>
                    </a:ext>
                  </a:extLst>
                </a:gridCol>
                <a:gridCol w="783692">
                  <a:extLst>
                    <a:ext uri="{9D8B030D-6E8A-4147-A177-3AD203B41FA5}">
                      <a16:colId xmlns:a16="http://schemas.microsoft.com/office/drawing/2014/main" val="990311540"/>
                    </a:ext>
                  </a:extLst>
                </a:gridCol>
                <a:gridCol w="627113">
                  <a:extLst>
                    <a:ext uri="{9D8B030D-6E8A-4147-A177-3AD203B41FA5}">
                      <a16:colId xmlns:a16="http://schemas.microsoft.com/office/drawing/2014/main" val="411077721"/>
                    </a:ext>
                  </a:extLst>
                </a:gridCol>
                <a:gridCol w="538788">
                  <a:extLst>
                    <a:ext uri="{9D8B030D-6E8A-4147-A177-3AD203B41FA5}">
                      <a16:colId xmlns:a16="http://schemas.microsoft.com/office/drawing/2014/main" val="2289738823"/>
                    </a:ext>
                  </a:extLst>
                </a:gridCol>
                <a:gridCol w="538788">
                  <a:extLst>
                    <a:ext uri="{9D8B030D-6E8A-4147-A177-3AD203B41FA5}">
                      <a16:colId xmlns:a16="http://schemas.microsoft.com/office/drawing/2014/main" val="1300589133"/>
                    </a:ext>
                  </a:extLst>
                </a:gridCol>
              </a:tblGrid>
              <a:tr h="109739">
                <a:tc>
                  <a:txBody>
                    <a:bodyPr/>
                    <a:lstStyle/>
                    <a:p>
                      <a:pPr marL="0" marR="0" algn="ctr">
                        <a:lnSpc>
                          <a:spcPct val="107000"/>
                        </a:lnSpc>
                        <a:spcBef>
                          <a:spcPts val="0"/>
                        </a:spcBef>
                        <a:spcAft>
                          <a:spcPts val="1000"/>
                        </a:spcAft>
                      </a:pPr>
                      <a:r>
                        <a:rPr lang="en-US" sz="700">
                          <a:effectLst/>
                        </a:rPr>
                        <a:t>Model Fitting Information</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extLst>
                  <a:ext uri="{0D108BD9-81ED-4DB2-BD59-A6C34878D82A}">
                    <a16:rowId xmlns:a16="http://schemas.microsoft.com/office/drawing/2014/main" val="2670965804"/>
                  </a:ext>
                </a:extLst>
              </a:tr>
              <a:tr h="587304">
                <a:tc>
                  <a:txBody>
                    <a:bodyPr/>
                    <a:lstStyle/>
                    <a:p>
                      <a:pPr marL="0" marR="0">
                        <a:lnSpc>
                          <a:spcPct val="107000"/>
                        </a:lnSpc>
                        <a:spcBef>
                          <a:spcPts val="0"/>
                        </a:spcBef>
                        <a:spcAft>
                          <a:spcPts val="1000"/>
                        </a:spcAft>
                      </a:pPr>
                      <a:r>
                        <a:rPr lang="en-US" sz="600">
                          <a:effectLst/>
                        </a:rPr>
                        <a:t>Grade (consistent with age range)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b"/>
                </a:tc>
                <a:tc>
                  <a:txBody>
                    <a:bodyPr/>
                    <a:lstStyle/>
                    <a:p>
                      <a:pPr marL="0" marR="0">
                        <a:lnSpc>
                          <a:spcPct val="107000"/>
                        </a:lnSpc>
                        <a:spcBef>
                          <a:spcPts val="0"/>
                        </a:spcBef>
                        <a:spcAft>
                          <a:spcPts val="1000"/>
                        </a:spcAft>
                      </a:pPr>
                      <a:r>
                        <a:rPr lang="en-US" sz="600">
                          <a:effectLst/>
                        </a:rPr>
                        <a:t>RECODE: How do you identify? (Female, Male, Non-Binary/GNC)</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b"/>
                </a:tc>
                <a:tc>
                  <a:txBody>
                    <a:bodyPr/>
                    <a:lstStyle/>
                    <a:p>
                      <a:pPr marL="0" marR="0">
                        <a:lnSpc>
                          <a:spcPct val="107000"/>
                        </a:lnSpc>
                        <a:spcBef>
                          <a:spcPts val="0"/>
                        </a:spcBef>
                        <a:spcAft>
                          <a:spcPts val="1000"/>
                        </a:spcAft>
                      </a:pPr>
                      <a:r>
                        <a:rPr lang="en-US" sz="600">
                          <a:effectLst/>
                        </a:rPr>
                        <a:t>Model</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b"/>
                </a:tc>
                <a:tc>
                  <a:txBody>
                    <a:bodyPr/>
                    <a:lstStyle/>
                    <a:p>
                      <a:pPr marL="0" marR="0" algn="ctr">
                        <a:lnSpc>
                          <a:spcPct val="107000"/>
                        </a:lnSpc>
                        <a:spcBef>
                          <a:spcPts val="0"/>
                        </a:spcBef>
                        <a:spcAft>
                          <a:spcPts val="1000"/>
                        </a:spcAft>
                      </a:pPr>
                      <a:r>
                        <a:rPr lang="en-US" sz="600">
                          <a:effectLst/>
                        </a:rPr>
                        <a:t>-2 Log Likelihood</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b"/>
                </a:tc>
                <a:tc>
                  <a:txBody>
                    <a:bodyPr/>
                    <a:lstStyle/>
                    <a:p>
                      <a:pPr marL="0" marR="0" algn="ctr">
                        <a:lnSpc>
                          <a:spcPct val="107000"/>
                        </a:lnSpc>
                        <a:spcBef>
                          <a:spcPts val="0"/>
                        </a:spcBef>
                        <a:spcAft>
                          <a:spcPts val="1000"/>
                        </a:spcAft>
                      </a:pPr>
                      <a:r>
                        <a:rPr lang="en-US" sz="600">
                          <a:effectLst/>
                        </a:rPr>
                        <a:t>Chi-Square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b"/>
                </a:tc>
                <a:tc>
                  <a:txBody>
                    <a:bodyPr/>
                    <a:lstStyle/>
                    <a:p>
                      <a:pPr marL="0" marR="0" algn="ctr">
                        <a:lnSpc>
                          <a:spcPct val="107000"/>
                        </a:lnSpc>
                        <a:spcBef>
                          <a:spcPts val="0"/>
                        </a:spcBef>
                        <a:spcAft>
                          <a:spcPts val="1000"/>
                        </a:spcAft>
                      </a:pPr>
                      <a:r>
                        <a:rPr lang="en-US" sz="600">
                          <a:effectLst/>
                        </a:rPr>
                        <a:t>df</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b"/>
                </a:tc>
                <a:tc>
                  <a:txBody>
                    <a:bodyPr/>
                    <a:lstStyle/>
                    <a:p>
                      <a:pPr marL="0" marR="0" algn="ctr">
                        <a:lnSpc>
                          <a:spcPct val="107000"/>
                        </a:lnSpc>
                        <a:spcBef>
                          <a:spcPts val="0"/>
                        </a:spcBef>
                        <a:spcAft>
                          <a:spcPts val="1000"/>
                        </a:spcAft>
                      </a:pPr>
                      <a:r>
                        <a:rPr lang="en-US" sz="600">
                          <a:effectLst/>
                        </a:rPr>
                        <a:t>Sig.</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b"/>
                </a:tc>
                <a:extLst>
                  <a:ext uri="{0D108BD9-81ED-4DB2-BD59-A6C34878D82A}">
                    <a16:rowId xmlns:a16="http://schemas.microsoft.com/office/drawing/2014/main" val="3473188733"/>
                  </a:ext>
                </a:extLst>
              </a:tr>
              <a:tr h="291315">
                <a:tc rowSpan="6">
                  <a:txBody>
                    <a:bodyPr/>
                    <a:lstStyle/>
                    <a:p>
                      <a:pPr marL="0" marR="0">
                        <a:lnSpc>
                          <a:spcPct val="115000"/>
                        </a:lnSpc>
                        <a:spcBef>
                          <a:spcPts val="0"/>
                        </a:spcBef>
                        <a:spcAft>
                          <a:spcPts val="1000"/>
                        </a:spcAft>
                      </a:pPr>
                      <a:r>
                        <a:rPr lang="en-US" sz="700">
                          <a:effectLst/>
                        </a:rPr>
                        <a:t>8th</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rowSpan="2">
                  <a:txBody>
                    <a:bodyPr/>
                    <a:lstStyle/>
                    <a:p>
                      <a:pPr marL="0" marR="0">
                        <a:lnSpc>
                          <a:spcPct val="107000"/>
                        </a:lnSpc>
                        <a:spcBef>
                          <a:spcPts val="0"/>
                        </a:spcBef>
                        <a:spcAft>
                          <a:spcPts val="1000"/>
                        </a:spcAft>
                      </a:pPr>
                      <a:r>
                        <a:rPr lang="en-US" sz="600">
                          <a:effectLst/>
                        </a:rPr>
                        <a:t>Female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r>
                        <a:rPr lang="en-US" sz="600">
                          <a:effectLst/>
                        </a:rPr>
                        <a:t>Intercept Only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661.917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extLst>
                  <a:ext uri="{0D108BD9-81ED-4DB2-BD59-A6C34878D82A}">
                    <a16:rowId xmlns:a16="http://schemas.microsoft.com/office/drawing/2014/main" val="3839113844"/>
                  </a:ext>
                </a:extLst>
              </a:tr>
              <a:tr h="19265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600">
                          <a:effectLst/>
                        </a:rPr>
                        <a:t>Final</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28.461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633.456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&lt;.001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extLst>
                  <a:ext uri="{0D108BD9-81ED-4DB2-BD59-A6C34878D82A}">
                    <a16:rowId xmlns:a16="http://schemas.microsoft.com/office/drawing/2014/main" val="908816644"/>
                  </a:ext>
                </a:extLst>
              </a:tr>
              <a:tr h="291315">
                <a:tc vMerge="1">
                  <a:txBody>
                    <a:bodyPr/>
                    <a:lstStyle/>
                    <a:p>
                      <a:endParaRPr lang="en-US"/>
                    </a:p>
                  </a:txBody>
                  <a:tcPr/>
                </a:tc>
                <a:tc rowSpan="2">
                  <a:txBody>
                    <a:bodyPr/>
                    <a:lstStyle/>
                    <a:p>
                      <a:pPr marL="0" marR="0">
                        <a:lnSpc>
                          <a:spcPct val="107000"/>
                        </a:lnSpc>
                        <a:spcBef>
                          <a:spcPts val="0"/>
                        </a:spcBef>
                        <a:spcAft>
                          <a:spcPts val="1000"/>
                        </a:spcAft>
                      </a:pPr>
                      <a:r>
                        <a:rPr lang="en-US" sz="600">
                          <a:effectLst/>
                        </a:rPr>
                        <a:t>Male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r>
                        <a:rPr lang="en-US" sz="600">
                          <a:effectLst/>
                        </a:rPr>
                        <a:t>Intercept Only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316.411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extLst>
                  <a:ext uri="{0D108BD9-81ED-4DB2-BD59-A6C34878D82A}">
                    <a16:rowId xmlns:a16="http://schemas.microsoft.com/office/drawing/2014/main" val="234357100"/>
                  </a:ext>
                </a:extLst>
              </a:tr>
              <a:tr h="19265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600">
                          <a:effectLst/>
                        </a:rPr>
                        <a:t>Final</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25.923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290.489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&lt;.001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extLst>
                  <a:ext uri="{0D108BD9-81ED-4DB2-BD59-A6C34878D82A}">
                    <a16:rowId xmlns:a16="http://schemas.microsoft.com/office/drawing/2014/main" val="4032391041"/>
                  </a:ext>
                </a:extLst>
              </a:tr>
              <a:tr h="291315">
                <a:tc vMerge="1">
                  <a:txBody>
                    <a:bodyPr/>
                    <a:lstStyle/>
                    <a:p>
                      <a:endParaRPr lang="en-US"/>
                    </a:p>
                  </a:txBody>
                  <a:tcPr/>
                </a:tc>
                <a:tc rowSpan="2">
                  <a:txBody>
                    <a:bodyPr/>
                    <a:lstStyle/>
                    <a:p>
                      <a:pPr marL="0" marR="0">
                        <a:lnSpc>
                          <a:spcPct val="107000"/>
                        </a:lnSpc>
                        <a:spcBef>
                          <a:spcPts val="0"/>
                        </a:spcBef>
                        <a:spcAft>
                          <a:spcPts val="1000"/>
                        </a:spcAft>
                      </a:pPr>
                      <a:r>
                        <a:rPr lang="en-US" sz="600">
                          <a:effectLst/>
                        </a:rPr>
                        <a:t>Non-Binary/GNC</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r>
                        <a:rPr lang="en-US" sz="600">
                          <a:effectLst/>
                        </a:rPr>
                        <a:t>Intercept Only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98.010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extLst>
                  <a:ext uri="{0D108BD9-81ED-4DB2-BD59-A6C34878D82A}">
                    <a16:rowId xmlns:a16="http://schemas.microsoft.com/office/drawing/2014/main" val="3734965481"/>
                  </a:ext>
                </a:extLst>
              </a:tr>
              <a:tr h="19265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600">
                          <a:effectLst/>
                        </a:rPr>
                        <a:t>Final</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21.068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76.942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&lt;.001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extLst>
                  <a:ext uri="{0D108BD9-81ED-4DB2-BD59-A6C34878D82A}">
                    <a16:rowId xmlns:a16="http://schemas.microsoft.com/office/drawing/2014/main" val="124548661"/>
                  </a:ext>
                </a:extLst>
              </a:tr>
              <a:tr h="291315">
                <a:tc rowSpan="6">
                  <a:txBody>
                    <a:bodyPr/>
                    <a:lstStyle/>
                    <a:p>
                      <a:pPr marL="0" marR="0">
                        <a:lnSpc>
                          <a:spcPct val="107000"/>
                        </a:lnSpc>
                        <a:spcBef>
                          <a:spcPts val="0"/>
                        </a:spcBef>
                        <a:spcAft>
                          <a:spcPts val="1000"/>
                        </a:spcAft>
                      </a:pPr>
                      <a:r>
                        <a:rPr lang="en-US" sz="600">
                          <a:effectLst/>
                        </a:rPr>
                        <a:t>11th</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rowSpan="2">
                  <a:txBody>
                    <a:bodyPr/>
                    <a:lstStyle/>
                    <a:p>
                      <a:pPr marL="0" marR="0">
                        <a:lnSpc>
                          <a:spcPct val="107000"/>
                        </a:lnSpc>
                        <a:spcBef>
                          <a:spcPts val="0"/>
                        </a:spcBef>
                        <a:spcAft>
                          <a:spcPts val="1000"/>
                        </a:spcAft>
                      </a:pPr>
                      <a:r>
                        <a:rPr lang="en-US" sz="600">
                          <a:effectLst/>
                        </a:rPr>
                        <a:t>Female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r>
                        <a:rPr lang="en-US" sz="600">
                          <a:effectLst/>
                        </a:rPr>
                        <a:t>Intercept Only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444.432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extLst>
                  <a:ext uri="{0D108BD9-81ED-4DB2-BD59-A6C34878D82A}">
                    <a16:rowId xmlns:a16="http://schemas.microsoft.com/office/drawing/2014/main" val="1988614798"/>
                  </a:ext>
                </a:extLst>
              </a:tr>
              <a:tr h="19265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600">
                          <a:effectLst/>
                        </a:rPr>
                        <a:t>Final</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27.572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416.860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&lt;.001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extLst>
                  <a:ext uri="{0D108BD9-81ED-4DB2-BD59-A6C34878D82A}">
                    <a16:rowId xmlns:a16="http://schemas.microsoft.com/office/drawing/2014/main" val="395152798"/>
                  </a:ext>
                </a:extLst>
              </a:tr>
              <a:tr h="291315">
                <a:tc vMerge="1">
                  <a:txBody>
                    <a:bodyPr/>
                    <a:lstStyle/>
                    <a:p>
                      <a:endParaRPr lang="en-US"/>
                    </a:p>
                  </a:txBody>
                  <a:tcPr/>
                </a:tc>
                <a:tc rowSpan="2">
                  <a:txBody>
                    <a:bodyPr/>
                    <a:lstStyle/>
                    <a:p>
                      <a:pPr marL="0" marR="0">
                        <a:lnSpc>
                          <a:spcPct val="107000"/>
                        </a:lnSpc>
                        <a:spcBef>
                          <a:spcPts val="0"/>
                        </a:spcBef>
                        <a:spcAft>
                          <a:spcPts val="1000"/>
                        </a:spcAft>
                      </a:pPr>
                      <a:r>
                        <a:rPr lang="en-US" sz="600">
                          <a:effectLst/>
                        </a:rPr>
                        <a:t>Male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r>
                        <a:rPr lang="en-US" sz="600">
                          <a:effectLst/>
                        </a:rPr>
                        <a:t>Intercept Only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256.697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extLst>
                  <a:ext uri="{0D108BD9-81ED-4DB2-BD59-A6C34878D82A}">
                    <a16:rowId xmlns:a16="http://schemas.microsoft.com/office/drawing/2014/main" val="2564898105"/>
                  </a:ext>
                </a:extLst>
              </a:tr>
              <a:tr h="19265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600">
                          <a:effectLst/>
                        </a:rPr>
                        <a:t>Final</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25.473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231.224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&lt;.001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extLst>
                  <a:ext uri="{0D108BD9-81ED-4DB2-BD59-A6C34878D82A}">
                    <a16:rowId xmlns:a16="http://schemas.microsoft.com/office/drawing/2014/main" val="3693064076"/>
                  </a:ext>
                </a:extLst>
              </a:tr>
              <a:tr h="291315">
                <a:tc vMerge="1">
                  <a:txBody>
                    <a:bodyPr/>
                    <a:lstStyle/>
                    <a:p>
                      <a:endParaRPr lang="en-US"/>
                    </a:p>
                  </a:txBody>
                  <a:tcPr/>
                </a:tc>
                <a:tc rowSpan="2">
                  <a:txBody>
                    <a:bodyPr/>
                    <a:lstStyle/>
                    <a:p>
                      <a:pPr marL="0" marR="0">
                        <a:lnSpc>
                          <a:spcPct val="107000"/>
                        </a:lnSpc>
                        <a:spcBef>
                          <a:spcPts val="0"/>
                        </a:spcBef>
                        <a:spcAft>
                          <a:spcPts val="1000"/>
                        </a:spcAft>
                      </a:pPr>
                      <a:r>
                        <a:rPr lang="en-US" sz="600">
                          <a:effectLst/>
                        </a:rPr>
                        <a:t>Non-Binary/GNC</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r>
                        <a:rPr lang="en-US" sz="600">
                          <a:effectLst/>
                        </a:rPr>
                        <a:t>Intercept Only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106.984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tc>
                  <a:txBody>
                    <a:bodyPr/>
                    <a:lstStyle/>
                    <a:p>
                      <a:pPr marL="0" marR="0">
                        <a:lnSpc>
                          <a:spcPct val="107000"/>
                        </a:lnSpc>
                        <a:spcBef>
                          <a:spcPts val="0"/>
                        </a:spcBef>
                        <a:spcAft>
                          <a:spcPts val="1000"/>
                        </a:spcAft>
                      </a:pPr>
                      <a:br>
                        <a:rPr lang="en-US" sz="700">
                          <a:effectLst/>
                        </a:rPr>
                      </a:b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nchor="ctr"/>
                </a:tc>
                <a:extLst>
                  <a:ext uri="{0D108BD9-81ED-4DB2-BD59-A6C34878D82A}">
                    <a16:rowId xmlns:a16="http://schemas.microsoft.com/office/drawing/2014/main" val="3329185283"/>
                  </a:ext>
                </a:extLst>
              </a:tr>
              <a:tr h="19265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1000"/>
                        </a:spcAft>
                      </a:pPr>
                      <a:r>
                        <a:rPr lang="en-US" sz="600">
                          <a:effectLst/>
                        </a:rPr>
                        <a:t>Final</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20.902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86.081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a:effectLst/>
                        </a:rPr>
                        <a:t>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tc>
                  <a:txBody>
                    <a:bodyPr/>
                    <a:lstStyle/>
                    <a:p>
                      <a:pPr marL="0" marR="0" algn="r">
                        <a:lnSpc>
                          <a:spcPct val="107000"/>
                        </a:lnSpc>
                        <a:spcBef>
                          <a:spcPts val="0"/>
                        </a:spcBef>
                        <a:spcAft>
                          <a:spcPts val="1000"/>
                        </a:spcAft>
                      </a:pPr>
                      <a:r>
                        <a:rPr lang="en-US" sz="600" dirty="0">
                          <a:effectLst/>
                        </a:rPr>
                        <a:t>&lt;.001</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3092" marR="43092" marT="0" marB="0"/>
                </a:tc>
                <a:extLst>
                  <a:ext uri="{0D108BD9-81ED-4DB2-BD59-A6C34878D82A}">
                    <a16:rowId xmlns:a16="http://schemas.microsoft.com/office/drawing/2014/main" val="302780080"/>
                  </a:ext>
                </a:extLst>
              </a:tr>
            </a:tbl>
          </a:graphicData>
        </a:graphic>
      </p:graphicFrame>
      <p:sp>
        <p:nvSpPr>
          <p:cNvPr id="4" name="Date Placeholder 3">
            <a:extLst>
              <a:ext uri="{FF2B5EF4-FFF2-40B4-BE49-F238E27FC236}">
                <a16:creationId xmlns:a16="http://schemas.microsoft.com/office/drawing/2014/main" id="{69988443-C6A7-EFA8-2F0F-2D74EE1DED57}"/>
              </a:ext>
            </a:extLst>
          </p:cNvPr>
          <p:cNvSpPr>
            <a:spLocks noGrp="1"/>
          </p:cNvSpPr>
          <p:nvPr>
            <p:ph type="dt" sz="half" idx="4294967295"/>
          </p:nvPr>
        </p:nvSpPr>
        <p:spPr>
          <a:xfrm>
            <a:off x="381000" y="6356350"/>
            <a:ext cx="2743200" cy="365125"/>
          </a:xfrm>
        </p:spPr>
        <p:txBody>
          <a:bodyPr/>
          <a:lstStyle/>
          <a:p>
            <a:fld id="{6024826A-D74C-4093-A9A3-2C21CBEA315A}" type="datetime1">
              <a:rPr lang="en-US" smtClean="0"/>
              <a:t>2/12/2023</a:t>
            </a:fld>
            <a:endParaRPr lang="en-US" dirty="0"/>
          </a:p>
        </p:txBody>
      </p:sp>
      <p:sp>
        <p:nvSpPr>
          <p:cNvPr id="8" name="TextBox 7">
            <a:extLst>
              <a:ext uri="{FF2B5EF4-FFF2-40B4-BE49-F238E27FC236}">
                <a16:creationId xmlns:a16="http://schemas.microsoft.com/office/drawing/2014/main" id="{1BB19A52-5F93-5F7A-6EE2-443388E305E5}"/>
              </a:ext>
            </a:extLst>
          </p:cNvPr>
          <p:cNvSpPr txBox="1"/>
          <p:nvPr/>
        </p:nvSpPr>
        <p:spPr>
          <a:xfrm>
            <a:off x="668594" y="5860026"/>
            <a:ext cx="7207045" cy="369332"/>
          </a:xfrm>
          <a:prstGeom prst="rect">
            <a:avLst/>
          </a:prstGeom>
          <a:noFill/>
        </p:spPr>
        <p:txBody>
          <a:bodyPr wrap="square" rtlCol="0">
            <a:spAutoFit/>
          </a:bodyPr>
          <a:lstStyle/>
          <a:p>
            <a:r>
              <a:rPr lang="en-US" dirty="0"/>
              <a:t>Explains 13% of variance</a:t>
            </a:r>
          </a:p>
        </p:txBody>
      </p:sp>
    </p:spTree>
    <p:extLst>
      <p:ext uri="{BB962C8B-B14F-4D97-AF65-F5344CB8AC3E}">
        <p14:creationId xmlns:p14="http://schemas.microsoft.com/office/powerpoint/2010/main" val="4081715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A8DD858-8E6F-2D98-880C-F0931E490CE3}"/>
              </a:ext>
            </a:extLst>
          </p:cNvPr>
          <p:cNvSpPr>
            <a:spLocks noGrp="1"/>
          </p:cNvSpPr>
          <p:nvPr>
            <p:ph type="title"/>
          </p:nvPr>
        </p:nvSpPr>
        <p:spPr>
          <a:xfrm>
            <a:off x="1167492" y="381000"/>
            <a:ext cx="9779183" cy="1325563"/>
          </a:xfrm>
        </p:spPr>
        <p:txBody>
          <a:bodyPr anchor="b">
            <a:normAutofit fontScale="90000"/>
          </a:bodyPr>
          <a:lstStyle/>
          <a:p>
            <a:r>
              <a:rPr lang="en-US" dirty="0"/>
              <a:t>Self-Agency between gender identity</a:t>
            </a:r>
          </a:p>
        </p:txBody>
      </p:sp>
      <p:pic>
        <p:nvPicPr>
          <p:cNvPr id="8194" name="Picture 2">
            <a:extLst>
              <a:ext uri="{FF2B5EF4-FFF2-40B4-BE49-F238E27FC236}">
                <a16:creationId xmlns:a16="http://schemas.microsoft.com/office/drawing/2014/main" id="{6EF9054D-ADAB-E9A5-9151-E44A32A028C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445008" y="2087561"/>
            <a:ext cx="9224151" cy="3366815"/>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7" name="Date Placeholder 6">
            <a:extLst>
              <a:ext uri="{FF2B5EF4-FFF2-40B4-BE49-F238E27FC236}">
                <a16:creationId xmlns:a16="http://schemas.microsoft.com/office/drawing/2014/main" id="{1EB64BEF-8367-144A-9F53-7A1282A32569}"/>
              </a:ext>
            </a:extLst>
          </p:cNvPr>
          <p:cNvSpPr>
            <a:spLocks noGrp="1"/>
          </p:cNvSpPr>
          <p:nvPr>
            <p:ph type="dt" sz="half" idx="2"/>
          </p:nvPr>
        </p:nvSpPr>
        <p:spPr>
          <a:xfrm>
            <a:off x="381000" y="6356350"/>
            <a:ext cx="1701018" cy="365125"/>
          </a:xfrm>
        </p:spPr>
        <p:txBody>
          <a:bodyPr anchor="ctr">
            <a:normAutofit/>
          </a:bodyPr>
          <a:lstStyle/>
          <a:p>
            <a:pPr>
              <a:spcAft>
                <a:spcPts val="600"/>
              </a:spcAft>
            </a:pPr>
            <a:fld id="{6ADBD5D2-3C53-45E7-9274-78E2FA8EAE4F}" type="datetime1">
              <a:rPr lang="en-US" smtClean="0"/>
              <a:t>2/12/2023</a:t>
            </a:fld>
            <a:endParaRPr lang="en-US"/>
          </a:p>
        </p:txBody>
      </p:sp>
    </p:spTree>
    <p:extLst>
      <p:ext uri="{BB962C8B-B14F-4D97-AF65-F5344CB8AC3E}">
        <p14:creationId xmlns:p14="http://schemas.microsoft.com/office/powerpoint/2010/main" val="2563119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191A4-7839-4F63-B17C-7C366C59488C}"/>
              </a:ext>
            </a:extLst>
          </p:cNvPr>
          <p:cNvSpPr>
            <a:spLocks noGrp="1"/>
          </p:cNvSpPr>
          <p:nvPr>
            <p:ph type="title"/>
          </p:nvPr>
        </p:nvSpPr>
        <p:spPr/>
        <p:txBody>
          <a:bodyPr anchor="b">
            <a:normAutofit/>
          </a:bodyPr>
          <a:lstStyle/>
          <a:p>
            <a:pPr algn="ctr"/>
            <a:r>
              <a:rPr lang="en-US" dirty="0"/>
              <a:t>Implications</a:t>
            </a:r>
          </a:p>
        </p:txBody>
      </p:sp>
      <p:sp>
        <p:nvSpPr>
          <p:cNvPr id="4" name="Content Placeholder 3">
            <a:extLst>
              <a:ext uri="{FF2B5EF4-FFF2-40B4-BE49-F238E27FC236}">
                <a16:creationId xmlns:a16="http://schemas.microsoft.com/office/drawing/2014/main" id="{9B9ED227-95A7-4B08-91FE-5E0EF0D41D20}"/>
              </a:ext>
            </a:extLst>
          </p:cNvPr>
          <p:cNvSpPr>
            <a:spLocks noGrp="1"/>
          </p:cNvSpPr>
          <p:nvPr>
            <p:ph idx="1"/>
          </p:nvPr>
        </p:nvSpPr>
        <p:spPr/>
        <p:txBody>
          <a:bodyPr vert="horz" lIns="91440" tIns="45720" rIns="91440" bIns="45720" rtlCol="0">
            <a:normAutofit/>
          </a:bodyPr>
          <a:lstStyle/>
          <a:p>
            <a:endParaRPr lang="en-US" dirty="0"/>
          </a:p>
          <a:p>
            <a:endParaRPr lang="en-US" dirty="0"/>
          </a:p>
        </p:txBody>
      </p:sp>
      <p:sp>
        <p:nvSpPr>
          <p:cNvPr id="3" name="Date Placeholder 2">
            <a:extLst>
              <a:ext uri="{FF2B5EF4-FFF2-40B4-BE49-F238E27FC236}">
                <a16:creationId xmlns:a16="http://schemas.microsoft.com/office/drawing/2014/main" id="{75202033-17DD-3E4F-BB90-ADC6A1F0C66F}"/>
              </a:ext>
            </a:extLst>
          </p:cNvPr>
          <p:cNvSpPr>
            <a:spLocks noGrp="1"/>
          </p:cNvSpPr>
          <p:nvPr>
            <p:ph type="dt" sz="half" idx="2"/>
          </p:nvPr>
        </p:nvSpPr>
        <p:spPr/>
        <p:txBody>
          <a:bodyPr anchor="ctr">
            <a:normAutofit/>
          </a:bodyPr>
          <a:lstStyle/>
          <a:p>
            <a:pPr>
              <a:spcAft>
                <a:spcPts val="600"/>
              </a:spcAft>
            </a:pPr>
            <a:fld id="{E6004A07-A6DB-4110-8221-139954B18CA3}" type="datetime1">
              <a:rPr lang="en-US" smtClean="0"/>
              <a:t>2/12/2023</a:t>
            </a:fld>
            <a:endParaRPr lang="en-US"/>
          </a:p>
        </p:txBody>
      </p:sp>
      <p:sp>
        <p:nvSpPr>
          <p:cNvPr id="5" name="Content Placeholder 4">
            <a:extLst>
              <a:ext uri="{FF2B5EF4-FFF2-40B4-BE49-F238E27FC236}">
                <a16:creationId xmlns:a16="http://schemas.microsoft.com/office/drawing/2014/main" id="{9C2ECAAA-1E9C-4845-8EA9-E11A76F08150}"/>
              </a:ext>
            </a:extLst>
          </p:cNvPr>
          <p:cNvSpPr>
            <a:spLocks noGrp="1"/>
          </p:cNvSpPr>
          <p:nvPr>
            <p:ph idx="10"/>
          </p:nvPr>
        </p:nvSpPr>
        <p:spPr/>
        <p:txBody>
          <a:bodyPr vert="horz" lIns="91440" tIns="45720" rIns="91440" bIns="45720" rtlCol="0">
            <a:normAutofit/>
          </a:bodyPr>
          <a:lstStyle/>
          <a:p>
            <a:endParaRPr lang="en-US" dirty="0"/>
          </a:p>
          <a:p>
            <a:endParaRPr lang="en-US" dirty="0"/>
          </a:p>
        </p:txBody>
      </p:sp>
      <p:sp>
        <p:nvSpPr>
          <p:cNvPr id="18" name="Content Placeholder 7">
            <a:extLst>
              <a:ext uri="{FF2B5EF4-FFF2-40B4-BE49-F238E27FC236}">
                <a16:creationId xmlns:a16="http://schemas.microsoft.com/office/drawing/2014/main" id="{E037793D-1B25-3EDA-3741-7E081F28D1FC}"/>
              </a:ext>
            </a:extLst>
          </p:cNvPr>
          <p:cNvSpPr>
            <a:spLocks noGrp="1"/>
          </p:cNvSpPr>
          <p:nvPr>
            <p:ph idx="11"/>
          </p:nvPr>
        </p:nvSpPr>
        <p:spPr>
          <a:xfrm>
            <a:off x="1245325" y="2852365"/>
            <a:ext cx="4663440" cy="3126750"/>
          </a:xfrm>
        </p:spPr>
        <p:txBody>
          <a:bodyPr/>
          <a:lstStyle/>
          <a:p>
            <a:r>
              <a:rPr lang="en-US" b="0" dirty="0"/>
              <a:t>Schools can take steps to improve the sense of belonging for student through </a:t>
            </a:r>
            <a:r>
              <a:rPr lang="en-US" dirty="0"/>
              <a:t>mentoring programs </a:t>
            </a:r>
            <a:r>
              <a:rPr lang="en-US" b="0" dirty="0"/>
              <a:t>(caring teacher), efforts to improve </a:t>
            </a:r>
            <a:r>
              <a:rPr lang="en-US" dirty="0"/>
              <a:t>overall attendance</a:t>
            </a:r>
            <a:r>
              <a:rPr lang="en-US" b="0" dirty="0"/>
              <a:t>, and measures to </a:t>
            </a:r>
            <a:r>
              <a:rPr lang="en-US" dirty="0"/>
              <a:t>promote physical health</a:t>
            </a:r>
            <a:r>
              <a:rPr lang="en-US" b="0" dirty="0"/>
              <a:t> (Community Health centers/Community Schools). </a:t>
            </a:r>
          </a:p>
        </p:txBody>
      </p:sp>
      <p:sp>
        <p:nvSpPr>
          <p:cNvPr id="20" name="Content Placeholder 8">
            <a:extLst>
              <a:ext uri="{FF2B5EF4-FFF2-40B4-BE49-F238E27FC236}">
                <a16:creationId xmlns:a16="http://schemas.microsoft.com/office/drawing/2014/main" id="{A927435B-491D-6140-F526-861006321517}"/>
              </a:ext>
            </a:extLst>
          </p:cNvPr>
          <p:cNvSpPr>
            <a:spLocks noGrp="1"/>
          </p:cNvSpPr>
          <p:nvPr>
            <p:ph idx="12"/>
          </p:nvPr>
        </p:nvSpPr>
        <p:spPr>
          <a:xfrm>
            <a:off x="6283235" y="2852365"/>
            <a:ext cx="4663440" cy="3126750"/>
          </a:xfrm>
        </p:spPr>
        <p:txBody>
          <a:bodyPr/>
          <a:lstStyle/>
          <a:p>
            <a:r>
              <a:rPr lang="en-US" b="0" dirty="0"/>
              <a:t>Schools can take steps to reduce the feeling of burdensomeness on students through programs that </a:t>
            </a:r>
            <a:r>
              <a:rPr lang="en-US" dirty="0"/>
              <a:t>boost self-agency</a:t>
            </a:r>
            <a:r>
              <a:rPr lang="en-US" b="0" dirty="0"/>
              <a:t>, improved </a:t>
            </a:r>
            <a:r>
              <a:rPr lang="en-US" dirty="0"/>
              <a:t>mental health supports </a:t>
            </a:r>
            <a:r>
              <a:rPr lang="en-US" b="0" dirty="0"/>
              <a:t>for all students (Strengths-based Tier 1 and Tier 2 approaches) and by </a:t>
            </a:r>
            <a:r>
              <a:rPr lang="en-US" dirty="0"/>
              <a:t>improve food security </a:t>
            </a:r>
            <a:r>
              <a:rPr lang="en-US" b="0" dirty="0"/>
              <a:t>(universal free lunch).  </a:t>
            </a:r>
          </a:p>
        </p:txBody>
      </p:sp>
      <p:sp>
        <p:nvSpPr>
          <p:cNvPr id="21" name="TextBox 20">
            <a:extLst>
              <a:ext uri="{FF2B5EF4-FFF2-40B4-BE49-F238E27FC236}">
                <a16:creationId xmlns:a16="http://schemas.microsoft.com/office/drawing/2014/main" id="{B0B71B4A-0A59-F3F3-DF2A-3B167D8FAA41}"/>
              </a:ext>
            </a:extLst>
          </p:cNvPr>
          <p:cNvSpPr txBox="1"/>
          <p:nvPr/>
        </p:nvSpPr>
        <p:spPr>
          <a:xfrm>
            <a:off x="1167492" y="1828800"/>
            <a:ext cx="9857015" cy="646331"/>
          </a:xfrm>
          <a:prstGeom prst="rect">
            <a:avLst/>
          </a:prstGeom>
          <a:noFill/>
        </p:spPr>
        <p:txBody>
          <a:bodyPr wrap="square" rtlCol="0">
            <a:spAutoFit/>
          </a:bodyPr>
          <a:lstStyle/>
          <a:p>
            <a:r>
              <a:rPr lang="en-US" dirty="0"/>
              <a:t>Continue analysis of data for all research questions and compare for all risk levels (sadness, ideation, attempt). Examine how self-agency differs among different race/ethnicity factors. </a:t>
            </a:r>
          </a:p>
        </p:txBody>
      </p:sp>
    </p:spTree>
    <p:extLst>
      <p:ext uri="{BB962C8B-B14F-4D97-AF65-F5344CB8AC3E}">
        <p14:creationId xmlns:p14="http://schemas.microsoft.com/office/powerpoint/2010/main" val="2721508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p:txBody>
          <a:bodyPr/>
          <a:lstStyle/>
          <a:p>
            <a:r>
              <a:rPr lang="en-US" dirty="0"/>
              <a:t>Thank you</a:t>
            </a:r>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type="subTitle" idx="1"/>
          </p:nvPr>
        </p:nvSpPr>
        <p:spPr/>
        <p:txBody>
          <a:bodyPr>
            <a:normAutofit/>
          </a:bodyPr>
          <a:lstStyle/>
          <a:p>
            <a:r>
              <a:rPr lang="en-US" dirty="0"/>
              <a:t>Lillian Martz​</a:t>
            </a:r>
          </a:p>
          <a:p>
            <a:r>
              <a:rPr lang="en-US" dirty="0"/>
              <a:t>Lillian.Martz@umconnect.umt.edu</a:t>
            </a:r>
          </a:p>
        </p:txBody>
      </p:sp>
    </p:spTree>
    <p:extLst>
      <p:ext uri="{BB962C8B-B14F-4D97-AF65-F5344CB8AC3E}">
        <p14:creationId xmlns:p14="http://schemas.microsoft.com/office/powerpoint/2010/main" val="926184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48121-ABCF-47B8-B20A-D6638EE17440}"/>
              </a:ext>
            </a:extLst>
          </p:cNvPr>
          <p:cNvSpPr>
            <a:spLocks noGrp="1"/>
          </p:cNvSpPr>
          <p:nvPr>
            <p:ph type="title"/>
          </p:nvPr>
        </p:nvSpPr>
        <p:spPr/>
        <p:txBody>
          <a:bodyPr/>
          <a:lstStyle/>
          <a:p>
            <a:r>
              <a:rPr lang="en-US" dirty="0"/>
              <a:t>References</a:t>
            </a:r>
          </a:p>
        </p:txBody>
      </p:sp>
      <p:sp>
        <p:nvSpPr>
          <p:cNvPr id="3" name="Text Placeholder 2">
            <a:extLst>
              <a:ext uri="{FF2B5EF4-FFF2-40B4-BE49-F238E27FC236}">
                <a16:creationId xmlns:a16="http://schemas.microsoft.com/office/drawing/2014/main" id="{ECEEE403-0F25-5F7A-8D19-8F8901AEF557}"/>
              </a:ext>
            </a:extLst>
          </p:cNvPr>
          <p:cNvSpPr>
            <a:spLocks noGrp="1"/>
          </p:cNvSpPr>
          <p:nvPr>
            <p:ph type="body" idx="1"/>
          </p:nvPr>
        </p:nvSpPr>
        <p:spPr>
          <a:xfrm>
            <a:off x="1167492" y="2278380"/>
            <a:ext cx="9779183" cy="4008119"/>
          </a:xfrm>
        </p:spPr>
        <p:txBody>
          <a:bodyPr/>
          <a:lstStyle/>
          <a:p>
            <a:pPr marL="457200" marR="0" indent="-457200">
              <a:lnSpc>
                <a:spcPct val="100000"/>
              </a:lnSpc>
              <a:spcBef>
                <a:spcPts val="0"/>
              </a:spcBef>
              <a:spcAft>
                <a:spcPts val="0"/>
              </a:spcAft>
            </a:pPr>
            <a:r>
              <a:rPr lang="en-US" sz="1400" dirty="0" err="1">
                <a:solidFill>
                  <a:srgbClr val="3A3A3A"/>
                </a:solidFill>
                <a:effectLst/>
                <a:latin typeface="Times New Roman" panose="02020603050405020304" pitchFamily="18" charset="0"/>
                <a:ea typeface="Times New Roman" panose="02020603050405020304" pitchFamily="18" charset="0"/>
              </a:rPr>
              <a:t>Barzilay</a:t>
            </a:r>
            <a:r>
              <a:rPr lang="en-US" sz="1400" dirty="0">
                <a:solidFill>
                  <a:srgbClr val="3A3A3A"/>
                </a:solidFill>
                <a:effectLst/>
                <a:latin typeface="Times New Roman" panose="02020603050405020304" pitchFamily="18" charset="0"/>
                <a:ea typeface="Times New Roman" panose="02020603050405020304" pitchFamily="18" charset="0"/>
              </a:rPr>
              <a:t>, S., Feldman, D., </a:t>
            </a:r>
            <a:r>
              <a:rPr lang="en-US" sz="1400" dirty="0" err="1">
                <a:solidFill>
                  <a:srgbClr val="3A3A3A"/>
                </a:solidFill>
                <a:effectLst/>
                <a:latin typeface="Times New Roman" panose="02020603050405020304" pitchFamily="18" charset="0"/>
                <a:ea typeface="Times New Roman" panose="02020603050405020304" pitchFamily="18" charset="0"/>
              </a:rPr>
              <a:t>Snir</a:t>
            </a:r>
            <a:r>
              <a:rPr lang="en-US" sz="1400" dirty="0">
                <a:solidFill>
                  <a:srgbClr val="3A3A3A"/>
                </a:solidFill>
                <a:effectLst/>
                <a:latin typeface="Times New Roman" panose="02020603050405020304" pitchFamily="18" charset="0"/>
                <a:ea typeface="Times New Roman" panose="02020603050405020304" pitchFamily="18" charset="0"/>
              </a:rPr>
              <a:t>, A., </a:t>
            </a:r>
            <a:r>
              <a:rPr lang="en-US" sz="1400" dirty="0" err="1">
                <a:solidFill>
                  <a:srgbClr val="3A3A3A"/>
                </a:solidFill>
                <a:effectLst/>
                <a:latin typeface="Times New Roman" panose="02020603050405020304" pitchFamily="18" charset="0"/>
                <a:ea typeface="Times New Roman" panose="02020603050405020304" pitchFamily="18" charset="0"/>
              </a:rPr>
              <a:t>Apter</a:t>
            </a:r>
            <a:r>
              <a:rPr lang="en-US" sz="1400" dirty="0">
                <a:solidFill>
                  <a:srgbClr val="3A3A3A"/>
                </a:solidFill>
                <a:effectLst/>
                <a:latin typeface="Times New Roman" panose="02020603050405020304" pitchFamily="18" charset="0"/>
                <a:ea typeface="Times New Roman" panose="02020603050405020304" pitchFamily="18" charset="0"/>
              </a:rPr>
              <a:t>, A., Carli, V., Hoven, C., . . . Wasserman, D. (2015). The interpersonal theory of suicide and adolescent suicidal behavior. </a:t>
            </a:r>
            <a:r>
              <a:rPr lang="en-US" sz="1400" i="1" dirty="0">
                <a:solidFill>
                  <a:srgbClr val="3A3A3A"/>
                </a:solidFill>
                <a:effectLst/>
                <a:latin typeface="Times New Roman" panose="02020603050405020304" pitchFamily="18" charset="0"/>
                <a:ea typeface="Times New Roman" panose="02020603050405020304" pitchFamily="18" charset="0"/>
              </a:rPr>
              <a:t>Journal of Affective Disorders,</a:t>
            </a:r>
            <a:r>
              <a:rPr lang="en-US" sz="1400" dirty="0">
                <a:solidFill>
                  <a:srgbClr val="3A3A3A"/>
                </a:solidFill>
                <a:effectLst/>
                <a:latin typeface="Times New Roman" panose="02020603050405020304" pitchFamily="18" charset="0"/>
                <a:ea typeface="Times New Roman" panose="02020603050405020304" pitchFamily="18" charset="0"/>
              </a:rPr>
              <a:t> </a:t>
            </a:r>
            <a:r>
              <a:rPr lang="en-US" sz="1400" i="1" dirty="0">
                <a:solidFill>
                  <a:srgbClr val="3A3A3A"/>
                </a:solidFill>
                <a:effectLst/>
                <a:latin typeface="Times New Roman" panose="02020603050405020304" pitchFamily="18" charset="0"/>
                <a:ea typeface="Times New Roman" panose="02020603050405020304" pitchFamily="18" charset="0"/>
              </a:rPr>
              <a:t>183</a:t>
            </a:r>
            <a:r>
              <a:rPr lang="en-US" sz="1400" dirty="0">
                <a:solidFill>
                  <a:srgbClr val="3A3A3A"/>
                </a:solidFill>
                <a:effectLst/>
                <a:latin typeface="Times New Roman" panose="02020603050405020304" pitchFamily="18" charset="0"/>
                <a:ea typeface="Times New Roman" panose="02020603050405020304" pitchFamily="18" charset="0"/>
              </a:rPr>
              <a:t>, 68-74.</a:t>
            </a:r>
            <a:endParaRPr lang="en-US" sz="1400" dirty="0">
              <a:effectLst/>
              <a:latin typeface="Times New Roman" panose="02020603050405020304" pitchFamily="18" charset="0"/>
              <a:ea typeface="Times New Roman" panose="02020603050405020304" pitchFamily="18" charset="0"/>
            </a:endParaRPr>
          </a:p>
          <a:p>
            <a:pPr marL="457200" marR="0" indent="-457200">
              <a:lnSpc>
                <a:spcPct val="100000"/>
              </a:lnSpc>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CDC. Web-based Injury Statistics Query and Reporting System (WISQARS). Atlanta, GA: US Department of Health and Human Services, CDC; 2021. </a:t>
            </a:r>
            <a:r>
              <a:rPr lang="en-US" sz="1400" u="sng" dirty="0">
                <a:solidFill>
                  <a:srgbClr val="075290"/>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https://www.cdc.gov/injury/wisqars/index.html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0000"/>
              </a:lnSpc>
              <a:spcBef>
                <a:spcPts val="0"/>
              </a:spcBef>
              <a:spcAft>
                <a:spcPts val="0"/>
              </a:spcAft>
            </a:pPr>
            <a:r>
              <a:rPr lang="en-US" sz="1400" dirty="0">
                <a:solidFill>
                  <a:srgbClr val="3A3A3A"/>
                </a:solidFill>
                <a:effectLst/>
                <a:latin typeface="Times New Roman" panose="02020603050405020304" pitchFamily="18" charset="0"/>
                <a:ea typeface="Times New Roman" panose="02020603050405020304" pitchFamily="18" charset="0"/>
              </a:rPr>
              <a:t>Davidson, C., Wingate, L., Rasmussen, K., &amp; </a:t>
            </a:r>
            <a:r>
              <a:rPr lang="en-US" sz="1400" dirty="0" err="1">
                <a:solidFill>
                  <a:srgbClr val="3A3A3A"/>
                </a:solidFill>
                <a:effectLst/>
                <a:latin typeface="Times New Roman" panose="02020603050405020304" pitchFamily="18" charset="0"/>
                <a:ea typeface="Times New Roman" panose="02020603050405020304" pitchFamily="18" charset="0"/>
              </a:rPr>
              <a:t>Slish</a:t>
            </a:r>
            <a:r>
              <a:rPr lang="en-US" sz="1400" dirty="0">
                <a:solidFill>
                  <a:srgbClr val="3A3A3A"/>
                </a:solidFill>
                <a:effectLst/>
                <a:latin typeface="Times New Roman" panose="02020603050405020304" pitchFamily="18" charset="0"/>
                <a:ea typeface="Times New Roman" panose="02020603050405020304" pitchFamily="18" charset="0"/>
              </a:rPr>
              <a:t>, M. (2009). Hope as a Predictor of Interpersonal Suicide Risk. </a:t>
            </a:r>
            <a:r>
              <a:rPr lang="en-US" sz="1400" i="1" dirty="0">
                <a:solidFill>
                  <a:srgbClr val="3A3A3A"/>
                </a:solidFill>
                <a:effectLst/>
                <a:latin typeface="Times New Roman" panose="02020603050405020304" pitchFamily="18" charset="0"/>
                <a:ea typeface="Times New Roman" panose="02020603050405020304" pitchFamily="18" charset="0"/>
              </a:rPr>
              <a:t>Suicide &amp; Life-threatening Behavior,</a:t>
            </a:r>
            <a:r>
              <a:rPr lang="en-US" sz="1400" dirty="0">
                <a:solidFill>
                  <a:srgbClr val="3A3A3A"/>
                </a:solidFill>
                <a:effectLst/>
                <a:latin typeface="Times New Roman" panose="02020603050405020304" pitchFamily="18" charset="0"/>
                <a:ea typeface="Times New Roman" panose="02020603050405020304" pitchFamily="18" charset="0"/>
              </a:rPr>
              <a:t> </a:t>
            </a:r>
            <a:r>
              <a:rPr lang="en-US" sz="1400" i="1" dirty="0">
                <a:solidFill>
                  <a:srgbClr val="3A3A3A"/>
                </a:solidFill>
                <a:effectLst/>
                <a:latin typeface="Times New Roman" panose="02020603050405020304" pitchFamily="18" charset="0"/>
                <a:ea typeface="Times New Roman" panose="02020603050405020304" pitchFamily="18" charset="0"/>
              </a:rPr>
              <a:t>39</a:t>
            </a:r>
            <a:r>
              <a:rPr lang="en-US" sz="1400" dirty="0">
                <a:solidFill>
                  <a:srgbClr val="3A3A3A"/>
                </a:solidFill>
                <a:effectLst/>
                <a:latin typeface="Times New Roman" panose="02020603050405020304" pitchFamily="18" charset="0"/>
                <a:ea typeface="Times New Roman" panose="02020603050405020304" pitchFamily="18" charset="0"/>
              </a:rPr>
              <a:t>(5), 499-507.</a:t>
            </a:r>
            <a:endParaRPr lang="en-US" sz="1400" dirty="0">
              <a:effectLst/>
              <a:latin typeface="Times New Roman" panose="02020603050405020304" pitchFamily="18" charset="0"/>
              <a:ea typeface="Times New Roman" panose="02020603050405020304" pitchFamily="18" charset="0"/>
            </a:endParaRPr>
          </a:p>
          <a:p>
            <a:pPr marL="457200" marR="0" indent="-457200">
              <a:lnSpc>
                <a:spcPct val="100000"/>
              </a:lnSpc>
              <a:spcBef>
                <a:spcPts val="0"/>
              </a:spcBef>
              <a:spcAft>
                <a:spcPts val="0"/>
              </a:spcAft>
            </a:pPr>
            <a:r>
              <a:rPr lang="en-US" sz="1400" dirty="0">
                <a:solidFill>
                  <a:srgbClr val="3A3A3A"/>
                </a:solidFill>
                <a:effectLst/>
                <a:latin typeface="Times New Roman" panose="02020603050405020304" pitchFamily="18" charset="0"/>
                <a:ea typeface="Times New Roman" panose="02020603050405020304" pitchFamily="18" charset="0"/>
              </a:rPr>
              <a:t>Gallagher, E., </a:t>
            </a:r>
            <a:r>
              <a:rPr lang="en-US" sz="1400" dirty="0" err="1">
                <a:solidFill>
                  <a:srgbClr val="3A3A3A"/>
                </a:solidFill>
                <a:effectLst/>
                <a:latin typeface="Times New Roman" panose="02020603050405020304" pitchFamily="18" charset="0"/>
                <a:ea typeface="Times New Roman" panose="02020603050405020304" pitchFamily="18" charset="0"/>
              </a:rPr>
              <a:t>Dever</a:t>
            </a:r>
            <a:r>
              <a:rPr lang="en-US" sz="1400" dirty="0">
                <a:solidFill>
                  <a:srgbClr val="3A3A3A"/>
                </a:solidFill>
                <a:effectLst/>
                <a:latin typeface="Times New Roman" panose="02020603050405020304" pitchFamily="18" charset="0"/>
                <a:ea typeface="Times New Roman" panose="02020603050405020304" pitchFamily="18" charset="0"/>
              </a:rPr>
              <a:t>, B., </a:t>
            </a:r>
            <a:r>
              <a:rPr lang="en-US" sz="1400" dirty="0" err="1">
                <a:solidFill>
                  <a:srgbClr val="3A3A3A"/>
                </a:solidFill>
                <a:effectLst/>
                <a:latin typeface="Times New Roman" panose="02020603050405020304" pitchFamily="18" charset="0"/>
                <a:ea typeface="Times New Roman" panose="02020603050405020304" pitchFamily="18" charset="0"/>
              </a:rPr>
              <a:t>Hochbein</a:t>
            </a:r>
            <a:r>
              <a:rPr lang="en-US" sz="1400" dirty="0">
                <a:solidFill>
                  <a:srgbClr val="3A3A3A"/>
                </a:solidFill>
                <a:effectLst/>
                <a:latin typeface="Times New Roman" panose="02020603050405020304" pitchFamily="18" charset="0"/>
                <a:ea typeface="Times New Roman" panose="02020603050405020304" pitchFamily="18" charset="0"/>
              </a:rPr>
              <a:t>, C., &amp; </a:t>
            </a:r>
            <a:r>
              <a:rPr lang="en-US" sz="1400" dirty="0" err="1">
                <a:solidFill>
                  <a:srgbClr val="3A3A3A"/>
                </a:solidFill>
                <a:effectLst/>
                <a:latin typeface="Times New Roman" panose="02020603050405020304" pitchFamily="18" charset="0"/>
                <a:ea typeface="Times New Roman" panose="02020603050405020304" pitchFamily="18" charset="0"/>
              </a:rPr>
              <a:t>DuPaul</a:t>
            </a:r>
            <a:r>
              <a:rPr lang="en-US" sz="1400" dirty="0">
                <a:solidFill>
                  <a:srgbClr val="3A3A3A"/>
                </a:solidFill>
                <a:effectLst/>
                <a:latin typeface="Times New Roman" panose="02020603050405020304" pitchFamily="18" charset="0"/>
                <a:ea typeface="Times New Roman" panose="02020603050405020304" pitchFamily="18" charset="0"/>
              </a:rPr>
              <a:t>, G. (2019). Teacher Caring as a Protective Factor: The Effects of Behavioral/Emotional Risk and Teacher Caring on Office Disciplinary Referrals in Middle School. </a:t>
            </a:r>
            <a:r>
              <a:rPr lang="en-US" sz="1400" i="1" dirty="0">
                <a:solidFill>
                  <a:srgbClr val="3A3A3A"/>
                </a:solidFill>
                <a:effectLst/>
                <a:latin typeface="Times New Roman" panose="02020603050405020304" pitchFamily="18" charset="0"/>
                <a:ea typeface="Times New Roman" panose="02020603050405020304" pitchFamily="18" charset="0"/>
              </a:rPr>
              <a:t>School Mental Health,</a:t>
            </a:r>
            <a:r>
              <a:rPr lang="en-US" sz="1400" dirty="0">
                <a:solidFill>
                  <a:srgbClr val="3A3A3A"/>
                </a:solidFill>
                <a:effectLst/>
                <a:latin typeface="Times New Roman" panose="02020603050405020304" pitchFamily="18" charset="0"/>
                <a:ea typeface="Times New Roman" panose="02020603050405020304" pitchFamily="18" charset="0"/>
              </a:rPr>
              <a:t> </a:t>
            </a:r>
            <a:r>
              <a:rPr lang="en-US" sz="1400" i="1" dirty="0">
                <a:solidFill>
                  <a:srgbClr val="3A3A3A"/>
                </a:solidFill>
                <a:effectLst/>
                <a:latin typeface="Times New Roman" panose="02020603050405020304" pitchFamily="18" charset="0"/>
                <a:ea typeface="Times New Roman" panose="02020603050405020304" pitchFamily="18" charset="0"/>
              </a:rPr>
              <a:t>11</a:t>
            </a:r>
            <a:r>
              <a:rPr lang="en-US" sz="1400" dirty="0">
                <a:solidFill>
                  <a:srgbClr val="3A3A3A"/>
                </a:solidFill>
                <a:effectLst/>
                <a:latin typeface="Times New Roman" panose="02020603050405020304" pitchFamily="18" charset="0"/>
                <a:ea typeface="Times New Roman" panose="02020603050405020304" pitchFamily="18" charset="0"/>
              </a:rPr>
              <a:t>(4), 754-765.</a:t>
            </a:r>
            <a:endParaRPr lang="en-US" sz="1400" dirty="0">
              <a:effectLst/>
              <a:latin typeface="Times New Roman" panose="02020603050405020304" pitchFamily="18" charset="0"/>
              <a:ea typeface="Times New Roman" panose="02020603050405020304" pitchFamily="18" charset="0"/>
            </a:endParaRPr>
          </a:p>
          <a:p>
            <a:pPr marL="457200" marR="0" indent="-457200">
              <a:lnSpc>
                <a:spcPct val="100000"/>
              </a:lnSpc>
              <a:spcBef>
                <a:spcPts val="0"/>
              </a:spcBef>
              <a:spcAft>
                <a:spcPts val="0"/>
              </a:spcAft>
            </a:pPr>
            <a:r>
              <a:rPr lang="en-US" sz="1400" dirty="0">
                <a:solidFill>
                  <a:srgbClr val="000000"/>
                </a:solidFill>
                <a:effectLst/>
                <a:latin typeface="Times New Roman" panose="02020603050405020304" pitchFamily="18" charset="0"/>
                <a:ea typeface="Times New Roman" panose="02020603050405020304" pitchFamily="18" charset="0"/>
              </a:rPr>
              <a:t>Joiner, T. E., Van Orden, K. A., Witte, T. K., &amp; Rudd, M. D. (2009). The interpersonal theory of suicide: Guidance for working with suicidal clients. American Psychological Association. </a:t>
            </a:r>
            <a:r>
              <a:rPr lang="en-US" sz="1400" u="sng" dirty="0">
                <a:solidFill>
                  <a:srgbClr val="0000FF"/>
                </a:solidFill>
                <a:effectLst/>
                <a:latin typeface="Times New Roman" panose="02020603050405020304" pitchFamily="18" charset="0"/>
                <a:ea typeface="Times New Roman" panose="02020603050405020304" pitchFamily="18" charset="0"/>
                <a:hlinkClick r:id="rId3"/>
              </a:rPr>
              <a:t>https://doi.org/10.1037/11869-000</a:t>
            </a:r>
            <a:endParaRPr lang="en-US" sz="1400" dirty="0">
              <a:effectLst/>
              <a:latin typeface="Times New Roman" panose="02020603050405020304" pitchFamily="18" charset="0"/>
              <a:ea typeface="Times New Roman" panose="02020603050405020304" pitchFamily="18" charset="0"/>
            </a:endParaRPr>
          </a:p>
          <a:p>
            <a:pPr marL="457200" marR="0" indent="-457200">
              <a:lnSpc>
                <a:spcPct val="100000"/>
              </a:lnSpc>
              <a:spcBef>
                <a:spcPts val="0"/>
              </a:spcBef>
              <a:spcAft>
                <a:spcPts val="0"/>
              </a:spcAft>
            </a:pPr>
            <a:r>
              <a:rPr lang="en-US" sz="1400" dirty="0">
                <a:solidFill>
                  <a:srgbClr val="3A3A3A"/>
                </a:solidFill>
                <a:effectLst/>
                <a:latin typeface="Times New Roman" panose="02020603050405020304" pitchFamily="18" charset="0"/>
                <a:ea typeface="Times New Roman" panose="02020603050405020304" pitchFamily="18" charset="0"/>
              </a:rPr>
              <a:t>Montana Youth Risk Behavior Survey, (2021). Montana Office of Public Instruction. </a:t>
            </a:r>
            <a:endParaRPr lang="en-US" sz="1400" dirty="0">
              <a:effectLst/>
              <a:latin typeface="Times New Roman" panose="02020603050405020304" pitchFamily="18" charset="0"/>
              <a:ea typeface="Times New Roman" panose="02020603050405020304" pitchFamily="18" charset="0"/>
            </a:endParaRPr>
          </a:p>
          <a:p>
            <a:pPr marL="457200" marR="0" indent="-457200">
              <a:lnSpc>
                <a:spcPct val="100000"/>
              </a:lnSpc>
              <a:spcBef>
                <a:spcPts val="0"/>
              </a:spcBef>
              <a:spcAft>
                <a:spcPts val="0"/>
              </a:spcAft>
            </a:pPr>
            <a:r>
              <a:rPr lang="en-US" sz="1400" dirty="0">
                <a:solidFill>
                  <a:srgbClr val="3A3A3A"/>
                </a:solidFill>
                <a:effectLst/>
                <a:latin typeface="Times New Roman" panose="02020603050405020304" pitchFamily="18" charset="0"/>
                <a:ea typeface="Times New Roman" panose="02020603050405020304" pitchFamily="18" charset="0"/>
              </a:rPr>
              <a:t>Phillip, A., </a:t>
            </a:r>
            <a:r>
              <a:rPr lang="en-US" sz="1400" dirty="0" err="1">
                <a:solidFill>
                  <a:srgbClr val="3A3A3A"/>
                </a:solidFill>
                <a:effectLst/>
                <a:latin typeface="Times New Roman" panose="02020603050405020304" pitchFamily="18" charset="0"/>
                <a:ea typeface="Times New Roman" panose="02020603050405020304" pitchFamily="18" charset="0"/>
              </a:rPr>
              <a:t>Pellechi</a:t>
            </a:r>
            <a:r>
              <a:rPr lang="en-US" sz="1400" dirty="0">
                <a:solidFill>
                  <a:srgbClr val="3A3A3A"/>
                </a:solidFill>
                <a:effectLst/>
                <a:latin typeface="Times New Roman" panose="02020603050405020304" pitchFamily="18" charset="0"/>
                <a:ea typeface="Times New Roman" panose="02020603050405020304" pitchFamily="18" charset="0"/>
              </a:rPr>
              <a:t>, A., DeSilva, R., Semler, K., &amp; Makani, R. (2022). A Plausible Explanation of Increased Suicidal Behaviors Among Transgender Youth Based on the Interpersonal Theory of Suicide (IPTS): Case Series and Literature Review. </a:t>
            </a:r>
            <a:r>
              <a:rPr lang="en-US" sz="1400" i="1" dirty="0">
                <a:solidFill>
                  <a:srgbClr val="3A3A3A"/>
                </a:solidFill>
                <a:effectLst/>
                <a:latin typeface="Times New Roman" panose="02020603050405020304" pitchFamily="18" charset="0"/>
                <a:ea typeface="Times New Roman" panose="02020603050405020304" pitchFamily="18" charset="0"/>
              </a:rPr>
              <a:t>Journal of Psychiatric Practice,</a:t>
            </a:r>
            <a:r>
              <a:rPr lang="en-US" sz="1400" dirty="0">
                <a:solidFill>
                  <a:srgbClr val="3A3A3A"/>
                </a:solidFill>
                <a:effectLst/>
                <a:latin typeface="Times New Roman" panose="02020603050405020304" pitchFamily="18" charset="0"/>
                <a:ea typeface="Times New Roman" panose="02020603050405020304" pitchFamily="18" charset="0"/>
              </a:rPr>
              <a:t> </a:t>
            </a:r>
            <a:r>
              <a:rPr lang="en-US" sz="1400" i="1" dirty="0">
                <a:solidFill>
                  <a:srgbClr val="3A3A3A"/>
                </a:solidFill>
                <a:effectLst/>
                <a:latin typeface="Times New Roman" panose="02020603050405020304" pitchFamily="18" charset="0"/>
                <a:ea typeface="Times New Roman" panose="02020603050405020304" pitchFamily="18" charset="0"/>
              </a:rPr>
              <a:t>28</a:t>
            </a:r>
            <a:r>
              <a:rPr lang="en-US" sz="1400" dirty="0">
                <a:solidFill>
                  <a:srgbClr val="3A3A3A"/>
                </a:solidFill>
                <a:effectLst/>
                <a:latin typeface="Times New Roman" panose="02020603050405020304" pitchFamily="18" charset="0"/>
                <a:ea typeface="Times New Roman" panose="02020603050405020304" pitchFamily="18" charset="0"/>
              </a:rPr>
              <a:t>(1), 3-13.</a:t>
            </a:r>
            <a:endParaRPr lang="en-US" sz="1400" dirty="0">
              <a:effectLst/>
              <a:latin typeface="Times New Roman" panose="02020603050405020304" pitchFamily="18" charset="0"/>
              <a:ea typeface="Times New Roman" panose="02020603050405020304" pitchFamily="18" charset="0"/>
            </a:endParaRPr>
          </a:p>
          <a:p>
            <a:pPr marL="457200" marR="0" indent="-457200">
              <a:lnSpc>
                <a:spcPct val="100000"/>
              </a:lnSpc>
              <a:spcBef>
                <a:spcPts val="0"/>
              </a:spcBef>
              <a:spcAft>
                <a:spcPts val="0"/>
              </a:spcAft>
            </a:pPr>
            <a:r>
              <a:rPr lang="en-US" sz="1400" dirty="0" err="1">
                <a:solidFill>
                  <a:srgbClr val="333333"/>
                </a:solidFill>
                <a:effectLst/>
                <a:latin typeface="Times New Roman" panose="02020603050405020304" pitchFamily="18" charset="0"/>
                <a:ea typeface="Times New Roman" panose="02020603050405020304" pitchFamily="18" charset="0"/>
              </a:rPr>
              <a:t>Sallee</a:t>
            </a:r>
            <a:r>
              <a:rPr lang="en-US" sz="1400" dirty="0">
                <a:solidFill>
                  <a:srgbClr val="333333"/>
                </a:solidFill>
                <a:effectLst/>
                <a:latin typeface="Times New Roman" panose="02020603050405020304" pitchFamily="18" charset="0"/>
                <a:ea typeface="Times New Roman" panose="02020603050405020304" pitchFamily="18" charset="0"/>
              </a:rPr>
              <a:t>, E., Ng, K.-M., &amp; Cazares-Cervantes, A. (2021). Interpersonal Predictors of Suicide Ideation and Attempt Among Early Adolescents. </a:t>
            </a:r>
            <a:r>
              <a:rPr lang="en-US" sz="1400" i="1" dirty="0">
                <a:solidFill>
                  <a:srgbClr val="333333"/>
                </a:solidFill>
                <a:effectLst/>
                <a:latin typeface="Times New Roman" panose="02020603050405020304" pitchFamily="18" charset="0"/>
                <a:ea typeface="Times New Roman" panose="02020603050405020304" pitchFamily="18" charset="0"/>
              </a:rPr>
              <a:t>Professional School Counseling</a:t>
            </a:r>
            <a:r>
              <a:rPr lang="en-US" sz="1400" dirty="0">
                <a:solidFill>
                  <a:srgbClr val="333333"/>
                </a:solidFill>
                <a:effectLst/>
                <a:latin typeface="Times New Roman" panose="02020603050405020304" pitchFamily="18" charset="0"/>
                <a:ea typeface="Times New Roman" panose="02020603050405020304" pitchFamily="18" charset="0"/>
              </a:rPr>
              <a:t>. </a:t>
            </a:r>
            <a:r>
              <a:rPr lang="en-US" sz="1400" u="sng" dirty="0">
                <a:solidFill>
                  <a:srgbClr val="006ACC"/>
                </a:solidFill>
                <a:effectLst/>
                <a:latin typeface="Times New Roman" panose="02020603050405020304" pitchFamily="18" charset="0"/>
                <a:ea typeface="Times New Roman" panose="02020603050405020304" pitchFamily="18" charset="0"/>
                <a:hlinkClick r:id="rId4"/>
              </a:rPr>
              <a:t>https://doi.org/10.1177/2156759X211018653</a:t>
            </a:r>
            <a:endParaRPr lang="en-US" sz="1400" dirty="0">
              <a:effectLst/>
              <a:latin typeface="Times New Roman" panose="02020603050405020304" pitchFamily="18" charset="0"/>
              <a:ea typeface="Times New Roman" panose="02020603050405020304" pitchFamily="18" charset="0"/>
            </a:endParaRPr>
          </a:p>
          <a:p>
            <a:pPr marL="457200" marR="0" indent="-457200">
              <a:lnSpc>
                <a:spcPct val="100000"/>
              </a:lnSpc>
              <a:spcBef>
                <a:spcPts val="0"/>
              </a:spcBef>
              <a:spcAft>
                <a:spcPts val="0"/>
              </a:spcAft>
            </a:pPr>
            <a:r>
              <a:rPr lang="en-US" sz="1400" dirty="0" err="1">
                <a:solidFill>
                  <a:srgbClr val="3A3A3A"/>
                </a:solidFill>
                <a:latin typeface="Times New Roman" panose="02020603050405020304" pitchFamily="18" charset="0"/>
                <a:ea typeface="Times New Roman" panose="02020603050405020304" pitchFamily="18" charset="0"/>
              </a:rPr>
              <a:t>Sallee</a:t>
            </a:r>
            <a:r>
              <a:rPr lang="en-US" sz="1400" dirty="0">
                <a:solidFill>
                  <a:srgbClr val="3A3A3A"/>
                </a:solidFill>
                <a:latin typeface="Times New Roman" panose="02020603050405020304" pitchFamily="18" charset="0"/>
                <a:ea typeface="Times New Roman" panose="02020603050405020304" pitchFamily="18" charset="0"/>
              </a:rPr>
              <a:t>, E.</a:t>
            </a:r>
            <a:r>
              <a:rPr lang="en-US" sz="1400" dirty="0">
                <a:solidFill>
                  <a:srgbClr val="3A3A3A"/>
                </a:solidFill>
                <a:effectLst/>
                <a:latin typeface="Times New Roman" panose="02020603050405020304" pitchFamily="18" charset="0"/>
                <a:ea typeface="Times New Roman" panose="02020603050405020304" pitchFamily="18" charset="0"/>
              </a:rPr>
              <a:t>, Abraham Cazares-Cervantes, &amp; </a:t>
            </a:r>
            <a:r>
              <a:rPr lang="en-US" sz="1400" dirty="0" err="1">
                <a:solidFill>
                  <a:srgbClr val="3A3A3A"/>
                </a:solidFill>
                <a:effectLst/>
                <a:latin typeface="Times New Roman" panose="02020603050405020304" pitchFamily="18" charset="0"/>
                <a:ea typeface="Times New Roman" panose="02020603050405020304" pitchFamily="18" charset="0"/>
              </a:rPr>
              <a:t>Kok</a:t>
            </a:r>
            <a:r>
              <a:rPr lang="en-US" sz="1400" dirty="0">
                <a:solidFill>
                  <a:srgbClr val="3A3A3A"/>
                </a:solidFill>
                <a:effectLst/>
                <a:latin typeface="Times New Roman" panose="02020603050405020304" pitchFamily="18" charset="0"/>
                <a:ea typeface="Times New Roman" panose="02020603050405020304" pitchFamily="18" charset="0"/>
              </a:rPr>
              <a:t>-Mun Ng. (2022). Interpersonal Predictors of Suicide Ideation and Attempt Among Middle Adolescents. </a:t>
            </a:r>
            <a:r>
              <a:rPr lang="en-US" sz="1400" i="1" dirty="0">
                <a:solidFill>
                  <a:srgbClr val="3A3A3A"/>
                </a:solidFill>
                <a:effectLst/>
                <a:latin typeface="Times New Roman" panose="02020603050405020304" pitchFamily="18" charset="0"/>
                <a:ea typeface="Times New Roman" panose="02020603050405020304" pitchFamily="18" charset="0"/>
              </a:rPr>
              <a:t>The Professional Counselor (Greensboro, N.C.),</a:t>
            </a:r>
            <a:r>
              <a:rPr lang="en-US" sz="1400" dirty="0">
                <a:solidFill>
                  <a:srgbClr val="3A3A3A"/>
                </a:solidFill>
                <a:effectLst/>
                <a:latin typeface="Times New Roman" panose="02020603050405020304" pitchFamily="18" charset="0"/>
                <a:ea typeface="Times New Roman" panose="02020603050405020304" pitchFamily="18" charset="0"/>
              </a:rPr>
              <a:t> </a:t>
            </a:r>
            <a:r>
              <a:rPr lang="en-US" sz="1400" i="1" dirty="0">
                <a:solidFill>
                  <a:srgbClr val="3A3A3A"/>
                </a:solidFill>
                <a:effectLst/>
                <a:latin typeface="Times New Roman" panose="02020603050405020304" pitchFamily="18" charset="0"/>
                <a:ea typeface="Times New Roman" panose="02020603050405020304" pitchFamily="18" charset="0"/>
              </a:rPr>
              <a:t>12</a:t>
            </a:r>
            <a:r>
              <a:rPr lang="en-US" sz="1400" dirty="0">
                <a:solidFill>
                  <a:srgbClr val="3A3A3A"/>
                </a:solidFill>
                <a:effectLst/>
                <a:latin typeface="Times New Roman" panose="02020603050405020304" pitchFamily="18" charset="0"/>
                <a:ea typeface="Times New Roman" panose="02020603050405020304" pitchFamily="18" charset="0"/>
              </a:rPr>
              <a:t>(1), 1-16</a:t>
            </a:r>
            <a:endParaRPr lang="en-US" sz="1400" dirty="0">
              <a:effectLst/>
              <a:latin typeface="Times New Roman" panose="02020603050405020304" pitchFamily="18" charset="0"/>
              <a:ea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E77AF120-1214-88B9-55A8-50262948DF1F}"/>
              </a:ext>
            </a:extLst>
          </p:cNvPr>
          <p:cNvSpPr>
            <a:spLocks noGrp="1"/>
          </p:cNvSpPr>
          <p:nvPr>
            <p:ph type="dt" sz="half" idx="10"/>
          </p:nvPr>
        </p:nvSpPr>
        <p:spPr/>
        <p:txBody>
          <a:bodyPr/>
          <a:lstStyle/>
          <a:p>
            <a:fld id="{EBA694C2-7B36-47CA-BBD8-5F3851C24A31}" type="datetime1">
              <a:rPr lang="en-US" smtClean="0"/>
              <a:t>2/12/2023</a:t>
            </a:fld>
            <a:endParaRPr lang="en-US" dirty="0"/>
          </a:p>
        </p:txBody>
      </p:sp>
    </p:spTree>
    <p:extLst>
      <p:ext uri="{BB962C8B-B14F-4D97-AF65-F5344CB8AC3E}">
        <p14:creationId xmlns:p14="http://schemas.microsoft.com/office/powerpoint/2010/main" val="405275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p:txBody>
          <a:bodyPr vert="horz" lIns="91440" tIns="45720" rIns="91440" bIns="45720" rtlCol="0" anchor="t">
            <a:normAutofit/>
          </a:bodyPr>
          <a:lstStyle/>
          <a:p>
            <a:r>
              <a:rPr lang="en-US" dirty="0"/>
              <a:t>Introduction</a:t>
            </a:r>
          </a:p>
          <a:p>
            <a:r>
              <a:rPr lang="en-US" dirty="0"/>
              <a:t>Adolescent Suicide</a:t>
            </a:r>
          </a:p>
          <a:p>
            <a:r>
              <a:rPr lang="en-US" dirty="0"/>
              <a:t>Interpersonal Theory of Suicide</a:t>
            </a:r>
          </a:p>
          <a:p>
            <a:r>
              <a:rPr lang="en-US" dirty="0"/>
              <a:t>Youth Risk Behavior Survey</a:t>
            </a:r>
          </a:p>
          <a:p>
            <a:r>
              <a:rPr lang="en-US" dirty="0"/>
              <a:t>Preliminary Data Results</a:t>
            </a:r>
          </a:p>
          <a:p>
            <a:r>
              <a:rPr lang="en-US" dirty="0"/>
              <a:t>Implications and Future Research</a:t>
            </a:r>
          </a:p>
          <a:p>
            <a:endParaRPr lang="en-US" dirty="0"/>
          </a:p>
        </p:txBody>
      </p:sp>
      <p:sp>
        <p:nvSpPr>
          <p:cNvPr id="4" name="Date Placeholder 3">
            <a:extLst>
              <a:ext uri="{FF2B5EF4-FFF2-40B4-BE49-F238E27FC236}">
                <a16:creationId xmlns:a16="http://schemas.microsoft.com/office/drawing/2014/main" id="{5739303D-13C0-6A41-947A-F998CC47B32E}"/>
              </a:ext>
            </a:extLst>
          </p:cNvPr>
          <p:cNvSpPr>
            <a:spLocks noGrp="1"/>
          </p:cNvSpPr>
          <p:nvPr>
            <p:ph type="dt" sz="half" idx="4294967295"/>
          </p:nvPr>
        </p:nvSpPr>
        <p:spPr>
          <a:xfrm>
            <a:off x="381000" y="6356350"/>
            <a:ext cx="2743200" cy="365125"/>
          </a:xfrm>
        </p:spPr>
        <p:txBody>
          <a:bodyPr/>
          <a:lstStyle/>
          <a:p>
            <a:fld id="{0C102E3D-1216-47E7-8943-62EF5724E6C4}" type="datetime1">
              <a:rPr lang="en-US" smtClean="0"/>
              <a:t>2/12/2023</a:t>
            </a:fld>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p:txBody>
          <a:bodyPr/>
          <a:lstStyle/>
          <a:p>
            <a:r>
              <a:rPr lang="en-US" dirty="0"/>
              <a:t>Adolescent Suicide in the US</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p:txBody>
          <a:bodyPr vert="horz" lIns="91440" tIns="45720" rIns="91440" bIns="45720" rtlCol="0" anchor="t">
            <a:normAutofit/>
          </a:bodyPr>
          <a:lstStyle/>
          <a:p>
            <a:r>
              <a:rPr lang="en-US" dirty="0"/>
              <a:t>36% of high school students experienced persistent feelings of sadness and hopelessness that lasted two weeks or more</a:t>
            </a:r>
          </a:p>
          <a:p>
            <a:r>
              <a:rPr lang="en-US" dirty="0"/>
              <a:t>1 in 6 report making a suicide plan (CDC, 2019). </a:t>
            </a:r>
          </a:p>
          <a:p>
            <a:endParaRPr lang="en-US" dirty="0"/>
          </a:p>
          <a:p>
            <a:r>
              <a:rPr lang="en-US" dirty="0"/>
              <a:t> </a:t>
            </a:r>
          </a:p>
        </p:txBody>
      </p:sp>
      <p:sp>
        <p:nvSpPr>
          <p:cNvPr id="4" name="Date Placeholder 3">
            <a:extLst>
              <a:ext uri="{FF2B5EF4-FFF2-40B4-BE49-F238E27FC236}">
                <a16:creationId xmlns:a16="http://schemas.microsoft.com/office/drawing/2014/main" id="{DB056174-CBC5-7B48-9681-7DDAC423337E}"/>
              </a:ext>
            </a:extLst>
          </p:cNvPr>
          <p:cNvSpPr>
            <a:spLocks noGrp="1"/>
          </p:cNvSpPr>
          <p:nvPr>
            <p:ph type="dt" sz="half" idx="10"/>
          </p:nvPr>
        </p:nvSpPr>
        <p:spPr/>
        <p:txBody>
          <a:bodyPr/>
          <a:lstStyle/>
          <a:p>
            <a:fld id="{332F1135-A9D8-4299-B592-E5175896996D}" type="datetime1">
              <a:rPr lang="en-US" smtClean="0"/>
              <a:t>2/12/2023</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5D1E2-B9B6-5FC4-BD5D-8B6551D8F149}"/>
              </a:ext>
            </a:extLst>
          </p:cNvPr>
          <p:cNvSpPr>
            <a:spLocks noGrp="1"/>
          </p:cNvSpPr>
          <p:nvPr>
            <p:ph type="title"/>
          </p:nvPr>
        </p:nvSpPr>
        <p:spPr>
          <a:xfrm>
            <a:off x="1167492" y="381000"/>
            <a:ext cx="9779183" cy="1325563"/>
          </a:xfrm>
        </p:spPr>
        <p:txBody>
          <a:bodyPr anchor="b">
            <a:normAutofit/>
          </a:bodyPr>
          <a:lstStyle/>
          <a:p>
            <a:r>
              <a:rPr lang="en-US" dirty="0"/>
              <a:t>Montana 2021 Data</a:t>
            </a:r>
          </a:p>
        </p:txBody>
      </p:sp>
      <p:graphicFrame>
        <p:nvGraphicFramePr>
          <p:cNvPr id="8" name="Content Placeholder 2">
            <a:extLst>
              <a:ext uri="{FF2B5EF4-FFF2-40B4-BE49-F238E27FC236}">
                <a16:creationId xmlns:a16="http://schemas.microsoft.com/office/drawing/2014/main" id="{BB2C6173-03E4-151F-32D6-A4805FB41F72}"/>
              </a:ext>
            </a:extLst>
          </p:cNvPr>
          <p:cNvGraphicFramePr>
            <a:graphicFrameLocks noGrp="1"/>
          </p:cNvGraphicFramePr>
          <p:nvPr>
            <p:ph idx="1"/>
            <p:extLst>
              <p:ext uri="{D42A27DB-BD31-4B8C-83A1-F6EECF244321}">
                <p14:modId xmlns:p14="http://schemas.microsoft.com/office/powerpoint/2010/main" val="4011877114"/>
              </p:ext>
            </p:extLst>
          </p:nvPr>
        </p:nvGraphicFramePr>
        <p:xfrm>
          <a:off x="1166813" y="2017713"/>
          <a:ext cx="9780587" cy="3367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BFC7FE20-3840-867E-8CF4-4BE2188322BB}"/>
              </a:ext>
            </a:extLst>
          </p:cNvPr>
          <p:cNvSpPr>
            <a:spLocks noGrp="1"/>
          </p:cNvSpPr>
          <p:nvPr>
            <p:ph type="dt" sz="half" idx="4294967295"/>
          </p:nvPr>
        </p:nvSpPr>
        <p:spPr>
          <a:xfrm>
            <a:off x="381000" y="6356350"/>
            <a:ext cx="2743200" cy="365125"/>
          </a:xfrm>
        </p:spPr>
        <p:txBody>
          <a:bodyPr anchor="ctr">
            <a:normAutofit/>
          </a:bodyPr>
          <a:lstStyle/>
          <a:p>
            <a:pPr>
              <a:spcAft>
                <a:spcPts val="600"/>
              </a:spcAft>
            </a:pPr>
            <a:fld id="{8A591AA4-5FA3-49B2-BBD9-B1A141008BCD}" type="datetime1">
              <a:rPr lang="en-US" smtClean="0"/>
              <a:t>2/12/2023</a:t>
            </a:fld>
            <a:endParaRPr lang="en-US"/>
          </a:p>
        </p:txBody>
      </p:sp>
    </p:spTree>
    <p:extLst>
      <p:ext uri="{BB962C8B-B14F-4D97-AF65-F5344CB8AC3E}">
        <p14:creationId xmlns:p14="http://schemas.microsoft.com/office/powerpoint/2010/main" val="4144487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p:txBody>
          <a:bodyPr/>
          <a:lstStyle/>
          <a:p>
            <a:r>
              <a:rPr lang="en-US" dirty="0"/>
              <a:t>Interpersonal Therapy of Suicide (IPTS)</a:t>
            </a:r>
          </a:p>
        </p:txBody>
      </p:sp>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p:txBody>
          <a:bodyPr vert="horz" lIns="91440" tIns="45720" rIns="91440" bIns="45720" rtlCol="0" anchor="t">
            <a:normAutofit/>
          </a:bodyPr>
          <a:lstStyle/>
          <a:p>
            <a:r>
              <a:rPr lang="en-US" dirty="0"/>
              <a:t>Joiner, 2009</a:t>
            </a:r>
          </a:p>
        </p:txBody>
      </p:sp>
    </p:spTree>
    <p:extLst>
      <p:ext uri="{BB962C8B-B14F-4D97-AF65-F5344CB8AC3E}">
        <p14:creationId xmlns:p14="http://schemas.microsoft.com/office/powerpoint/2010/main" val="344679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E9988-A602-FF65-9A73-955214C9BAF2}"/>
              </a:ext>
            </a:extLst>
          </p:cNvPr>
          <p:cNvSpPr>
            <a:spLocks noGrp="1"/>
          </p:cNvSpPr>
          <p:nvPr>
            <p:ph type="title"/>
          </p:nvPr>
        </p:nvSpPr>
        <p:spPr/>
        <p:txBody>
          <a:bodyPr anchor="b">
            <a:normAutofit/>
          </a:bodyPr>
          <a:lstStyle/>
          <a:p>
            <a:r>
              <a:rPr lang="en-US" sz="1900" b="0"/>
              <a:t>Thwarted Belonging + Perceived Burdensomeness = High Risk of </a:t>
            </a:r>
            <a:r>
              <a:rPr lang="en-US" sz="1900"/>
              <a:t>Suicide Ideation</a:t>
            </a:r>
            <a:br>
              <a:rPr lang="en-US" sz="1900" b="0"/>
            </a:br>
            <a:br>
              <a:rPr lang="en-US" sz="1900" b="0"/>
            </a:br>
            <a:r>
              <a:rPr lang="en-US" sz="1900" b="0"/>
              <a:t>Thwarted Belonging + Perceived Burdensomeness + Acquired Capability = High Risk of </a:t>
            </a:r>
            <a:r>
              <a:rPr lang="en-US" sz="1900"/>
              <a:t>Suicide Attempt</a:t>
            </a:r>
          </a:p>
        </p:txBody>
      </p:sp>
      <p:sp>
        <p:nvSpPr>
          <p:cNvPr id="3" name="Content Placeholder 2">
            <a:extLst>
              <a:ext uri="{FF2B5EF4-FFF2-40B4-BE49-F238E27FC236}">
                <a16:creationId xmlns:a16="http://schemas.microsoft.com/office/drawing/2014/main" id="{A503DCD5-BA16-8257-CC92-75945C919FF8}"/>
              </a:ext>
            </a:extLst>
          </p:cNvPr>
          <p:cNvSpPr>
            <a:spLocks noGrp="1"/>
          </p:cNvSpPr>
          <p:nvPr>
            <p:ph type="body" idx="1"/>
          </p:nvPr>
        </p:nvSpPr>
        <p:spPr/>
        <p:txBody>
          <a:bodyPr>
            <a:normAutofit/>
          </a:bodyPr>
          <a:lstStyle/>
          <a:p>
            <a:pPr>
              <a:lnSpc>
                <a:spcPct val="140000"/>
              </a:lnSpc>
            </a:pPr>
            <a:r>
              <a:rPr lang="en-US" sz="2200" dirty="0"/>
              <a:t>*Thwarted Belonging: Dynamic: Extreme loneliness and rejection</a:t>
            </a:r>
          </a:p>
          <a:p>
            <a:pPr>
              <a:lnSpc>
                <a:spcPct val="140000"/>
              </a:lnSpc>
            </a:pPr>
            <a:endParaRPr lang="en-US" sz="2200" dirty="0"/>
          </a:p>
          <a:p>
            <a:pPr>
              <a:lnSpc>
                <a:spcPct val="140000"/>
              </a:lnSpc>
            </a:pPr>
            <a:r>
              <a:rPr lang="en-US" sz="2200" dirty="0"/>
              <a:t>*Perceived Burdensomeness: Dynamic: Belief that one is defective or flawed and poses an undue burden to loved ones, sense of hopelessness</a:t>
            </a:r>
          </a:p>
          <a:p>
            <a:pPr>
              <a:lnSpc>
                <a:spcPct val="140000"/>
              </a:lnSpc>
            </a:pPr>
            <a:endParaRPr lang="en-US" sz="2200" dirty="0"/>
          </a:p>
          <a:p>
            <a:pPr>
              <a:lnSpc>
                <a:spcPct val="140000"/>
              </a:lnSpc>
            </a:pPr>
            <a:r>
              <a:rPr lang="en-US" sz="2200" dirty="0"/>
              <a:t>Acquired Capability: Static: fearlessness, ability to cause oneself harm</a:t>
            </a:r>
          </a:p>
        </p:txBody>
      </p:sp>
      <p:sp>
        <p:nvSpPr>
          <p:cNvPr id="4" name="Date Placeholder 3">
            <a:extLst>
              <a:ext uri="{FF2B5EF4-FFF2-40B4-BE49-F238E27FC236}">
                <a16:creationId xmlns:a16="http://schemas.microsoft.com/office/drawing/2014/main" id="{C2ACFE4A-23BD-3A30-8183-A577AA5229CA}"/>
              </a:ext>
            </a:extLst>
          </p:cNvPr>
          <p:cNvSpPr>
            <a:spLocks noGrp="1"/>
          </p:cNvSpPr>
          <p:nvPr>
            <p:ph type="dt" sz="half" idx="10"/>
          </p:nvPr>
        </p:nvSpPr>
        <p:spPr/>
        <p:txBody>
          <a:bodyPr anchor="ctr">
            <a:normAutofit/>
          </a:bodyPr>
          <a:lstStyle/>
          <a:p>
            <a:pPr>
              <a:spcAft>
                <a:spcPts val="600"/>
              </a:spcAft>
            </a:pPr>
            <a:fld id="{5FE14BF9-2808-47AA-B842-DEE931EA8D35}" type="datetime1">
              <a:rPr lang="en-US" smtClean="0"/>
              <a:t>2/12/2023</a:t>
            </a:fld>
            <a:endParaRPr lang="en-US"/>
          </a:p>
        </p:txBody>
      </p:sp>
    </p:spTree>
    <p:extLst>
      <p:ext uri="{BB962C8B-B14F-4D97-AF65-F5344CB8AC3E}">
        <p14:creationId xmlns:p14="http://schemas.microsoft.com/office/powerpoint/2010/main" val="1461091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5D56A-9A81-502B-4E23-D5AF3B4FCF84}"/>
              </a:ext>
            </a:extLst>
          </p:cNvPr>
          <p:cNvSpPr>
            <a:spLocks noGrp="1"/>
          </p:cNvSpPr>
          <p:nvPr>
            <p:ph type="title"/>
          </p:nvPr>
        </p:nvSpPr>
        <p:spPr/>
        <p:txBody>
          <a:bodyPr anchor="b">
            <a:normAutofit/>
          </a:bodyPr>
          <a:lstStyle/>
          <a:p>
            <a:r>
              <a:rPr lang="en-US" dirty="0"/>
              <a:t>Risk Factors vs. Protective Factors</a:t>
            </a:r>
          </a:p>
        </p:txBody>
      </p:sp>
      <p:sp>
        <p:nvSpPr>
          <p:cNvPr id="3" name="Text Placeholder 2">
            <a:extLst>
              <a:ext uri="{FF2B5EF4-FFF2-40B4-BE49-F238E27FC236}">
                <a16:creationId xmlns:a16="http://schemas.microsoft.com/office/drawing/2014/main" id="{EBCFB366-2041-FB2F-6074-E0E78B6AB606}"/>
              </a:ext>
            </a:extLst>
          </p:cNvPr>
          <p:cNvSpPr>
            <a:spLocks noGrp="1"/>
          </p:cNvSpPr>
          <p:nvPr>
            <p:ph idx="1"/>
          </p:nvPr>
        </p:nvSpPr>
        <p:spPr/>
        <p:txBody>
          <a:bodyPr>
            <a:normAutofit lnSpcReduction="10000"/>
          </a:bodyPr>
          <a:lstStyle/>
          <a:p>
            <a:r>
              <a:rPr lang="en-US" dirty="0"/>
              <a:t>Most suicide prevention and intervention focuses on risk factors.</a:t>
            </a:r>
          </a:p>
          <a:p>
            <a:r>
              <a:rPr lang="en-US" dirty="0"/>
              <a:t>Dr. </a:t>
            </a:r>
            <a:r>
              <a:rPr lang="en-US" dirty="0" err="1"/>
              <a:t>Sallee</a:t>
            </a:r>
            <a:r>
              <a:rPr lang="en-US" dirty="0"/>
              <a:t> used this theory and found that </a:t>
            </a:r>
            <a:r>
              <a:rPr lang="en-US" b="1" dirty="0"/>
              <a:t>being sad, poor emotional health</a:t>
            </a:r>
            <a:r>
              <a:rPr lang="en-US" dirty="0"/>
              <a:t>, absences due to feeling unsafe, </a:t>
            </a:r>
            <a:r>
              <a:rPr lang="en-US" b="1" dirty="0"/>
              <a:t>being not straight</a:t>
            </a:r>
            <a:r>
              <a:rPr lang="en-US" dirty="0"/>
              <a:t>, NB and being bullied were significant risk factors for 8</a:t>
            </a:r>
            <a:r>
              <a:rPr lang="en-US" baseline="30000" dirty="0"/>
              <a:t>th</a:t>
            </a:r>
            <a:r>
              <a:rPr lang="en-US" dirty="0"/>
              <a:t> graders with only those in bold holding for 11</a:t>
            </a:r>
            <a:r>
              <a:rPr lang="en-US" baseline="30000" dirty="0"/>
              <a:t>th</a:t>
            </a:r>
            <a:r>
              <a:rPr lang="en-US" dirty="0"/>
              <a:t> grade. </a:t>
            </a:r>
          </a:p>
          <a:p>
            <a:r>
              <a:rPr lang="en-US" dirty="0"/>
              <a:t>Flip to look at what protects: Positive Psychology and Montana Happiness Project</a:t>
            </a:r>
          </a:p>
          <a:p>
            <a:endParaRPr lang="en-US" dirty="0"/>
          </a:p>
        </p:txBody>
      </p:sp>
      <p:sp>
        <p:nvSpPr>
          <p:cNvPr id="4" name="Date Placeholder 3">
            <a:extLst>
              <a:ext uri="{FF2B5EF4-FFF2-40B4-BE49-F238E27FC236}">
                <a16:creationId xmlns:a16="http://schemas.microsoft.com/office/drawing/2014/main" id="{870599C4-43B3-F366-2E52-B26DCFC6087B}"/>
              </a:ext>
            </a:extLst>
          </p:cNvPr>
          <p:cNvSpPr>
            <a:spLocks noGrp="1"/>
          </p:cNvSpPr>
          <p:nvPr>
            <p:ph type="dt" sz="half" idx="2"/>
          </p:nvPr>
        </p:nvSpPr>
        <p:spPr/>
        <p:txBody>
          <a:bodyPr anchor="ctr">
            <a:normAutofit/>
          </a:bodyPr>
          <a:lstStyle/>
          <a:p>
            <a:pPr>
              <a:spcAft>
                <a:spcPts val="600"/>
              </a:spcAft>
            </a:pPr>
            <a:fld id="{A45D85E4-93B3-49A3-852C-C5D4E3101E9B}" type="datetime1">
              <a:rPr lang="en-US" smtClean="0"/>
              <a:t>2/12/2023</a:t>
            </a:fld>
            <a:endParaRPr lang="en-US"/>
          </a:p>
        </p:txBody>
      </p:sp>
    </p:spTree>
    <p:extLst>
      <p:ext uri="{BB962C8B-B14F-4D97-AF65-F5344CB8AC3E}">
        <p14:creationId xmlns:p14="http://schemas.microsoft.com/office/powerpoint/2010/main" val="2548359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D1A47-AE43-BFAC-41DE-DFA250F27E97}"/>
              </a:ext>
            </a:extLst>
          </p:cNvPr>
          <p:cNvSpPr>
            <a:spLocks noGrp="1"/>
          </p:cNvSpPr>
          <p:nvPr>
            <p:ph type="title"/>
          </p:nvPr>
        </p:nvSpPr>
        <p:spPr/>
        <p:txBody>
          <a:bodyPr/>
          <a:lstStyle/>
          <a:p>
            <a:r>
              <a:rPr lang="en-US" dirty="0"/>
              <a:t>Oregon Health Teen Survey</a:t>
            </a:r>
          </a:p>
        </p:txBody>
      </p:sp>
      <p:sp>
        <p:nvSpPr>
          <p:cNvPr id="3" name="Content Placeholder 2">
            <a:extLst>
              <a:ext uri="{FF2B5EF4-FFF2-40B4-BE49-F238E27FC236}">
                <a16:creationId xmlns:a16="http://schemas.microsoft.com/office/drawing/2014/main" id="{30D04B1A-2111-4E92-C8C5-D8A9AAA7736F}"/>
              </a:ext>
            </a:extLst>
          </p:cNvPr>
          <p:cNvSpPr>
            <a:spLocks noGrp="1"/>
          </p:cNvSpPr>
          <p:nvPr>
            <p:ph idx="1"/>
          </p:nvPr>
        </p:nvSpPr>
        <p:spPr>
          <a:xfrm>
            <a:off x="1167493" y="2009671"/>
            <a:ext cx="9779182" cy="3347146"/>
          </a:xfrm>
        </p:spPr>
        <p:txBody>
          <a:bodyPr/>
          <a:lstStyle/>
          <a:p>
            <a:pPr rtl="0" fontAlgn="base">
              <a:spcBef>
                <a:spcPts val="0"/>
              </a:spcBef>
              <a:spcAft>
                <a:spcPts val="0"/>
              </a:spcAft>
              <a:buFont typeface="Arial" panose="020B0604020202020204" pitchFamily="34" charset="0"/>
              <a:buChar char="•"/>
            </a:pPr>
            <a:r>
              <a:rPr lang="en-US" sz="1800" b="0" i="0" u="none" strike="noStrike" dirty="0">
                <a:solidFill>
                  <a:srgbClr val="233A44"/>
                </a:solidFill>
                <a:effectLst/>
                <a:latin typeface="Calibri" panose="020F0502020204030204" pitchFamily="34" charset="0"/>
              </a:rPr>
              <a:t>Derived from the Youth Risk Behavior Survey (YRBS)</a:t>
            </a: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233A44"/>
                </a:solidFill>
                <a:effectLst/>
                <a:latin typeface="Calibri" panose="020F0502020204030204" pitchFamily="34" charset="0"/>
              </a:rPr>
              <a:t>Developed by the Centers for Disease Control and Prevention (CDC)</a:t>
            </a:r>
          </a:p>
          <a:p>
            <a:pPr rtl="0" fontAlgn="base">
              <a:spcBef>
                <a:spcPts val="0"/>
              </a:spcBef>
              <a:spcAft>
                <a:spcPts val="0"/>
              </a:spcAft>
              <a:buFont typeface="Arial" panose="020B0604020202020204" pitchFamily="34" charset="0"/>
              <a:buChar char="•"/>
            </a:pPr>
            <a:r>
              <a:rPr lang="en-US" sz="1800" b="0" i="0" u="none" strike="noStrike" dirty="0">
                <a:solidFill>
                  <a:srgbClr val="233A44"/>
                </a:solidFill>
                <a:effectLst/>
                <a:latin typeface="Calibri" panose="020F0502020204030204" pitchFamily="34" charset="0"/>
              </a:rPr>
              <a:t>Biennial survey administered to volunteering 8th and 11th graders in Oregon (OHA)</a:t>
            </a:r>
          </a:p>
          <a:p>
            <a:pPr rtl="0" fontAlgn="base">
              <a:spcBef>
                <a:spcPts val="0"/>
              </a:spcBef>
              <a:spcAft>
                <a:spcPts val="0"/>
              </a:spcAft>
              <a:buFont typeface="Arial" panose="020B0604020202020204" pitchFamily="34" charset="0"/>
              <a:buChar char="•"/>
            </a:pPr>
            <a:r>
              <a:rPr lang="en-US" sz="1800" b="0" i="0" u="none" strike="noStrike" dirty="0">
                <a:solidFill>
                  <a:srgbClr val="233A44"/>
                </a:solidFill>
                <a:effectLst/>
                <a:latin typeface="Calibri" panose="020F0502020204030204" pitchFamily="34" charset="0"/>
              </a:rPr>
              <a:t>Utilizes a probability design and a randomization process</a:t>
            </a: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233A44"/>
                </a:solidFill>
                <a:effectLst/>
                <a:latin typeface="Calibri" panose="020F0502020204030204" pitchFamily="34" charset="0"/>
              </a:rPr>
              <a:t>Intends to minimize possible selection biases and sampling error</a:t>
            </a:r>
          </a:p>
          <a:p>
            <a:pPr rtl="0">
              <a:spcBef>
                <a:spcPts val="1600"/>
              </a:spcBef>
              <a:spcAft>
                <a:spcPts val="0"/>
              </a:spcAft>
            </a:pPr>
            <a:r>
              <a:rPr lang="en-US" sz="1800" b="0" i="0" u="none" strike="noStrike" dirty="0">
                <a:solidFill>
                  <a:srgbClr val="233A44"/>
                </a:solidFill>
                <a:effectLst/>
                <a:latin typeface="Calibri" panose="020F0502020204030204" pitchFamily="34" charset="0"/>
              </a:rPr>
              <a:t>2017 OHT Survey demographics:</a:t>
            </a:r>
            <a:endParaRPr lang="en-US" sz="1800" b="0" dirty="0">
              <a:effectLst/>
            </a:endParaRPr>
          </a:p>
          <a:p>
            <a:pPr rtl="0" fontAlgn="base">
              <a:spcBef>
                <a:spcPts val="0"/>
              </a:spcBef>
              <a:spcAft>
                <a:spcPts val="0"/>
              </a:spcAft>
              <a:buFont typeface="Arial" panose="020B0604020202020204" pitchFamily="34" charset="0"/>
              <a:buChar char="•"/>
            </a:pPr>
            <a:r>
              <a:rPr lang="en-US" sz="1800" b="0" i="0" u="none" strike="noStrike" dirty="0">
                <a:solidFill>
                  <a:srgbClr val="233A44"/>
                </a:solidFill>
                <a:effectLst/>
                <a:latin typeface="Calibri" panose="020F0502020204030204" pitchFamily="34" charset="0"/>
              </a:rPr>
              <a:t>8th grade - 14,852 participants (12,042 used in study)</a:t>
            </a: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233A44"/>
                </a:solidFill>
                <a:effectLst/>
                <a:latin typeface="Calibri" panose="020F0502020204030204" pitchFamily="34" charset="0"/>
              </a:rPr>
              <a:t>47.6% female, 47.2% male, 5.2% non-binary/</a:t>
            </a:r>
            <a:r>
              <a:rPr lang="en-US" b="1" i="0" u="none" strike="noStrike" dirty="0">
                <a:solidFill>
                  <a:srgbClr val="233A44"/>
                </a:solidFill>
                <a:effectLst/>
                <a:latin typeface="Calibri" panose="020F0502020204030204" pitchFamily="34" charset="0"/>
              </a:rPr>
              <a:t>GNC-First year they could select that</a:t>
            </a: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233A44"/>
                </a:solidFill>
                <a:effectLst/>
                <a:latin typeface="Calibri" panose="020F0502020204030204" pitchFamily="34" charset="0"/>
              </a:rPr>
              <a:t>59.2% White, 25.6% Hispanic/Latino, 3.9% Asian, 2.3% Black, 8.2% Other, 0.8% Multiple</a:t>
            </a:r>
          </a:p>
          <a:p>
            <a:pPr rtl="0" fontAlgn="base">
              <a:spcBef>
                <a:spcPts val="0"/>
              </a:spcBef>
              <a:spcAft>
                <a:spcPts val="0"/>
              </a:spcAft>
              <a:buFont typeface="Arial" panose="020B0604020202020204" pitchFamily="34" charset="0"/>
              <a:buChar char="•"/>
            </a:pPr>
            <a:r>
              <a:rPr lang="en-US" sz="1800" b="0" i="0" u="none" strike="noStrike" dirty="0">
                <a:solidFill>
                  <a:srgbClr val="233A44"/>
                </a:solidFill>
                <a:effectLst/>
                <a:latin typeface="Calibri" panose="020F0502020204030204" pitchFamily="34" charset="0"/>
              </a:rPr>
              <a:t>11th grade - 11,895 students (10,703 used in study)</a:t>
            </a: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233A44"/>
                </a:solidFill>
                <a:effectLst/>
                <a:latin typeface="Calibri" panose="020F0502020204030204" pitchFamily="34" charset="0"/>
              </a:rPr>
              <a:t>48.2% female, 45.9% male, 5.9% non-binary/GNC</a:t>
            </a: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233A44"/>
                </a:solidFill>
                <a:effectLst/>
                <a:latin typeface="Calibri" panose="020F0502020204030204" pitchFamily="34" charset="0"/>
              </a:rPr>
              <a:t>62.9% White, 25.0% Hispanic/Latino, 3.6% Asian, 2.2% Black, 5.5% Other, 0.8% Multiple</a:t>
            </a:r>
          </a:p>
        </p:txBody>
      </p:sp>
      <p:sp>
        <p:nvSpPr>
          <p:cNvPr id="4" name="Date Placeholder 3">
            <a:extLst>
              <a:ext uri="{FF2B5EF4-FFF2-40B4-BE49-F238E27FC236}">
                <a16:creationId xmlns:a16="http://schemas.microsoft.com/office/drawing/2014/main" id="{4B108507-2820-ED63-DFA9-50C41B3F8728}"/>
              </a:ext>
            </a:extLst>
          </p:cNvPr>
          <p:cNvSpPr>
            <a:spLocks noGrp="1"/>
          </p:cNvSpPr>
          <p:nvPr>
            <p:ph type="dt" sz="half" idx="2"/>
          </p:nvPr>
        </p:nvSpPr>
        <p:spPr/>
        <p:txBody>
          <a:bodyPr/>
          <a:lstStyle/>
          <a:p>
            <a:fld id="{841E63E9-A011-450D-B368-6584810F1BB6}" type="datetime1">
              <a:rPr lang="en-US" smtClean="0"/>
              <a:t>2/12/2023</a:t>
            </a:fld>
            <a:endParaRPr lang="en-US" dirty="0"/>
          </a:p>
        </p:txBody>
      </p:sp>
    </p:spTree>
    <p:extLst>
      <p:ext uri="{BB962C8B-B14F-4D97-AF65-F5344CB8AC3E}">
        <p14:creationId xmlns:p14="http://schemas.microsoft.com/office/powerpoint/2010/main" val="3656993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4FE87-9509-2C3A-43D6-8579C8509E82}"/>
              </a:ext>
            </a:extLst>
          </p:cNvPr>
          <p:cNvSpPr>
            <a:spLocks noGrp="1"/>
          </p:cNvSpPr>
          <p:nvPr>
            <p:ph type="title"/>
          </p:nvPr>
        </p:nvSpPr>
        <p:spPr>
          <a:xfrm>
            <a:off x="1167492" y="381000"/>
            <a:ext cx="9779183" cy="1325563"/>
          </a:xfrm>
        </p:spPr>
        <p:txBody>
          <a:bodyPr anchor="b">
            <a:normAutofit/>
          </a:bodyPr>
          <a:lstStyle/>
          <a:p>
            <a:r>
              <a:rPr lang="en-US" dirty="0"/>
              <a:t>Research Questions</a:t>
            </a:r>
          </a:p>
        </p:txBody>
      </p:sp>
      <p:graphicFrame>
        <p:nvGraphicFramePr>
          <p:cNvPr id="8" name="Content Placeholder 2">
            <a:extLst>
              <a:ext uri="{FF2B5EF4-FFF2-40B4-BE49-F238E27FC236}">
                <a16:creationId xmlns:a16="http://schemas.microsoft.com/office/drawing/2014/main" id="{32887052-E6DD-0334-5B00-5ECF106CDF5E}"/>
              </a:ext>
            </a:extLst>
          </p:cNvPr>
          <p:cNvGraphicFramePr>
            <a:graphicFrameLocks noGrp="1"/>
          </p:cNvGraphicFramePr>
          <p:nvPr>
            <p:ph idx="1"/>
            <p:extLst>
              <p:ext uri="{D42A27DB-BD31-4B8C-83A1-F6EECF244321}">
                <p14:modId xmlns:p14="http://schemas.microsoft.com/office/powerpoint/2010/main" val="391648590"/>
              </p:ext>
            </p:extLst>
          </p:nvPr>
        </p:nvGraphicFramePr>
        <p:xfrm>
          <a:off x="1166813" y="2017713"/>
          <a:ext cx="9780587" cy="3367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E243EF50-ACBE-F7FB-5C9B-2ADEBEB130C6}"/>
              </a:ext>
            </a:extLst>
          </p:cNvPr>
          <p:cNvSpPr>
            <a:spLocks noGrp="1"/>
          </p:cNvSpPr>
          <p:nvPr>
            <p:ph type="dt" sz="half" idx="4294967295"/>
          </p:nvPr>
        </p:nvSpPr>
        <p:spPr>
          <a:xfrm>
            <a:off x="381000" y="6356350"/>
            <a:ext cx="2743200" cy="365125"/>
          </a:xfrm>
        </p:spPr>
        <p:txBody>
          <a:bodyPr anchor="ctr">
            <a:normAutofit/>
          </a:bodyPr>
          <a:lstStyle/>
          <a:p>
            <a:pPr>
              <a:spcAft>
                <a:spcPts val="600"/>
              </a:spcAft>
            </a:pPr>
            <a:fld id="{5F178FF4-5746-494A-9A28-43A90C922AAA}" type="datetime1">
              <a:rPr lang="en-US" smtClean="0"/>
              <a:t>2/12/2023</a:t>
            </a:fld>
            <a:endParaRPr lang="en-US"/>
          </a:p>
        </p:txBody>
      </p:sp>
    </p:spTree>
    <p:extLst>
      <p:ext uri="{BB962C8B-B14F-4D97-AF65-F5344CB8AC3E}">
        <p14:creationId xmlns:p14="http://schemas.microsoft.com/office/powerpoint/2010/main" val="650786585"/>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85334180-0405-413B-834A-44FA9E05ADB7}">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
  <TotalTime>4468</TotalTime>
  <Words>2036</Words>
  <Application>Microsoft Office PowerPoint</Application>
  <PresentationFormat>Widescreen</PresentationFormat>
  <Paragraphs>479</Paragraphs>
  <Slides>18</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Tenorite</vt:lpstr>
      <vt:lpstr>Times New Roman</vt:lpstr>
      <vt:lpstr>Office Theme</vt:lpstr>
      <vt:lpstr>Interpersonal Protective Factors of Suicide Ideation and Attempt Among Adolescents</vt:lpstr>
      <vt:lpstr>Agenda</vt:lpstr>
      <vt:lpstr>Adolescent Suicide in the US</vt:lpstr>
      <vt:lpstr>Montana 2021 Data</vt:lpstr>
      <vt:lpstr>Interpersonal Therapy of Suicide (IPTS)</vt:lpstr>
      <vt:lpstr>Thwarted Belonging + Perceived Burdensomeness = High Risk of Suicide Ideation  Thwarted Belonging + Perceived Burdensomeness + Acquired Capability = High Risk of Suicide Attempt</vt:lpstr>
      <vt:lpstr>Risk Factors vs. Protective Factors</vt:lpstr>
      <vt:lpstr>Oregon Health Teen Survey</vt:lpstr>
      <vt:lpstr>Research Questions</vt:lpstr>
      <vt:lpstr>PowerPoint Presentation</vt:lpstr>
      <vt:lpstr>PowerPoint Presentation</vt:lpstr>
      <vt:lpstr>Attendance</vt:lpstr>
      <vt:lpstr>Caring Teacher</vt:lpstr>
      <vt:lpstr>Self-Agency (Work out Problems)</vt:lpstr>
      <vt:lpstr>Self-Agency between gender identity</vt:lpstr>
      <vt:lpstr>Implications</vt:lpstr>
      <vt:lpstr>Thank you</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Interpersonal Protective Factors of Suicide Ideation and Attempt Among Adolescents</dc:title>
  <dc:creator>Martz, Lillian</dc:creator>
  <cp:lastModifiedBy>Martz, Lillian</cp:lastModifiedBy>
  <cp:revision>3</cp:revision>
  <dcterms:created xsi:type="dcterms:W3CDTF">2023-02-09T19:17:43Z</dcterms:created>
  <dcterms:modified xsi:type="dcterms:W3CDTF">2023-02-12T21:46:32Z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