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sldIdLst>
    <p:sldId id="256" r:id="rId5"/>
    <p:sldId id="257" r:id="rId6"/>
    <p:sldId id="258" r:id="rId7"/>
    <p:sldId id="276" r:id="rId8"/>
    <p:sldId id="259" r:id="rId9"/>
    <p:sldId id="277" r:id="rId10"/>
    <p:sldId id="278" r:id="rId11"/>
    <p:sldId id="280" r:id="rId12"/>
    <p:sldId id="281" r:id="rId13"/>
    <p:sldId id="279" r:id="rId14"/>
    <p:sldId id="260" r:id="rId15"/>
    <p:sldId id="282" r:id="rId16"/>
    <p:sldId id="284" r:id="rId17"/>
    <p:sldId id="285" r:id="rId18"/>
    <p:sldId id="265" r:id="rId19"/>
    <p:sldId id="266" r:id="rId20"/>
    <p:sldId id="275" r:id="rId21"/>
    <p:sldId id="28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8" autoAdjust="0"/>
    <p:restoredTop sz="94718"/>
  </p:normalViewPr>
  <p:slideViewPr>
    <p:cSldViewPr snapToGrid="0">
      <p:cViewPr varScale="1">
        <p:scale>
          <a:sx n="78" d="100"/>
          <a:sy n="78" d="100"/>
        </p:scale>
        <p:origin x="787" y="67"/>
      </p:cViewPr>
      <p:guideLst/>
    </p:cSldViewPr>
  </p:slideViewPr>
  <p:notesTextViewPr>
    <p:cViewPr>
      <p:scale>
        <a:sx n="1" d="1"/>
        <a:sy n="1" d="1"/>
      </p:scale>
      <p:origin x="0" y="0"/>
    </p:cViewPr>
  </p:notesTextViewPr>
  <p:sorterViewPr>
    <p:cViewPr>
      <p:scale>
        <a:sx n="126" d="100"/>
        <a:sy n="12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167D7C-3709-4EFB-AC96-240A4A1527BD}" type="doc">
      <dgm:prSet loTypeId="urn:microsoft.com/office/officeart/2005/8/layout/vProcess5" loCatId="process" qsTypeId="urn:microsoft.com/office/officeart/2005/8/quickstyle/simple2" qsCatId="simple" csTypeId="urn:microsoft.com/office/officeart/2005/8/colors/accent3_2" csCatId="accent3"/>
      <dgm:spPr/>
      <dgm:t>
        <a:bodyPr/>
        <a:lstStyle/>
        <a:p>
          <a:endParaRPr lang="en-US"/>
        </a:p>
      </dgm:t>
    </dgm:pt>
    <dgm:pt modelId="{F1BAFF87-B6EC-47C1-AE48-4AE00EE9EB10}">
      <dgm:prSet/>
      <dgm:spPr/>
      <dgm:t>
        <a:bodyPr/>
        <a:lstStyle/>
        <a:p>
          <a:r>
            <a:rPr lang="en-US"/>
            <a:t>41% sad for more than 2 weeks</a:t>
          </a:r>
        </a:p>
      </dgm:t>
    </dgm:pt>
    <dgm:pt modelId="{06341FD8-657A-424F-99BD-DAED65F3066D}" type="parTrans" cxnId="{F6C2B46D-25A6-40CE-9028-5CEBD3E728FB}">
      <dgm:prSet/>
      <dgm:spPr/>
      <dgm:t>
        <a:bodyPr/>
        <a:lstStyle/>
        <a:p>
          <a:endParaRPr lang="en-US"/>
        </a:p>
      </dgm:t>
    </dgm:pt>
    <dgm:pt modelId="{6D1DC08A-57BD-4A83-8C5D-C7C455A98349}" type="sibTrans" cxnId="{F6C2B46D-25A6-40CE-9028-5CEBD3E728FB}">
      <dgm:prSet/>
      <dgm:spPr/>
      <dgm:t>
        <a:bodyPr/>
        <a:lstStyle/>
        <a:p>
          <a:endParaRPr lang="en-US"/>
        </a:p>
      </dgm:t>
    </dgm:pt>
    <dgm:pt modelId="{DD1ACB32-7031-4A26-990E-82669AB0F476}">
      <dgm:prSet/>
      <dgm:spPr/>
      <dgm:t>
        <a:bodyPr/>
        <a:lstStyle/>
        <a:p>
          <a:r>
            <a:rPr lang="en-US"/>
            <a:t>22% seriously considered suicide</a:t>
          </a:r>
        </a:p>
      </dgm:t>
    </dgm:pt>
    <dgm:pt modelId="{01F7BF69-4952-4F13-BD07-12F1E500CFB4}" type="parTrans" cxnId="{C6F812B3-BF9C-4E53-9C3B-C6E573D0DBAD}">
      <dgm:prSet/>
      <dgm:spPr/>
      <dgm:t>
        <a:bodyPr/>
        <a:lstStyle/>
        <a:p>
          <a:endParaRPr lang="en-US"/>
        </a:p>
      </dgm:t>
    </dgm:pt>
    <dgm:pt modelId="{76C3665F-FA39-4075-AE2C-EDF4C1C11418}" type="sibTrans" cxnId="{C6F812B3-BF9C-4E53-9C3B-C6E573D0DBAD}">
      <dgm:prSet/>
      <dgm:spPr/>
      <dgm:t>
        <a:bodyPr/>
        <a:lstStyle/>
        <a:p>
          <a:endParaRPr lang="en-US"/>
        </a:p>
      </dgm:t>
    </dgm:pt>
    <dgm:pt modelId="{CA39A630-322A-47A7-A50C-73D522396891}">
      <dgm:prSet/>
      <dgm:spPr/>
      <dgm:t>
        <a:bodyPr/>
        <a:lstStyle/>
        <a:p>
          <a:r>
            <a:rPr lang="en-US"/>
            <a:t>18% made a suicide plan</a:t>
          </a:r>
        </a:p>
      </dgm:t>
    </dgm:pt>
    <dgm:pt modelId="{45E04E48-B461-47BC-8057-DB19CA57F211}" type="parTrans" cxnId="{76E19AB7-5205-4865-9619-770F5A2409C4}">
      <dgm:prSet/>
      <dgm:spPr/>
      <dgm:t>
        <a:bodyPr/>
        <a:lstStyle/>
        <a:p>
          <a:endParaRPr lang="en-US"/>
        </a:p>
      </dgm:t>
    </dgm:pt>
    <dgm:pt modelId="{71C8B696-21BD-4104-A040-CEC1C46BD02E}" type="sibTrans" cxnId="{76E19AB7-5205-4865-9619-770F5A2409C4}">
      <dgm:prSet/>
      <dgm:spPr/>
      <dgm:t>
        <a:bodyPr/>
        <a:lstStyle/>
        <a:p>
          <a:endParaRPr lang="en-US"/>
        </a:p>
      </dgm:t>
    </dgm:pt>
    <dgm:pt modelId="{D04FDD13-32E6-4627-A3D6-FFAF5613A2E9}">
      <dgm:prSet/>
      <dgm:spPr/>
      <dgm:t>
        <a:bodyPr/>
        <a:lstStyle/>
        <a:p>
          <a:r>
            <a:rPr lang="en-US"/>
            <a:t>10% made a suicide attempt</a:t>
          </a:r>
        </a:p>
      </dgm:t>
    </dgm:pt>
    <dgm:pt modelId="{E5119ABB-769D-4281-802A-3D67BA7D5298}" type="parTrans" cxnId="{F6BD8CEF-A249-41B5-A5BA-F416527E056A}">
      <dgm:prSet/>
      <dgm:spPr/>
      <dgm:t>
        <a:bodyPr/>
        <a:lstStyle/>
        <a:p>
          <a:endParaRPr lang="en-US"/>
        </a:p>
      </dgm:t>
    </dgm:pt>
    <dgm:pt modelId="{447277FF-515D-4FCB-9262-E3BF3AD6C662}" type="sibTrans" cxnId="{F6BD8CEF-A249-41B5-A5BA-F416527E056A}">
      <dgm:prSet/>
      <dgm:spPr/>
      <dgm:t>
        <a:bodyPr/>
        <a:lstStyle/>
        <a:p>
          <a:endParaRPr lang="en-US"/>
        </a:p>
      </dgm:t>
    </dgm:pt>
    <dgm:pt modelId="{A3CBA352-E1A6-4AC8-8DE6-991E4C2C8851}" type="pres">
      <dgm:prSet presAssocID="{89167D7C-3709-4EFB-AC96-240A4A1527BD}" presName="outerComposite" presStyleCnt="0">
        <dgm:presLayoutVars>
          <dgm:chMax val="5"/>
          <dgm:dir/>
          <dgm:resizeHandles val="exact"/>
        </dgm:presLayoutVars>
      </dgm:prSet>
      <dgm:spPr/>
    </dgm:pt>
    <dgm:pt modelId="{9684A54F-5BC8-42A9-8DE5-4EF074EC8669}" type="pres">
      <dgm:prSet presAssocID="{89167D7C-3709-4EFB-AC96-240A4A1527BD}" presName="dummyMaxCanvas" presStyleCnt="0">
        <dgm:presLayoutVars/>
      </dgm:prSet>
      <dgm:spPr/>
    </dgm:pt>
    <dgm:pt modelId="{AF3D900B-1885-46A1-B0E7-3A1F6A2BF46F}" type="pres">
      <dgm:prSet presAssocID="{89167D7C-3709-4EFB-AC96-240A4A1527BD}" presName="FourNodes_1" presStyleLbl="node1" presStyleIdx="0" presStyleCnt="4">
        <dgm:presLayoutVars>
          <dgm:bulletEnabled val="1"/>
        </dgm:presLayoutVars>
      </dgm:prSet>
      <dgm:spPr/>
    </dgm:pt>
    <dgm:pt modelId="{14EE80B7-85C9-4756-955B-E1992757ED98}" type="pres">
      <dgm:prSet presAssocID="{89167D7C-3709-4EFB-AC96-240A4A1527BD}" presName="FourNodes_2" presStyleLbl="node1" presStyleIdx="1" presStyleCnt="4">
        <dgm:presLayoutVars>
          <dgm:bulletEnabled val="1"/>
        </dgm:presLayoutVars>
      </dgm:prSet>
      <dgm:spPr/>
    </dgm:pt>
    <dgm:pt modelId="{313C0B13-F510-4AFB-89D9-11B753E6FAC8}" type="pres">
      <dgm:prSet presAssocID="{89167D7C-3709-4EFB-AC96-240A4A1527BD}" presName="FourNodes_3" presStyleLbl="node1" presStyleIdx="2" presStyleCnt="4">
        <dgm:presLayoutVars>
          <dgm:bulletEnabled val="1"/>
        </dgm:presLayoutVars>
      </dgm:prSet>
      <dgm:spPr/>
    </dgm:pt>
    <dgm:pt modelId="{A3ABAF63-A9FF-4C86-9412-7F478E3FD8B4}" type="pres">
      <dgm:prSet presAssocID="{89167D7C-3709-4EFB-AC96-240A4A1527BD}" presName="FourNodes_4" presStyleLbl="node1" presStyleIdx="3" presStyleCnt="4">
        <dgm:presLayoutVars>
          <dgm:bulletEnabled val="1"/>
        </dgm:presLayoutVars>
      </dgm:prSet>
      <dgm:spPr/>
    </dgm:pt>
    <dgm:pt modelId="{CBE00588-DDBC-4DD3-B936-B734DB7A5833}" type="pres">
      <dgm:prSet presAssocID="{89167D7C-3709-4EFB-AC96-240A4A1527BD}" presName="FourConn_1-2" presStyleLbl="fgAccFollowNode1" presStyleIdx="0" presStyleCnt="3">
        <dgm:presLayoutVars>
          <dgm:bulletEnabled val="1"/>
        </dgm:presLayoutVars>
      </dgm:prSet>
      <dgm:spPr/>
    </dgm:pt>
    <dgm:pt modelId="{1A944F53-6ACC-4551-B4FF-9A26B7F5A2B6}" type="pres">
      <dgm:prSet presAssocID="{89167D7C-3709-4EFB-AC96-240A4A1527BD}" presName="FourConn_2-3" presStyleLbl="fgAccFollowNode1" presStyleIdx="1" presStyleCnt="3">
        <dgm:presLayoutVars>
          <dgm:bulletEnabled val="1"/>
        </dgm:presLayoutVars>
      </dgm:prSet>
      <dgm:spPr/>
    </dgm:pt>
    <dgm:pt modelId="{13A255EA-68FC-4183-9026-006CB94521BC}" type="pres">
      <dgm:prSet presAssocID="{89167D7C-3709-4EFB-AC96-240A4A1527BD}" presName="FourConn_3-4" presStyleLbl="fgAccFollowNode1" presStyleIdx="2" presStyleCnt="3">
        <dgm:presLayoutVars>
          <dgm:bulletEnabled val="1"/>
        </dgm:presLayoutVars>
      </dgm:prSet>
      <dgm:spPr/>
    </dgm:pt>
    <dgm:pt modelId="{9A4A02BA-127A-43D3-8A09-22340DDCD8FD}" type="pres">
      <dgm:prSet presAssocID="{89167D7C-3709-4EFB-AC96-240A4A1527BD}" presName="FourNodes_1_text" presStyleLbl="node1" presStyleIdx="3" presStyleCnt="4">
        <dgm:presLayoutVars>
          <dgm:bulletEnabled val="1"/>
        </dgm:presLayoutVars>
      </dgm:prSet>
      <dgm:spPr/>
    </dgm:pt>
    <dgm:pt modelId="{BE4A40CE-3D14-4E66-96A7-C707A4C6B7F7}" type="pres">
      <dgm:prSet presAssocID="{89167D7C-3709-4EFB-AC96-240A4A1527BD}" presName="FourNodes_2_text" presStyleLbl="node1" presStyleIdx="3" presStyleCnt="4">
        <dgm:presLayoutVars>
          <dgm:bulletEnabled val="1"/>
        </dgm:presLayoutVars>
      </dgm:prSet>
      <dgm:spPr/>
    </dgm:pt>
    <dgm:pt modelId="{E1B89F2B-E334-4A15-B47E-4DA02E2BD28A}" type="pres">
      <dgm:prSet presAssocID="{89167D7C-3709-4EFB-AC96-240A4A1527BD}" presName="FourNodes_3_text" presStyleLbl="node1" presStyleIdx="3" presStyleCnt="4">
        <dgm:presLayoutVars>
          <dgm:bulletEnabled val="1"/>
        </dgm:presLayoutVars>
      </dgm:prSet>
      <dgm:spPr/>
    </dgm:pt>
    <dgm:pt modelId="{98CA4C22-03DF-44B4-A489-53C3FF92DFA7}" type="pres">
      <dgm:prSet presAssocID="{89167D7C-3709-4EFB-AC96-240A4A1527BD}" presName="FourNodes_4_text" presStyleLbl="node1" presStyleIdx="3" presStyleCnt="4">
        <dgm:presLayoutVars>
          <dgm:bulletEnabled val="1"/>
        </dgm:presLayoutVars>
      </dgm:prSet>
      <dgm:spPr/>
    </dgm:pt>
  </dgm:ptLst>
  <dgm:cxnLst>
    <dgm:cxn modelId="{86DF2F04-2106-41AA-BAA2-2F442E5BB50A}" type="presOf" srcId="{CA39A630-322A-47A7-A50C-73D522396891}" destId="{E1B89F2B-E334-4A15-B47E-4DA02E2BD28A}" srcOrd="1" destOrd="0" presId="urn:microsoft.com/office/officeart/2005/8/layout/vProcess5"/>
    <dgm:cxn modelId="{3FED3D1D-80A0-4326-9E20-A337709A7D69}" type="presOf" srcId="{DD1ACB32-7031-4A26-990E-82669AB0F476}" destId="{BE4A40CE-3D14-4E66-96A7-C707A4C6B7F7}" srcOrd="1" destOrd="0" presId="urn:microsoft.com/office/officeart/2005/8/layout/vProcess5"/>
    <dgm:cxn modelId="{F9BBAE41-2284-4E39-88B4-A453CCD5290E}" type="presOf" srcId="{CA39A630-322A-47A7-A50C-73D522396891}" destId="{313C0B13-F510-4AFB-89D9-11B753E6FAC8}" srcOrd="0" destOrd="0" presId="urn:microsoft.com/office/officeart/2005/8/layout/vProcess5"/>
    <dgm:cxn modelId="{E2350249-E95E-47FA-B233-4D16223F86C2}" type="presOf" srcId="{71C8B696-21BD-4104-A040-CEC1C46BD02E}" destId="{13A255EA-68FC-4183-9026-006CB94521BC}" srcOrd="0" destOrd="0" presId="urn:microsoft.com/office/officeart/2005/8/layout/vProcess5"/>
    <dgm:cxn modelId="{D70ED34A-0946-49C1-BC52-212599EB39C3}" type="presOf" srcId="{6D1DC08A-57BD-4A83-8C5D-C7C455A98349}" destId="{CBE00588-DDBC-4DD3-B936-B734DB7A5833}" srcOrd="0" destOrd="0" presId="urn:microsoft.com/office/officeart/2005/8/layout/vProcess5"/>
    <dgm:cxn modelId="{F6C2B46D-25A6-40CE-9028-5CEBD3E728FB}" srcId="{89167D7C-3709-4EFB-AC96-240A4A1527BD}" destId="{F1BAFF87-B6EC-47C1-AE48-4AE00EE9EB10}" srcOrd="0" destOrd="0" parTransId="{06341FD8-657A-424F-99BD-DAED65F3066D}" sibTransId="{6D1DC08A-57BD-4A83-8C5D-C7C455A98349}"/>
    <dgm:cxn modelId="{FA4E5252-727A-4AE2-A1AC-B586E5E084A0}" type="presOf" srcId="{76C3665F-FA39-4075-AE2C-EDF4C1C11418}" destId="{1A944F53-6ACC-4551-B4FF-9A26B7F5A2B6}" srcOrd="0" destOrd="0" presId="urn:microsoft.com/office/officeart/2005/8/layout/vProcess5"/>
    <dgm:cxn modelId="{24B66A7D-3A21-40C9-9E34-D184514236AC}" type="presOf" srcId="{D04FDD13-32E6-4627-A3D6-FFAF5613A2E9}" destId="{98CA4C22-03DF-44B4-A489-53C3FF92DFA7}" srcOrd="1" destOrd="0" presId="urn:microsoft.com/office/officeart/2005/8/layout/vProcess5"/>
    <dgm:cxn modelId="{C6F812B3-BF9C-4E53-9C3B-C6E573D0DBAD}" srcId="{89167D7C-3709-4EFB-AC96-240A4A1527BD}" destId="{DD1ACB32-7031-4A26-990E-82669AB0F476}" srcOrd="1" destOrd="0" parTransId="{01F7BF69-4952-4F13-BD07-12F1E500CFB4}" sibTransId="{76C3665F-FA39-4075-AE2C-EDF4C1C11418}"/>
    <dgm:cxn modelId="{76E19AB7-5205-4865-9619-770F5A2409C4}" srcId="{89167D7C-3709-4EFB-AC96-240A4A1527BD}" destId="{CA39A630-322A-47A7-A50C-73D522396891}" srcOrd="2" destOrd="0" parTransId="{45E04E48-B461-47BC-8057-DB19CA57F211}" sibTransId="{71C8B696-21BD-4104-A040-CEC1C46BD02E}"/>
    <dgm:cxn modelId="{551180BA-39A5-4AAC-96F5-5F3C62726A21}" type="presOf" srcId="{F1BAFF87-B6EC-47C1-AE48-4AE00EE9EB10}" destId="{9A4A02BA-127A-43D3-8A09-22340DDCD8FD}" srcOrd="1" destOrd="0" presId="urn:microsoft.com/office/officeart/2005/8/layout/vProcess5"/>
    <dgm:cxn modelId="{940EC7BA-5B56-479D-A53C-E048DA4C0FF6}" type="presOf" srcId="{DD1ACB32-7031-4A26-990E-82669AB0F476}" destId="{14EE80B7-85C9-4756-955B-E1992757ED98}" srcOrd="0" destOrd="0" presId="urn:microsoft.com/office/officeart/2005/8/layout/vProcess5"/>
    <dgm:cxn modelId="{D45E72C2-1D33-4378-8F85-6358BD35E799}" type="presOf" srcId="{D04FDD13-32E6-4627-A3D6-FFAF5613A2E9}" destId="{A3ABAF63-A9FF-4C86-9412-7F478E3FD8B4}" srcOrd="0" destOrd="0" presId="urn:microsoft.com/office/officeart/2005/8/layout/vProcess5"/>
    <dgm:cxn modelId="{E6353CCC-9569-4080-A5E4-6D37D13F02CE}" type="presOf" srcId="{89167D7C-3709-4EFB-AC96-240A4A1527BD}" destId="{A3CBA352-E1A6-4AC8-8DE6-991E4C2C8851}" srcOrd="0" destOrd="0" presId="urn:microsoft.com/office/officeart/2005/8/layout/vProcess5"/>
    <dgm:cxn modelId="{09AEEBE5-307B-4838-ACFF-56D1D0DD3015}" type="presOf" srcId="{F1BAFF87-B6EC-47C1-AE48-4AE00EE9EB10}" destId="{AF3D900B-1885-46A1-B0E7-3A1F6A2BF46F}" srcOrd="0" destOrd="0" presId="urn:microsoft.com/office/officeart/2005/8/layout/vProcess5"/>
    <dgm:cxn modelId="{F6BD8CEF-A249-41B5-A5BA-F416527E056A}" srcId="{89167D7C-3709-4EFB-AC96-240A4A1527BD}" destId="{D04FDD13-32E6-4627-A3D6-FFAF5613A2E9}" srcOrd="3" destOrd="0" parTransId="{E5119ABB-769D-4281-802A-3D67BA7D5298}" sibTransId="{447277FF-515D-4FCB-9262-E3BF3AD6C662}"/>
    <dgm:cxn modelId="{0DCFC1DE-77F0-444A-B631-761AB10B96F6}" type="presParOf" srcId="{A3CBA352-E1A6-4AC8-8DE6-991E4C2C8851}" destId="{9684A54F-5BC8-42A9-8DE5-4EF074EC8669}" srcOrd="0" destOrd="0" presId="urn:microsoft.com/office/officeart/2005/8/layout/vProcess5"/>
    <dgm:cxn modelId="{A8CA8FF7-209F-4CED-99C0-77125D8A7B4D}" type="presParOf" srcId="{A3CBA352-E1A6-4AC8-8DE6-991E4C2C8851}" destId="{AF3D900B-1885-46A1-B0E7-3A1F6A2BF46F}" srcOrd="1" destOrd="0" presId="urn:microsoft.com/office/officeart/2005/8/layout/vProcess5"/>
    <dgm:cxn modelId="{0A082718-97CD-4118-982C-396D50AEB1E4}" type="presParOf" srcId="{A3CBA352-E1A6-4AC8-8DE6-991E4C2C8851}" destId="{14EE80B7-85C9-4756-955B-E1992757ED98}" srcOrd="2" destOrd="0" presId="urn:microsoft.com/office/officeart/2005/8/layout/vProcess5"/>
    <dgm:cxn modelId="{2E1B930F-75CD-412C-9499-49470682EA53}" type="presParOf" srcId="{A3CBA352-E1A6-4AC8-8DE6-991E4C2C8851}" destId="{313C0B13-F510-4AFB-89D9-11B753E6FAC8}" srcOrd="3" destOrd="0" presId="urn:microsoft.com/office/officeart/2005/8/layout/vProcess5"/>
    <dgm:cxn modelId="{A82835A7-0308-4763-80A7-19C90D7ECB4B}" type="presParOf" srcId="{A3CBA352-E1A6-4AC8-8DE6-991E4C2C8851}" destId="{A3ABAF63-A9FF-4C86-9412-7F478E3FD8B4}" srcOrd="4" destOrd="0" presId="urn:microsoft.com/office/officeart/2005/8/layout/vProcess5"/>
    <dgm:cxn modelId="{49F13656-A0C4-496C-9C3D-094EC3D3054A}" type="presParOf" srcId="{A3CBA352-E1A6-4AC8-8DE6-991E4C2C8851}" destId="{CBE00588-DDBC-4DD3-B936-B734DB7A5833}" srcOrd="5" destOrd="0" presId="urn:microsoft.com/office/officeart/2005/8/layout/vProcess5"/>
    <dgm:cxn modelId="{9B8F53A6-7F44-4CED-9978-92F01A82B7AF}" type="presParOf" srcId="{A3CBA352-E1A6-4AC8-8DE6-991E4C2C8851}" destId="{1A944F53-6ACC-4551-B4FF-9A26B7F5A2B6}" srcOrd="6" destOrd="0" presId="urn:microsoft.com/office/officeart/2005/8/layout/vProcess5"/>
    <dgm:cxn modelId="{07EABB60-5E3D-4EAF-B057-39500B65EBBC}" type="presParOf" srcId="{A3CBA352-E1A6-4AC8-8DE6-991E4C2C8851}" destId="{13A255EA-68FC-4183-9026-006CB94521BC}" srcOrd="7" destOrd="0" presId="urn:microsoft.com/office/officeart/2005/8/layout/vProcess5"/>
    <dgm:cxn modelId="{0081916F-2CE5-4C89-ADCB-81247072FE1C}" type="presParOf" srcId="{A3CBA352-E1A6-4AC8-8DE6-991E4C2C8851}" destId="{9A4A02BA-127A-43D3-8A09-22340DDCD8FD}" srcOrd="8" destOrd="0" presId="urn:microsoft.com/office/officeart/2005/8/layout/vProcess5"/>
    <dgm:cxn modelId="{6EEA7050-698B-4F75-B9E9-F39304A4C28A}" type="presParOf" srcId="{A3CBA352-E1A6-4AC8-8DE6-991E4C2C8851}" destId="{BE4A40CE-3D14-4E66-96A7-C707A4C6B7F7}" srcOrd="9" destOrd="0" presId="urn:microsoft.com/office/officeart/2005/8/layout/vProcess5"/>
    <dgm:cxn modelId="{E76FACC0-92F1-47D2-85D2-71FBBA8E2F7E}" type="presParOf" srcId="{A3CBA352-E1A6-4AC8-8DE6-991E4C2C8851}" destId="{E1B89F2B-E334-4A15-B47E-4DA02E2BD28A}" srcOrd="10" destOrd="0" presId="urn:microsoft.com/office/officeart/2005/8/layout/vProcess5"/>
    <dgm:cxn modelId="{B18FB536-8740-48C6-BEE4-0B5DA1455E33}" type="presParOf" srcId="{A3CBA352-E1A6-4AC8-8DE6-991E4C2C8851}" destId="{98CA4C22-03DF-44B4-A489-53C3FF92DFA7}"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28225D-C6C9-49C1-969A-53A10188D02C}" type="doc">
      <dgm:prSet loTypeId="urn:microsoft.com/office/officeart/2005/8/layout/default" loCatId="list" qsTypeId="urn:microsoft.com/office/officeart/2005/8/quickstyle/simple2" qsCatId="simple" csTypeId="urn:microsoft.com/office/officeart/2005/8/colors/accent2_2" csCatId="accent2"/>
      <dgm:spPr/>
      <dgm:t>
        <a:bodyPr/>
        <a:lstStyle/>
        <a:p>
          <a:endParaRPr lang="en-US"/>
        </a:p>
      </dgm:t>
    </dgm:pt>
    <dgm:pt modelId="{16F45A76-162D-4906-9437-28BDADDEE71C}">
      <dgm:prSet/>
      <dgm:spPr/>
      <dgm:t>
        <a:bodyPr/>
        <a:lstStyle/>
        <a:p>
          <a:r>
            <a:rPr lang="en-US" dirty="0">
              <a:solidFill>
                <a:schemeClr val="tx1"/>
              </a:solidFill>
            </a:rPr>
            <a:t>To what extent does positive emotional mental health predict lower suicide ideation and attempt?</a:t>
          </a:r>
        </a:p>
      </dgm:t>
    </dgm:pt>
    <dgm:pt modelId="{0CEC5D5E-401F-4A4C-85CC-C48508E1A451}" type="parTrans" cxnId="{CA1B75AF-68D0-41A1-B2A2-C064C2E34564}">
      <dgm:prSet/>
      <dgm:spPr/>
      <dgm:t>
        <a:bodyPr/>
        <a:lstStyle/>
        <a:p>
          <a:endParaRPr lang="en-US"/>
        </a:p>
      </dgm:t>
    </dgm:pt>
    <dgm:pt modelId="{DF5A108E-C58E-4A1B-9443-EEF6CC9273EC}" type="sibTrans" cxnId="{CA1B75AF-68D0-41A1-B2A2-C064C2E34564}">
      <dgm:prSet/>
      <dgm:spPr/>
      <dgm:t>
        <a:bodyPr/>
        <a:lstStyle/>
        <a:p>
          <a:endParaRPr lang="en-US"/>
        </a:p>
      </dgm:t>
    </dgm:pt>
    <dgm:pt modelId="{B73A9A44-C1B0-4C29-B592-23C69A515EC9}">
      <dgm:prSet/>
      <dgm:spPr/>
      <dgm:t>
        <a:bodyPr/>
        <a:lstStyle/>
        <a:p>
          <a:r>
            <a:rPr lang="en-US" dirty="0">
              <a:solidFill>
                <a:schemeClr val="tx1"/>
              </a:solidFill>
            </a:rPr>
            <a:t>To what extent physical health predict lower suicide ideation and attempt? </a:t>
          </a:r>
        </a:p>
      </dgm:t>
    </dgm:pt>
    <dgm:pt modelId="{D64F55BD-29FD-415B-AE4B-A59218C4D459}" type="parTrans" cxnId="{6225325C-ECBE-49A4-9D0F-6FB7E93D27A6}">
      <dgm:prSet/>
      <dgm:spPr/>
      <dgm:t>
        <a:bodyPr/>
        <a:lstStyle/>
        <a:p>
          <a:endParaRPr lang="en-US"/>
        </a:p>
      </dgm:t>
    </dgm:pt>
    <dgm:pt modelId="{3B2CB8E9-D324-4446-9AB0-90B3F373D61E}" type="sibTrans" cxnId="{6225325C-ECBE-49A4-9D0F-6FB7E93D27A6}">
      <dgm:prSet/>
      <dgm:spPr/>
      <dgm:t>
        <a:bodyPr/>
        <a:lstStyle/>
        <a:p>
          <a:endParaRPr lang="en-US"/>
        </a:p>
      </dgm:t>
    </dgm:pt>
    <dgm:pt modelId="{8280E1C5-7DCE-43EF-A4AA-7AD4DDCD314C}">
      <dgm:prSet/>
      <dgm:spPr/>
      <dgm:t>
        <a:bodyPr/>
        <a:lstStyle/>
        <a:p>
          <a:r>
            <a:rPr lang="en-US" dirty="0">
              <a:solidFill>
                <a:schemeClr val="tx1"/>
              </a:solidFill>
            </a:rPr>
            <a:t>To what extent does consistent attendance predict lower risk of suicide ideation and attempts?</a:t>
          </a:r>
        </a:p>
      </dgm:t>
    </dgm:pt>
    <dgm:pt modelId="{893D4717-7E3A-4814-894E-5ADBE93883E2}" type="parTrans" cxnId="{F4BEACCD-A60F-4A28-83AE-08E172DB5E4A}">
      <dgm:prSet/>
      <dgm:spPr/>
      <dgm:t>
        <a:bodyPr/>
        <a:lstStyle/>
        <a:p>
          <a:endParaRPr lang="en-US"/>
        </a:p>
      </dgm:t>
    </dgm:pt>
    <dgm:pt modelId="{4B43BBFB-AC01-4E1D-BB16-5E4E46675A9A}" type="sibTrans" cxnId="{F4BEACCD-A60F-4A28-83AE-08E172DB5E4A}">
      <dgm:prSet/>
      <dgm:spPr/>
      <dgm:t>
        <a:bodyPr/>
        <a:lstStyle/>
        <a:p>
          <a:endParaRPr lang="en-US"/>
        </a:p>
      </dgm:t>
    </dgm:pt>
    <dgm:pt modelId="{10651274-8716-4CBE-8809-83194BFF2DFD}">
      <dgm:prSet/>
      <dgm:spPr/>
      <dgm:t>
        <a:bodyPr/>
        <a:lstStyle/>
        <a:p>
          <a:r>
            <a:rPr lang="en-US" dirty="0">
              <a:solidFill>
                <a:schemeClr val="tx1"/>
              </a:solidFill>
            </a:rPr>
            <a:t>To what extent does self-agency predict lower suicide ideation and attempt?</a:t>
          </a:r>
        </a:p>
      </dgm:t>
    </dgm:pt>
    <dgm:pt modelId="{2FE5E832-6D9B-40F3-9CDC-44D9A449F639}" type="parTrans" cxnId="{EF372981-A9AB-4921-8A65-4762AC6C13B9}">
      <dgm:prSet/>
      <dgm:spPr/>
      <dgm:t>
        <a:bodyPr/>
        <a:lstStyle/>
        <a:p>
          <a:endParaRPr lang="en-US"/>
        </a:p>
      </dgm:t>
    </dgm:pt>
    <dgm:pt modelId="{979AD8FB-B4F1-44DE-B319-DA199685A941}" type="sibTrans" cxnId="{EF372981-A9AB-4921-8A65-4762AC6C13B9}">
      <dgm:prSet/>
      <dgm:spPr/>
      <dgm:t>
        <a:bodyPr/>
        <a:lstStyle/>
        <a:p>
          <a:endParaRPr lang="en-US"/>
        </a:p>
      </dgm:t>
    </dgm:pt>
    <dgm:pt modelId="{95723C3E-17EA-45F5-AB08-2DF3959E6211}">
      <dgm:prSet/>
      <dgm:spPr/>
      <dgm:t>
        <a:bodyPr/>
        <a:lstStyle/>
        <a:p>
          <a:r>
            <a:rPr lang="en-US" dirty="0">
              <a:solidFill>
                <a:schemeClr val="tx1"/>
              </a:solidFill>
            </a:rPr>
            <a:t>To what extent having a caring teacher connection predicts/or is connected to students’ lower suicide attempt?</a:t>
          </a:r>
        </a:p>
      </dgm:t>
    </dgm:pt>
    <dgm:pt modelId="{7A6B683E-94ED-421A-9108-8F8A84259D5D}" type="parTrans" cxnId="{DBF41ACA-A804-4C54-AFAD-796C453E3007}">
      <dgm:prSet/>
      <dgm:spPr/>
      <dgm:t>
        <a:bodyPr/>
        <a:lstStyle/>
        <a:p>
          <a:endParaRPr lang="en-US"/>
        </a:p>
      </dgm:t>
    </dgm:pt>
    <dgm:pt modelId="{2B1C61E0-736E-4503-BE2E-D80E12E3BEAD}" type="sibTrans" cxnId="{DBF41ACA-A804-4C54-AFAD-796C453E3007}">
      <dgm:prSet/>
      <dgm:spPr/>
      <dgm:t>
        <a:bodyPr/>
        <a:lstStyle/>
        <a:p>
          <a:endParaRPr lang="en-US"/>
        </a:p>
      </dgm:t>
    </dgm:pt>
    <dgm:pt modelId="{A83BEDC7-33F6-49D4-A240-70C89E78ABF3}">
      <dgm:prSet/>
      <dgm:spPr/>
      <dgm:t>
        <a:bodyPr/>
        <a:lstStyle/>
        <a:p>
          <a:r>
            <a:rPr lang="en-US" dirty="0">
              <a:solidFill>
                <a:schemeClr val="tx1"/>
              </a:solidFill>
            </a:rPr>
            <a:t>To what extent does food security predict lower risk of suicide ideation and attempts?</a:t>
          </a:r>
        </a:p>
      </dgm:t>
    </dgm:pt>
    <dgm:pt modelId="{50DED122-7770-43B8-A8F3-82237D92F58A}" type="parTrans" cxnId="{67106CE8-0DE4-4B62-9F50-D3BD06821F7F}">
      <dgm:prSet/>
      <dgm:spPr/>
      <dgm:t>
        <a:bodyPr/>
        <a:lstStyle/>
        <a:p>
          <a:endParaRPr lang="en-US"/>
        </a:p>
      </dgm:t>
    </dgm:pt>
    <dgm:pt modelId="{CADA4F68-2990-4B66-B7B0-1995AEFD7EAE}" type="sibTrans" cxnId="{67106CE8-0DE4-4B62-9F50-D3BD06821F7F}">
      <dgm:prSet/>
      <dgm:spPr/>
      <dgm:t>
        <a:bodyPr/>
        <a:lstStyle/>
        <a:p>
          <a:endParaRPr lang="en-US"/>
        </a:p>
      </dgm:t>
    </dgm:pt>
    <dgm:pt modelId="{BF890DAF-9968-4B4B-BCE3-212F58785E21}" type="pres">
      <dgm:prSet presAssocID="{6928225D-C6C9-49C1-969A-53A10188D02C}" presName="diagram" presStyleCnt="0">
        <dgm:presLayoutVars>
          <dgm:dir/>
          <dgm:resizeHandles val="exact"/>
        </dgm:presLayoutVars>
      </dgm:prSet>
      <dgm:spPr/>
    </dgm:pt>
    <dgm:pt modelId="{36030F28-A671-473D-AEEB-41701F12E8AA}" type="pres">
      <dgm:prSet presAssocID="{16F45A76-162D-4906-9437-28BDADDEE71C}" presName="node" presStyleLbl="node1" presStyleIdx="0" presStyleCnt="6">
        <dgm:presLayoutVars>
          <dgm:bulletEnabled val="1"/>
        </dgm:presLayoutVars>
      </dgm:prSet>
      <dgm:spPr/>
    </dgm:pt>
    <dgm:pt modelId="{B46F8822-FC29-4720-ADCF-5385E6955E04}" type="pres">
      <dgm:prSet presAssocID="{DF5A108E-C58E-4A1B-9443-EEF6CC9273EC}" presName="sibTrans" presStyleCnt="0"/>
      <dgm:spPr/>
    </dgm:pt>
    <dgm:pt modelId="{495A9918-2B41-4841-A6B8-F9F82B20EC58}" type="pres">
      <dgm:prSet presAssocID="{B73A9A44-C1B0-4C29-B592-23C69A515EC9}" presName="node" presStyleLbl="node1" presStyleIdx="1" presStyleCnt="6">
        <dgm:presLayoutVars>
          <dgm:bulletEnabled val="1"/>
        </dgm:presLayoutVars>
      </dgm:prSet>
      <dgm:spPr/>
    </dgm:pt>
    <dgm:pt modelId="{3EB9BA50-1A3C-4C0D-827A-4ACA366B50D9}" type="pres">
      <dgm:prSet presAssocID="{3B2CB8E9-D324-4446-9AB0-90B3F373D61E}" presName="sibTrans" presStyleCnt="0"/>
      <dgm:spPr/>
    </dgm:pt>
    <dgm:pt modelId="{B4B17E7D-ECF5-4F9C-86EB-85BCBCCC61B3}" type="pres">
      <dgm:prSet presAssocID="{8280E1C5-7DCE-43EF-A4AA-7AD4DDCD314C}" presName="node" presStyleLbl="node1" presStyleIdx="2" presStyleCnt="6">
        <dgm:presLayoutVars>
          <dgm:bulletEnabled val="1"/>
        </dgm:presLayoutVars>
      </dgm:prSet>
      <dgm:spPr/>
    </dgm:pt>
    <dgm:pt modelId="{E472D80C-9F3C-4A1F-8476-AE22719D9CA0}" type="pres">
      <dgm:prSet presAssocID="{4B43BBFB-AC01-4E1D-BB16-5E4E46675A9A}" presName="sibTrans" presStyleCnt="0"/>
      <dgm:spPr/>
    </dgm:pt>
    <dgm:pt modelId="{DB690B56-1AC3-482A-A01D-73D814E6DC31}" type="pres">
      <dgm:prSet presAssocID="{10651274-8716-4CBE-8809-83194BFF2DFD}" presName="node" presStyleLbl="node1" presStyleIdx="3" presStyleCnt="6">
        <dgm:presLayoutVars>
          <dgm:bulletEnabled val="1"/>
        </dgm:presLayoutVars>
      </dgm:prSet>
      <dgm:spPr/>
    </dgm:pt>
    <dgm:pt modelId="{5C25F0C4-6655-4452-8717-E1AC4D8D62AF}" type="pres">
      <dgm:prSet presAssocID="{979AD8FB-B4F1-44DE-B319-DA199685A941}" presName="sibTrans" presStyleCnt="0"/>
      <dgm:spPr/>
    </dgm:pt>
    <dgm:pt modelId="{AA478BE9-E818-42E4-8DF1-A18783982913}" type="pres">
      <dgm:prSet presAssocID="{95723C3E-17EA-45F5-AB08-2DF3959E6211}" presName="node" presStyleLbl="node1" presStyleIdx="4" presStyleCnt="6">
        <dgm:presLayoutVars>
          <dgm:bulletEnabled val="1"/>
        </dgm:presLayoutVars>
      </dgm:prSet>
      <dgm:spPr/>
    </dgm:pt>
    <dgm:pt modelId="{FDD90300-7792-407E-AFDC-3C1FF4CD2058}" type="pres">
      <dgm:prSet presAssocID="{2B1C61E0-736E-4503-BE2E-D80E12E3BEAD}" presName="sibTrans" presStyleCnt="0"/>
      <dgm:spPr/>
    </dgm:pt>
    <dgm:pt modelId="{2C962E9B-317C-4ADE-83C0-46554012898B}" type="pres">
      <dgm:prSet presAssocID="{A83BEDC7-33F6-49D4-A240-70C89E78ABF3}" presName="node" presStyleLbl="node1" presStyleIdx="5" presStyleCnt="6">
        <dgm:presLayoutVars>
          <dgm:bulletEnabled val="1"/>
        </dgm:presLayoutVars>
      </dgm:prSet>
      <dgm:spPr/>
    </dgm:pt>
  </dgm:ptLst>
  <dgm:cxnLst>
    <dgm:cxn modelId="{B9C24120-1B79-48B8-87C1-DA332F917CC9}" type="presOf" srcId="{A83BEDC7-33F6-49D4-A240-70C89E78ABF3}" destId="{2C962E9B-317C-4ADE-83C0-46554012898B}" srcOrd="0" destOrd="0" presId="urn:microsoft.com/office/officeart/2005/8/layout/default"/>
    <dgm:cxn modelId="{6225325C-ECBE-49A4-9D0F-6FB7E93D27A6}" srcId="{6928225D-C6C9-49C1-969A-53A10188D02C}" destId="{B73A9A44-C1B0-4C29-B592-23C69A515EC9}" srcOrd="1" destOrd="0" parTransId="{D64F55BD-29FD-415B-AE4B-A59218C4D459}" sibTransId="{3B2CB8E9-D324-4446-9AB0-90B3F373D61E}"/>
    <dgm:cxn modelId="{94444165-F781-4A6C-A6E8-D7898FA814ED}" type="presOf" srcId="{95723C3E-17EA-45F5-AB08-2DF3959E6211}" destId="{AA478BE9-E818-42E4-8DF1-A18783982913}" srcOrd="0" destOrd="0" presId="urn:microsoft.com/office/officeart/2005/8/layout/default"/>
    <dgm:cxn modelId="{EF372981-A9AB-4921-8A65-4762AC6C13B9}" srcId="{6928225D-C6C9-49C1-969A-53A10188D02C}" destId="{10651274-8716-4CBE-8809-83194BFF2DFD}" srcOrd="3" destOrd="0" parTransId="{2FE5E832-6D9B-40F3-9CDC-44D9A449F639}" sibTransId="{979AD8FB-B4F1-44DE-B319-DA199685A941}"/>
    <dgm:cxn modelId="{13D68D84-381E-4436-B8FB-D48B32D41678}" type="presOf" srcId="{10651274-8716-4CBE-8809-83194BFF2DFD}" destId="{DB690B56-1AC3-482A-A01D-73D814E6DC31}" srcOrd="0" destOrd="0" presId="urn:microsoft.com/office/officeart/2005/8/layout/default"/>
    <dgm:cxn modelId="{CA1B75AF-68D0-41A1-B2A2-C064C2E34564}" srcId="{6928225D-C6C9-49C1-969A-53A10188D02C}" destId="{16F45A76-162D-4906-9437-28BDADDEE71C}" srcOrd="0" destOrd="0" parTransId="{0CEC5D5E-401F-4A4C-85CC-C48508E1A451}" sibTransId="{DF5A108E-C58E-4A1B-9443-EEF6CC9273EC}"/>
    <dgm:cxn modelId="{DBF41ACA-A804-4C54-AFAD-796C453E3007}" srcId="{6928225D-C6C9-49C1-969A-53A10188D02C}" destId="{95723C3E-17EA-45F5-AB08-2DF3959E6211}" srcOrd="4" destOrd="0" parTransId="{7A6B683E-94ED-421A-9108-8F8A84259D5D}" sibTransId="{2B1C61E0-736E-4503-BE2E-D80E12E3BEAD}"/>
    <dgm:cxn modelId="{F4BEACCD-A60F-4A28-83AE-08E172DB5E4A}" srcId="{6928225D-C6C9-49C1-969A-53A10188D02C}" destId="{8280E1C5-7DCE-43EF-A4AA-7AD4DDCD314C}" srcOrd="2" destOrd="0" parTransId="{893D4717-7E3A-4814-894E-5ADBE93883E2}" sibTransId="{4B43BBFB-AC01-4E1D-BB16-5E4E46675A9A}"/>
    <dgm:cxn modelId="{E49D44E2-9BC7-4628-82F8-021A00AA0B99}" type="presOf" srcId="{16F45A76-162D-4906-9437-28BDADDEE71C}" destId="{36030F28-A671-473D-AEEB-41701F12E8AA}" srcOrd="0" destOrd="0" presId="urn:microsoft.com/office/officeart/2005/8/layout/default"/>
    <dgm:cxn modelId="{A2F7B5E4-B5F2-4C02-A9AF-FC31CED6A9C5}" type="presOf" srcId="{6928225D-C6C9-49C1-969A-53A10188D02C}" destId="{BF890DAF-9968-4B4B-BCE3-212F58785E21}" srcOrd="0" destOrd="0" presId="urn:microsoft.com/office/officeart/2005/8/layout/default"/>
    <dgm:cxn modelId="{67106CE8-0DE4-4B62-9F50-D3BD06821F7F}" srcId="{6928225D-C6C9-49C1-969A-53A10188D02C}" destId="{A83BEDC7-33F6-49D4-A240-70C89E78ABF3}" srcOrd="5" destOrd="0" parTransId="{50DED122-7770-43B8-A8F3-82237D92F58A}" sibTransId="{CADA4F68-2990-4B66-B7B0-1995AEFD7EAE}"/>
    <dgm:cxn modelId="{4DAA73EB-878F-40A8-A241-6FD7209E0423}" type="presOf" srcId="{B73A9A44-C1B0-4C29-B592-23C69A515EC9}" destId="{495A9918-2B41-4841-A6B8-F9F82B20EC58}" srcOrd="0" destOrd="0" presId="urn:microsoft.com/office/officeart/2005/8/layout/default"/>
    <dgm:cxn modelId="{E2EAC9FB-06C3-45A8-9B04-AC25162EA29C}" type="presOf" srcId="{8280E1C5-7DCE-43EF-A4AA-7AD4DDCD314C}" destId="{B4B17E7D-ECF5-4F9C-86EB-85BCBCCC61B3}" srcOrd="0" destOrd="0" presId="urn:microsoft.com/office/officeart/2005/8/layout/default"/>
    <dgm:cxn modelId="{FC1F02A1-01A6-4852-B419-3195AB6CAFB4}" type="presParOf" srcId="{BF890DAF-9968-4B4B-BCE3-212F58785E21}" destId="{36030F28-A671-473D-AEEB-41701F12E8AA}" srcOrd="0" destOrd="0" presId="urn:microsoft.com/office/officeart/2005/8/layout/default"/>
    <dgm:cxn modelId="{4F98E701-1996-4D85-BB84-2192A725ED73}" type="presParOf" srcId="{BF890DAF-9968-4B4B-BCE3-212F58785E21}" destId="{B46F8822-FC29-4720-ADCF-5385E6955E04}" srcOrd="1" destOrd="0" presId="urn:microsoft.com/office/officeart/2005/8/layout/default"/>
    <dgm:cxn modelId="{313DCBAC-D2D3-4244-828B-D915D839BA1C}" type="presParOf" srcId="{BF890DAF-9968-4B4B-BCE3-212F58785E21}" destId="{495A9918-2B41-4841-A6B8-F9F82B20EC58}" srcOrd="2" destOrd="0" presId="urn:microsoft.com/office/officeart/2005/8/layout/default"/>
    <dgm:cxn modelId="{B204DEF1-18B4-4D2D-A11E-B8511B9B3A1C}" type="presParOf" srcId="{BF890DAF-9968-4B4B-BCE3-212F58785E21}" destId="{3EB9BA50-1A3C-4C0D-827A-4ACA366B50D9}" srcOrd="3" destOrd="0" presId="urn:microsoft.com/office/officeart/2005/8/layout/default"/>
    <dgm:cxn modelId="{76D282D0-085A-4605-8C33-E2A0ECE25410}" type="presParOf" srcId="{BF890DAF-9968-4B4B-BCE3-212F58785E21}" destId="{B4B17E7D-ECF5-4F9C-86EB-85BCBCCC61B3}" srcOrd="4" destOrd="0" presId="urn:microsoft.com/office/officeart/2005/8/layout/default"/>
    <dgm:cxn modelId="{D36B9C9B-ABA6-4A2D-8A12-D250206814C3}" type="presParOf" srcId="{BF890DAF-9968-4B4B-BCE3-212F58785E21}" destId="{E472D80C-9F3C-4A1F-8476-AE22719D9CA0}" srcOrd="5" destOrd="0" presId="urn:microsoft.com/office/officeart/2005/8/layout/default"/>
    <dgm:cxn modelId="{F10F60AE-BF33-45DC-8047-39021E2A86F0}" type="presParOf" srcId="{BF890DAF-9968-4B4B-BCE3-212F58785E21}" destId="{DB690B56-1AC3-482A-A01D-73D814E6DC31}" srcOrd="6" destOrd="0" presId="urn:microsoft.com/office/officeart/2005/8/layout/default"/>
    <dgm:cxn modelId="{676AC97B-939A-4CE2-B29D-DAC146D7BDBD}" type="presParOf" srcId="{BF890DAF-9968-4B4B-BCE3-212F58785E21}" destId="{5C25F0C4-6655-4452-8717-E1AC4D8D62AF}" srcOrd="7" destOrd="0" presId="urn:microsoft.com/office/officeart/2005/8/layout/default"/>
    <dgm:cxn modelId="{A0559C35-40D8-4DD1-A195-2838E8B32AEE}" type="presParOf" srcId="{BF890DAF-9968-4B4B-BCE3-212F58785E21}" destId="{AA478BE9-E818-42E4-8DF1-A18783982913}" srcOrd="8" destOrd="0" presId="urn:microsoft.com/office/officeart/2005/8/layout/default"/>
    <dgm:cxn modelId="{C4E5D3CD-0118-4D93-AE98-0841775DF42C}" type="presParOf" srcId="{BF890DAF-9968-4B4B-BCE3-212F58785E21}" destId="{FDD90300-7792-407E-AFDC-3C1FF4CD2058}" srcOrd="9" destOrd="0" presId="urn:microsoft.com/office/officeart/2005/8/layout/default"/>
    <dgm:cxn modelId="{0C3B8A7A-5B0D-4796-BC17-DAED45F278A8}" type="presParOf" srcId="{BF890DAF-9968-4B4B-BCE3-212F58785E21}" destId="{2C962E9B-317C-4ADE-83C0-46554012898B}"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3D900B-1885-46A1-B0E7-3A1F6A2BF46F}">
      <dsp:nvSpPr>
        <dsp:cNvPr id="0" name=""/>
        <dsp:cNvSpPr/>
      </dsp:nvSpPr>
      <dsp:spPr>
        <a:xfrm>
          <a:off x="0" y="0"/>
          <a:ext cx="7824469" cy="740759"/>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41% sad for more than 2 weeks</a:t>
          </a:r>
        </a:p>
      </dsp:txBody>
      <dsp:txXfrm>
        <a:off x="21696" y="21696"/>
        <a:ext cx="6962538" cy="697367"/>
      </dsp:txXfrm>
    </dsp:sp>
    <dsp:sp modelId="{14EE80B7-85C9-4756-955B-E1992757ED98}">
      <dsp:nvSpPr>
        <dsp:cNvPr id="0" name=""/>
        <dsp:cNvSpPr/>
      </dsp:nvSpPr>
      <dsp:spPr>
        <a:xfrm>
          <a:off x="655299" y="875442"/>
          <a:ext cx="7824469" cy="740759"/>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22% seriously considered suicide</a:t>
          </a:r>
        </a:p>
      </dsp:txBody>
      <dsp:txXfrm>
        <a:off x="676995" y="897138"/>
        <a:ext cx="6644284" cy="697367"/>
      </dsp:txXfrm>
    </dsp:sp>
    <dsp:sp modelId="{313C0B13-F510-4AFB-89D9-11B753E6FAC8}">
      <dsp:nvSpPr>
        <dsp:cNvPr id="0" name=""/>
        <dsp:cNvSpPr/>
      </dsp:nvSpPr>
      <dsp:spPr>
        <a:xfrm>
          <a:off x="1300818" y="1750885"/>
          <a:ext cx="7824469" cy="740759"/>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18% made a suicide plan</a:t>
          </a:r>
        </a:p>
      </dsp:txBody>
      <dsp:txXfrm>
        <a:off x="1322514" y="1772581"/>
        <a:ext cx="6654065" cy="697367"/>
      </dsp:txXfrm>
    </dsp:sp>
    <dsp:sp modelId="{A3ABAF63-A9FF-4C86-9412-7F478E3FD8B4}">
      <dsp:nvSpPr>
        <dsp:cNvPr id="0" name=""/>
        <dsp:cNvSpPr/>
      </dsp:nvSpPr>
      <dsp:spPr>
        <a:xfrm>
          <a:off x="1956117" y="2626327"/>
          <a:ext cx="7824469" cy="740759"/>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10% made a suicide attempt</a:t>
          </a:r>
        </a:p>
      </dsp:txBody>
      <dsp:txXfrm>
        <a:off x="1977813" y="2648023"/>
        <a:ext cx="6644284" cy="697367"/>
      </dsp:txXfrm>
    </dsp:sp>
    <dsp:sp modelId="{CBE00588-DDBC-4DD3-B936-B734DB7A5833}">
      <dsp:nvSpPr>
        <dsp:cNvPr id="0" name=""/>
        <dsp:cNvSpPr/>
      </dsp:nvSpPr>
      <dsp:spPr>
        <a:xfrm>
          <a:off x="7342976" y="567354"/>
          <a:ext cx="481493" cy="481493"/>
        </a:xfrm>
        <a:prstGeom prst="downArrow">
          <a:avLst>
            <a:gd name="adj1" fmla="val 55000"/>
            <a:gd name="adj2" fmla="val 45000"/>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7451312" y="567354"/>
        <a:ext cx="264821" cy="362323"/>
      </dsp:txXfrm>
    </dsp:sp>
    <dsp:sp modelId="{1A944F53-6ACC-4551-B4FF-9A26B7F5A2B6}">
      <dsp:nvSpPr>
        <dsp:cNvPr id="0" name=""/>
        <dsp:cNvSpPr/>
      </dsp:nvSpPr>
      <dsp:spPr>
        <a:xfrm>
          <a:off x="7998275" y="1442796"/>
          <a:ext cx="481493" cy="481493"/>
        </a:xfrm>
        <a:prstGeom prst="downArrow">
          <a:avLst>
            <a:gd name="adj1" fmla="val 55000"/>
            <a:gd name="adj2" fmla="val 45000"/>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8106611" y="1442796"/>
        <a:ext cx="264821" cy="362323"/>
      </dsp:txXfrm>
    </dsp:sp>
    <dsp:sp modelId="{13A255EA-68FC-4183-9026-006CB94521BC}">
      <dsp:nvSpPr>
        <dsp:cNvPr id="0" name=""/>
        <dsp:cNvSpPr/>
      </dsp:nvSpPr>
      <dsp:spPr>
        <a:xfrm>
          <a:off x="8643794" y="2318239"/>
          <a:ext cx="481493" cy="481493"/>
        </a:xfrm>
        <a:prstGeom prst="downArrow">
          <a:avLst>
            <a:gd name="adj1" fmla="val 55000"/>
            <a:gd name="adj2" fmla="val 45000"/>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8752130" y="2318239"/>
        <a:ext cx="264821" cy="3623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030F28-A671-473D-AEEB-41701F12E8AA}">
      <dsp:nvSpPr>
        <dsp:cNvPr id="0" name=""/>
        <dsp:cNvSpPr/>
      </dsp:nvSpPr>
      <dsp:spPr>
        <a:xfrm>
          <a:off x="748826" y="1072"/>
          <a:ext cx="2588417" cy="155305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To what extent does positive emotional mental health predict lower suicide ideation and attempt?</a:t>
          </a:r>
        </a:p>
      </dsp:txBody>
      <dsp:txXfrm>
        <a:off x="748826" y="1072"/>
        <a:ext cx="2588417" cy="1553050"/>
      </dsp:txXfrm>
    </dsp:sp>
    <dsp:sp modelId="{495A9918-2B41-4841-A6B8-F9F82B20EC58}">
      <dsp:nvSpPr>
        <dsp:cNvPr id="0" name=""/>
        <dsp:cNvSpPr/>
      </dsp:nvSpPr>
      <dsp:spPr>
        <a:xfrm>
          <a:off x="3596084" y="1072"/>
          <a:ext cx="2588417" cy="155305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To what extent physical health predict lower suicide ideation and attempt? </a:t>
          </a:r>
        </a:p>
      </dsp:txBody>
      <dsp:txXfrm>
        <a:off x="3596084" y="1072"/>
        <a:ext cx="2588417" cy="1553050"/>
      </dsp:txXfrm>
    </dsp:sp>
    <dsp:sp modelId="{B4B17E7D-ECF5-4F9C-86EB-85BCBCCC61B3}">
      <dsp:nvSpPr>
        <dsp:cNvPr id="0" name=""/>
        <dsp:cNvSpPr/>
      </dsp:nvSpPr>
      <dsp:spPr>
        <a:xfrm>
          <a:off x="6443343" y="1072"/>
          <a:ext cx="2588417" cy="155305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To what extent does consistent attendance predict lower risk of suicide ideation and attempts?</a:t>
          </a:r>
        </a:p>
      </dsp:txBody>
      <dsp:txXfrm>
        <a:off x="6443343" y="1072"/>
        <a:ext cx="2588417" cy="1553050"/>
      </dsp:txXfrm>
    </dsp:sp>
    <dsp:sp modelId="{DB690B56-1AC3-482A-A01D-73D814E6DC31}">
      <dsp:nvSpPr>
        <dsp:cNvPr id="0" name=""/>
        <dsp:cNvSpPr/>
      </dsp:nvSpPr>
      <dsp:spPr>
        <a:xfrm>
          <a:off x="748826" y="1812964"/>
          <a:ext cx="2588417" cy="155305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To what extent does self-agency predict lower suicide ideation and attempt?</a:t>
          </a:r>
        </a:p>
      </dsp:txBody>
      <dsp:txXfrm>
        <a:off x="748826" y="1812964"/>
        <a:ext cx="2588417" cy="1553050"/>
      </dsp:txXfrm>
    </dsp:sp>
    <dsp:sp modelId="{AA478BE9-E818-42E4-8DF1-A18783982913}">
      <dsp:nvSpPr>
        <dsp:cNvPr id="0" name=""/>
        <dsp:cNvSpPr/>
      </dsp:nvSpPr>
      <dsp:spPr>
        <a:xfrm>
          <a:off x="3596084" y="1812964"/>
          <a:ext cx="2588417" cy="155305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To what extent having a caring teacher connection predicts/or is connected to students’ lower suicide attempt?</a:t>
          </a:r>
        </a:p>
      </dsp:txBody>
      <dsp:txXfrm>
        <a:off x="3596084" y="1812964"/>
        <a:ext cx="2588417" cy="1553050"/>
      </dsp:txXfrm>
    </dsp:sp>
    <dsp:sp modelId="{2C962E9B-317C-4ADE-83C0-46554012898B}">
      <dsp:nvSpPr>
        <dsp:cNvPr id="0" name=""/>
        <dsp:cNvSpPr/>
      </dsp:nvSpPr>
      <dsp:spPr>
        <a:xfrm>
          <a:off x="6443343" y="1812964"/>
          <a:ext cx="2588417" cy="155305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To what extent does food security predict lower risk of suicide ideation and attempts?</a:t>
          </a:r>
        </a:p>
      </dsp:txBody>
      <dsp:txXfrm>
        <a:off x="6443343" y="1812964"/>
        <a:ext cx="2588417" cy="155305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2/9/2023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0000"/>
                </a:solidFill>
                <a:effectLst/>
                <a:latin typeface="Times New Roman" panose="02020603050405020304" pitchFamily="18" charset="0"/>
                <a:ea typeface="Times New Roman" panose="02020603050405020304" pitchFamily="18" charset="0"/>
              </a:rPr>
              <a:t>Poor mental health is a growing problem among youth in schools. (Read stats on slide). These numbers have increased since the pandemic. There was a 31% increase in adolescent suicide visits to the ER from 2019-2020. </a:t>
            </a:r>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3</a:t>
            </a:fld>
            <a:endParaRPr lang="en-US" dirty="0"/>
          </a:p>
        </p:txBody>
      </p:sp>
    </p:spTree>
    <p:extLst>
      <p:ext uri="{BB962C8B-B14F-4D97-AF65-F5344CB8AC3E}">
        <p14:creationId xmlns:p14="http://schemas.microsoft.com/office/powerpoint/2010/main" val="3170555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Protective factor for a consideration of a suicide attempt. Significant for all and pseud R2 determines that this explains 13% of the variance. </a:t>
            </a:r>
          </a:p>
        </p:txBody>
      </p:sp>
      <p:sp>
        <p:nvSpPr>
          <p:cNvPr id="4" name="Slide Number Placeholder 3"/>
          <p:cNvSpPr>
            <a:spLocks noGrp="1"/>
          </p:cNvSpPr>
          <p:nvPr>
            <p:ph type="sldNum" sz="quarter" idx="5"/>
          </p:nvPr>
        </p:nvSpPr>
        <p:spPr/>
        <p:txBody>
          <a:bodyPr/>
          <a:lstStyle/>
          <a:p>
            <a:fld id="{F97DC217-DF71-1A49-B3EA-559F1F43B0FF}" type="slidenum">
              <a:rPr lang="en-US" smtClean="0"/>
              <a:t>14</a:t>
            </a:fld>
            <a:endParaRPr lang="en-US" dirty="0"/>
          </a:p>
        </p:txBody>
      </p:sp>
    </p:spTree>
    <p:extLst>
      <p:ext uri="{BB962C8B-B14F-4D97-AF65-F5344CB8AC3E}">
        <p14:creationId xmlns:p14="http://schemas.microsoft.com/office/powerpoint/2010/main" val="234406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at the descriptive statistics and the regression which indicates that self-agency is a strong protective factor. We want to examine this more in terms of change over time between 8</a:t>
            </a:r>
            <a:r>
              <a:rPr lang="en-US" baseline="30000" dirty="0"/>
              <a:t>th-11th grade as well as looking at race/ethnicity tied to self-agency</a:t>
            </a:r>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15</a:t>
            </a:fld>
            <a:endParaRPr lang="en-US" dirty="0"/>
          </a:p>
        </p:txBody>
      </p:sp>
    </p:spTree>
    <p:extLst>
      <p:ext uri="{BB962C8B-B14F-4D97-AF65-F5344CB8AC3E}">
        <p14:creationId xmlns:p14="http://schemas.microsoft.com/office/powerpoint/2010/main" val="1017136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Montana’s #’s are a little higher than the national average and because they are more recent, you’re also seeing that increase</a:t>
            </a:r>
          </a:p>
        </p:txBody>
      </p:sp>
      <p:sp>
        <p:nvSpPr>
          <p:cNvPr id="4" name="Slide Number Placeholder 3"/>
          <p:cNvSpPr>
            <a:spLocks noGrp="1"/>
          </p:cNvSpPr>
          <p:nvPr>
            <p:ph type="sldNum" sz="quarter" idx="5"/>
          </p:nvPr>
        </p:nvSpPr>
        <p:spPr/>
        <p:txBody>
          <a:bodyPr/>
          <a:lstStyle/>
          <a:p>
            <a:fld id="{F97DC217-DF71-1A49-B3EA-559F1F43B0FF}" type="slidenum">
              <a:rPr lang="en-US" smtClean="0"/>
              <a:t>4</a:t>
            </a:fld>
            <a:endParaRPr lang="en-US" dirty="0"/>
          </a:p>
        </p:txBody>
      </p:sp>
    </p:spTree>
    <p:extLst>
      <p:ext uri="{BB962C8B-B14F-4D97-AF65-F5344CB8AC3E}">
        <p14:creationId xmlns:p14="http://schemas.microsoft.com/office/powerpoint/2010/main" val="369557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educators we see the issue and try to wrap our heads around why this is happening. We try to use theory to explain so that we can intervene or prevent. IPTS used primarily with adults until Dr. </a:t>
            </a:r>
            <a:r>
              <a:rPr lang="en-US" dirty="0" err="1"/>
              <a:t>Sallee</a:t>
            </a:r>
            <a:r>
              <a:rPr lang="en-US" dirty="0"/>
              <a:t> recently applied it to adolescents</a:t>
            </a:r>
          </a:p>
        </p:txBody>
      </p:sp>
      <p:sp>
        <p:nvSpPr>
          <p:cNvPr id="4" name="Slide Number Placeholder 3"/>
          <p:cNvSpPr>
            <a:spLocks noGrp="1"/>
          </p:cNvSpPr>
          <p:nvPr>
            <p:ph type="sldNum" sz="quarter" idx="5"/>
          </p:nvPr>
        </p:nvSpPr>
        <p:spPr/>
        <p:txBody>
          <a:bodyPr/>
          <a:lstStyle/>
          <a:p>
            <a:fld id="{F97DC217-DF71-1A49-B3EA-559F1F43B0FF}" type="slidenum">
              <a:rPr lang="en-US" smtClean="0"/>
              <a:t>5</a:t>
            </a:fld>
            <a:endParaRPr lang="en-US" dirty="0"/>
          </a:p>
        </p:txBody>
      </p:sp>
    </p:spTree>
    <p:extLst>
      <p:ext uri="{BB962C8B-B14F-4D97-AF65-F5344CB8AC3E}">
        <p14:creationId xmlns:p14="http://schemas.microsoft.com/office/powerpoint/2010/main" val="1875366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don’t focus on the AC because it is the most difficult to intervene or change. It can be due to past childhood abuse or trauma, experience with self-harm and/or a history of previous attempts. </a:t>
            </a:r>
          </a:p>
        </p:txBody>
      </p:sp>
      <p:sp>
        <p:nvSpPr>
          <p:cNvPr id="4" name="Slide Number Placeholder 3"/>
          <p:cNvSpPr>
            <a:spLocks noGrp="1"/>
          </p:cNvSpPr>
          <p:nvPr>
            <p:ph type="sldNum" sz="quarter" idx="5"/>
          </p:nvPr>
        </p:nvSpPr>
        <p:spPr/>
        <p:txBody>
          <a:bodyPr/>
          <a:lstStyle/>
          <a:p>
            <a:fld id="{F97DC217-DF71-1A49-B3EA-559F1F43B0FF}" type="slidenum">
              <a:rPr lang="en-US" smtClean="0"/>
              <a:t>6</a:t>
            </a:fld>
            <a:endParaRPr lang="en-US" dirty="0"/>
          </a:p>
        </p:txBody>
      </p:sp>
    </p:spTree>
    <p:extLst>
      <p:ext uri="{BB962C8B-B14F-4D97-AF65-F5344CB8AC3E}">
        <p14:creationId xmlns:p14="http://schemas.microsoft.com/office/powerpoint/2010/main" val="3455455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interested in encouraging a strengths-based approach to suicide before our students are at risk. </a:t>
            </a:r>
          </a:p>
        </p:txBody>
      </p:sp>
      <p:sp>
        <p:nvSpPr>
          <p:cNvPr id="4" name="Slide Number Placeholder 3"/>
          <p:cNvSpPr>
            <a:spLocks noGrp="1"/>
          </p:cNvSpPr>
          <p:nvPr>
            <p:ph type="sldNum" sz="quarter" idx="5"/>
          </p:nvPr>
        </p:nvSpPr>
        <p:spPr/>
        <p:txBody>
          <a:bodyPr/>
          <a:lstStyle/>
          <a:p>
            <a:fld id="{F97DC217-DF71-1A49-B3EA-559F1F43B0FF}" type="slidenum">
              <a:rPr lang="en-US" smtClean="0"/>
              <a:t>7</a:t>
            </a:fld>
            <a:endParaRPr lang="en-US" dirty="0"/>
          </a:p>
        </p:txBody>
      </p:sp>
    </p:spTree>
    <p:extLst>
      <p:ext uri="{BB962C8B-B14F-4D97-AF65-F5344CB8AC3E}">
        <p14:creationId xmlns:p14="http://schemas.microsoft.com/office/powerpoint/2010/main" val="1780229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I’m working with Dr. </a:t>
            </a:r>
            <a:r>
              <a:rPr lang="en-US" dirty="0" err="1"/>
              <a:t>Sallee</a:t>
            </a:r>
            <a:r>
              <a:rPr lang="en-US" dirty="0"/>
              <a:t> and because post-covid data was not out yet, we used the same data set from her original study. </a:t>
            </a:r>
          </a:p>
        </p:txBody>
      </p:sp>
      <p:sp>
        <p:nvSpPr>
          <p:cNvPr id="4" name="Slide Number Placeholder 3"/>
          <p:cNvSpPr>
            <a:spLocks noGrp="1"/>
          </p:cNvSpPr>
          <p:nvPr>
            <p:ph type="sldNum" sz="quarter" idx="5"/>
          </p:nvPr>
        </p:nvSpPr>
        <p:spPr/>
        <p:txBody>
          <a:bodyPr/>
          <a:lstStyle/>
          <a:p>
            <a:fld id="{F97DC217-DF71-1A49-B3EA-559F1F43B0FF}" type="slidenum">
              <a:rPr lang="en-US" smtClean="0"/>
              <a:t>8</a:t>
            </a:fld>
            <a:endParaRPr lang="en-US" dirty="0"/>
          </a:p>
        </p:txBody>
      </p:sp>
    </p:spTree>
    <p:extLst>
      <p:ext uri="{BB962C8B-B14F-4D97-AF65-F5344CB8AC3E}">
        <p14:creationId xmlns:p14="http://schemas.microsoft.com/office/powerpoint/2010/main" val="3890413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Physical health as a predictor of sadness (2 + weeks). Based on previous data which indicated that gender NB/GNC were at increased risk we chose to separate for gender. We completed an ordinal regression analysis. This data was significant and explains about 3% of the variance</a:t>
            </a:r>
          </a:p>
        </p:txBody>
      </p:sp>
      <p:sp>
        <p:nvSpPr>
          <p:cNvPr id="4" name="Slide Number Placeholder 3"/>
          <p:cNvSpPr>
            <a:spLocks noGrp="1"/>
          </p:cNvSpPr>
          <p:nvPr>
            <p:ph type="sldNum" sz="quarter" idx="5"/>
          </p:nvPr>
        </p:nvSpPr>
        <p:spPr/>
        <p:txBody>
          <a:bodyPr/>
          <a:lstStyle/>
          <a:p>
            <a:fld id="{F97DC217-DF71-1A49-B3EA-559F1F43B0FF}" type="slidenum">
              <a:rPr lang="en-US" smtClean="0"/>
              <a:t>11</a:t>
            </a:fld>
            <a:endParaRPr lang="en-US" dirty="0"/>
          </a:p>
        </p:txBody>
      </p:sp>
    </p:spTree>
    <p:extLst>
      <p:ext uri="{BB962C8B-B14F-4D97-AF65-F5344CB8AC3E}">
        <p14:creationId xmlns:p14="http://schemas.microsoft.com/office/powerpoint/2010/main" val="2860119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an indicator of actual suicide attempts. This is not shown to be significant with gender NB/GNC youth</a:t>
            </a:r>
          </a:p>
        </p:txBody>
      </p:sp>
      <p:sp>
        <p:nvSpPr>
          <p:cNvPr id="4" name="Slide Number Placeholder 3"/>
          <p:cNvSpPr>
            <a:spLocks noGrp="1"/>
          </p:cNvSpPr>
          <p:nvPr>
            <p:ph type="sldNum" sz="quarter" idx="5"/>
          </p:nvPr>
        </p:nvSpPr>
        <p:spPr/>
        <p:txBody>
          <a:bodyPr/>
          <a:lstStyle/>
          <a:p>
            <a:fld id="{F97DC217-DF71-1A49-B3EA-559F1F43B0FF}" type="slidenum">
              <a:rPr lang="en-US" smtClean="0"/>
              <a:t>12</a:t>
            </a:fld>
            <a:endParaRPr lang="en-US" dirty="0"/>
          </a:p>
        </p:txBody>
      </p:sp>
    </p:spTree>
    <p:extLst>
      <p:ext uri="{BB962C8B-B14F-4D97-AF65-F5344CB8AC3E}">
        <p14:creationId xmlns:p14="http://schemas.microsoft.com/office/powerpoint/2010/main" val="3060887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a caring teacher as a protective factor against youth who seriously considered making a suicide attempt. Again, not significant for GNB or NC, though it is close. </a:t>
            </a:r>
          </a:p>
        </p:txBody>
      </p:sp>
      <p:sp>
        <p:nvSpPr>
          <p:cNvPr id="4" name="Slide Number Placeholder 3"/>
          <p:cNvSpPr>
            <a:spLocks noGrp="1"/>
          </p:cNvSpPr>
          <p:nvPr>
            <p:ph type="sldNum" sz="quarter" idx="5"/>
          </p:nvPr>
        </p:nvSpPr>
        <p:spPr/>
        <p:txBody>
          <a:bodyPr/>
          <a:lstStyle/>
          <a:p>
            <a:fld id="{F97DC217-DF71-1A49-B3EA-559F1F43B0FF}" type="slidenum">
              <a:rPr lang="en-US" smtClean="0"/>
              <a:t>13</a:t>
            </a:fld>
            <a:endParaRPr lang="en-US" dirty="0"/>
          </a:p>
        </p:txBody>
      </p:sp>
    </p:spTree>
    <p:extLst>
      <p:ext uri="{BB962C8B-B14F-4D97-AF65-F5344CB8AC3E}">
        <p14:creationId xmlns:p14="http://schemas.microsoft.com/office/powerpoint/2010/main" val="3699647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21545F07-0EE4-4A8B-84A9-F457218A4669}" type="datetime1">
              <a:rPr lang="en-US" smtClean="0"/>
              <a:t>2/12/2023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8050BB20-0811-411E-9BD7-AD25D7D66D73}" type="datetime1">
              <a:rPr lang="en-US" smtClean="0"/>
              <a:t>2/12/2023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6E307A67-1660-485D-94E8-D964E84BE880}" type="datetime1">
              <a:rPr lang="en-US" smtClean="0"/>
              <a:t>2/12/2023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3" name="Title 12">
            <a:extLst>
              <a:ext uri="{FF2B5EF4-FFF2-40B4-BE49-F238E27FC236}">
                <a16:creationId xmlns:a16="http://schemas.microsoft.com/office/drawing/2014/main" id="{0C65D87B-82F1-BCF1-4655-4CC75A5A4E0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EBA694C2-7B36-47CA-BBD8-5F3851C24A31}" type="datetime1">
              <a:rPr lang="en-US" smtClean="0"/>
              <a:t>2/12/2023</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4FD3D18C-2D47-4D99-B7DD-8473CBDA1A92}" type="datetime1">
              <a:rPr lang="en-US" smtClean="0"/>
              <a:t>2/12/2023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DA144D3B-9C3F-4076-A9D9-18AE180314E5}" type="datetime1">
              <a:rPr lang="en-US" smtClean="0"/>
              <a:t>2/12/2023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3CF5C203-6ABA-4D19-B417-B1F2B61F36CF}" type="datetime1">
              <a:rPr lang="en-US" smtClean="0"/>
              <a:t>2/12/2023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fld id="{AF99555C-5C07-4389-8666-44C8A5FC6938}" type="datetime1">
              <a:rPr lang="en-US" smtClean="0"/>
              <a:t>2/12/2023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25A87723-D7C0-49AE-9389-534A237306E0}" type="datetime1">
              <a:rPr lang="en-US" smtClean="0"/>
              <a:t>2/12/2023</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fld id="{13312FA7-3BA6-4E5C-B0B0-612AA3A511DB}" type="datetime1">
              <a:rPr lang="en-US" smtClean="0"/>
              <a:t>2/12/2023</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s://doi.org/10.1037/11869-000" TargetMode="External"/><Relationship Id="rId2" Type="http://schemas.openxmlformats.org/officeDocument/2006/relationships/hyperlink" Target="https://www.cdc.gov/injury/wisqars/index.html" TargetMode="External"/><Relationship Id="rId1" Type="http://schemas.openxmlformats.org/officeDocument/2006/relationships/slideLayout" Target="../slideLayouts/slideLayout3.xml"/><Relationship Id="rId4" Type="http://schemas.openxmlformats.org/officeDocument/2006/relationships/hyperlink" Target="https://doi.org/10.1177/2156759X21101865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p:txBody>
          <a:bodyPr/>
          <a:lstStyle/>
          <a:p>
            <a:r>
              <a:rPr lang="en-US" sz="4000" b="0" i="1" dirty="0">
                <a:solidFill>
                  <a:srgbClr val="242424"/>
                </a:solidFill>
                <a:effectLst/>
                <a:latin typeface="Arial" panose="020B0604020202020204" pitchFamily="34" charset="0"/>
              </a:rPr>
              <a:t>Interpersonal Protective Factors of Suicide Ideation and Attempt Among Adolescents</a:t>
            </a:r>
            <a:endParaRPr lang="en-US" sz="4000" dirty="0"/>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p:txBody>
          <a:bodyPr/>
          <a:lstStyle/>
          <a:p>
            <a:r>
              <a:rPr lang="en-US" sz="2000" dirty="0"/>
              <a:t>Lillian Martz Doctoral Student</a:t>
            </a:r>
          </a:p>
          <a:p>
            <a:r>
              <a:rPr lang="en-US" sz="2000" dirty="0"/>
              <a:t>Department of Counseling</a:t>
            </a:r>
          </a:p>
          <a:p>
            <a:r>
              <a:rPr lang="en-US" sz="2000" dirty="0"/>
              <a:t>Faculty Advisors: Dr. Emily </a:t>
            </a:r>
            <a:r>
              <a:rPr lang="en-US" sz="2000" dirty="0" err="1"/>
              <a:t>Sallee</a:t>
            </a:r>
            <a:r>
              <a:rPr lang="en-US" sz="2000" dirty="0"/>
              <a:t> &amp; Dr. Abraham Cazares-Cervantes</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7C24486-D396-6FA4-00F3-5CD304F86EC0}"/>
              </a:ext>
            </a:extLst>
          </p:cNvPr>
          <p:cNvSpPr>
            <a:spLocks noGrp="1"/>
          </p:cNvSpPr>
          <p:nvPr>
            <p:ph type="dt" sz="half" idx="10"/>
          </p:nvPr>
        </p:nvSpPr>
        <p:spPr/>
        <p:txBody>
          <a:bodyPr/>
          <a:lstStyle/>
          <a:p>
            <a:fld id="{264B65B2-FEC3-46CE-BA08-F39307C29121}" type="datetime1">
              <a:rPr lang="en-US" smtClean="0"/>
              <a:t>2/12/2023</a:t>
            </a:fld>
            <a:endParaRPr lang="en-US" dirty="0"/>
          </a:p>
        </p:txBody>
      </p:sp>
      <p:pic>
        <p:nvPicPr>
          <p:cNvPr id="11" name="Picture 10">
            <a:extLst>
              <a:ext uri="{FF2B5EF4-FFF2-40B4-BE49-F238E27FC236}">
                <a16:creationId xmlns:a16="http://schemas.microsoft.com/office/drawing/2014/main" id="{C64F54CA-6BB6-0433-C106-4F3C17F8B1CD}"/>
              </a:ext>
            </a:extLst>
          </p:cNvPr>
          <p:cNvPicPr>
            <a:picLocks noChangeAspect="1"/>
          </p:cNvPicPr>
          <p:nvPr/>
        </p:nvPicPr>
        <p:blipFill>
          <a:blip r:embed="rId2"/>
          <a:stretch>
            <a:fillRect/>
          </a:stretch>
        </p:blipFill>
        <p:spPr>
          <a:xfrm>
            <a:off x="8751696" y="2666086"/>
            <a:ext cx="3440304" cy="2183004"/>
          </a:xfrm>
          <a:prstGeom prst="rect">
            <a:avLst/>
          </a:prstGeom>
        </p:spPr>
      </p:pic>
      <p:pic>
        <p:nvPicPr>
          <p:cNvPr id="13" name="Picture 12">
            <a:extLst>
              <a:ext uri="{FF2B5EF4-FFF2-40B4-BE49-F238E27FC236}">
                <a16:creationId xmlns:a16="http://schemas.microsoft.com/office/drawing/2014/main" id="{588743EA-1528-FBE9-B5E6-9F95674AC44A}"/>
              </a:ext>
            </a:extLst>
          </p:cNvPr>
          <p:cNvPicPr>
            <a:picLocks noChangeAspect="1"/>
          </p:cNvPicPr>
          <p:nvPr/>
        </p:nvPicPr>
        <p:blipFill>
          <a:blip r:embed="rId3"/>
          <a:stretch>
            <a:fillRect/>
          </a:stretch>
        </p:blipFill>
        <p:spPr>
          <a:xfrm>
            <a:off x="0" y="4411564"/>
            <a:ext cx="2930855" cy="2309911"/>
          </a:xfrm>
          <a:prstGeom prst="rect">
            <a:avLst/>
          </a:prstGeom>
        </p:spPr>
      </p:pic>
      <p:pic>
        <p:nvPicPr>
          <p:cNvPr id="15" name="Picture 14">
            <a:extLst>
              <a:ext uri="{FF2B5EF4-FFF2-40B4-BE49-F238E27FC236}">
                <a16:creationId xmlns:a16="http://schemas.microsoft.com/office/drawing/2014/main" id="{BAC21E96-8700-B1C5-5F55-96E9C0F938D4}"/>
              </a:ext>
            </a:extLst>
          </p:cNvPr>
          <p:cNvPicPr>
            <a:picLocks noChangeAspect="1"/>
          </p:cNvPicPr>
          <p:nvPr/>
        </p:nvPicPr>
        <p:blipFill>
          <a:blip r:embed="rId4"/>
          <a:stretch>
            <a:fillRect/>
          </a:stretch>
        </p:blipFill>
        <p:spPr>
          <a:xfrm>
            <a:off x="5722277" y="4885797"/>
            <a:ext cx="3416122" cy="1338313"/>
          </a:xfrm>
          <a:prstGeom prst="rect">
            <a:avLst/>
          </a:prstGeom>
        </p:spPr>
      </p:pic>
      <p:pic>
        <p:nvPicPr>
          <p:cNvPr id="17" name="Picture 16">
            <a:extLst>
              <a:ext uri="{FF2B5EF4-FFF2-40B4-BE49-F238E27FC236}">
                <a16:creationId xmlns:a16="http://schemas.microsoft.com/office/drawing/2014/main" id="{3438CBCC-A873-AE6D-F7A6-24C2ACD66863}"/>
              </a:ext>
            </a:extLst>
          </p:cNvPr>
          <p:cNvPicPr>
            <a:picLocks noChangeAspect="1"/>
          </p:cNvPicPr>
          <p:nvPr/>
        </p:nvPicPr>
        <p:blipFill>
          <a:blip r:embed="rId5"/>
          <a:stretch>
            <a:fillRect/>
          </a:stretch>
        </p:blipFill>
        <p:spPr>
          <a:xfrm>
            <a:off x="2930855" y="2666086"/>
            <a:ext cx="3276689" cy="2219711"/>
          </a:xfrm>
          <a:prstGeom prst="rect">
            <a:avLst/>
          </a:prstGeom>
        </p:spPr>
      </p:pic>
      <p:graphicFrame>
        <p:nvGraphicFramePr>
          <p:cNvPr id="19" name="Table 18">
            <a:extLst>
              <a:ext uri="{FF2B5EF4-FFF2-40B4-BE49-F238E27FC236}">
                <a16:creationId xmlns:a16="http://schemas.microsoft.com/office/drawing/2014/main" id="{CB221E91-12E1-9236-F0C5-365409C92193}"/>
              </a:ext>
            </a:extLst>
          </p:cNvPr>
          <p:cNvGraphicFramePr>
            <a:graphicFrameLocks noGrp="1"/>
          </p:cNvGraphicFramePr>
          <p:nvPr>
            <p:extLst>
              <p:ext uri="{D42A27DB-BD31-4B8C-83A1-F6EECF244321}">
                <p14:modId xmlns:p14="http://schemas.microsoft.com/office/powerpoint/2010/main" val="2797239099"/>
              </p:ext>
            </p:extLst>
          </p:nvPr>
        </p:nvGraphicFramePr>
        <p:xfrm>
          <a:off x="381000" y="680519"/>
          <a:ext cx="10139516" cy="1478280"/>
        </p:xfrm>
        <a:graphic>
          <a:graphicData uri="http://schemas.openxmlformats.org/drawingml/2006/table">
            <a:tbl>
              <a:tblPr firstRow="1" bandRow="1">
                <a:tableStyleId>{5C22544A-7EE6-4342-B048-85BDC9FD1C3A}</a:tableStyleId>
              </a:tblPr>
              <a:tblGrid>
                <a:gridCol w="5069758">
                  <a:extLst>
                    <a:ext uri="{9D8B030D-6E8A-4147-A177-3AD203B41FA5}">
                      <a16:colId xmlns:a16="http://schemas.microsoft.com/office/drawing/2014/main" val="2084500350"/>
                    </a:ext>
                  </a:extLst>
                </a:gridCol>
                <a:gridCol w="5069758">
                  <a:extLst>
                    <a:ext uri="{9D8B030D-6E8A-4147-A177-3AD203B41FA5}">
                      <a16:colId xmlns:a16="http://schemas.microsoft.com/office/drawing/2014/main" val="2468102484"/>
                    </a:ext>
                  </a:extLst>
                </a:gridCol>
              </a:tblGrid>
              <a:tr h="0">
                <a:tc>
                  <a:txBody>
                    <a:bodyPr/>
                    <a:lstStyle/>
                    <a:p>
                      <a:r>
                        <a:rPr lang="en-US" dirty="0"/>
                        <a:t>Thwarted Belonging</a:t>
                      </a:r>
                    </a:p>
                  </a:txBody>
                  <a:tcPr/>
                </a:tc>
                <a:tc>
                  <a:txBody>
                    <a:bodyPr/>
                    <a:lstStyle/>
                    <a:p>
                      <a:r>
                        <a:rPr lang="en-US" dirty="0"/>
                        <a:t>Perceived Burdensomeness</a:t>
                      </a:r>
                    </a:p>
                  </a:txBody>
                  <a:tcPr/>
                </a:tc>
                <a:extLst>
                  <a:ext uri="{0D108BD9-81ED-4DB2-BD59-A6C34878D82A}">
                    <a16:rowId xmlns:a16="http://schemas.microsoft.com/office/drawing/2014/main" val="707572123"/>
                  </a:ext>
                </a:extLst>
              </a:tr>
              <a:tr h="370840">
                <a:tc>
                  <a:txBody>
                    <a:bodyPr/>
                    <a:lstStyle/>
                    <a:p>
                      <a:r>
                        <a:rPr lang="en-US" b="1" dirty="0"/>
                        <a:t>Caring Teacher</a:t>
                      </a:r>
                    </a:p>
                  </a:txBody>
                  <a:tcPr/>
                </a:tc>
                <a:tc>
                  <a:txBody>
                    <a:bodyPr/>
                    <a:lstStyle/>
                    <a:p>
                      <a:r>
                        <a:rPr lang="en-US" dirty="0"/>
                        <a:t>Emotional/Mental Health (inverse)</a:t>
                      </a:r>
                    </a:p>
                  </a:txBody>
                  <a:tcPr/>
                </a:tc>
                <a:extLst>
                  <a:ext uri="{0D108BD9-81ED-4DB2-BD59-A6C34878D82A}">
                    <a16:rowId xmlns:a16="http://schemas.microsoft.com/office/drawing/2014/main" val="3245186399"/>
                  </a:ext>
                </a:extLst>
              </a:tr>
              <a:tr h="370840">
                <a:tc>
                  <a:txBody>
                    <a:bodyPr/>
                    <a:lstStyle/>
                    <a:p>
                      <a:r>
                        <a:rPr lang="en-US" b="1" dirty="0"/>
                        <a:t>Absenteeism (inverse)</a:t>
                      </a:r>
                    </a:p>
                  </a:txBody>
                  <a:tcPr/>
                </a:tc>
                <a:tc>
                  <a:txBody>
                    <a:bodyPr/>
                    <a:lstStyle/>
                    <a:p>
                      <a:r>
                        <a:rPr lang="en-US" b="1" dirty="0"/>
                        <a:t>Self-Agency</a:t>
                      </a:r>
                    </a:p>
                  </a:txBody>
                  <a:tcPr/>
                </a:tc>
                <a:extLst>
                  <a:ext uri="{0D108BD9-81ED-4DB2-BD59-A6C34878D82A}">
                    <a16:rowId xmlns:a16="http://schemas.microsoft.com/office/drawing/2014/main" val="3329421167"/>
                  </a:ext>
                </a:extLst>
              </a:tr>
              <a:tr h="370840">
                <a:tc>
                  <a:txBody>
                    <a:bodyPr/>
                    <a:lstStyle/>
                    <a:p>
                      <a:r>
                        <a:rPr lang="en-US" dirty="0"/>
                        <a:t>Physical Health</a:t>
                      </a:r>
                    </a:p>
                  </a:txBody>
                  <a:tcPr/>
                </a:tc>
                <a:tc>
                  <a:txBody>
                    <a:bodyPr/>
                    <a:lstStyle/>
                    <a:p>
                      <a:r>
                        <a:rPr lang="en-US" dirty="0"/>
                        <a:t>Food Insecurity</a:t>
                      </a:r>
                    </a:p>
                  </a:txBody>
                  <a:tcPr/>
                </a:tc>
                <a:extLst>
                  <a:ext uri="{0D108BD9-81ED-4DB2-BD59-A6C34878D82A}">
                    <a16:rowId xmlns:a16="http://schemas.microsoft.com/office/drawing/2014/main" val="3245446635"/>
                  </a:ext>
                </a:extLst>
              </a:tr>
            </a:tbl>
          </a:graphicData>
        </a:graphic>
      </p:graphicFrame>
      <p:sp>
        <p:nvSpPr>
          <p:cNvPr id="21" name="TextBox 20">
            <a:extLst>
              <a:ext uri="{FF2B5EF4-FFF2-40B4-BE49-F238E27FC236}">
                <a16:creationId xmlns:a16="http://schemas.microsoft.com/office/drawing/2014/main" id="{9DF6A2C4-8706-587D-E407-5BFF7815CAD2}"/>
              </a:ext>
            </a:extLst>
          </p:cNvPr>
          <p:cNvSpPr txBox="1"/>
          <p:nvPr/>
        </p:nvSpPr>
        <p:spPr>
          <a:xfrm>
            <a:off x="845574" y="136525"/>
            <a:ext cx="9210368" cy="584775"/>
          </a:xfrm>
          <a:prstGeom prst="rect">
            <a:avLst/>
          </a:prstGeom>
          <a:noFill/>
        </p:spPr>
        <p:txBody>
          <a:bodyPr wrap="square">
            <a:spAutoFit/>
          </a:bodyPr>
          <a:lstStyle/>
          <a:p>
            <a:pPr algn="ctr"/>
            <a:r>
              <a:rPr lang="en-US" sz="3200" b="1" dirty="0"/>
              <a:t>Proxy Items from survey</a:t>
            </a:r>
          </a:p>
        </p:txBody>
      </p:sp>
    </p:spTree>
    <p:extLst>
      <p:ext uri="{BB962C8B-B14F-4D97-AF65-F5344CB8AC3E}">
        <p14:creationId xmlns:p14="http://schemas.microsoft.com/office/powerpoint/2010/main" val="3915749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AFFD6E5-8F85-9121-55AE-AE46C730D5B6}"/>
              </a:ext>
            </a:extLst>
          </p:cNvPr>
          <p:cNvSpPr txBox="1"/>
          <p:nvPr/>
        </p:nvSpPr>
        <p:spPr>
          <a:xfrm>
            <a:off x="1167492" y="381000"/>
            <a:ext cx="9779183" cy="1325563"/>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800" b="1" kern="1200" dirty="0">
                <a:latin typeface="+mj-lt"/>
                <a:ea typeface="+mj-ea"/>
                <a:cs typeface="+mj-cs"/>
              </a:rPr>
              <a:t>Physical Health</a:t>
            </a:r>
          </a:p>
        </p:txBody>
      </p:sp>
      <p:sp>
        <p:nvSpPr>
          <p:cNvPr id="3" name="Date Placeholder 2">
            <a:extLst>
              <a:ext uri="{FF2B5EF4-FFF2-40B4-BE49-F238E27FC236}">
                <a16:creationId xmlns:a16="http://schemas.microsoft.com/office/drawing/2014/main" id="{4E809DF5-56B4-304A-8777-BB8576005AF2}"/>
              </a:ext>
            </a:extLst>
          </p:cNvPr>
          <p:cNvSpPr>
            <a:spLocks noGrp="1"/>
          </p:cNvSpPr>
          <p:nvPr>
            <p:ph type="dt" sz="half" idx="4294967295"/>
          </p:nvPr>
        </p:nvSpPr>
        <p:spPr>
          <a:xfrm>
            <a:off x="381000" y="6356350"/>
            <a:ext cx="2743200" cy="365125"/>
          </a:xfrm>
        </p:spPr>
        <p:txBody>
          <a:bodyPr vert="horz" lIns="91440" tIns="45720" rIns="91440" bIns="45720" rtlCol="0" anchor="ctr">
            <a:normAutofit/>
          </a:bodyPr>
          <a:lstStyle/>
          <a:p>
            <a:pPr>
              <a:spcAft>
                <a:spcPts val="600"/>
              </a:spcAft>
            </a:pPr>
            <a:fld id="{D73D4622-A996-4448-A8FA-414B7D999816}" type="datetime1">
              <a:rPr lang="en-US" smtClean="0"/>
              <a:t>2/12/2023</a:t>
            </a:fld>
            <a:endParaRPr lang="en-US"/>
          </a:p>
        </p:txBody>
      </p:sp>
      <p:graphicFrame>
        <p:nvGraphicFramePr>
          <p:cNvPr id="15" name="Table 14">
            <a:extLst>
              <a:ext uri="{FF2B5EF4-FFF2-40B4-BE49-F238E27FC236}">
                <a16:creationId xmlns:a16="http://schemas.microsoft.com/office/drawing/2014/main" id="{BE48F5C3-1C7A-6CD3-25DF-97215C1E9C5D}"/>
              </a:ext>
            </a:extLst>
          </p:cNvPr>
          <p:cNvGraphicFramePr>
            <a:graphicFrameLocks noGrp="1"/>
          </p:cNvGraphicFramePr>
          <p:nvPr>
            <p:extLst>
              <p:ext uri="{D42A27DB-BD31-4B8C-83A1-F6EECF244321}">
                <p14:modId xmlns:p14="http://schemas.microsoft.com/office/powerpoint/2010/main" val="2156051027"/>
              </p:ext>
            </p:extLst>
          </p:nvPr>
        </p:nvGraphicFramePr>
        <p:xfrm>
          <a:off x="609600" y="1917291"/>
          <a:ext cx="10962967" cy="3578940"/>
        </p:xfrm>
        <a:graphic>
          <a:graphicData uri="http://schemas.openxmlformats.org/drawingml/2006/table">
            <a:tbl>
              <a:tblPr firstRow="1" bandRow="1">
                <a:tableStyleId>{5C22544A-7EE6-4342-B048-85BDC9FD1C3A}</a:tableStyleId>
              </a:tblPr>
              <a:tblGrid>
                <a:gridCol w="3115958">
                  <a:extLst>
                    <a:ext uri="{9D8B030D-6E8A-4147-A177-3AD203B41FA5}">
                      <a16:colId xmlns:a16="http://schemas.microsoft.com/office/drawing/2014/main" val="1542971385"/>
                    </a:ext>
                  </a:extLst>
                </a:gridCol>
                <a:gridCol w="3881125">
                  <a:extLst>
                    <a:ext uri="{9D8B030D-6E8A-4147-A177-3AD203B41FA5}">
                      <a16:colId xmlns:a16="http://schemas.microsoft.com/office/drawing/2014/main" val="2121792879"/>
                    </a:ext>
                  </a:extLst>
                </a:gridCol>
                <a:gridCol w="1015628">
                  <a:extLst>
                    <a:ext uri="{9D8B030D-6E8A-4147-A177-3AD203B41FA5}">
                      <a16:colId xmlns:a16="http://schemas.microsoft.com/office/drawing/2014/main" val="2649221822"/>
                    </a:ext>
                  </a:extLst>
                </a:gridCol>
                <a:gridCol w="1208418">
                  <a:extLst>
                    <a:ext uri="{9D8B030D-6E8A-4147-A177-3AD203B41FA5}">
                      <a16:colId xmlns:a16="http://schemas.microsoft.com/office/drawing/2014/main" val="913163632"/>
                    </a:ext>
                  </a:extLst>
                </a:gridCol>
                <a:gridCol w="855793">
                  <a:extLst>
                    <a:ext uri="{9D8B030D-6E8A-4147-A177-3AD203B41FA5}">
                      <a16:colId xmlns:a16="http://schemas.microsoft.com/office/drawing/2014/main" val="1436162056"/>
                    </a:ext>
                  </a:extLst>
                </a:gridCol>
                <a:gridCol w="354866">
                  <a:extLst>
                    <a:ext uri="{9D8B030D-6E8A-4147-A177-3AD203B41FA5}">
                      <a16:colId xmlns:a16="http://schemas.microsoft.com/office/drawing/2014/main" val="3800272911"/>
                    </a:ext>
                  </a:extLst>
                </a:gridCol>
                <a:gridCol w="531179">
                  <a:extLst>
                    <a:ext uri="{9D8B030D-6E8A-4147-A177-3AD203B41FA5}">
                      <a16:colId xmlns:a16="http://schemas.microsoft.com/office/drawing/2014/main" val="901110927"/>
                    </a:ext>
                  </a:extLst>
                </a:gridCol>
              </a:tblGrid>
              <a:tr h="191427">
                <a:tc>
                  <a:txBody>
                    <a:bodyPr/>
                    <a:lstStyle/>
                    <a:p>
                      <a:pPr marL="0" marR="0" algn="ctr">
                        <a:lnSpc>
                          <a:spcPct val="107000"/>
                        </a:lnSpc>
                        <a:spcBef>
                          <a:spcPts val="0"/>
                        </a:spcBef>
                        <a:spcAft>
                          <a:spcPts val="1000"/>
                        </a:spcAft>
                      </a:pPr>
                      <a:r>
                        <a:rPr lang="en-US" sz="1000">
                          <a:effectLst/>
                        </a:rPr>
                        <a:t>Model Fitting Information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tc>
                  <a:txBody>
                    <a:bodyPr/>
                    <a:lstStyle/>
                    <a:p>
                      <a:pPr marL="0" marR="0">
                        <a:lnSpc>
                          <a:spcPct val="107000"/>
                        </a:lnSpc>
                        <a:spcBef>
                          <a:spcPts val="0"/>
                        </a:spcBef>
                        <a:spcAft>
                          <a:spcPts val="100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tc>
                  <a:txBody>
                    <a:bodyPr/>
                    <a:lstStyle/>
                    <a:p>
                      <a:pPr marL="0" marR="0">
                        <a:lnSpc>
                          <a:spcPct val="107000"/>
                        </a:lnSpc>
                        <a:spcBef>
                          <a:spcPts val="0"/>
                        </a:spcBef>
                        <a:spcAft>
                          <a:spcPts val="100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tc>
                  <a:txBody>
                    <a:bodyPr/>
                    <a:lstStyle/>
                    <a:p>
                      <a:pPr marL="0" marR="0">
                        <a:lnSpc>
                          <a:spcPct val="107000"/>
                        </a:lnSpc>
                        <a:spcBef>
                          <a:spcPts val="0"/>
                        </a:spcBef>
                        <a:spcAft>
                          <a:spcPts val="100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tc>
                  <a:txBody>
                    <a:bodyPr/>
                    <a:lstStyle/>
                    <a:p>
                      <a:pPr marL="0" marR="0">
                        <a:lnSpc>
                          <a:spcPct val="107000"/>
                        </a:lnSpc>
                        <a:spcBef>
                          <a:spcPts val="0"/>
                        </a:spcBef>
                        <a:spcAft>
                          <a:spcPts val="100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tc>
                  <a:txBody>
                    <a:bodyPr/>
                    <a:lstStyle/>
                    <a:p>
                      <a:pPr marL="0" marR="0">
                        <a:lnSpc>
                          <a:spcPct val="107000"/>
                        </a:lnSpc>
                        <a:spcBef>
                          <a:spcPts val="0"/>
                        </a:spcBef>
                        <a:spcAft>
                          <a:spcPts val="100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tc>
                  <a:txBody>
                    <a:bodyPr/>
                    <a:lstStyle/>
                    <a:p>
                      <a:pPr marL="0" marR="0">
                        <a:lnSpc>
                          <a:spcPct val="107000"/>
                        </a:lnSpc>
                        <a:spcBef>
                          <a:spcPts val="0"/>
                        </a:spcBef>
                        <a:spcAft>
                          <a:spcPts val="100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extLst>
                  <a:ext uri="{0D108BD9-81ED-4DB2-BD59-A6C34878D82A}">
                    <a16:rowId xmlns:a16="http://schemas.microsoft.com/office/drawing/2014/main" val="76507885"/>
                  </a:ext>
                </a:extLst>
              </a:tr>
              <a:tr h="285249">
                <a:tc>
                  <a:txBody>
                    <a:bodyPr/>
                    <a:lstStyle/>
                    <a:p>
                      <a:pPr marL="0" marR="0">
                        <a:lnSpc>
                          <a:spcPct val="107000"/>
                        </a:lnSpc>
                        <a:spcBef>
                          <a:spcPts val="0"/>
                        </a:spcBef>
                        <a:spcAft>
                          <a:spcPts val="1000"/>
                        </a:spcAft>
                      </a:pPr>
                      <a:r>
                        <a:rPr lang="en-US" sz="800">
                          <a:effectLst/>
                        </a:rPr>
                        <a:t>Grade (consistent with age range)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b"/>
                </a:tc>
                <a:tc>
                  <a:txBody>
                    <a:bodyPr/>
                    <a:lstStyle/>
                    <a:p>
                      <a:pPr marL="0" marR="0">
                        <a:lnSpc>
                          <a:spcPct val="107000"/>
                        </a:lnSpc>
                        <a:spcBef>
                          <a:spcPts val="0"/>
                        </a:spcBef>
                        <a:spcAft>
                          <a:spcPts val="1000"/>
                        </a:spcAft>
                      </a:pPr>
                      <a:r>
                        <a:rPr lang="en-US" sz="800">
                          <a:effectLst/>
                        </a:rPr>
                        <a:t>RECODE: How do you identify? (Female, Male, Non-Binary/GNC)</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b"/>
                </a:tc>
                <a:tc>
                  <a:txBody>
                    <a:bodyPr/>
                    <a:lstStyle/>
                    <a:p>
                      <a:pPr marL="0" marR="0">
                        <a:lnSpc>
                          <a:spcPct val="107000"/>
                        </a:lnSpc>
                        <a:spcBef>
                          <a:spcPts val="0"/>
                        </a:spcBef>
                        <a:spcAft>
                          <a:spcPts val="1000"/>
                        </a:spcAft>
                      </a:pPr>
                      <a:r>
                        <a:rPr lang="en-US" sz="800">
                          <a:effectLst/>
                        </a:rPr>
                        <a:t>Model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b"/>
                </a:tc>
                <a:tc>
                  <a:txBody>
                    <a:bodyPr/>
                    <a:lstStyle/>
                    <a:p>
                      <a:pPr marL="0" marR="0" algn="ctr">
                        <a:lnSpc>
                          <a:spcPct val="107000"/>
                        </a:lnSpc>
                        <a:spcBef>
                          <a:spcPts val="0"/>
                        </a:spcBef>
                        <a:spcAft>
                          <a:spcPts val="1000"/>
                        </a:spcAft>
                      </a:pPr>
                      <a:r>
                        <a:rPr lang="en-US" sz="800">
                          <a:effectLst/>
                        </a:rPr>
                        <a:t>-2 Log Likelihood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b"/>
                </a:tc>
                <a:tc>
                  <a:txBody>
                    <a:bodyPr/>
                    <a:lstStyle/>
                    <a:p>
                      <a:pPr marL="0" marR="0" algn="ctr">
                        <a:lnSpc>
                          <a:spcPct val="107000"/>
                        </a:lnSpc>
                        <a:spcBef>
                          <a:spcPts val="0"/>
                        </a:spcBef>
                        <a:spcAft>
                          <a:spcPts val="1000"/>
                        </a:spcAft>
                      </a:pPr>
                      <a:r>
                        <a:rPr lang="en-US" sz="800">
                          <a:effectLst/>
                        </a:rPr>
                        <a:t>Chi-Square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b"/>
                </a:tc>
                <a:tc>
                  <a:txBody>
                    <a:bodyPr/>
                    <a:lstStyle/>
                    <a:p>
                      <a:pPr marL="0" marR="0" algn="ctr">
                        <a:lnSpc>
                          <a:spcPct val="107000"/>
                        </a:lnSpc>
                        <a:spcBef>
                          <a:spcPts val="0"/>
                        </a:spcBef>
                        <a:spcAft>
                          <a:spcPts val="1000"/>
                        </a:spcAft>
                      </a:pPr>
                      <a:r>
                        <a:rPr lang="en-US" sz="800">
                          <a:effectLst/>
                        </a:rPr>
                        <a:t>df</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b"/>
                </a:tc>
                <a:tc>
                  <a:txBody>
                    <a:bodyPr/>
                    <a:lstStyle/>
                    <a:p>
                      <a:pPr marL="0" marR="0" algn="ctr">
                        <a:lnSpc>
                          <a:spcPct val="107000"/>
                        </a:lnSpc>
                        <a:spcBef>
                          <a:spcPts val="0"/>
                        </a:spcBef>
                        <a:spcAft>
                          <a:spcPts val="1000"/>
                        </a:spcAft>
                      </a:pPr>
                      <a:r>
                        <a:rPr lang="en-US" sz="800">
                          <a:effectLst/>
                        </a:rPr>
                        <a:t>Sig.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b"/>
                </a:tc>
                <a:extLst>
                  <a:ext uri="{0D108BD9-81ED-4DB2-BD59-A6C34878D82A}">
                    <a16:rowId xmlns:a16="http://schemas.microsoft.com/office/drawing/2014/main" val="1918682439"/>
                  </a:ext>
                </a:extLst>
              </a:tr>
              <a:tr h="363024">
                <a:tc rowSpan="6">
                  <a:txBody>
                    <a:bodyPr/>
                    <a:lstStyle/>
                    <a:p>
                      <a:pPr marL="0" marR="0">
                        <a:lnSpc>
                          <a:spcPct val="115000"/>
                        </a:lnSpc>
                        <a:spcBef>
                          <a:spcPts val="0"/>
                        </a:spcBef>
                        <a:spcAft>
                          <a:spcPts val="1000"/>
                        </a:spcAft>
                      </a:pPr>
                      <a:r>
                        <a:rPr lang="en-US" sz="1000">
                          <a:effectLst/>
                        </a:rPr>
                        <a:t>8th</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rowSpan="2">
                  <a:txBody>
                    <a:bodyPr/>
                    <a:lstStyle/>
                    <a:p>
                      <a:pPr marL="0" marR="0">
                        <a:lnSpc>
                          <a:spcPct val="107000"/>
                        </a:lnSpc>
                        <a:spcBef>
                          <a:spcPts val="0"/>
                        </a:spcBef>
                        <a:spcAft>
                          <a:spcPts val="1000"/>
                        </a:spcAft>
                      </a:pPr>
                      <a:r>
                        <a:rPr lang="en-US" sz="800">
                          <a:effectLst/>
                        </a:rPr>
                        <a:t>Female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nSpc>
                          <a:spcPct val="107000"/>
                        </a:lnSpc>
                        <a:spcBef>
                          <a:spcPts val="0"/>
                        </a:spcBef>
                        <a:spcAft>
                          <a:spcPts val="1000"/>
                        </a:spcAft>
                      </a:pPr>
                      <a:r>
                        <a:rPr lang="en-US" sz="800">
                          <a:effectLst/>
                        </a:rPr>
                        <a:t>Intercept Only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444.175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nSpc>
                          <a:spcPct val="107000"/>
                        </a:lnSpc>
                        <a:spcBef>
                          <a:spcPts val="0"/>
                        </a:spcBef>
                        <a:spcAft>
                          <a:spcPts val="1000"/>
                        </a:spcAft>
                      </a:pPr>
                      <a:br>
                        <a:rPr lang="en-US" sz="1000">
                          <a:effectLst/>
                        </a:rPr>
                      </a:b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tc>
                  <a:txBody>
                    <a:bodyPr/>
                    <a:lstStyle/>
                    <a:p>
                      <a:pPr marL="0" marR="0">
                        <a:lnSpc>
                          <a:spcPct val="107000"/>
                        </a:lnSpc>
                        <a:spcBef>
                          <a:spcPts val="0"/>
                        </a:spcBef>
                        <a:spcAft>
                          <a:spcPts val="1000"/>
                        </a:spcAft>
                      </a:pPr>
                      <a:br>
                        <a:rPr lang="en-US" sz="1000">
                          <a:effectLst/>
                        </a:rPr>
                      </a:b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tc>
                  <a:txBody>
                    <a:bodyPr/>
                    <a:lstStyle/>
                    <a:p>
                      <a:pPr marL="0" marR="0">
                        <a:lnSpc>
                          <a:spcPct val="107000"/>
                        </a:lnSpc>
                        <a:spcBef>
                          <a:spcPts val="0"/>
                        </a:spcBef>
                        <a:spcAft>
                          <a:spcPts val="1000"/>
                        </a:spcAft>
                      </a:pPr>
                      <a:br>
                        <a:rPr lang="en-US" sz="1000">
                          <a:effectLst/>
                        </a:rPr>
                      </a:b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extLst>
                  <a:ext uri="{0D108BD9-81ED-4DB2-BD59-A6C34878D82A}">
                    <a16:rowId xmlns:a16="http://schemas.microsoft.com/office/drawing/2014/main" val="2600721798"/>
                  </a:ext>
                </a:extLst>
              </a:tr>
              <a:tr h="15402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800">
                          <a:effectLst/>
                        </a:rPr>
                        <a:t>Final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328.878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115.297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&lt;.001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extLst>
                  <a:ext uri="{0D108BD9-81ED-4DB2-BD59-A6C34878D82A}">
                    <a16:rowId xmlns:a16="http://schemas.microsoft.com/office/drawing/2014/main" val="1868887652"/>
                  </a:ext>
                </a:extLst>
              </a:tr>
              <a:tr h="363024">
                <a:tc vMerge="1">
                  <a:txBody>
                    <a:bodyPr/>
                    <a:lstStyle/>
                    <a:p>
                      <a:endParaRPr lang="en-US"/>
                    </a:p>
                  </a:txBody>
                  <a:tcPr/>
                </a:tc>
                <a:tc rowSpan="2">
                  <a:txBody>
                    <a:bodyPr/>
                    <a:lstStyle/>
                    <a:p>
                      <a:pPr marL="0" marR="0">
                        <a:lnSpc>
                          <a:spcPct val="107000"/>
                        </a:lnSpc>
                        <a:spcBef>
                          <a:spcPts val="0"/>
                        </a:spcBef>
                        <a:spcAft>
                          <a:spcPts val="1000"/>
                        </a:spcAft>
                      </a:pPr>
                      <a:r>
                        <a:rPr lang="en-US" sz="800">
                          <a:effectLst/>
                        </a:rPr>
                        <a:t>Male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nSpc>
                          <a:spcPct val="107000"/>
                        </a:lnSpc>
                        <a:spcBef>
                          <a:spcPts val="0"/>
                        </a:spcBef>
                        <a:spcAft>
                          <a:spcPts val="1000"/>
                        </a:spcAft>
                      </a:pPr>
                      <a:r>
                        <a:rPr lang="en-US" sz="800">
                          <a:effectLst/>
                        </a:rPr>
                        <a:t>Intercept Only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356.579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nSpc>
                          <a:spcPct val="107000"/>
                        </a:lnSpc>
                        <a:spcBef>
                          <a:spcPts val="0"/>
                        </a:spcBef>
                        <a:spcAft>
                          <a:spcPts val="1000"/>
                        </a:spcAft>
                      </a:pPr>
                      <a:br>
                        <a:rPr lang="en-US" sz="1000">
                          <a:effectLst/>
                        </a:rPr>
                      </a:b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tc>
                  <a:txBody>
                    <a:bodyPr/>
                    <a:lstStyle/>
                    <a:p>
                      <a:pPr marL="0" marR="0">
                        <a:lnSpc>
                          <a:spcPct val="107000"/>
                        </a:lnSpc>
                        <a:spcBef>
                          <a:spcPts val="0"/>
                        </a:spcBef>
                        <a:spcAft>
                          <a:spcPts val="1000"/>
                        </a:spcAft>
                      </a:pPr>
                      <a:br>
                        <a:rPr lang="en-US" sz="1000">
                          <a:effectLst/>
                        </a:rPr>
                      </a:b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tc>
                  <a:txBody>
                    <a:bodyPr/>
                    <a:lstStyle/>
                    <a:p>
                      <a:pPr marL="0" marR="0">
                        <a:lnSpc>
                          <a:spcPct val="107000"/>
                        </a:lnSpc>
                        <a:spcBef>
                          <a:spcPts val="0"/>
                        </a:spcBef>
                        <a:spcAft>
                          <a:spcPts val="1000"/>
                        </a:spcAft>
                      </a:pPr>
                      <a:br>
                        <a:rPr lang="en-US" sz="1000">
                          <a:effectLst/>
                        </a:rPr>
                      </a:b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extLst>
                  <a:ext uri="{0D108BD9-81ED-4DB2-BD59-A6C34878D82A}">
                    <a16:rowId xmlns:a16="http://schemas.microsoft.com/office/drawing/2014/main" val="1042032768"/>
                  </a:ext>
                </a:extLst>
              </a:tr>
              <a:tr h="15402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800">
                          <a:effectLst/>
                        </a:rPr>
                        <a:t>Final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312.638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43.942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&lt;.001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extLst>
                  <a:ext uri="{0D108BD9-81ED-4DB2-BD59-A6C34878D82A}">
                    <a16:rowId xmlns:a16="http://schemas.microsoft.com/office/drawing/2014/main" val="75151442"/>
                  </a:ext>
                </a:extLst>
              </a:tr>
              <a:tr h="363024">
                <a:tc vMerge="1">
                  <a:txBody>
                    <a:bodyPr/>
                    <a:lstStyle/>
                    <a:p>
                      <a:endParaRPr lang="en-US"/>
                    </a:p>
                  </a:txBody>
                  <a:tcPr/>
                </a:tc>
                <a:tc rowSpan="2">
                  <a:txBody>
                    <a:bodyPr/>
                    <a:lstStyle/>
                    <a:p>
                      <a:pPr marL="0" marR="0">
                        <a:lnSpc>
                          <a:spcPct val="107000"/>
                        </a:lnSpc>
                        <a:spcBef>
                          <a:spcPts val="0"/>
                        </a:spcBef>
                        <a:spcAft>
                          <a:spcPts val="1000"/>
                        </a:spcAft>
                      </a:pPr>
                      <a:r>
                        <a:rPr lang="en-US" sz="800">
                          <a:effectLst/>
                        </a:rPr>
                        <a:t>Non-Binary/GNC</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nSpc>
                          <a:spcPct val="107000"/>
                        </a:lnSpc>
                        <a:spcBef>
                          <a:spcPts val="0"/>
                        </a:spcBef>
                        <a:spcAft>
                          <a:spcPts val="1000"/>
                        </a:spcAft>
                      </a:pPr>
                      <a:r>
                        <a:rPr lang="en-US" sz="800">
                          <a:effectLst/>
                        </a:rPr>
                        <a:t>Intercept Only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240.720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nSpc>
                          <a:spcPct val="107000"/>
                        </a:lnSpc>
                        <a:spcBef>
                          <a:spcPts val="0"/>
                        </a:spcBef>
                        <a:spcAft>
                          <a:spcPts val="1000"/>
                        </a:spcAft>
                      </a:pPr>
                      <a:br>
                        <a:rPr lang="en-US" sz="1000">
                          <a:effectLst/>
                        </a:rPr>
                      </a:b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tc>
                  <a:txBody>
                    <a:bodyPr/>
                    <a:lstStyle/>
                    <a:p>
                      <a:pPr marL="0" marR="0">
                        <a:lnSpc>
                          <a:spcPct val="107000"/>
                        </a:lnSpc>
                        <a:spcBef>
                          <a:spcPts val="0"/>
                        </a:spcBef>
                        <a:spcAft>
                          <a:spcPts val="1000"/>
                        </a:spcAft>
                      </a:pPr>
                      <a:br>
                        <a:rPr lang="en-US" sz="1000">
                          <a:effectLst/>
                        </a:rPr>
                      </a:b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tc>
                  <a:txBody>
                    <a:bodyPr/>
                    <a:lstStyle/>
                    <a:p>
                      <a:pPr marL="0" marR="0">
                        <a:lnSpc>
                          <a:spcPct val="107000"/>
                        </a:lnSpc>
                        <a:spcBef>
                          <a:spcPts val="0"/>
                        </a:spcBef>
                        <a:spcAft>
                          <a:spcPts val="1000"/>
                        </a:spcAft>
                      </a:pPr>
                      <a:br>
                        <a:rPr lang="en-US" sz="1000">
                          <a:effectLst/>
                        </a:rPr>
                      </a:b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extLst>
                  <a:ext uri="{0D108BD9-81ED-4DB2-BD59-A6C34878D82A}">
                    <a16:rowId xmlns:a16="http://schemas.microsoft.com/office/drawing/2014/main" val="2027019582"/>
                  </a:ext>
                </a:extLst>
              </a:tr>
              <a:tr h="15402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800">
                          <a:effectLst/>
                        </a:rPr>
                        <a:t>Final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178.638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62.082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&lt;.001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extLst>
                  <a:ext uri="{0D108BD9-81ED-4DB2-BD59-A6C34878D82A}">
                    <a16:rowId xmlns:a16="http://schemas.microsoft.com/office/drawing/2014/main" val="323869715"/>
                  </a:ext>
                </a:extLst>
              </a:tr>
              <a:tr h="363024">
                <a:tc rowSpan="6">
                  <a:txBody>
                    <a:bodyPr/>
                    <a:lstStyle/>
                    <a:p>
                      <a:pPr marL="0" marR="0">
                        <a:lnSpc>
                          <a:spcPct val="107000"/>
                        </a:lnSpc>
                        <a:spcBef>
                          <a:spcPts val="0"/>
                        </a:spcBef>
                        <a:spcAft>
                          <a:spcPts val="1000"/>
                        </a:spcAft>
                      </a:pPr>
                      <a:r>
                        <a:rPr lang="en-US" sz="800">
                          <a:effectLst/>
                        </a:rPr>
                        <a:t>11th</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rowSpan="2">
                  <a:txBody>
                    <a:bodyPr/>
                    <a:lstStyle/>
                    <a:p>
                      <a:pPr marL="0" marR="0">
                        <a:lnSpc>
                          <a:spcPct val="107000"/>
                        </a:lnSpc>
                        <a:spcBef>
                          <a:spcPts val="0"/>
                        </a:spcBef>
                        <a:spcAft>
                          <a:spcPts val="1000"/>
                        </a:spcAft>
                      </a:pPr>
                      <a:r>
                        <a:rPr lang="en-US" sz="800">
                          <a:effectLst/>
                        </a:rPr>
                        <a:t>Female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nSpc>
                          <a:spcPct val="107000"/>
                        </a:lnSpc>
                        <a:spcBef>
                          <a:spcPts val="0"/>
                        </a:spcBef>
                        <a:spcAft>
                          <a:spcPts val="1000"/>
                        </a:spcAft>
                      </a:pPr>
                      <a:r>
                        <a:rPr lang="en-US" sz="800">
                          <a:effectLst/>
                        </a:rPr>
                        <a:t>Intercept Only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375.370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nSpc>
                          <a:spcPct val="107000"/>
                        </a:lnSpc>
                        <a:spcBef>
                          <a:spcPts val="0"/>
                        </a:spcBef>
                        <a:spcAft>
                          <a:spcPts val="1000"/>
                        </a:spcAft>
                      </a:pPr>
                      <a:br>
                        <a:rPr lang="en-US" sz="1000">
                          <a:effectLst/>
                        </a:rPr>
                      </a:b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tc>
                  <a:txBody>
                    <a:bodyPr/>
                    <a:lstStyle/>
                    <a:p>
                      <a:pPr marL="0" marR="0">
                        <a:lnSpc>
                          <a:spcPct val="107000"/>
                        </a:lnSpc>
                        <a:spcBef>
                          <a:spcPts val="0"/>
                        </a:spcBef>
                        <a:spcAft>
                          <a:spcPts val="1000"/>
                        </a:spcAft>
                      </a:pPr>
                      <a:br>
                        <a:rPr lang="en-US" sz="1000">
                          <a:effectLst/>
                        </a:rPr>
                      </a:b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tc>
                  <a:txBody>
                    <a:bodyPr/>
                    <a:lstStyle/>
                    <a:p>
                      <a:pPr marL="0" marR="0">
                        <a:lnSpc>
                          <a:spcPct val="107000"/>
                        </a:lnSpc>
                        <a:spcBef>
                          <a:spcPts val="0"/>
                        </a:spcBef>
                        <a:spcAft>
                          <a:spcPts val="1000"/>
                        </a:spcAft>
                      </a:pPr>
                      <a:br>
                        <a:rPr lang="en-US" sz="1000">
                          <a:effectLst/>
                        </a:rPr>
                      </a:b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extLst>
                  <a:ext uri="{0D108BD9-81ED-4DB2-BD59-A6C34878D82A}">
                    <a16:rowId xmlns:a16="http://schemas.microsoft.com/office/drawing/2014/main" val="2605064095"/>
                  </a:ext>
                </a:extLst>
              </a:tr>
              <a:tr h="15402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800">
                          <a:effectLst/>
                        </a:rPr>
                        <a:t>Final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292.085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83.285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&lt;.001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extLst>
                  <a:ext uri="{0D108BD9-81ED-4DB2-BD59-A6C34878D82A}">
                    <a16:rowId xmlns:a16="http://schemas.microsoft.com/office/drawing/2014/main" val="3712809547"/>
                  </a:ext>
                </a:extLst>
              </a:tr>
              <a:tr h="363024">
                <a:tc vMerge="1">
                  <a:txBody>
                    <a:bodyPr/>
                    <a:lstStyle/>
                    <a:p>
                      <a:endParaRPr lang="en-US"/>
                    </a:p>
                  </a:txBody>
                  <a:tcPr/>
                </a:tc>
                <a:tc rowSpan="2">
                  <a:txBody>
                    <a:bodyPr/>
                    <a:lstStyle/>
                    <a:p>
                      <a:pPr marL="0" marR="0">
                        <a:lnSpc>
                          <a:spcPct val="107000"/>
                        </a:lnSpc>
                        <a:spcBef>
                          <a:spcPts val="0"/>
                        </a:spcBef>
                        <a:spcAft>
                          <a:spcPts val="1000"/>
                        </a:spcAft>
                      </a:pPr>
                      <a:r>
                        <a:rPr lang="en-US" sz="800">
                          <a:effectLst/>
                        </a:rPr>
                        <a:t>Male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nSpc>
                          <a:spcPct val="107000"/>
                        </a:lnSpc>
                        <a:spcBef>
                          <a:spcPts val="0"/>
                        </a:spcBef>
                        <a:spcAft>
                          <a:spcPts val="1000"/>
                        </a:spcAft>
                      </a:pPr>
                      <a:r>
                        <a:rPr lang="en-US" sz="800">
                          <a:effectLst/>
                        </a:rPr>
                        <a:t>Intercept Only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361.053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nSpc>
                          <a:spcPct val="107000"/>
                        </a:lnSpc>
                        <a:spcBef>
                          <a:spcPts val="0"/>
                        </a:spcBef>
                        <a:spcAft>
                          <a:spcPts val="1000"/>
                        </a:spcAft>
                      </a:pPr>
                      <a:br>
                        <a:rPr lang="en-US" sz="1000">
                          <a:effectLst/>
                        </a:rPr>
                      </a:b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tc>
                  <a:txBody>
                    <a:bodyPr/>
                    <a:lstStyle/>
                    <a:p>
                      <a:pPr marL="0" marR="0">
                        <a:lnSpc>
                          <a:spcPct val="107000"/>
                        </a:lnSpc>
                        <a:spcBef>
                          <a:spcPts val="0"/>
                        </a:spcBef>
                        <a:spcAft>
                          <a:spcPts val="1000"/>
                        </a:spcAft>
                      </a:pPr>
                      <a:br>
                        <a:rPr lang="en-US" sz="1000">
                          <a:effectLst/>
                        </a:rPr>
                      </a:b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tc>
                  <a:txBody>
                    <a:bodyPr/>
                    <a:lstStyle/>
                    <a:p>
                      <a:pPr marL="0" marR="0">
                        <a:lnSpc>
                          <a:spcPct val="107000"/>
                        </a:lnSpc>
                        <a:spcBef>
                          <a:spcPts val="0"/>
                        </a:spcBef>
                        <a:spcAft>
                          <a:spcPts val="1000"/>
                        </a:spcAft>
                      </a:pPr>
                      <a:br>
                        <a:rPr lang="en-US" sz="1000">
                          <a:effectLst/>
                        </a:rPr>
                      </a:b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extLst>
                  <a:ext uri="{0D108BD9-81ED-4DB2-BD59-A6C34878D82A}">
                    <a16:rowId xmlns:a16="http://schemas.microsoft.com/office/drawing/2014/main" val="2791629451"/>
                  </a:ext>
                </a:extLst>
              </a:tr>
              <a:tr h="15402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800">
                          <a:effectLst/>
                        </a:rPr>
                        <a:t>Final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293.589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67.464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&lt;.001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extLst>
                  <a:ext uri="{0D108BD9-81ED-4DB2-BD59-A6C34878D82A}">
                    <a16:rowId xmlns:a16="http://schemas.microsoft.com/office/drawing/2014/main" val="3780730554"/>
                  </a:ext>
                </a:extLst>
              </a:tr>
              <a:tr h="363024">
                <a:tc vMerge="1">
                  <a:txBody>
                    <a:bodyPr/>
                    <a:lstStyle/>
                    <a:p>
                      <a:endParaRPr lang="en-US"/>
                    </a:p>
                  </a:txBody>
                  <a:tcPr/>
                </a:tc>
                <a:tc rowSpan="2">
                  <a:txBody>
                    <a:bodyPr/>
                    <a:lstStyle/>
                    <a:p>
                      <a:pPr marL="0" marR="0">
                        <a:lnSpc>
                          <a:spcPct val="107000"/>
                        </a:lnSpc>
                        <a:spcBef>
                          <a:spcPts val="0"/>
                        </a:spcBef>
                        <a:spcAft>
                          <a:spcPts val="1000"/>
                        </a:spcAft>
                      </a:pPr>
                      <a:r>
                        <a:rPr lang="en-US" sz="800">
                          <a:effectLst/>
                        </a:rPr>
                        <a:t>Non-Binary/GNC</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nSpc>
                          <a:spcPct val="107000"/>
                        </a:lnSpc>
                        <a:spcBef>
                          <a:spcPts val="0"/>
                        </a:spcBef>
                        <a:spcAft>
                          <a:spcPts val="1000"/>
                        </a:spcAft>
                      </a:pPr>
                      <a:r>
                        <a:rPr lang="en-US" sz="800">
                          <a:effectLst/>
                        </a:rPr>
                        <a:t>Intercept Only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240.063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nSpc>
                          <a:spcPct val="107000"/>
                        </a:lnSpc>
                        <a:spcBef>
                          <a:spcPts val="0"/>
                        </a:spcBef>
                        <a:spcAft>
                          <a:spcPts val="1000"/>
                        </a:spcAft>
                      </a:pPr>
                      <a:br>
                        <a:rPr lang="en-US" sz="1000">
                          <a:effectLst/>
                        </a:rPr>
                      </a:b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tc>
                  <a:txBody>
                    <a:bodyPr/>
                    <a:lstStyle/>
                    <a:p>
                      <a:pPr marL="0" marR="0">
                        <a:lnSpc>
                          <a:spcPct val="107000"/>
                        </a:lnSpc>
                        <a:spcBef>
                          <a:spcPts val="0"/>
                        </a:spcBef>
                        <a:spcAft>
                          <a:spcPts val="1000"/>
                        </a:spcAft>
                      </a:pPr>
                      <a:br>
                        <a:rPr lang="en-US" sz="1000">
                          <a:effectLst/>
                        </a:rPr>
                      </a:b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tc>
                  <a:txBody>
                    <a:bodyPr/>
                    <a:lstStyle/>
                    <a:p>
                      <a:pPr marL="0" marR="0">
                        <a:lnSpc>
                          <a:spcPct val="107000"/>
                        </a:lnSpc>
                        <a:spcBef>
                          <a:spcPts val="0"/>
                        </a:spcBef>
                        <a:spcAft>
                          <a:spcPts val="1000"/>
                        </a:spcAft>
                      </a:pPr>
                      <a:br>
                        <a:rPr lang="en-US" sz="1000">
                          <a:effectLst/>
                        </a:rPr>
                      </a:b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nchor="ctr"/>
                </a:tc>
                <a:extLst>
                  <a:ext uri="{0D108BD9-81ED-4DB2-BD59-A6C34878D82A}">
                    <a16:rowId xmlns:a16="http://schemas.microsoft.com/office/drawing/2014/main" val="928909844"/>
                  </a:ext>
                </a:extLst>
              </a:tr>
              <a:tr h="15402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800">
                          <a:effectLst/>
                        </a:rPr>
                        <a:t>Final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173.673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66.391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a:effectLst/>
                        </a:rPr>
                        <a:t>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tc>
                  <a:txBody>
                    <a:bodyPr/>
                    <a:lstStyle/>
                    <a:p>
                      <a:pPr marL="0" marR="0" algn="r">
                        <a:lnSpc>
                          <a:spcPct val="107000"/>
                        </a:lnSpc>
                        <a:spcBef>
                          <a:spcPts val="0"/>
                        </a:spcBef>
                        <a:spcAft>
                          <a:spcPts val="1000"/>
                        </a:spcAft>
                      </a:pPr>
                      <a:r>
                        <a:rPr lang="en-US" sz="800" dirty="0">
                          <a:effectLst/>
                        </a:rPr>
                        <a:t>&lt;.001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159" marR="42159" marT="0" marB="0"/>
                </a:tc>
                <a:extLst>
                  <a:ext uri="{0D108BD9-81ED-4DB2-BD59-A6C34878D82A}">
                    <a16:rowId xmlns:a16="http://schemas.microsoft.com/office/drawing/2014/main" val="3318778124"/>
                  </a:ext>
                </a:extLst>
              </a:tr>
            </a:tbl>
          </a:graphicData>
        </a:graphic>
      </p:graphicFrame>
    </p:spTree>
    <p:extLst>
      <p:ext uri="{BB962C8B-B14F-4D97-AF65-F5344CB8AC3E}">
        <p14:creationId xmlns:p14="http://schemas.microsoft.com/office/powerpoint/2010/main" val="4212917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83721-7FAE-F236-0E03-32E104FFA487}"/>
              </a:ext>
            </a:extLst>
          </p:cNvPr>
          <p:cNvSpPr>
            <a:spLocks noGrp="1"/>
          </p:cNvSpPr>
          <p:nvPr>
            <p:ph type="title"/>
          </p:nvPr>
        </p:nvSpPr>
        <p:spPr>
          <a:xfrm>
            <a:off x="1167492" y="381000"/>
            <a:ext cx="9779183" cy="1325563"/>
          </a:xfrm>
        </p:spPr>
        <p:txBody>
          <a:bodyPr anchor="b">
            <a:normAutofit/>
          </a:bodyPr>
          <a:lstStyle/>
          <a:p>
            <a:r>
              <a:rPr lang="en-US" dirty="0"/>
              <a:t>Attendance</a:t>
            </a:r>
          </a:p>
        </p:txBody>
      </p:sp>
      <p:sp>
        <p:nvSpPr>
          <p:cNvPr id="4" name="Date Placeholder 3">
            <a:extLst>
              <a:ext uri="{FF2B5EF4-FFF2-40B4-BE49-F238E27FC236}">
                <a16:creationId xmlns:a16="http://schemas.microsoft.com/office/drawing/2014/main" id="{5CE6273D-6035-4D5C-1DE1-5DF7A9D99280}"/>
              </a:ext>
            </a:extLst>
          </p:cNvPr>
          <p:cNvSpPr>
            <a:spLocks noGrp="1"/>
          </p:cNvSpPr>
          <p:nvPr>
            <p:ph type="dt" sz="half" idx="2"/>
          </p:nvPr>
        </p:nvSpPr>
        <p:spPr>
          <a:xfrm>
            <a:off x="381000" y="6356350"/>
            <a:ext cx="1701018" cy="365125"/>
          </a:xfrm>
        </p:spPr>
        <p:txBody>
          <a:bodyPr anchor="ctr">
            <a:normAutofit/>
          </a:bodyPr>
          <a:lstStyle/>
          <a:p>
            <a:pPr>
              <a:spcAft>
                <a:spcPts val="600"/>
              </a:spcAft>
            </a:pPr>
            <a:fld id="{BCFE584F-E02C-445C-A171-62002EA15ED4}" type="datetime1">
              <a:rPr lang="en-US" smtClean="0"/>
              <a:t>2/12/2023</a:t>
            </a:fld>
            <a:endParaRPr lang="en-US"/>
          </a:p>
        </p:txBody>
      </p:sp>
      <p:graphicFrame>
        <p:nvGraphicFramePr>
          <p:cNvPr id="10" name="Table 9">
            <a:extLst>
              <a:ext uri="{FF2B5EF4-FFF2-40B4-BE49-F238E27FC236}">
                <a16:creationId xmlns:a16="http://schemas.microsoft.com/office/drawing/2014/main" id="{280C6067-D303-6AF8-7198-9EEE558D4A51}"/>
              </a:ext>
            </a:extLst>
          </p:cNvPr>
          <p:cNvGraphicFramePr>
            <a:graphicFrameLocks noGrp="1"/>
          </p:cNvGraphicFramePr>
          <p:nvPr>
            <p:extLst>
              <p:ext uri="{D42A27DB-BD31-4B8C-83A1-F6EECF244321}">
                <p14:modId xmlns:p14="http://schemas.microsoft.com/office/powerpoint/2010/main" val="2962873684"/>
              </p:ext>
            </p:extLst>
          </p:nvPr>
        </p:nvGraphicFramePr>
        <p:xfrm>
          <a:off x="980493" y="1861419"/>
          <a:ext cx="10231013" cy="3821627"/>
        </p:xfrm>
        <a:graphic>
          <a:graphicData uri="http://schemas.openxmlformats.org/drawingml/2006/table">
            <a:tbl>
              <a:tblPr firstRow="1" bandRow="1">
                <a:tableStyleId>{5C22544A-7EE6-4342-B048-85BDC9FD1C3A}</a:tableStyleId>
              </a:tblPr>
              <a:tblGrid>
                <a:gridCol w="2245246">
                  <a:extLst>
                    <a:ext uri="{9D8B030D-6E8A-4147-A177-3AD203B41FA5}">
                      <a16:colId xmlns:a16="http://schemas.microsoft.com/office/drawing/2014/main" val="2816795469"/>
                    </a:ext>
                  </a:extLst>
                </a:gridCol>
                <a:gridCol w="4097400">
                  <a:extLst>
                    <a:ext uri="{9D8B030D-6E8A-4147-A177-3AD203B41FA5}">
                      <a16:colId xmlns:a16="http://schemas.microsoft.com/office/drawing/2014/main" val="896047977"/>
                    </a:ext>
                  </a:extLst>
                </a:gridCol>
                <a:gridCol w="1021090">
                  <a:extLst>
                    <a:ext uri="{9D8B030D-6E8A-4147-A177-3AD203B41FA5}">
                      <a16:colId xmlns:a16="http://schemas.microsoft.com/office/drawing/2014/main" val="3137612676"/>
                    </a:ext>
                  </a:extLst>
                </a:gridCol>
                <a:gridCol w="1228064">
                  <a:extLst>
                    <a:ext uri="{9D8B030D-6E8A-4147-A177-3AD203B41FA5}">
                      <a16:colId xmlns:a16="http://schemas.microsoft.com/office/drawing/2014/main" val="3610748111"/>
                    </a:ext>
                  </a:extLst>
                </a:gridCol>
                <a:gridCol w="849495">
                  <a:extLst>
                    <a:ext uri="{9D8B030D-6E8A-4147-A177-3AD203B41FA5}">
                      <a16:colId xmlns:a16="http://schemas.microsoft.com/office/drawing/2014/main" val="2029812136"/>
                    </a:ext>
                  </a:extLst>
                </a:gridCol>
                <a:gridCol w="288719">
                  <a:extLst>
                    <a:ext uri="{9D8B030D-6E8A-4147-A177-3AD203B41FA5}">
                      <a16:colId xmlns:a16="http://schemas.microsoft.com/office/drawing/2014/main" val="1867484987"/>
                    </a:ext>
                  </a:extLst>
                </a:gridCol>
                <a:gridCol w="500999">
                  <a:extLst>
                    <a:ext uri="{9D8B030D-6E8A-4147-A177-3AD203B41FA5}">
                      <a16:colId xmlns:a16="http://schemas.microsoft.com/office/drawing/2014/main" val="4191764551"/>
                    </a:ext>
                  </a:extLst>
                </a:gridCol>
              </a:tblGrid>
              <a:tr h="159849">
                <a:tc>
                  <a:txBody>
                    <a:bodyPr/>
                    <a:lstStyle/>
                    <a:p>
                      <a:pPr marL="0" marR="0" algn="ctr">
                        <a:lnSpc>
                          <a:spcPct val="107000"/>
                        </a:lnSpc>
                        <a:spcBef>
                          <a:spcPts val="0"/>
                        </a:spcBef>
                        <a:spcAft>
                          <a:spcPts val="1000"/>
                        </a:spcAft>
                      </a:pPr>
                      <a:r>
                        <a:rPr lang="en-US" sz="700">
                          <a:effectLst/>
                        </a:rPr>
                        <a:t>Model Fitting Information</a:t>
                      </a: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r>
                        <a:rPr lang="en-US" sz="700">
                          <a:effectLst/>
                        </a:rPr>
                        <a:t> </a:t>
                      </a: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r>
                        <a:rPr lang="en-US" sz="700">
                          <a:effectLst/>
                        </a:rPr>
                        <a:t> </a:t>
                      </a: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r>
                        <a:rPr lang="en-US" sz="700">
                          <a:effectLst/>
                        </a:rPr>
                        <a:t> </a:t>
                      </a: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r>
                        <a:rPr lang="en-US" sz="700">
                          <a:effectLst/>
                        </a:rPr>
                        <a:t> </a:t>
                      </a: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r>
                        <a:rPr lang="en-US" sz="700">
                          <a:effectLst/>
                        </a:rPr>
                        <a:t> </a:t>
                      </a: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r>
                        <a:rPr lang="en-US" sz="700">
                          <a:effectLst/>
                        </a:rPr>
                        <a:t> </a:t>
                      </a:r>
                      <a:endParaRPr lang="en-US" sz="500">
                        <a:effectLst/>
                        <a:latin typeface="Calibri" panose="020F0502020204030204" pitchFamily="34" charset="0"/>
                        <a:ea typeface="Calibri" panose="020F0502020204030204" pitchFamily="34" charset="0"/>
                      </a:endParaRPr>
                    </a:p>
                  </a:txBody>
                  <a:tcPr marL="10383" marR="10383" marT="0" marB="0" anchor="ctr"/>
                </a:tc>
                <a:extLst>
                  <a:ext uri="{0D108BD9-81ED-4DB2-BD59-A6C34878D82A}">
                    <a16:rowId xmlns:a16="http://schemas.microsoft.com/office/drawing/2014/main" val="3366543153"/>
                  </a:ext>
                </a:extLst>
              </a:tr>
              <a:tr h="159849">
                <a:tc>
                  <a:txBody>
                    <a:bodyPr/>
                    <a:lstStyle/>
                    <a:p>
                      <a:pPr marL="0" marR="0">
                        <a:lnSpc>
                          <a:spcPct val="107000"/>
                        </a:lnSpc>
                        <a:spcBef>
                          <a:spcPts val="0"/>
                        </a:spcBef>
                        <a:spcAft>
                          <a:spcPts val="1000"/>
                        </a:spcAft>
                      </a:pPr>
                      <a:r>
                        <a:rPr lang="en-US" sz="700">
                          <a:effectLst/>
                        </a:rPr>
                        <a:t>Grade (consistent with age range)</a:t>
                      </a:r>
                      <a:endParaRPr lang="en-US" sz="500">
                        <a:effectLst/>
                        <a:latin typeface="Calibri" panose="020F0502020204030204" pitchFamily="34" charset="0"/>
                        <a:ea typeface="Calibri" panose="020F0502020204030204" pitchFamily="34" charset="0"/>
                      </a:endParaRPr>
                    </a:p>
                  </a:txBody>
                  <a:tcPr marL="10383" marR="10383" marT="0" marB="0" anchor="b"/>
                </a:tc>
                <a:tc>
                  <a:txBody>
                    <a:bodyPr/>
                    <a:lstStyle/>
                    <a:p>
                      <a:pPr marL="0" marR="0">
                        <a:lnSpc>
                          <a:spcPct val="107000"/>
                        </a:lnSpc>
                        <a:spcBef>
                          <a:spcPts val="0"/>
                        </a:spcBef>
                        <a:spcAft>
                          <a:spcPts val="1000"/>
                        </a:spcAft>
                      </a:pPr>
                      <a:r>
                        <a:rPr lang="en-US" sz="700">
                          <a:effectLst/>
                        </a:rPr>
                        <a:t>RECODE: How do you identify? (Female, Male, Non-Binary/GNC)</a:t>
                      </a:r>
                      <a:endParaRPr lang="en-US" sz="500">
                        <a:effectLst/>
                        <a:latin typeface="Calibri" panose="020F0502020204030204" pitchFamily="34" charset="0"/>
                        <a:ea typeface="Calibri" panose="020F0502020204030204" pitchFamily="34" charset="0"/>
                      </a:endParaRPr>
                    </a:p>
                  </a:txBody>
                  <a:tcPr marL="10383" marR="10383" marT="0" marB="0" anchor="b"/>
                </a:tc>
                <a:tc>
                  <a:txBody>
                    <a:bodyPr/>
                    <a:lstStyle/>
                    <a:p>
                      <a:pPr marL="0" marR="0">
                        <a:lnSpc>
                          <a:spcPct val="107000"/>
                        </a:lnSpc>
                        <a:spcBef>
                          <a:spcPts val="0"/>
                        </a:spcBef>
                        <a:spcAft>
                          <a:spcPts val="1000"/>
                        </a:spcAft>
                      </a:pPr>
                      <a:r>
                        <a:rPr lang="en-US" sz="700">
                          <a:effectLst/>
                        </a:rPr>
                        <a:t>Model</a:t>
                      </a:r>
                      <a:endParaRPr lang="en-US" sz="500">
                        <a:effectLst/>
                        <a:latin typeface="Calibri" panose="020F0502020204030204" pitchFamily="34" charset="0"/>
                        <a:ea typeface="Calibri" panose="020F0502020204030204" pitchFamily="34" charset="0"/>
                      </a:endParaRPr>
                    </a:p>
                  </a:txBody>
                  <a:tcPr marL="10383" marR="10383" marT="0" marB="0" anchor="b"/>
                </a:tc>
                <a:tc>
                  <a:txBody>
                    <a:bodyPr/>
                    <a:lstStyle/>
                    <a:p>
                      <a:pPr marL="0" marR="0" algn="ctr">
                        <a:lnSpc>
                          <a:spcPct val="107000"/>
                        </a:lnSpc>
                        <a:spcBef>
                          <a:spcPts val="0"/>
                        </a:spcBef>
                        <a:spcAft>
                          <a:spcPts val="1000"/>
                        </a:spcAft>
                      </a:pPr>
                      <a:r>
                        <a:rPr lang="en-US" sz="700">
                          <a:effectLst/>
                        </a:rPr>
                        <a:t>-2 Log Likelihood</a:t>
                      </a:r>
                      <a:endParaRPr lang="en-US" sz="500">
                        <a:effectLst/>
                        <a:latin typeface="Calibri" panose="020F0502020204030204" pitchFamily="34" charset="0"/>
                        <a:ea typeface="Calibri" panose="020F0502020204030204" pitchFamily="34" charset="0"/>
                      </a:endParaRPr>
                    </a:p>
                  </a:txBody>
                  <a:tcPr marL="10383" marR="10383" marT="0" marB="0" anchor="b"/>
                </a:tc>
                <a:tc>
                  <a:txBody>
                    <a:bodyPr/>
                    <a:lstStyle/>
                    <a:p>
                      <a:pPr marL="0" marR="0" algn="ctr">
                        <a:lnSpc>
                          <a:spcPct val="107000"/>
                        </a:lnSpc>
                        <a:spcBef>
                          <a:spcPts val="0"/>
                        </a:spcBef>
                        <a:spcAft>
                          <a:spcPts val="1000"/>
                        </a:spcAft>
                      </a:pPr>
                      <a:r>
                        <a:rPr lang="en-US" sz="700">
                          <a:effectLst/>
                        </a:rPr>
                        <a:t>Chi-Square</a:t>
                      </a:r>
                      <a:endParaRPr lang="en-US" sz="500">
                        <a:effectLst/>
                        <a:latin typeface="Calibri" panose="020F0502020204030204" pitchFamily="34" charset="0"/>
                        <a:ea typeface="Calibri" panose="020F0502020204030204" pitchFamily="34" charset="0"/>
                      </a:endParaRPr>
                    </a:p>
                  </a:txBody>
                  <a:tcPr marL="10383" marR="10383" marT="0" marB="0" anchor="b"/>
                </a:tc>
                <a:tc>
                  <a:txBody>
                    <a:bodyPr/>
                    <a:lstStyle/>
                    <a:p>
                      <a:pPr marL="0" marR="0" algn="ctr">
                        <a:lnSpc>
                          <a:spcPct val="107000"/>
                        </a:lnSpc>
                        <a:spcBef>
                          <a:spcPts val="0"/>
                        </a:spcBef>
                        <a:spcAft>
                          <a:spcPts val="1000"/>
                        </a:spcAft>
                      </a:pPr>
                      <a:r>
                        <a:rPr lang="en-US" sz="700">
                          <a:effectLst/>
                        </a:rPr>
                        <a:t>df</a:t>
                      </a:r>
                      <a:endParaRPr lang="en-US" sz="500">
                        <a:effectLst/>
                        <a:latin typeface="Calibri" panose="020F0502020204030204" pitchFamily="34" charset="0"/>
                        <a:ea typeface="Calibri" panose="020F0502020204030204" pitchFamily="34" charset="0"/>
                      </a:endParaRPr>
                    </a:p>
                  </a:txBody>
                  <a:tcPr marL="10383" marR="10383" marT="0" marB="0" anchor="b"/>
                </a:tc>
                <a:tc>
                  <a:txBody>
                    <a:bodyPr/>
                    <a:lstStyle/>
                    <a:p>
                      <a:pPr marL="0" marR="0" algn="ctr">
                        <a:lnSpc>
                          <a:spcPct val="107000"/>
                        </a:lnSpc>
                        <a:spcBef>
                          <a:spcPts val="0"/>
                        </a:spcBef>
                        <a:spcAft>
                          <a:spcPts val="1000"/>
                        </a:spcAft>
                      </a:pPr>
                      <a:r>
                        <a:rPr lang="en-US" sz="700">
                          <a:effectLst/>
                        </a:rPr>
                        <a:t>Sig.</a:t>
                      </a:r>
                      <a:endParaRPr lang="en-US" sz="500">
                        <a:effectLst/>
                        <a:latin typeface="Calibri" panose="020F0502020204030204" pitchFamily="34" charset="0"/>
                        <a:ea typeface="Calibri" panose="020F0502020204030204" pitchFamily="34" charset="0"/>
                      </a:endParaRPr>
                    </a:p>
                  </a:txBody>
                  <a:tcPr marL="10383" marR="10383" marT="0" marB="0" anchor="b"/>
                </a:tc>
                <a:extLst>
                  <a:ext uri="{0D108BD9-81ED-4DB2-BD59-A6C34878D82A}">
                    <a16:rowId xmlns:a16="http://schemas.microsoft.com/office/drawing/2014/main" val="470340463"/>
                  </a:ext>
                </a:extLst>
              </a:tr>
              <a:tr h="257911">
                <a:tc rowSpan="8">
                  <a:txBody>
                    <a:bodyPr/>
                    <a:lstStyle/>
                    <a:p>
                      <a:pPr marL="0" marR="0">
                        <a:lnSpc>
                          <a:spcPct val="107000"/>
                        </a:lnSpc>
                        <a:spcBef>
                          <a:spcPts val="0"/>
                        </a:spcBef>
                        <a:spcAft>
                          <a:spcPts val="1000"/>
                        </a:spcAft>
                      </a:pPr>
                      <a:r>
                        <a:rPr lang="en-US" sz="700">
                          <a:effectLst/>
                        </a:rPr>
                        <a:t>8th</a:t>
                      </a:r>
                      <a:endParaRPr lang="en-US" sz="500">
                        <a:effectLst/>
                        <a:latin typeface="Calibri" panose="020F0502020204030204" pitchFamily="34" charset="0"/>
                        <a:ea typeface="Calibri" panose="020F0502020204030204" pitchFamily="34" charset="0"/>
                      </a:endParaRPr>
                    </a:p>
                  </a:txBody>
                  <a:tcPr marL="10383" marR="10383" marT="0" marB="0"/>
                </a:tc>
                <a:tc rowSpan="2">
                  <a:txBody>
                    <a:bodyPr/>
                    <a:lstStyle/>
                    <a:p>
                      <a:pPr marL="0" marR="0">
                        <a:lnSpc>
                          <a:spcPct val="107000"/>
                        </a:lnSpc>
                        <a:spcBef>
                          <a:spcPts val="0"/>
                        </a:spcBef>
                        <a:spcAft>
                          <a:spcPts val="1000"/>
                        </a:spcAft>
                      </a:pPr>
                      <a:r>
                        <a:rPr lang="en-US" sz="700">
                          <a:effectLst/>
                        </a:rPr>
                        <a:t>-9.00</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nSpc>
                          <a:spcPct val="107000"/>
                        </a:lnSpc>
                        <a:spcBef>
                          <a:spcPts val="0"/>
                        </a:spcBef>
                        <a:spcAft>
                          <a:spcPts val="1000"/>
                        </a:spcAft>
                      </a:pPr>
                      <a:r>
                        <a:rPr lang="en-US" sz="700">
                          <a:effectLst/>
                        </a:rPr>
                        <a:t>Intercept Only</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32.661</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extLst>
                  <a:ext uri="{0D108BD9-81ED-4DB2-BD59-A6C34878D82A}">
                    <a16:rowId xmlns:a16="http://schemas.microsoft.com/office/drawing/2014/main" val="1110754479"/>
                  </a:ext>
                </a:extLst>
              </a:tr>
              <a:tr h="159849">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700">
                          <a:effectLst/>
                        </a:rPr>
                        <a:t>Final</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15.955</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16.706</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5</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.005</a:t>
                      </a:r>
                      <a:endParaRPr lang="en-US" sz="500">
                        <a:effectLst/>
                        <a:latin typeface="Calibri" panose="020F0502020204030204" pitchFamily="34" charset="0"/>
                        <a:ea typeface="Calibri" panose="020F0502020204030204" pitchFamily="34" charset="0"/>
                      </a:endParaRPr>
                    </a:p>
                  </a:txBody>
                  <a:tcPr marL="10383" marR="10383" marT="0" marB="0"/>
                </a:tc>
                <a:extLst>
                  <a:ext uri="{0D108BD9-81ED-4DB2-BD59-A6C34878D82A}">
                    <a16:rowId xmlns:a16="http://schemas.microsoft.com/office/drawing/2014/main" val="490867125"/>
                  </a:ext>
                </a:extLst>
              </a:tr>
              <a:tr h="257911">
                <a:tc vMerge="1">
                  <a:txBody>
                    <a:bodyPr/>
                    <a:lstStyle/>
                    <a:p>
                      <a:endParaRPr lang="en-US"/>
                    </a:p>
                  </a:txBody>
                  <a:tcPr/>
                </a:tc>
                <a:tc rowSpan="2">
                  <a:txBody>
                    <a:bodyPr/>
                    <a:lstStyle/>
                    <a:p>
                      <a:pPr marL="0" marR="0">
                        <a:lnSpc>
                          <a:spcPct val="107000"/>
                        </a:lnSpc>
                        <a:spcBef>
                          <a:spcPts val="0"/>
                        </a:spcBef>
                        <a:spcAft>
                          <a:spcPts val="1000"/>
                        </a:spcAft>
                      </a:pPr>
                      <a:r>
                        <a:rPr lang="en-US" sz="700">
                          <a:effectLst/>
                        </a:rPr>
                        <a:t>Female</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nSpc>
                          <a:spcPct val="107000"/>
                        </a:lnSpc>
                        <a:spcBef>
                          <a:spcPts val="0"/>
                        </a:spcBef>
                        <a:spcAft>
                          <a:spcPts val="1000"/>
                        </a:spcAft>
                      </a:pPr>
                      <a:r>
                        <a:rPr lang="en-US" sz="700">
                          <a:effectLst/>
                        </a:rPr>
                        <a:t>Intercept Only</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219.389</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extLst>
                  <a:ext uri="{0D108BD9-81ED-4DB2-BD59-A6C34878D82A}">
                    <a16:rowId xmlns:a16="http://schemas.microsoft.com/office/drawing/2014/main" val="2654668234"/>
                  </a:ext>
                </a:extLst>
              </a:tr>
              <a:tr h="159849">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700">
                          <a:effectLst/>
                        </a:rPr>
                        <a:t>Final</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129.936</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89.453</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5</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&lt;.001</a:t>
                      </a:r>
                      <a:endParaRPr lang="en-US" sz="500">
                        <a:effectLst/>
                        <a:latin typeface="Calibri" panose="020F0502020204030204" pitchFamily="34" charset="0"/>
                        <a:ea typeface="Calibri" panose="020F0502020204030204" pitchFamily="34" charset="0"/>
                      </a:endParaRPr>
                    </a:p>
                  </a:txBody>
                  <a:tcPr marL="10383" marR="10383" marT="0" marB="0"/>
                </a:tc>
                <a:extLst>
                  <a:ext uri="{0D108BD9-81ED-4DB2-BD59-A6C34878D82A}">
                    <a16:rowId xmlns:a16="http://schemas.microsoft.com/office/drawing/2014/main" val="2219542061"/>
                  </a:ext>
                </a:extLst>
              </a:tr>
              <a:tr h="257911">
                <a:tc vMerge="1">
                  <a:txBody>
                    <a:bodyPr/>
                    <a:lstStyle/>
                    <a:p>
                      <a:endParaRPr lang="en-US"/>
                    </a:p>
                  </a:txBody>
                  <a:tcPr/>
                </a:tc>
                <a:tc rowSpan="2">
                  <a:txBody>
                    <a:bodyPr/>
                    <a:lstStyle/>
                    <a:p>
                      <a:pPr marL="0" marR="0">
                        <a:lnSpc>
                          <a:spcPct val="107000"/>
                        </a:lnSpc>
                        <a:spcBef>
                          <a:spcPts val="0"/>
                        </a:spcBef>
                        <a:spcAft>
                          <a:spcPts val="1000"/>
                        </a:spcAft>
                      </a:pPr>
                      <a:r>
                        <a:rPr lang="en-US" sz="700">
                          <a:effectLst/>
                        </a:rPr>
                        <a:t>Male</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nSpc>
                          <a:spcPct val="107000"/>
                        </a:lnSpc>
                        <a:spcBef>
                          <a:spcPts val="0"/>
                        </a:spcBef>
                        <a:spcAft>
                          <a:spcPts val="1000"/>
                        </a:spcAft>
                      </a:pPr>
                      <a:r>
                        <a:rPr lang="en-US" sz="700">
                          <a:effectLst/>
                        </a:rPr>
                        <a:t>Intercept Only</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164.461</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extLst>
                  <a:ext uri="{0D108BD9-81ED-4DB2-BD59-A6C34878D82A}">
                    <a16:rowId xmlns:a16="http://schemas.microsoft.com/office/drawing/2014/main" val="170840917"/>
                  </a:ext>
                </a:extLst>
              </a:tr>
              <a:tr h="159849">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700">
                          <a:effectLst/>
                        </a:rPr>
                        <a:t>Final</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115.319</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49.142</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5</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&lt;.001</a:t>
                      </a:r>
                      <a:endParaRPr lang="en-US" sz="500">
                        <a:effectLst/>
                        <a:latin typeface="Calibri" panose="020F0502020204030204" pitchFamily="34" charset="0"/>
                        <a:ea typeface="Calibri" panose="020F0502020204030204" pitchFamily="34" charset="0"/>
                      </a:endParaRPr>
                    </a:p>
                  </a:txBody>
                  <a:tcPr marL="10383" marR="10383" marT="0" marB="0"/>
                </a:tc>
                <a:extLst>
                  <a:ext uri="{0D108BD9-81ED-4DB2-BD59-A6C34878D82A}">
                    <a16:rowId xmlns:a16="http://schemas.microsoft.com/office/drawing/2014/main" val="2841950443"/>
                  </a:ext>
                </a:extLst>
              </a:tr>
              <a:tr h="257911">
                <a:tc vMerge="1">
                  <a:txBody>
                    <a:bodyPr/>
                    <a:lstStyle/>
                    <a:p>
                      <a:endParaRPr lang="en-US"/>
                    </a:p>
                  </a:txBody>
                  <a:tcPr/>
                </a:tc>
                <a:tc rowSpan="2">
                  <a:txBody>
                    <a:bodyPr/>
                    <a:lstStyle/>
                    <a:p>
                      <a:pPr marL="0" marR="0">
                        <a:lnSpc>
                          <a:spcPct val="107000"/>
                        </a:lnSpc>
                        <a:spcBef>
                          <a:spcPts val="0"/>
                        </a:spcBef>
                        <a:spcAft>
                          <a:spcPts val="1000"/>
                        </a:spcAft>
                      </a:pPr>
                      <a:r>
                        <a:rPr lang="en-US" sz="700">
                          <a:effectLst/>
                        </a:rPr>
                        <a:t>Non-Binary/GNC</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nSpc>
                          <a:spcPct val="107000"/>
                        </a:lnSpc>
                        <a:spcBef>
                          <a:spcPts val="0"/>
                        </a:spcBef>
                        <a:spcAft>
                          <a:spcPts val="1000"/>
                        </a:spcAft>
                      </a:pPr>
                      <a:r>
                        <a:rPr lang="en-US" sz="700">
                          <a:effectLst/>
                        </a:rPr>
                        <a:t>Intercept Only</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113.227</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extLst>
                  <a:ext uri="{0D108BD9-81ED-4DB2-BD59-A6C34878D82A}">
                    <a16:rowId xmlns:a16="http://schemas.microsoft.com/office/drawing/2014/main" val="207041427"/>
                  </a:ext>
                </a:extLst>
              </a:tr>
              <a:tr h="159849">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700">
                          <a:effectLst/>
                        </a:rPr>
                        <a:t>Final</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104.980</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8.246</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5</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.143</a:t>
                      </a:r>
                      <a:endParaRPr lang="en-US" sz="500">
                        <a:effectLst/>
                        <a:latin typeface="Calibri" panose="020F0502020204030204" pitchFamily="34" charset="0"/>
                        <a:ea typeface="Calibri" panose="020F0502020204030204" pitchFamily="34" charset="0"/>
                      </a:endParaRPr>
                    </a:p>
                  </a:txBody>
                  <a:tcPr marL="10383" marR="10383" marT="0" marB="0"/>
                </a:tc>
                <a:extLst>
                  <a:ext uri="{0D108BD9-81ED-4DB2-BD59-A6C34878D82A}">
                    <a16:rowId xmlns:a16="http://schemas.microsoft.com/office/drawing/2014/main" val="4291132151"/>
                  </a:ext>
                </a:extLst>
              </a:tr>
              <a:tr h="257911">
                <a:tc rowSpan="8">
                  <a:txBody>
                    <a:bodyPr/>
                    <a:lstStyle/>
                    <a:p>
                      <a:pPr marL="0" marR="0">
                        <a:lnSpc>
                          <a:spcPct val="107000"/>
                        </a:lnSpc>
                        <a:spcBef>
                          <a:spcPts val="0"/>
                        </a:spcBef>
                        <a:spcAft>
                          <a:spcPts val="1000"/>
                        </a:spcAft>
                      </a:pPr>
                      <a:r>
                        <a:rPr lang="en-US" sz="700">
                          <a:effectLst/>
                        </a:rPr>
                        <a:t>11th</a:t>
                      </a:r>
                      <a:endParaRPr lang="en-US" sz="500">
                        <a:effectLst/>
                        <a:latin typeface="Calibri" panose="020F0502020204030204" pitchFamily="34" charset="0"/>
                        <a:ea typeface="Calibri" panose="020F0502020204030204" pitchFamily="34" charset="0"/>
                      </a:endParaRPr>
                    </a:p>
                  </a:txBody>
                  <a:tcPr marL="10383" marR="10383" marT="0" marB="0"/>
                </a:tc>
                <a:tc rowSpan="2">
                  <a:txBody>
                    <a:bodyPr/>
                    <a:lstStyle/>
                    <a:p>
                      <a:pPr marL="0" marR="0">
                        <a:lnSpc>
                          <a:spcPct val="107000"/>
                        </a:lnSpc>
                        <a:spcBef>
                          <a:spcPts val="0"/>
                        </a:spcBef>
                        <a:spcAft>
                          <a:spcPts val="1000"/>
                        </a:spcAft>
                      </a:pPr>
                      <a:r>
                        <a:rPr lang="en-US" sz="700">
                          <a:effectLst/>
                        </a:rPr>
                        <a:t>-9.00</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nSpc>
                          <a:spcPct val="107000"/>
                        </a:lnSpc>
                        <a:spcBef>
                          <a:spcPts val="0"/>
                        </a:spcBef>
                        <a:spcAft>
                          <a:spcPts val="1000"/>
                        </a:spcAft>
                      </a:pPr>
                      <a:r>
                        <a:rPr lang="en-US" sz="700">
                          <a:effectLst/>
                        </a:rPr>
                        <a:t>Intercept Only</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11.128</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extLst>
                  <a:ext uri="{0D108BD9-81ED-4DB2-BD59-A6C34878D82A}">
                    <a16:rowId xmlns:a16="http://schemas.microsoft.com/office/drawing/2014/main" val="1323281110"/>
                  </a:ext>
                </a:extLst>
              </a:tr>
              <a:tr h="159849">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700">
                          <a:effectLst/>
                        </a:rPr>
                        <a:t>Final</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6.672</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4.456</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4</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.348</a:t>
                      </a:r>
                      <a:endParaRPr lang="en-US" sz="500">
                        <a:effectLst/>
                        <a:latin typeface="Calibri" panose="020F0502020204030204" pitchFamily="34" charset="0"/>
                        <a:ea typeface="Calibri" panose="020F0502020204030204" pitchFamily="34" charset="0"/>
                      </a:endParaRPr>
                    </a:p>
                  </a:txBody>
                  <a:tcPr marL="10383" marR="10383" marT="0" marB="0"/>
                </a:tc>
                <a:extLst>
                  <a:ext uri="{0D108BD9-81ED-4DB2-BD59-A6C34878D82A}">
                    <a16:rowId xmlns:a16="http://schemas.microsoft.com/office/drawing/2014/main" val="2482533085"/>
                  </a:ext>
                </a:extLst>
              </a:tr>
              <a:tr h="257911">
                <a:tc vMerge="1">
                  <a:txBody>
                    <a:bodyPr/>
                    <a:lstStyle/>
                    <a:p>
                      <a:endParaRPr lang="en-US"/>
                    </a:p>
                  </a:txBody>
                  <a:tcPr/>
                </a:tc>
                <a:tc rowSpan="2">
                  <a:txBody>
                    <a:bodyPr/>
                    <a:lstStyle/>
                    <a:p>
                      <a:pPr marL="0" marR="0">
                        <a:lnSpc>
                          <a:spcPct val="107000"/>
                        </a:lnSpc>
                        <a:spcBef>
                          <a:spcPts val="0"/>
                        </a:spcBef>
                        <a:spcAft>
                          <a:spcPts val="1000"/>
                        </a:spcAft>
                      </a:pPr>
                      <a:r>
                        <a:rPr lang="en-US" sz="700">
                          <a:effectLst/>
                        </a:rPr>
                        <a:t>Female</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nSpc>
                          <a:spcPct val="107000"/>
                        </a:lnSpc>
                        <a:spcBef>
                          <a:spcPts val="0"/>
                        </a:spcBef>
                        <a:spcAft>
                          <a:spcPts val="1000"/>
                        </a:spcAft>
                      </a:pPr>
                      <a:r>
                        <a:rPr lang="en-US" sz="700">
                          <a:effectLst/>
                        </a:rPr>
                        <a:t>Intercept Only</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160.003</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extLst>
                  <a:ext uri="{0D108BD9-81ED-4DB2-BD59-A6C34878D82A}">
                    <a16:rowId xmlns:a16="http://schemas.microsoft.com/office/drawing/2014/main" val="1193315870"/>
                  </a:ext>
                </a:extLst>
              </a:tr>
              <a:tr h="159849">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700">
                          <a:effectLst/>
                        </a:rPr>
                        <a:t>Final</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105.122</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54.881</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5</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&lt;.001</a:t>
                      </a:r>
                      <a:endParaRPr lang="en-US" sz="500">
                        <a:effectLst/>
                        <a:latin typeface="Calibri" panose="020F0502020204030204" pitchFamily="34" charset="0"/>
                        <a:ea typeface="Calibri" panose="020F0502020204030204" pitchFamily="34" charset="0"/>
                      </a:endParaRPr>
                    </a:p>
                  </a:txBody>
                  <a:tcPr marL="10383" marR="10383" marT="0" marB="0"/>
                </a:tc>
                <a:extLst>
                  <a:ext uri="{0D108BD9-81ED-4DB2-BD59-A6C34878D82A}">
                    <a16:rowId xmlns:a16="http://schemas.microsoft.com/office/drawing/2014/main" val="122324145"/>
                  </a:ext>
                </a:extLst>
              </a:tr>
              <a:tr h="257911">
                <a:tc vMerge="1">
                  <a:txBody>
                    <a:bodyPr/>
                    <a:lstStyle/>
                    <a:p>
                      <a:endParaRPr lang="en-US"/>
                    </a:p>
                  </a:txBody>
                  <a:tcPr/>
                </a:tc>
                <a:tc rowSpan="2">
                  <a:txBody>
                    <a:bodyPr/>
                    <a:lstStyle/>
                    <a:p>
                      <a:pPr marL="0" marR="0">
                        <a:lnSpc>
                          <a:spcPct val="107000"/>
                        </a:lnSpc>
                        <a:spcBef>
                          <a:spcPts val="0"/>
                        </a:spcBef>
                        <a:spcAft>
                          <a:spcPts val="1000"/>
                        </a:spcAft>
                      </a:pPr>
                      <a:r>
                        <a:rPr lang="en-US" sz="700">
                          <a:effectLst/>
                        </a:rPr>
                        <a:t>Male</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nSpc>
                          <a:spcPct val="107000"/>
                        </a:lnSpc>
                        <a:spcBef>
                          <a:spcPts val="0"/>
                        </a:spcBef>
                        <a:spcAft>
                          <a:spcPts val="1000"/>
                        </a:spcAft>
                      </a:pPr>
                      <a:r>
                        <a:rPr lang="en-US" sz="700">
                          <a:effectLst/>
                        </a:rPr>
                        <a:t>Intercept Only</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114.565</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extLst>
                  <a:ext uri="{0D108BD9-81ED-4DB2-BD59-A6C34878D82A}">
                    <a16:rowId xmlns:a16="http://schemas.microsoft.com/office/drawing/2014/main" val="970142728"/>
                  </a:ext>
                </a:extLst>
              </a:tr>
              <a:tr h="159849">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700">
                          <a:effectLst/>
                        </a:rPr>
                        <a:t>Final</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93.416</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21.148</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5</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&lt;.001</a:t>
                      </a:r>
                      <a:endParaRPr lang="en-US" sz="500">
                        <a:effectLst/>
                        <a:latin typeface="Calibri" panose="020F0502020204030204" pitchFamily="34" charset="0"/>
                        <a:ea typeface="Calibri" panose="020F0502020204030204" pitchFamily="34" charset="0"/>
                      </a:endParaRPr>
                    </a:p>
                  </a:txBody>
                  <a:tcPr marL="10383" marR="10383" marT="0" marB="0"/>
                </a:tc>
                <a:extLst>
                  <a:ext uri="{0D108BD9-81ED-4DB2-BD59-A6C34878D82A}">
                    <a16:rowId xmlns:a16="http://schemas.microsoft.com/office/drawing/2014/main" val="859655345"/>
                  </a:ext>
                </a:extLst>
              </a:tr>
              <a:tr h="257911">
                <a:tc vMerge="1">
                  <a:txBody>
                    <a:bodyPr/>
                    <a:lstStyle/>
                    <a:p>
                      <a:endParaRPr lang="en-US"/>
                    </a:p>
                  </a:txBody>
                  <a:tcPr/>
                </a:tc>
                <a:tc rowSpan="2">
                  <a:txBody>
                    <a:bodyPr/>
                    <a:lstStyle/>
                    <a:p>
                      <a:pPr marL="0" marR="0">
                        <a:lnSpc>
                          <a:spcPct val="107000"/>
                        </a:lnSpc>
                        <a:spcBef>
                          <a:spcPts val="0"/>
                        </a:spcBef>
                        <a:spcAft>
                          <a:spcPts val="1000"/>
                        </a:spcAft>
                      </a:pPr>
                      <a:r>
                        <a:rPr lang="en-US" sz="700">
                          <a:effectLst/>
                        </a:rPr>
                        <a:t>Non-Binary/GNC</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nSpc>
                          <a:spcPct val="107000"/>
                        </a:lnSpc>
                        <a:spcBef>
                          <a:spcPts val="0"/>
                        </a:spcBef>
                        <a:spcAft>
                          <a:spcPts val="1000"/>
                        </a:spcAft>
                      </a:pPr>
                      <a:r>
                        <a:rPr lang="en-US" sz="700">
                          <a:effectLst/>
                        </a:rPr>
                        <a:t>Intercept Only</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98.207</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br>
                        <a:rPr lang="en-US" sz="700">
                          <a:effectLst/>
                        </a:rPr>
                      </a:br>
                      <a:endParaRPr lang="en-US" sz="500">
                        <a:effectLst/>
                        <a:latin typeface="Calibri" panose="020F0502020204030204" pitchFamily="34" charset="0"/>
                        <a:ea typeface="Calibri" panose="020F0502020204030204" pitchFamily="34" charset="0"/>
                      </a:endParaRPr>
                    </a:p>
                  </a:txBody>
                  <a:tcPr marL="10383" marR="10383" marT="0" marB="0" anchor="ctr"/>
                </a:tc>
                <a:extLst>
                  <a:ext uri="{0D108BD9-81ED-4DB2-BD59-A6C34878D82A}">
                    <a16:rowId xmlns:a16="http://schemas.microsoft.com/office/drawing/2014/main" val="4203797230"/>
                  </a:ext>
                </a:extLst>
              </a:tr>
              <a:tr h="159849">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700">
                          <a:effectLst/>
                        </a:rPr>
                        <a:t>Final</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85.280</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12.927</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5</a:t>
                      </a:r>
                      <a:endParaRPr lang="en-US" sz="500">
                        <a:effectLst/>
                        <a:latin typeface="Calibri" panose="020F0502020204030204" pitchFamily="34" charset="0"/>
                        <a:ea typeface="Calibri" panose="020F0502020204030204" pitchFamily="34" charset="0"/>
                      </a:endParaRPr>
                    </a:p>
                  </a:txBody>
                  <a:tcPr marL="10383" marR="10383" marT="0" marB="0"/>
                </a:tc>
                <a:tc>
                  <a:txBody>
                    <a:bodyPr/>
                    <a:lstStyle/>
                    <a:p>
                      <a:pPr marL="0" marR="0" algn="r">
                        <a:lnSpc>
                          <a:spcPct val="107000"/>
                        </a:lnSpc>
                        <a:spcBef>
                          <a:spcPts val="0"/>
                        </a:spcBef>
                        <a:spcAft>
                          <a:spcPts val="1000"/>
                        </a:spcAft>
                      </a:pPr>
                      <a:r>
                        <a:rPr lang="en-US" sz="700">
                          <a:effectLst/>
                        </a:rPr>
                        <a:t>.024</a:t>
                      </a:r>
                      <a:endParaRPr lang="en-US" sz="500">
                        <a:effectLst/>
                        <a:latin typeface="Calibri" panose="020F0502020204030204" pitchFamily="34" charset="0"/>
                        <a:ea typeface="Calibri" panose="020F0502020204030204" pitchFamily="34" charset="0"/>
                      </a:endParaRPr>
                    </a:p>
                  </a:txBody>
                  <a:tcPr marL="10383" marR="10383" marT="0" marB="0"/>
                </a:tc>
                <a:extLst>
                  <a:ext uri="{0D108BD9-81ED-4DB2-BD59-A6C34878D82A}">
                    <a16:rowId xmlns:a16="http://schemas.microsoft.com/office/drawing/2014/main" val="2514776438"/>
                  </a:ext>
                </a:extLst>
              </a:tr>
              <a:tr h="159849">
                <a:tc>
                  <a:txBody>
                    <a:bodyPr/>
                    <a:lstStyle/>
                    <a:p>
                      <a:pPr marL="0" marR="0">
                        <a:lnSpc>
                          <a:spcPct val="107000"/>
                        </a:lnSpc>
                        <a:spcBef>
                          <a:spcPts val="0"/>
                        </a:spcBef>
                        <a:spcAft>
                          <a:spcPts val="1000"/>
                        </a:spcAft>
                      </a:pPr>
                      <a:r>
                        <a:rPr lang="en-US" sz="700" dirty="0">
                          <a:effectLst/>
                        </a:rPr>
                        <a:t>Link function: Logit.</a:t>
                      </a:r>
                      <a:endParaRPr lang="en-US" sz="500" dirty="0">
                        <a:effectLst/>
                        <a:latin typeface="Calibri" panose="020F0502020204030204" pitchFamily="34" charset="0"/>
                        <a:ea typeface="Calibri" panose="020F0502020204030204" pitchFamily="34" charset="0"/>
                      </a:endParaRPr>
                    </a:p>
                  </a:txBody>
                  <a:tcPr marL="10383" marR="10383" marT="0" marB="0"/>
                </a:tc>
                <a:tc>
                  <a:txBody>
                    <a:bodyPr/>
                    <a:lstStyle/>
                    <a:p>
                      <a:pPr marL="0" marR="0">
                        <a:lnSpc>
                          <a:spcPct val="107000"/>
                        </a:lnSpc>
                        <a:spcBef>
                          <a:spcPts val="0"/>
                        </a:spcBef>
                        <a:spcAft>
                          <a:spcPts val="1000"/>
                        </a:spcAft>
                      </a:pPr>
                      <a:r>
                        <a:rPr lang="en-US" sz="700">
                          <a:effectLst/>
                        </a:rPr>
                        <a:t> </a:t>
                      </a: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r>
                        <a:rPr lang="en-US" sz="700">
                          <a:effectLst/>
                        </a:rPr>
                        <a:t> </a:t>
                      </a: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r>
                        <a:rPr lang="en-US" sz="700">
                          <a:effectLst/>
                        </a:rPr>
                        <a:t> </a:t>
                      </a: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r>
                        <a:rPr lang="en-US" sz="700">
                          <a:effectLst/>
                        </a:rPr>
                        <a:t> </a:t>
                      </a: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r>
                        <a:rPr lang="en-US" sz="700">
                          <a:effectLst/>
                        </a:rPr>
                        <a:t> </a:t>
                      </a:r>
                      <a:endParaRPr lang="en-US" sz="500">
                        <a:effectLst/>
                        <a:latin typeface="Calibri" panose="020F0502020204030204" pitchFamily="34" charset="0"/>
                        <a:ea typeface="Calibri" panose="020F0502020204030204" pitchFamily="34" charset="0"/>
                      </a:endParaRPr>
                    </a:p>
                  </a:txBody>
                  <a:tcPr marL="10383" marR="10383" marT="0" marB="0" anchor="ctr"/>
                </a:tc>
                <a:tc>
                  <a:txBody>
                    <a:bodyPr/>
                    <a:lstStyle/>
                    <a:p>
                      <a:pPr marL="0" marR="0">
                        <a:lnSpc>
                          <a:spcPct val="107000"/>
                        </a:lnSpc>
                        <a:spcBef>
                          <a:spcPts val="0"/>
                        </a:spcBef>
                        <a:spcAft>
                          <a:spcPts val="1000"/>
                        </a:spcAft>
                      </a:pPr>
                      <a:r>
                        <a:rPr lang="en-US" sz="700" dirty="0">
                          <a:effectLst/>
                        </a:rPr>
                        <a:t> </a:t>
                      </a:r>
                      <a:endParaRPr lang="en-US" sz="500" dirty="0">
                        <a:effectLst/>
                        <a:latin typeface="Calibri" panose="020F0502020204030204" pitchFamily="34" charset="0"/>
                        <a:ea typeface="Calibri" panose="020F0502020204030204" pitchFamily="34" charset="0"/>
                      </a:endParaRPr>
                    </a:p>
                  </a:txBody>
                  <a:tcPr marL="10383" marR="10383" marT="0" marB="0" anchor="ctr"/>
                </a:tc>
                <a:extLst>
                  <a:ext uri="{0D108BD9-81ED-4DB2-BD59-A6C34878D82A}">
                    <a16:rowId xmlns:a16="http://schemas.microsoft.com/office/drawing/2014/main" val="1400754192"/>
                  </a:ext>
                </a:extLst>
              </a:tr>
            </a:tbl>
          </a:graphicData>
        </a:graphic>
      </p:graphicFrame>
    </p:spTree>
    <p:extLst>
      <p:ext uri="{BB962C8B-B14F-4D97-AF65-F5344CB8AC3E}">
        <p14:creationId xmlns:p14="http://schemas.microsoft.com/office/powerpoint/2010/main" val="3666929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14DB9-48DB-1228-2FC7-79B44BFAC6EB}"/>
              </a:ext>
            </a:extLst>
          </p:cNvPr>
          <p:cNvSpPr>
            <a:spLocks noGrp="1"/>
          </p:cNvSpPr>
          <p:nvPr>
            <p:ph type="title"/>
          </p:nvPr>
        </p:nvSpPr>
        <p:spPr/>
        <p:txBody>
          <a:bodyPr/>
          <a:lstStyle/>
          <a:p>
            <a:r>
              <a:rPr lang="en-US" dirty="0"/>
              <a:t>Caring Teacher</a:t>
            </a:r>
          </a:p>
        </p:txBody>
      </p:sp>
      <p:graphicFrame>
        <p:nvGraphicFramePr>
          <p:cNvPr id="10" name="Content Placeholder 9">
            <a:extLst>
              <a:ext uri="{FF2B5EF4-FFF2-40B4-BE49-F238E27FC236}">
                <a16:creationId xmlns:a16="http://schemas.microsoft.com/office/drawing/2014/main" id="{4C144189-116E-7A02-99A3-F349BC85CFAF}"/>
              </a:ext>
            </a:extLst>
          </p:cNvPr>
          <p:cNvGraphicFramePr>
            <a:graphicFrameLocks noGrp="1"/>
          </p:cNvGraphicFramePr>
          <p:nvPr>
            <p:ph idx="1"/>
            <p:extLst>
              <p:ext uri="{D42A27DB-BD31-4B8C-83A1-F6EECF244321}">
                <p14:modId xmlns:p14="http://schemas.microsoft.com/office/powerpoint/2010/main" val="3402129417"/>
              </p:ext>
            </p:extLst>
          </p:nvPr>
        </p:nvGraphicFramePr>
        <p:xfrm>
          <a:off x="381000" y="1858296"/>
          <a:ext cx="11260396" cy="4385191"/>
        </p:xfrm>
        <a:graphic>
          <a:graphicData uri="http://schemas.openxmlformats.org/drawingml/2006/table">
            <a:tbl>
              <a:tblPr>
                <a:tableStyleId>{5C22544A-7EE6-4342-B048-85BDC9FD1C3A}</a:tableStyleId>
              </a:tblPr>
              <a:tblGrid>
                <a:gridCol w="4553740">
                  <a:extLst>
                    <a:ext uri="{9D8B030D-6E8A-4147-A177-3AD203B41FA5}">
                      <a16:colId xmlns:a16="http://schemas.microsoft.com/office/drawing/2014/main" val="4222333029"/>
                    </a:ext>
                  </a:extLst>
                </a:gridCol>
                <a:gridCol w="2283392">
                  <a:extLst>
                    <a:ext uri="{9D8B030D-6E8A-4147-A177-3AD203B41FA5}">
                      <a16:colId xmlns:a16="http://schemas.microsoft.com/office/drawing/2014/main" val="4152711771"/>
                    </a:ext>
                  </a:extLst>
                </a:gridCol>
                <a:gridCol w="1709285">
                  <a:extLst>
                    <a:ext uri="{9D8B030D-6E8A-4147-A177-3AD203B41FA5}">
                      <a16:colId xmlns:a16="http://schemas.microsoft.com/office/drawing/2014/main" val="1255118094"/>
                    </a:ext>
                  </a:extLst>
                </a:gridCol>
                <a:gridCol w="848119">
                  <a:extLst>
                    <a:ext uri="{9D8B030D-6E8A-4147-A177-3AD203B41FA5}">
                      <a16:colId xmlns:a16="http://schemas.microsoft.com/office/drawing/2014/main" val="422813345"/>
                    </a:ext>
                  </a:extLst>
                </a:gridCol>
                <a:gridCol w="691542">
                  <a:extLst>
                    <a:ext uri="{9D8B030D-6E8A-4147-A177-3AD203B41FA5}">
                      <a16:colId xmlns:a16="http://schemas.microsoft.com/office/drawing/2014/main" val="1166076327"/>
                    </a:ext>
                  </a:extLst>
                </a:gridCol>
                <a:gridCol w="587159">
                  <a:extLst>
                    <a:ext uri="{9D8B030D-6E8A-4147-A177-3AD203B41FA5}">
                      <a16:colId xmlns:a16="http://schemas.microsoft.com/office/drawing/2014/main" val="2528823619"/>
                    </a:ext>
                  </a:extLst>
                </a:gridCol>
                <a:gridCol w="587159">
                  <a:extLst>
                    <a:ext uri="{9D8B030D-6E8A-4147-A177-3AD203B41FA5}">
                      <a16:colId xmlns:a16="http://schemas.microsoft.com/office/drawing/2014/main" val="730114674"/>
                    </a:ext>
                  </a:extLst>
                </a:gridCol>
              </a:tblGrid>
              <a:tr h="159695">
                <a:tc>
                  <a:txBody>
                    <a:bodyPr/>
                    <a:lstStyle/>
                    <a:p>
                      <a:pPr marL="0" marR="0" algn="ctr">
                        <a:lnSpc>
                          <a:spcPct val="107000"/>
                        </a:lnSpc>
                        <a:spcBef>
                          <a:spcPts val="0"/>
                        </a:spcBef>
                        <a:spcAft>
                          <a:spcPts val="1000"/>
                        </a:spcAft>
                      </a:pPr>
                      <a:r>
                        <a:rPr lang="en-US" sz="800">
                          <a:effectLst/>
                        </a:rPr>
                        <a:t>Model Fitting Information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tc>
                  <a:txBody>
                    <a:bodyPr/>
                    <a:lstStyle/>
                    <a:p>
                      <a:pPr marL="0" marR="0">
                        <a:lnSpc>
                          <a:spcPct val="107000"/>
                        </a:lnSpc>
                        <a:spcBef>
                          <a:spcPts val="0"/>
                        </a:spcBef>
                        <a:spcAft>
                          <a:spcPts val="100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tc>
                  <a:txBody>
                    <a:bodyPr/>
                    <a:lstStyle/>
                    <a:p>
                      <a:pPr marL="0" marR="0">
                        <a:lnSpc>
                          <a:spcPct val="107000"/>
                        </a:lnSpc>
                        <a:spcBef>
                          <a:spcPts val="0"/>
                        </a:spcBef>
                        <a:spcAft>
                          <a:spcPts val="100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tc>
                  <a:txBody>
                    <a:bodyPr/>
                    <a:lstStyle/>
                    <a:p>
                      <a:pPr marL="0" marR="0">
                        <a:lnSpc>
                          <a:spcPct val="107000"/>
                        </a:lnSpc>
                        <a:spcBef>
                          <a:spcPts val="0"/>
                        </a:spcBef>
                        <a:spcAft>
                          <a:spcPts val="100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tc>
                  <a:txBody>
                    <a:bodyPr/>
                    <a:lstStyle/>
                    <a:p>
                      <a:pPr marL="0" marR="0">
                        <a:lnSpc>
                          <a:spcPct val="107000"/>
                        </a:lnSpc>
                        <a:spcBef>
                          <a:spcPts val="0"/>
                        </a:spcBef>
                        <a:spcAft>
                          <a:spcPts val="100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tc>
                  <a:txBody>
                    <a:bodyPr/>
                    <a:lstStyle/>
                    <a:p>
                      <a:pPr marL="0" marR="0">
                        <a:lnSpc>
                          <a:spcPct val="107000"/>
                        </a:lnSpc>
                        <a:spcBef>
                          <a:spcPts val="0"/>
                        </a:spcBef>
                        <a:spcAft>
                          <a:spcPts val="100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tc>
                  <a:txBody>
                    <a:bodyPr/>
                    <a:lstStyle/>
                    <a:p>
                      <a:pPr marL="0" marR="0">
                        <a:lnSpc>
                          <a:spcPct val="107000"/>
                        </a:lnSpc>
                        <a:spcBef>
                          <a:spcPts val="0"/>
                        </a:spcBef>
                        <a:spcAft>
                          <a:spcPts val="100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extLst>
                  <a:ext uri="{0D108BD9-81ED-4DB2-BD59-A6C34878D82A}">
                    <a16:rowId xmlns:a16="http://schemas.microsoft.com/office/drawing/2014/main" val="1052903732"/>
                  </a:ext>
                </a:extLst>
              </a:tr>
              <a:tr h="570962">
                <a:tc>
                  <a:txBody>
                    <a:bodyPr/>
                    <a:lstStyle/>
                    <a:p>
                      <a:pPr marL="0" marR="0">
                        <a:lnSpc>
                          <a:spcPct val="107000"/>
                        </a:lnSpc>
                        <a:spcBef>
                          <a:spcPts val="0"/>
                        </a:spcBef>
                        <a:spcAft>
                          <a:spcPts val="1000"/>
                        </a:spcAft>
                      </a:pPr>
                      <a:r>
                        <a:rPr lang="en-US" sz="700">
                          <a:effectLst/>
                        </a:rPr>
                        <a:t>Grade (consistent with age range)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b"/>
                </a:tc>
                <a:tc>
                  <a:txBody>
                    <a:bodyPr/>
                    <a:lstStyle/>
                    <a:p>
                      <a:pPr marL="0" marR="0">
                        <a:lnSpc>
                          <a:spcPct val="107000"/>
                        </a:lnSpc>
                        <a:spcBef>
                          <a:spcPts val="0"/>
                        </a:spcBef>
                        <a:spcAft>
                          <a:spcPts val="1000"/>
                        </a:spcAft>
                      </a:pPr>
                      <a:r>
                        <a:rPr lang="en-US" sz="700">
                          <a:effectLst/>
                        </a:rPr>
                        <a:t>RECODE: How do you identify? (Female, Male, Non-Binary/GNC)</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b"/>
                </a:tc>
                <a:tc>
                  <a:txBody>
                    <a:bodyPr/>
                    <a:lstStyle/>
                    <a:p>
                      <a:pPr marL="0" marR="0">
                        <a:lnSpc>
                          <a:spcPct val="107000"/>
                        </a:lnSpc>
                        <a:spcBef>
                          <a:spcPts val="0"/>
                        </a:spcBef>
                        <a:spcAft>
                          <a:spcPts val="1000"/>
                        </a:spcAft>
                      </a:pPr>
                      <a:r>
                        <a:rPr lang="en-US" sz="700">
                          <a:effectLst/>
                        </a:rPr>
                        <a:t>Model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b"/>
                </a:tc>
                <a:tc>
                  <a:txBody>
                    <a:bodyPr/>
                    <a:lstStyle/>
                    <a:p>
                      <a:pPr marL="0" marR="0" algn="ctr">
                        <a:lnSpc>
                          <a:spcPct val="107000"/>
                        </a:lnSpc>
                        <a:spcBef>
                          <a:spcPts val="0"/>
                        </a:spcBef>
                        <a:spcAft>
                          <a:spcPts val="1000"/>
                        </a:spcAft>
                      </a:pPr>
                      <a:r>
                        <a:rPr lang="en-US" sz="700">
                          <a:effectLst/>
                        </a:rPr>
                        <a:t>-2 Log Likelihood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b"/>
                </a:tc>
                <a:tc>
                  <a:txBody>
                    <a:bodyPr/>
                    <a:lstStyle/>
                    <a:p>
                      <a:pPr marL="0" marR="0" algn="ctr">
                        <a:lnSpc>
                          <a:spcPct val="107000"/>
                        </a:lnSpc>
                        <a:spcBef>
                          <a:spcPts val="0"/>
                        </a:spcBef>
                        <a:spcAft>
                          <a:spcPts val="1000"/>
                        </a:spcAft>
                      </a:pPr>
                      <a:r>
                        <a:rPr lang="en-US" sz="700">
                          <a:effectLst/>
                        </a:rPr>
                        <a:t>Chi-Square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b"/>
                </a:tc>
                <a:tc>
                  <a:txBody>
                    <a:bodyPr/>
                    <a:lstStyle/>
                    <a:p>
                      <a:pPr marL="0" marR="0" algn="ctr">
                        <a:lnSpc>
                          <a:spcPct val="107000"/>
                        </a:lnSpc>
                        <a:spcBef>
                          <a:spcPts val="0"/>
                        </a:spcBef>
                        <a:spcAft>
                          <a:spcPts val="1000"/>
                        </a:spcAft>
                      </a:pPr>
                      <a:r>
                        <a:rPr lang="en-US" sz="700">
                          <a:effectLst/>
                        </a:rPr>
                        <a:t>df</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b"/>
                </a:tc>
                <a:tc>
                  <a:txBody>
                    <a:bodyPr/>
                    <a:lstStyle/>
                    <a:p>
                      <a:pPr marL="0" marR="0" algn="ctr">
                        <a:lnSpc>
                          <a:spcPct val="107000"/>
                        </a:lnSpc>
                        <a:spcBef>
                          <a:spcPts val="0"/>
                        </a:spcBef>
                        <a:spcAft>
                          <a:spcPts val="1000"/>
                        </a:spcAft>
                      </a:pPr>
                      <a:r>
                        <a:rPr lang="en-US" sz="700">
                          <a:effectLst/>
                        </a:rPr>
                        <a:t>Sig.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b"/>
                </a:tc>
                <a:extLst>
                  <a:ext uri="{0D108BD9-81ED-4DB2-BD59-A6C34878D82A}">
                    <a16:rowId xmlns:a16="http://schemas.microsoft.com/office/drawing/2014/main" val="3646093492"/>
                  </a:ext>
                </a:extLst>
              </a:tr>
              <a:tr h="326981">
                <a:tc rowSpan="6">
                  <a:txBody>
                    <a:bodyPr/>
                    <a:lstStyle/>
                    <a:p>
                      <a:pPr marL="0" marR="0">
                        <a:lnSpc>
                          <a:spcPct val="115000"/>
                        </a:lnSpc>
                        <a:spcBef>
                          <a:spcPts val="0"/>
                        </a:spcBef>
                        <a:spcAft>
                          <a:spcPts val="1000"/>
                        </a:spcAft>
                      </a:pPr>
                      <a:r>
                        <a:rPr lang="en-US" sz="800">
                          <a:effectLst/>
                        </a:rPr>
                        <a:t>8th</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rowSpan="2">
                  <a:txBody>
                    <a:bodyPr/>
                    <a:lstStyle/>
                    <a:p>
                      <a:pPr marL="0" marR="0">
                        <a:lnSpc>
                          <a:spcPct val="107000"/>
                        </a:lnSpc>
                        <a:spcBef>
                          <a:spcPts val="0"/>
                        </a:spcBef>
                        <a:spcAft>
                          <a:spcPts val="1000"/>
                        </a:spcAft>
                      </a:pPr>
                      <a:r>
                        <a:rPr lang="en-US" sz="700">
                          <a:effectLst/>
                        </a:rPr>
                        <a:t>Female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nSpc>
                          <a:spcPct val="107000"/>
                        </a:lnSpc>
                        <a:spcBef>
                          <a:spcPts val="0"/>
                        </a:spcBef>
                        <a:spcAft>
                          <a:spcPts val="1000"/>
                        </a:spcAft>
                      </a:pPr>
                      <a:r>
                        <a:rPr lang="en-US" sz="700">
                          <a:effectLst/>
                        </a:rPr>
                        <a:t>Intercept Only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211.307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nSpc>
                          <a:spcPct val="107000"/>
                        </a:lnSpc>
                        <a:spcBef>
                          <a:spcPts val="0"/>
                        </a:spcBef>
                        <a:spcAft>
                          <a:spcPts val="1000"/>
                        </a:spcAft>
                      </a:pPr>
                      <a:br>
                        <a:rPr lang="en-US" sz="800">
                          <a:effectLst/>
                        </a:rPr>
                      </a:b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tc>
                  <a:txBody>
                    <a:bodyPr/>
                    <a:lstStyle/>
                    <a:p>
                      <a:pPr marL="0" marR="0">
                        <a:lnSpc>
                          <a:spcPct val="107000"/>
                        </a:lnSpc>
                        <a:spcBef>
                          <a:spcPts val="0"/>
                        </a:spcBef>
                        <a:spcAft>
                          <a:spcPts val="1000"/>
                        </a:spcAft>
                      </a:pPr>
                      <a:br>
                        <a:rPr lang="en-US" sz="800">
                          <a:effectLst/>
                        </a:rPr>
                      </a:b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tc>
                  <a:txBody>
                    <a:bodyPr/>
                    <a:lstStyle/>
                    <a:p>
                      <a:pPr marL="0" marR="0">
                        <a:lnSpc>
                          <a:spcPct val="107000"/>
                        </a:lnSpc>
                        <a:spcBef>
                          <a:spcPts val="0"/>
                        </a:spcBef>
                        <a:spcAft>
                          <a:spcPts val="1000"/>
                        </a:spcAft>
                      </a:pPr>
                      <a:br>
                        <a:rPr lang="en-US" sz="800">
                          <a:effectLst/>
                        </a:rPr>
                      </a:b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extLst>
                  <a:ext uri="{0D108BD9-81ED-4DB2-BD59-A6C34878D82A}">
                    <a16:rowId xmlns:a16="http://schemas.microsoft.com/office/drawing/2014/main" val="2535368057"/>
                  </a:ext>
                </a:extLst>
              </a:tr>
              <a:tr h="282108">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700">
                          <a:effectLst/>
                        </a:rPr>
                        <a:t>Final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95.069</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116.237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&lt;.001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extLst>
                  <a:ext uri="{0D108BD9-81ED-4DB2-BD59-A6C34878D82A}">
                    <a16:rowId xmlns:a16="http://schemas.microsoft.com/office/drawing/2014/main" val="958239934"/>
                  </a:ext>
                </a:extLst>
              </a:tr>
              <a:tr h="326981">
                <a:tc vMerge="1">
                  <a:txBody>
                    <a:bodyPr/>
                    <a:lstStyle/>
                    <a:p>
                      <a:endParaRPr lang="en-US"/>
                    </a:p>
                  </a:txBody>
                  <a:tcPr/>
                </a:tc>
                <a:tc rowSpan="2">
                  <a:txBody>
                    <a:bodyPr/>
                    <a:lstStyle/>
                    <a:p>
                      <a:pPr marL="0" marR="0">
                        <a:lnSpc>
                          <a:spcPct val="107000"/>
                        </a:lnSpc>
                        <a:spcBef>
                          <a:spcPts val="0"/>
                        </a:spcBef>
                        <a:spcAft>
                          <a:spcPts val="1000"/>
                        </a:spcAft>
                      </a:pPr>
                      <a:r>
                        <a:rPr lang="en-US" sz="700">
                          <a:effectLst/>
                        </a:rPr>
                        <a:t>Male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nSpc>
                          <a:spcPct val="107000"/>
                        </a:lnSpc>
                        <a:spcBef>
                          <a:spcPts val="0"/>
                        </a:spcBef>
                        <a:spcAft>
                          <a:spcPts val="1000"/>
                        </a:spcAft>
                      </a:pPr>
                      <a:r>
                        <a:rPr lang="en-US" sz="700">
                          <a:effectLst/>
                        </a:rPr>
                        <a:t>Intercept Only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130.877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nSpc>
                          <a:spcPct val="107000"/>
                        </a:lnSpc>
                        <a:spcBef>
                          <a:spcPts val="0"/>
                        </a:spcBef>
                        <a:spcAft>
                          <a:spcPts val="1000"/>
                        </a:spcAft>
                      </a:pPr>
                      <a:br>
                        <a:rPr lang="en-US" sz="800">
                          <a:effectLst/>
                        </a:rPr>
                      </a:b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tc>
                  <a:txBody>
                    <a:bodyPr/>
                    <a:lstStyle/>
                    <a:p>
                      <a:pPr marL="0" marR="0">
                        <a:lnSpc>
                          <a:spcPct val="107000"/>
                        </a:lnSpc>
                        <a:spcBef>
                          <a:spcPts val="0"/>
                        </a:spcBef>
                        <a:spcAft>
                          <a:spcPts val="1000"/>
                        </a:spcAft>
                      </a:pPr>
                      <a:br>
                        <a:rPr lang="en-US" sz="800">
                          <a:effectLst/>
                        </a:rPr>
                      </a:b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tc>
                  <a:txBody>
                    <a:bodyPr/>
                    <a:lstStyle/>
                    <a:p>
                      <a:pPr marL="0" marR="0">
                        <a:lnSpc>
                          <a:spcPct val="107000"/>
                        </a:lnSpc>
                        <a:spcBef>
                          <a:spcPts val="0"/>
                        </a:spcBef>
                        <a:spcAft>
                          <a:spcPts val="1000"/>
                        </a:spcAft>
                      </a:pPr>
                      <a:br>
                        <a:rPr lang="en-US" sz="800">
                          <a:effectLst/>
                        </a:rPr>
                      </a:b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extLst>
                  <a:ext uri="{0D108BD9-81ED-4DB2-BD59-A6C34878D82A}">
                    <a16:rowId xmlns:a16="http://schemas.microsoft.com/office/drawing/2014/main" val="3647830509"/>
                  </a:ext>
                </a:extLst>
              </a:tr>
              <a:tr h="282108">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700">
                          <a:effectLst/>
                        </a:rPr>
                        <a:t>Final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77.385</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53.491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&lt;.001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extLst>
                  <a:ext uri="{0D108BD9-81ED-4DB2-BD59-A6C34878D82A}">
                    <a16:rowId xmlns:a16="http://schemas.microsoft.com/office/drawing/2014/main" val="176152291"/>
                  </a:ext>
                </a:extLst>
              </a:tr>
              <a:tr h="326981">
                <a:tc vMerge="1">
                  <a:txBody>
                    <a:bodyPr/>
                    <a:lstStyle/>
                    <a:p>
                      <a:endParaRPr lang="en-US"/>
                    </a:p>
                  </a:txBody>
                  <a:tcPr/>
                </a:tc>
                <a:tc rowSpan="2">
                  <a:txBody>
                    <a:bodyPr/>
                    <a:lstStyle/>
                    <a:p>
                      <a:pPr marL="0" marR="0">
                        <a:lnSpc>
                          <a:spcPct val="107000"/>
                        </a:lnSpc>
                        <a:spcBef>
                          <a:spcPts val="0"/>
                        </a:spcBef>
                        <a:spcAft>
                          <a:spcPts val="1000"/>
                        </a:spcAft>
                      </a:pPr>
                      <a:r>
                        <a:rPr lang="en-US" sz="700">
                          <a:effectLst/>
                        </a:rPr>
                        <a:t>Non-Binary/GNC</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nSpc>
                          <a:spcPct val="107000"/>
                        </a:lnSpc>
                        <a:spcBef>
                          <a:spcPts val="0"/>
                        </a:spcBef>
                        <a:spcAft>
                          <a:spcPts val="1000"/>
                        </a:spcAft>
                      </a:pPr>
                      <a:r>
                        <a:rPr lang="en-US" sz="700">
                          <a:effectLst/>
                        </a:rPr>
                        <a:t>Intercept Only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90.019</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nSpc>
                          <a:spcPct val="107000"/>
                        </a:lnSpc>
                        <a:spcBef>
                          <a:spcPts val="0"/>
                        </a:spcBef>
                        <a:spcAft>
                          <a:spcPts val="1000"/>
                        </a:spcAft>
                      </a:pPr>
                      <a:br>
                        <a:rPr lang="en-US" sz="800">
                          <a:effectLst/>
                        </a:rPr>
                      </a:b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tc>
                  <a:txBody>
                    <a:bodyPr/>
                    <a:lstStyle/>
                    <a:p>
                      <a:pPr marL="0" marR="0">
                        <a:lnSpc>
                          <a:spcPct val="107000"/>
                        </a:lnSpc>
                        <a:spcBef>
                          <a:spcPts val="0"/>
                        </a:spcBef>
                        <a:spcAft>
                          <a:spcPts val="1000"/>
                        </a:spcAft>
                      </a:pPr>
                      <a:br>
                        <a:rPr lang="en-US" sz="800">
                          <a:effectLst/>
                        </a:rPr>
                      </a:b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tc>
                  <a:txBody>
                    <a:bodyPr/>
                    <a:lstStyle/>
                    <a:p>
                      <a:pPr marL="0" marR="0">
                        <a:lnSpc>
                          <a:spcPct val="107000"/>
                        </a:lnSpc>
                        <a:spcBef>
                          <a:spcPts val="0"/>
                        </a:spcBef>
                        <a:spcAft>
                          <a:spcPts val="1000"/>
                        </a:spcAft>
                      </a:pPr>
                      <a:br>
                        <a:rPr lang="en-US" sz="800">
                          <a:effectLst/>
                        </a:rPr>
                      </a:b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extLst>
                  <a:ext uri="{0D108BD9-81ED-4DB2-BD59-A6C34878D82A}">
                    <a16:rowId xmlns:a16="http://schemas.microsoft.com/office/drawing/2014/main" val="292267665"/>
                  </a:ext>
                </a:extLst>
              </a:tr>
              <a:tr h="282108">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700">
                          <a:effectLst/>
                        </a:rPr>
                        <a:t>Final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76.021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13.998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.003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extLst>
                  <a:ext uri="{0D108BD9-81ED-4DB2-BD59-A6C34878D82A}">
                    <a16:rowId xmlns:a16="http://schemas.microsoft.com/office/drawing/2014/main" val="3512451876"/>
                  </a:ext>
                </a:extLst>
              </a:tr>
              <a:tr h="326981">
                <a:tc rowSpan="6">
                  <a:txBody>
                    <a:bodyPr/>
                    <a:lstStyle/>
                    <a:p>
                      <a:pPr marL="0" marR="0">
                        <a:lnSpc>
                          <a:spcPct val="107000"/>
                        </a:lnSpc>
                        <a:spcBef>
                          <a:spcPts val="0"/>
                        </a:spcBef>
                        <a:spcAft>
                          <a:spcPts val="1000"/>
                        </a:spcAft>
                      </a:pPr>
                      <a:r>
                        <a:rPr lang="en-US" sz="700">
                          <a:effectLst/>
                        </a:rPr>
                        <a:t>11th</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rowSpan="2">
                  <a:txBody>
                    <a:bodyPr/>
                    <a:lstStyle/>
                    <a:p>
                      <a:pPr marL="0" marR="0">
                        <a:lnSpc>
                          <a:spcPct val="107000"/>
                        </a:lnSpc>
                        <a:spcBef>
                          <a:spcPts val="0"/>
                        </a:spcBef>
                        <a:spcAft>
                          <a:spcPts val="1000"/>
                        </a:spcAft>
                      </a:pPr>
                      <a:r>
                        <a:rPr lang="en-US" sz="700">
                          <a:effectLst/>
                        </a:rPr>
                        <a:t>Female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nSpc>
                          <a:spcPct val="107000"/>
                        </a:lnSpc>
                        <a:spcBef>
                          <a:spcPts val="0"/>
                        </a:spcBef>
                        <a:spcAft>
                          <a:spcPts val="1000"/>
                        </a:spcAft>
                      </a:pPr>
                      <a:r>
                        <a:rPr lang="en-US" sz="700">
                          <a:effectLst/>
                        </a:rPr>
                        <a:t>Intercept Only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120.788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nSpc>
                          <a:spcPct val="107000"/>
                        </a:lnSpc>
                        <a:spcBef>
                          <a:spcPts val="0"/>
                        </a:spcBef>
                        <a:spcAft>
                          <a:spcPts val="1000"/>
                        </a:spcAft>
                      </a:pPr>
                      <a:br>
                        <a:rPr lang="en-US" sz="800">
                          <a:effectLst/>
                        </a:rPr>
                      </a:b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tc>
                  <a:txBody>
                    <a:bodyPr/>
                    <a:lstStyle/>
                    <a:p>
                      <a:pPr marL="0" marR="0">
                        <a:lnSpc>
                          <a:spcPct val="107000"/>
                        </a:lnSpc>
                        <a:spcBef>
                          <a:spcPts val="0"/>
                        </a:spcBef>
                        <a:spcAft>
                          <a:spcPts val="1000"/>
                        </a:spcAft>
                      </a:pPr>
                      <a:br>
                        <a:rPr lang="en-US" sz="800">
                          <a:effectLst/>
                        </a:rPr>
                      </a:b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tc>
                  <a:txBody>
                    <a:bodyPr/>
                    <a:lstStyle/>
                    <a:p>
                      <a:pPr marL="0" marR="0">
                        <a:lnSpc>
                          <a:spcPct val="107000"/>
                        </a:lnSpc>
                        <a:spcBef>
                          <a:spcPts val="0"/>
                        </a:spcBef>
                        <a:spcAft>
                          <a:spcPts val="1000"/>
                        </a:spcAft>
                      </a:pPr>
                      <a:br>
                        <a:rPr lang="en-US" sz="800">
                          <a:effectLst/>
                        </a:rPr>
                      </a:b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extLst>
                  <a:ext uri="{0D108BD9-81ED-4DB2-BD59-A6C34878D82A}">
                    <a16:rowId xmlns:a16="http://schemas.microsoft.com/office/drawing/2014/main" val="3324040445"/>
                  </a:ext>
                </a:extLst>
              </a:tr>
              <a:tr h="282108">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700">
                          <a:effectLst/>
                        </a:rPr>
                        <a:t>Final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82.420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38.368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&lt;.001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extLst>
                  <a:ext uri="{0D108BD9-81ED-4DB2-BD59-A6C34878D82A}">
                    <a16:rowId xmlns:a16="http://schemas.microsoft.com/office/drawing/2014/main" val="1833733013"/>
                  </a:ext>
                </a:extLst>
              </a:tr>
              <a:tr h="326981">
                <a:tc vMerge="1">
                  <a:txBody>
                    <a:bodyPr/>
                    <a:lstStyle/>
                    <a:p>
                      <a:endParaRPr lang="en-US"/>
                    </a:p>
                  </a:txBody>
                  <a:tcPr/>
                </a:tc>
                <a:tc rowSpan="2">
                  <a:txBody>
                    <a:bodyPr/>
                    <a:lstStyle/>
                    <a:p>
                      <a:pPr marL="0" marR="0">
                        <a:lnSpc>
                          <a:spcPct val="107000"/>
                        </a:lnSpc>
                        <a:spcBef>
                          <a:spcPts val="0"/>
                        </a:spcBef>
                        <a:spcAft>
                          <a:spcPts val="1000"/>
                        </a:spcAft>
                      </a:pPr>
                      <a:r>
                        <a:rPr lang="en-US" sz="700">
                          <a:effectLst/>
                        </a:rPr>
                        <a:t>Male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nSpc>
                          <a:spcPct val="107000"/>
                        </a:lnSpc>
                        <a:spcBef>
                          <a:spcPts val="0"/>
                        </a:spcBef>
                        <a:spcAft>
                          <a:spcPts val="1000"/>
                        </a:spcAft>
                      </a:pPr>
                      <a:r>
                        <a:rPr lang="en-US" sz="700">
                          <a:effectLst/>
                        </a:rPr>
                        <a:t>Intercept Only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108.874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nSpc>
                          <a:spcPct val="107000"/>
                        </a:lnSpc>
                        <a:spcBef>
                          <a:spcPts val="0"/>
                        </a:spcBef>
                        <a:spcAft>
                          <a:spcPts val="1000"/>
                        </a:spcAft>
                      </a:pPr>
                      <a:br>
                        <a:rPr lang="en-US" sz="800">
                          <a:effectLst/>
                        </a:rPr>
                      </a:b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tc>
                  <a:txBody>
                    <a:bodyPr/>
                    <a:lstStyle/>
                    <a:p>
                      <a:pPr marL="0" marR="0">
                        <a:lnSpc>
                          <a:spcPct val="107000"/>
                        </a:lnSpc>
                        <a:spcBef>
                          <a:spcPts val="0"/>
                        </a:spcBef>
                        <a:spcAft>
                          <a:spcPts val="1000"/>
                        </a:spcAft>
                      </a:pPr>
                      <a:br>
                        <a:rPr lang="en-US" sz="800">
                          <a:effectLst/>
                        </a:rPr>
                      </a:b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tc>
                  <a:txBody>
                    <a:bodyPr/>
                    <a:lstStyle/>
                    <a:p>
                      <a:pPr marL="0" marR="0">
                        <a:lnSpc>
                          <a:spcPct val="107000"/>
                        </a:lnSpc>
                        <a:spcBef>
                          <a:spcPts val="0"/>
                        </a:spcBef>
                        <a:spcAft>
                          <a:spcPts val="1000"/>
                        </a:spcAft>
                      </a:pPr>
                      <a:br>
                        <a:rPr lang="en-US" sz="800">
                          <a:effectLst/>
                        </a:rPr>
                      </a:b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extLst>
                  <a:ext uri="{0D108BD9-81ED-4DB2-BD59-A6C34878D82A}">
                    <a16:rowId xmlns:a16="http://schemas.microsoft.com/office/drawing/2014/main" val="1806215391"/>
                  </a:ext>
                </a:extLst>
              </a:tr>
              <a:tr h="282108">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700">
                          <a:effectLst/>
                        </a:rPr>
                        <a:t>Final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78.873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30.001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&lt;.001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extLst>
                  <a:ext uri="{0D108BD9-81ED-4DB2-BD59-A6C34878D82A}">
                    <a16:rowId xmlns:a16="http://schemas.microsoft.com/office/drawing/2014/main" val="946043048"/>
                  </a:ext>
                </a:extLst>
              </a:tr>
              <a:tr h="326981">
                <a:tc vMerge="1">
                  <a:txBody>
                    <a:bodyPr/>
                    <a:lstStyle/>
                    <a:p>
                      <a:endParaRPr lang="en-US"/>
                    </a:p>
                  </a:txBody>
                  <a:tcPr/>
                </a:tc>
                <a:tc rowSpan="2">
                  <a:txBody>
                    <a:bodyPr/>
                    <a:lstStyle/>
                    <a:p>
                      <a:pPr marL="0" marR="0">
                        <a:lnSpc>
                          <a:spcPct val="107000"/>
                        </a:lnSpc>
                        <a:spcBef>
                          <a:spcPts val="0"/>
                        </a:spcBef>
                        <a:spcAft>
                          <a:spcPts val="1000"/>
                        </a:spcAft>
                      </a:pPr>
                      <a:r>
                        <a:rPr lang="en-US" sz="700">
                          <a:effectLst/>
                        </a:rPr>
                        <a:t>Non-Binary/GNC</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nSpc>
                          <a:spcPct val="107000"/>
                        </a:lnSpc>
                        <a:spcBef>
                          <a:spcPts val="0"/>
                        </a:spcBef>
                        <a:spcAft>
                          <a:spcPts val="1000"/>
                        </a:spcAft>
                      </a:pPr>
                      <a:r>
                        <a:rPr lang="en-US" sz="700">
                          <a:effectLst/>
                        </a:rPr>
                        <a:t>Intercept Only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75.377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nSpc>
                          <a:spcPct val="107000"/>
                        </a:lnSpc>
                        <a:spcBef>
                          <a:spcPts val="0"/>
                        </a:spcBef>
                        <a:spcAft>
                          <a:spcPts val="1000"/>
                        </a:spcAft>
                      </a:pPr>
                      <a:br>
                        <a:rPr lang="en-US" sz="800">
                          <a:effectLst/>
                        </a:rPr>
                      </a:b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tc>
                  <a:txBody>
                    <a:bodyPr/>
                    <a:lstStyle/>
                    <a:p>
                      <a:pPr marL="0" marR="0">
                        <a:lnSpc>
                          <a:spcPct val="107000"/>
                        </a:lnSpc>
                        <a:spcBef>
                          <a:spcPts val="0"/>
                        </a:spcBef>
                        <a:spcAft>
                          <a:spcPts val="1000"/>
                        </a:spcAft>
                      </a:pPr>
                      <a:br>
                        <a:rPr lang="en-US" sz="800">
                          <a:effectLst/>
                        </a:rPr>
                      </a:b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tc>
                  <a:txBody>
                    <a:bodyPr/>
                    <a:lstStyle/>
                    <a:p>
                      <a:pPr marL="0" marR="0">
                        <a:lnSpc>
                          <a:spcPct val="107000"/>
                        </a:lnSpc>
                        <a:spcBef>
                          <a:spcPts val="0"/>
                        </a:spcBef>
                        <a:spcAft>
                          <a:spcPts val="1000"/>
                        </a:spcAft>
                      </a:pPr>
                      <a:br>
                        <a:rPr lang="en-US" sz="800">
                          <a:effectLst/>
                        </a:rPr>
                      </a:b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nchor="ctr"/>
                </a:tc>
                <a:extLst>
                  <a:ext uri="{0D108BD9-81ED-4DB2-BD59-A6C34878D82A}">
                    <a16:rowId xmlns:a16="http://schemas.microsoft.com/office/drawing/2014/main" val="1713958304"/>
                  </a:ext>
                </a:extLst>
              </a:tr>
              <a:tr h="282108">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700">
                          <a:effectLst/>
                        </a:rPr>
                        <a:t>Final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61.123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14.254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a:effectLst/>
                        </a:rPr>
                        <a:t>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tc>
                  <a:txBody>
                    <a:bodyPr/>
                    <a:lstStyle/>
                    <a:p>
                      <a:pPr marL="0" marR="0" algn="r">
                        <a:lnSpc>
                          <a:spcPct val="107000"/>
                        </a:lnSpc>
                        <a:spcBef>
                          <a:spcPts val="0"/>
                        </a:spcBef>
                        <a:spcAft>
                          <a:spcPts val="1000"/>
                        </a:spcAft>
                      </a:pPr>
                      <a:r>
                        <a:rPr lang="en-US" sz="700" dirty="0">
                          <a:effectLst/>
                        </a:rPr>
                        <a:t>.003</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496" marR="50496" marT="0" marB="0"/>
                </a:tc>
                <a:extLst>
                  <a:ext uri="{0D108BD9-81ED-4DB2-BD59-A6C34878D82A}">
                    <a16:rowId xmlns:a16="http://schemas.microsoft.com/office/drawing/2014/main" val="3921910112"/>
                  </a:ext>
                </a:extLst>
              </a:tr>
            </a:tbl>
          </a:graphicData>
        </a:graphic>
      </p:graphicFrame>
      <p:sp>
        <p:nvSpPr>
          <p:cNvPr id="4" name="Date Placeholder 3">
            <a:extLst>
              <a:ext uri="{FF2B5EF4-FFF2-40B4-BE49-F238E27FC236}">
                <a16:creationId xmlns:a16="http://schemas.microsoft.com/office/drawing/2014/main" id="{AF8391DF-8660-2B22-1E9D-5F4B7652D7ED}"/>
              </a:ext>
            </a:extLst>
          </p:cNvPr>
          <p:cNvSpPr>
            <a:spLocks noGrp="1"/>
          </p:cNvSpPr>
          <p:nvPr>
            <p:ph type="dt" sz="half" idx="2"/>
          </p:nvPr>
        </p:nvSpPr>
        <p:spPr/>
        <p:txBody>
          <a:bodyPr/>
          <a:lstStyle/>
          <a:p>
            <a:fld id="{4EA7EB36-1BF7-44C7-A431-99CD6810FEAB}" type="datetime1">
              <a:rPr lang="en-US" smtClean="0"/>
              <a:t>2/12/2023</a:t>
            </a:fld>
            <a:endParaRPr lang="en-US" dirty="0"/>
          </a:p>
        </p:txBody>
      </p:sp>
    </p:spTree>
    <p:extLst>
      <p:ext uri="{BB962C8B-B14F-4D97-AF65-F5344CB8AC3E}">
        <p14:creationId xmlns:p14="http://schemas.microsoft.com/office/powerpoint/2010/main" val="1253694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3EAAD-D965-5E5E-8851-BC305C8EF1AB}"/>
              </a:ext>
            </a:extLst>
          </p:cNvPr>
          <p:cNvSpPr>
            <a:spLocks noGrp="1"/>
          </p:cNvSpPr>
          <p:nvPr>
            <p:ph type="title"/>
          </p:nvPr>
        </p:nvSpPr>
        <p:spPr>
          <a:xfrm>
            <a:off x="1167492" y="381000"/>
            <a:ext cx="9779183" cy="1325563"/>
          </a:xfrm>
        </p:spPr>
        <p:txBody>
          <a:bodyPr/>
          <a:lstStyle/>
          <a:p>
            <a:r>
              <a:rPr lang="en-US" dirty="0"/>
              <a:t>Self-Agency (Work out Problems)</a:t>
            </a:r>
          </a:p>
        </p:txBody>
      </p:sp>
      <p:graphicFrame>
        <p:nvGraphicFramePr>
          <p:cNvPr id="7" name="Content Placeholder 6">
            <a:extLst>
              <a:ext uri="{FF2B5EF4-FFF2-40B4-BE49-F238E27FC236}">
                <a16:creationId xmlns:a16="http://schemas.microsoft.com/office/drawing/2014/main" id="{09731EF9-15B0-2F5A-7C37-848768D3F2C0}"/>
              </a:ext>
            </a:extLst>
          </p:cNvPr>
          <p:cNvGraphicFramePr>
            <a:graphicFrameLocks noGrp="1"/>
          </p:cNvGraphicFramePr>
          <p:nvPr>
            <p:ph idx="1"/>
            <p:extLst>
              <p:ext uri="{D42A27DB-BD31-4B8C-83A1-F6EECF244321}">
                <p14:modId xmlns:p14="http://schemas.microsoft.com/office/powerpoint/2010/main" val="3131805019"/>
              </p:ext>
            </p:extLst>
          </p:nvPr>
        </p:nvGraphicFramePr>
        <p:xfrm>
          <a:off x="381000" y="1838632"/>
          <a:ext cx="10434485" cy="3600845"/>
        </p:xfrm>
        <a:graphic>
          <a:graphicData uri="http://schemas.openxmlformats.org/drawingml/2006/table">
            <a:tbl>
              <a:tblPr>
                <a:tableStyleId>{5C22544A-7EE6-4342-B048-85BDC9FD1C3A}</a:tableStyleId>
              </a:tblPr>
              <a:tblGrid>
                <a:gridCol w="5859206">
                  <a:extLst>
                    <a:ext uri="{9D8B030D-6E8A-4147-A177-3AD203B41FA5}">
                      <a16:colId xmlns:a16="http://schemas.microsoft.com/office/drawing/2014/main" val="2927572071"/>
                    </a:ext>
                  </a:extLst>
                </a:gridCol>
                <a:gridCol w="1303206">
                  <a:extLst>
                    <a:ext uri="{9D8B030D-6E8A-4147-A177-3AD203B41FA5}">
                      <a16:colId xmlns:a16="http://schemas.microsoft.com/office/drawing/2014/main" val="1645010433"/>
                    </a:ext>
                  </a:extLst>
                </a:gridCol>
                <a:gridCol w="783692">
                  <a:extLst>
                    <a:ext uri="{9D8B030D-6E8A-4147-A177-3AD203B41FA5}">
                      <a16:colId xmlns:a16="http://schemas.microsoft.com/office/drawing/2014/main" val="46267291"/>
                    </a:ext>
                  </a:extLst>
                </a:gridCol>
                <a:gridCol w="783692">
                  <a:extLst>
                    <a:ext uri="{9D8B030D-6E8A-4147-A177-3AD203B41FA5}">
                      <a16:colId xmlns:a16="http://schemas.microsoft.com/office/drawing/2014/main" val="990311540"/>
                    </a:ext>
                  </a:extLst>
                </a:gridCol>
                <a:gridCol w="627113">
                  <a:extLst>
                    <a:ext uri="{9D8B030D-6E8A-4147-A177-3AD203B41FA5}">
                      <a16:colId xmlns:a16="http://schemas.microsoft.com/office/drawing/2014/main" val="411077721"/>
                    </a:ext>
                  </a:extLst>
                </a:gridCol>
                <a:gridCol w="538788">
                  <a:extLst>
                    <a:ext uri="{9D8B030D-6E8A-4147-A177-3AD203B41FA5}">
                      <a16:colId xmlns:a16="http://schemas.microsoft.com/office/drawing/2014/main" val="2289738823"/>
                    </a:ext>
                  </a:extLst>
                </a:gridCol>
                <a:gridCol w="538788">
                  <a:extLst>
                    <a:ext uri="{9D8B030D-6E8A-4147-A177-3AD203B41FA5}">
                      <a16:colId xmlns:a16="http://schemas.microsoft.com/office/drawing/2014/main" val="1300589133"/>
                    </a:ext>
                  </a:extLst>
                </a:gridCol>
              </a:tblGrid>
              <a:tr h="109739">
                <a:tc>
                  <a:txBody>
                    <a:bodyPr/>
                    <a:lstStyle/>
                    <a:p>
                      <a:pPr marL="0" marR="0" algn="ctr">
                        <a:lnSpc>
                          <a:spcPct val="107000"/>
                        </a:lnSpc>
                        <a:spcBef>
                          <a:spcPts val="0"/>
                        </a:spcBef>
                        <a:spcAft>
                          <a:spcPts val="1000"/>
                        </a:spcAft>
                      </a:pPr>
                      <a:r>
                        <a:rPr lang="en-US" sz="700">
                          <a:effectLst/>
                        </a:rPr>
                        <a:t>Model Fitting Information</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tc>
                  <a:txBody>
                    <a:bodyPr/>
                    <a:lstStyle/>
                    <a:p>
                      <a:pPr marL="0" marR="0">
                        <a:lnSpc>
                          <a:spcPct val="107000"/>
                        </a:lnSpc>
                        <a:spcBef>
                          <a:spcPts val="0"/>
                        </a:spcBef>
                        <a:spcAft>
                          <a:spcPts val="100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tc>
                  <a:txBody>
                    <a:bodyPr/>
                    <a:lstStyle/>
                    <a:p>
                      <a:pPr marL="0" marR="0">
                        <a:lnSpc>
                          <a:spcPct val="107000"/>
                        </a:lnSpc>
                        <a:spcBef>
                          <a:spcPts val="0"/>
                        </a:spcBef>
                        <a:spcAft>
                          <a:spcPts val="100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tc>
                  <a:txBody>
                    <a:bodyPr/>
                    <a:lstStyle/>
                    <a:p>
                      <a:pPr marL="0" marR="0">
                        <a:lnSpc>
                          <a:spcPct val="107000"/>
                        </a:lnSpc>
                        <a:spcBef>
                          <a:spcPts val="0"/>
                        </a:spcBef>
                        <a:spcAft>
                          <a:spcPts val="100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tc>
                  <a:txBody>
                    <a:bodyPr/>
                    <a:lstStyle/>
                    <a:p>
                      <a:pPr marL="0" marR="0">
                        <a:lnSpc>
                          <a:spcPct val="107000"/>
                        </a:lnSpc>
                        <a:spcBef>
                          <a:spcPts val="0"/>
                        </a:spcBef>
                        <a:spcAft>
                          <a:spcPts val="100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tc>
                  <a:txBody>
                    <a:bodyPr/>
                    <a:lstStyle/>
                    <a:p>
                      <a:pPr marL="0" marR="0">
                        <a:lnSpc>
                          <a:spcPct val="107000"/>
                        </a:lnSpc>
                        <a:spcBef>
                          <a:spcPts val="0"/>
                        </a:spcBef>
                        <a:spcAft>
                          <a:spcPts val="100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tc>
                  <a:txBody>
                    <a:bodyPr/>
                    <a:lstStyle/>
                    <a:p>
                      <a:pPr marL="0" marR="0">
                        <a:lnSpc>
                          <a:spcPct val="107000"/>
                        </a:lnSpc>
                        <a:spcBef>
                          <a:spcPts val="0"/>
                        </a:spcBef>
                        <a:spcAft>
                          <a:spcPts val="1000"/>
                        </a:spcAft>
                      </a:pPr>
                      <a:r>
                        <a:rPr lang="en-US" sz="7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extLst>
                  <a:ext uri="{0D108BD9-81ED-4DB2-BD59-A6C34878D82A}">
                    <a16:rowId xmlns:a16="http://schemas.microsoft.com/office/drawing/2014/main" val="2670965804"/>
                  </a:ext>
                </a:extLst>
              </a:tr>
              <a:tr h="587304">
                <a:tc>
                  <a:txBody>
                    <a:bodyPr/>
                    <a:lstStyle/>
                    <a:p>
                      <a:pPr marL="0" marR="0">
                        <a:lnSpc>
                          <a:spcPct val="107000"/>
                        </a:lnSpc>
                        <a:spcBef>
                          <a:spcPts val="0"/>
                        </a:spcBef>
                        <a:spcAft>
                          <a:spcPts val="1000"/>
                        </a:spcAft>
                      </a:pPr>
                      <a:r>
                        <a:rPr lang="en-US" sz="600">
                          <a:effectLst/>
                        </a:rPr>
                        <a:t>Grade (consistent with age range)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b"/>
                </a:tc>
                <a:tc>
                  <a:txBody>
                    <a:bodyPr/>
                    <a:lstStyle/>
                    <a:p>
                      <a:pPr marL="0" marR="0">
                        <a:lnSpc>
                          <a:spcPct val="107000"/>
                        </a:lnSpc>
                        <a:spcBef>
                          <a:spcPts val="0"/>
                        </a:spcBef>
                        <a:spcAft>
                          <a:spcPts val="1000"/>
                        </a:spcAft>
                      </a:pPr>
                      <a:r>
                        <a:rPr lang="en-US" sz="600">
                          <a:effectLst/>
                        </a:rPr>
                        <a:t>RECODE: How do you identify? (Female, Male, Non-Binary/GNC)</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b"/>
                </a:tc>
                <a:tc>
                  <a:txBody>
                    <a:bodyPr/>
                    <a:lstStyle/>
                    <a:p>
                      <a:pPr marL="0" marR="0">
                        <a:lnSpc>
                          <a:spcPct val="107000"/>
                        </a:lnSpc>
                        <a:spcBef>
                          <a:spcPts val="0"/>
                        </a:spcBef>
                        <a:spcAft>
                          <a:spcPts val="1000"/>
                        </a:spcAft>
                      </a:pPr>
                      <a:r>
                        <a:rPr lang="en-US" sz="600">
                          <a:effectLst/>
                        </a:rPr>
                        <a:t>Model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b"/>
                </a:tc>
                <a:tc>
                  <a:txBody>
                    <a:bodyPr/>
                    <a:lstStyle/>
                    <a:p>
                      <a:pPr marL="0" marR="0" algn="ctr">
                        <a:lnSpc>
                          <a:spcPct val="107000"/>
                        </a:lnSpc>
                        <a:spcBef>
                          <a:spcPts val="0"/>
                        </a:spcBef>
                        <a:spcAft>
                          <a:spcPts val="1000"/>
                        </a:spcAft>
                      </a:pPr>
                      <a:r>
                        <a:rPr lang="en-US" sz="600">
                          <a:effectLst/>
                        </a:rPr>
                        <a:t>-2 Log Likelihood</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b"/>
                </a:tc>
                <a:tc>
                  <a:txBody>
                    <a:bodyPr/>
                    <a:lstStyle/>
                    <a:p>
                      <a:pPr marL="0" marR="0" algn="ctr">
                        <a:lnSpc>
                          <a:spcPct val="107000"/>
                        </a:lnSpc>
                        <a:spcBef>
                          <a:spcPts val="0"/>
                        </a:spcBef>
                        <a:spcAft>
                          <a:spcPts val="1000"/>
                        </a:spcAft>
                      </a:pPr>
                      <a:r>
                        <a:rPr lang="en-US" sz="600">
                          <a:effectLst/>
                        </a:rPr>
                        <a:t>Chi-Square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b"/>
                </a:tc>
                <a:tc>
                  <a:txBody>
                    <a:bodyPr/>
                    <a:lstStyle/>
                    <a:p>
                      <a:pPr marL="0" marR="0" algn="ctr">
                        <a:lnSpc>
                          <a:spcPct val="107000"/>
                        </a:lnSpc>
                        <a:spcBef>
                          <a:spcPts val="0"/>
                        </a:spcBef>
                        <a:spcAft>
                          <a:spcPts val="1000"/>
                        </a:spcAft>
                      </a:pPr>
                      <a:r>
                        <a:rPr lang="en-US" sz="600">
                          <a:effectLst/>
                        </a:rPr>
                        <a:t>df</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b"/>
                </a:tc>
                <a:tc>
                  <a:txBody>
                    <a:bodyPr/>
                    <a:lstStyle/>
                    <a:p>
                      <a:pPr marL="0" marR="0" algn="ctr">
                        <a:lnSpc>
                          <a:spcPct val="107000"/>
                        </a:lnSpc>
                        <a:spcBef>
                          <a:spcPts val="0"/>
                        </a:spcBef>
                        <a:spcAft>
                          <a:spcPts val="1000"/>
                        </a:spcAft>
                      </a:pPr>
                      <a:r>
                        <a:rPr lang="en-US" sz="600">
                          <a:effectLst/>
                        </a:rPr>
                        <a:t>Sig.</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b"/>
                </a:tc>
                <a:extLst>
                  <a:ext uri="{0D108BD9-81ED-4DB2-BD59-A6C34878D82A}">
                    <a16:rowId xmlns:a16="http://schemas.microsoft.com/office/drawing/2014/main" val="3473188733"/>
                  </a:ext>
                </a:extLst>
              </a:tr>
              <a:tr h="291315">
                <a:tc rowSpan="6">
                  <a:txBody>
                    <a:bodyPr/>
                    <a:lstStyle/>
                    <a:p>
                      <a:pPr marL="0" marR="0">
                        <a:lnSpc>
                          <a:spcPct val="115000"/>
                        </a:lnSpc>
                        <a:spcBef>
                          <a:spcPts val="0"/>
                        </a:spcBef>
                        <a:spcAft>
                          <a:spcPts val="1000"/>
                        </a:spcAft>
                      </a:pPr>
                      <a:r>
                        <a:rPr lang="en-US" sz="700">
                          <a:effectLst/>
                        </a:rPr>
                        <a:t>8th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rowSpan="2">
                  <a:txBody>
                    <a:bodyPr/>
                    <a:lstStyle/>
                    <a:p>
                      <a:pPr marL="0" marR="0">
                        <a:lnSpc>
                          <a:spcPct val="107000"/>
                        </a:lnSpc>
                        <a:spcBef>
                          <a:spcPts val="0"/>
                        </a:spcBef>
                        <a:spcAft>
                          <a:spcPts val="1000"/>
                        </a:spcAft>
                      </a:pPr>
                      <a:r>
                        <a:rPr lang="en-US" sz="600">
                          <a:effectLst/>
                        </a:rPr>
                        <a:t>Female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nSpc>
                          <a:spcPct val="107000"/>
                        </a:lnSpc>
                        <a:spcBef>
                          <a:spcPts val="0"/>
                        </a:spcBef>
                        <a:spcAft>
                          <a:spcPts val="1000"/>
                        </a:spcAft>
                      </a:pPr>
                      <a:r>
                        <a:rPr lang="en-US" sz="600">
                          <a:effectLst/>
                        </a:rPr>
                        <a:t>Intercept Only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661.917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nSpc>
                          <a:spcPct val="107000"/>
                        </a:lnSpc>
                        <a:spcBef>
                          <a:spcPts val="0"/>
                        </a:spcBef>
                        <a:spcAft>
                          <a:spcPts val="1000"/>
                        </a:spcAft>
                      </a:pPr>
                      <a:br>
                        <a:rPr lang="en-US" sz="700">
                          <a:effectLst/>
                        </a:rPr>
                      </a:b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tc>
                  <a:txBody>
                    <a:bodyPr/>
                    <a:lstStyle/>
                    <a:p>
                      <a:pPr marL="0" marR="0">
                        <a:lnSpc>
                          <a:spcPct val="107000"/>
                        </a:lnSpc>
                        <a:spcBef>
                          <a:spcPts val="0"/>
                        </a:spcBef>
                        <a:spcAft>
                          <a:spcPts val="1000"/>
                        </a:spcAft>
                      </a:pPr>
                      <a:br>
                        <a:rPr lang="en-US" sz="700">
                          <a:effectLst/>
                        </a:rPr>
                      </a:b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tc>
                  <a:txBody>
                    <a:bodyPr/>
                    <a:lstStyle/>
                    <a:p>
                      <a:pPr marL="0" marR="0">
                        <a:lnSpc>
                          <a:spcPct val="107000"/>
                        </a:lnSpc>
                        <a:spcBef>
                          <a:spcPts val="0"/>
                        </a:spcBef>
                        <a:spcAft>
                          <a:spcPts val="1000"/>
                        </a:spcAft>
                      </a:pPr>
                      <a:br>
                        <a:rPr lang="en-US" sz="700">
                          <a:effectLst/>
                        </a:rPr>
                      </a:b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extLst>
                  <a:ext uri="{0D108BD9-81ED-4DB2-BD59-A6C34878D82A}">
                    <a16:rowId xmlns:a16="http://schemas.microsoft.com/office/drawing/2014/main" val="3839113844"/>
                  </a:ext>
                </a:extLst>
              </a:tr>
              <a:tr h="192652">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600">
                          <a:effectLst/>
                        </a:rPr>
                        <a:t>Final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28.461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633.456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&lt;.001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extLst>
                  <a:ext uri="{0D108BD9-81ED-4DB2-BD59-A6C34878D82A}">
                    <a16:rowId xmlns:a16="http://schemas.microsoft.com/office/drawing/2014/main" val="908816644"/>
                  </a:ext>
                </a:extLst>
              </a:tr>
              <a:tr h="291315">
                <a:tc vMerge="1">
                  <a:txBody>
                    <a:bodyPr/>
                    <a:lstStyle/>
                    <a:p>
                      <a:endParaRPr lang="en-US"/>
                    </a:p>
                  </a:txBody>
                  <a:tcPr/>
                </a:tc>
                <a:tc rowSpan="2">
                  <a:txBody>
                    <a:bodyPr/>
                    <a:lstStyle/>
                    <a:p>
                      <a:pPr marL="0" marR="0">
                        <a:lnSpc>
                          <a:spcPct val="107000"/>
                        </a:lnSpc>
                        <a:spcBef>
                          <a:spcPts val="0"/>
                        </a:spcBef>
                        <a:spcAft>
                          <a:spcPts val="1000"/>
                        </a:spcAft>
                      </a:pPr>
                      <a:r>
                        <a:rPr lang="en-US" sz="600">
                          <a:effectLst/>
                        </a:rPr>
                        <a:t>Male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nSpc>
                          <a:spcPct val="107000"/>
                        </a:lnSpc>
                        <a:spcBef>
                          <a:spcPts val="0"/>
                        </a:spcBef>
                        <a:spcAft>
                          <a:spcPts val="1000"/>
                        </a:spcAft>
                      </a:pPr>
                      <a:r>
                        <a:rPr lang="en-US" sz="600">
                          <a:effectLst/>
                        </a:rPr>
                        <a:t>Intercept Only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316.411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nSpc>
                          <a:spcPct val="107000"/>
                        </a:lnSpc>
                        <a:spcBef>
                          <a:spcPts val="0"/>
                        </a:spcBef>
                        <a:spcAft>
                          <a:spcPts val="1000"/>
                        </a:spcAft>
                      </a:pPr>
                      <a:br>
                        <a:rPr lang="en-US" sz="700">
                          <a:effectLst/>
                        </a:rPr>
                      </a:b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tc>
                  <a:txBody>
                    <a:bodyPr/>
                    <a:lstStyle/>
                    <a:p>
                      <a:pPr marL="0" marR="0">
                        <a:lnSpc>
                          <a:spcPct val="107000"/>
                        </a:lnSpc>
                        <a:spcBef>
                          <a:spcPts val="0"/>
                        </a:spcBef>
                        <a:spcAft>
                          <a:spcPts val="1000"/>
                        </a:spcAft>
                      </a:pPr>
                      <a:br>
                        <a:rPr lang="en-US" sz="700">
                          <a:effectLst/>
                        </a:rPr>
                      </a:b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tc>
                  <a:txBody>
                    <a:bodyPr/>
                    <a:lstStyle/>
                    <a:p>
                      <a:pPr marL="0" marR="0">
                        <a:lnSpc>
                          <a:spcPct val="107000"/>
                        </a:lnSpc>
                        <a:spcBef>
                          <a:spcPts val="0"/>
                        </a:spcBef>
                        <a:spcAft>
                          <a:spcPts val="1000"/>
                        </a:spcAft>
                      </a:pPr>
                      <a:br>
                        <a:rPr lang="en-US" sz="700">
                          <a:effectLst/>
                        </a:rPr>
                      </a:b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extLst>
                  <a:ext uri="{0D108BD9-81ED-4DB2-BD59-A6C34878D82A}">
                    <a16:rowId xmlns:a16="http://schemas.microsoft.com/office/drawing/2014/main" val="234357100"/>
                  </a:ext>
                </a:extLst>
              </a:tr>
              <a:tr h="192652">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600">
                          <a:effectLst/>
                        </a:rPr>
                        <a:t>Final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25.923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290.489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&lt;.001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extLst>
                  <a:ext uri="{0D108BD9-81ED-4DB2-BD59-A6C34878D82A}">
                    <a16:rowId xmlns:a16="http://schemas.microsoft.com/office/drawing/2014/main" val="4032391041"/>
                  </a:ext>
                </a:extLst>
              </a:tr>
              <a:tr h="291315">
                <a:tc vMerge="1">
                  <a:txBody>
                    <a:bodyPr/>
                    <a:lstStyle/>
                    <a:p>
                      <a:endParaRPr lang="en-US"/>
                    </a:p>
                  </a:txBody>
                  <a:tcPr/>
                </a:tc>
                <a:tc rowSpan="2">
                  <a:txBody>
                    <a:bodyPr/>
                    <a:lstStyle/>
                    <a:p>
                      <a:pPr marL="0" marR="0">
                        <a:lnSpc>
                          <a:spcPct val="107000"/>
                        </a:lnSpc>
                        <a:spcBef>
                          <a:spcPts val="0"/>
                        </a:spcBef>
                        <a:spcAft>
                          <a:spcPts val="1000"/>
                        </a:spcAft>
                      </a:pPr>
                      <a:r>
                        <a:rPr lang="en-US" sz="600">
                          <a:effectLst/>
                        </a:rPr>
                        <a:t>Non-Binary/GNC</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nSpc>
                          <a:spcPct val="107000"/>
                        </a:lnSpc>
                        <a:spcBef>
                          <a:spcPts val="0"/>
                        </a:spcBef>
                        <a:spcAft>
                          <a:spcPts val="1000"/>
                        </a:spcAft>
                      </a:pPr>
                      <a:r>
                        <a:rPr lang="en-US" sz="600">
                          <a:effectLst/>
                        </a:rPr>
                        <a:t>Intercept Only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98.010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nSpc>
                          <a:spcPct val="107000"/>
                        </a:lnSpc>
                        <a:spcBef>
                          <a:spcPts val="0"/>
                        </a:spcBef>
                        <a:spcAft>
                          <a:spcPts val="1000"/>
                        </a:spcAft>
                      </a:pPr>
                      <a:br>
                        <a:rPr lang="en-US" sz="700">
                          <a:effectLst/>
                        </a:rPr>
                      </a:b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tc>
                  <a:txBody>
                    <a:bodyPr/>
                    <a:lstStyle/>
                    <a:p>
                      <a:pPr marL="0" marR="0">
                        <a:lnSpc>
                          <a:spcPct val="107000"/>
                        </a:lnSpc>
                        <a:spcBef>
                          <a:spcPts val="0"/>
                        </a:spcBef>
                        <a:spcAft>
                          <a:spcPts val="1000"/>
                        </a:spcAft>
                      </a:pPr>
                      <a:br>
                        <a:rPr lang="en-US" sz="700">
                          <a:effectLst/>
                        </a:rPr>
                      </a:b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tc>
                  <a:txBody>
                    <a:bodyPr/>
                    <a:lstStyle/>
                    <a:p>
                      <a:pPr marL="0" marR="0">
                        <a:lnSpc>
                          <a:spcPct val="107000"/>
                        </a:lnSpc>
                        <a:spcBef>
                          <a:spcPts val="0"/>
                        </a:spcBef>
                        <a:spcAft>
                          <a:spcPts val="1000"/>
                        </a:spcAft>
                      </a:pPr>
                      <a:br>
                        <a:rPr lang="en-US" sz="700">
                          <a:effectLst/>
                        </a:rPr>
                      </a:b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extLst>
                  <a:ext uri="{0D108BD9-81ED-4DB2-BD59-A6C34878D82A}">
                    <a16:rowId xmlns:a16="http://schemas.microsoft.com/office/drawing/2014/main" val="3734965481"/>
                  </a:ext>
                </a:extLst>
              </a:tr>
              <a:tr h="192652">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600">
                          <a:effectLst/>
                        </a:rPr>
                        <a:t>Final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21.068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76.942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&lt;.001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extLst>
                  <a:ext uri="{0D108BD9-81ED-4DB2-BD59-A6C34878D82A}">
                    <a16:rowId xmlns:a16="http://schemas.microsoft.com/office/drawing/2014/main" val="124548661"/>
                  </a:ext>
                </a:extLst>
              </a:tr>
              <a:tr h="291315">
                <a:tc rowSpan="6">
                  <a:txBody>
                    <a:bodyPr/>
                    <a:lstStyle/>
                    <a:p>
                      <a:pPr marL="0" marR="0">
                        <a:lnSpc>
                          <a:spcPct val="107000"/>
                        </a:lnSpc>
                        <a:spcBef>
                          <a:spcPts val="0"/>
                        </a:spcBef>
                        <a:spcAft>
                          <a:spcPts val="1000"/>
                        </a:spcAft>
                      </a:pPr>
                      <a:r>
                        <a:rPr lang="en-US" sz="600">
                          <a:effectLst/>
                        </a:rPr>
                        <a:t>11th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rowSpan="2">
                  <a:txBody>
                    <a:bodyPr/>
                    <a:lstStyle/>
                    <a:p>
                      <a:pPr marL="0" marR="0">
                        <a:lnSpc>
                          <a:spcPct val="107000"/>
                        </a:lnSpc>
                        <a:spcBef>
                          <a:spcPts val="0"/>
                        </a:spcBef>
                        <a:spcAft>
                          <a:spcPts val="1000"/>
                        </a:spcAft>
                      </a:pPr>
                      <a:r>
                        <a:rPr lang="en-US" sz="600">
                          <a:effectLst/>
                        </a:rPr>
                        <a:t>Female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nSpc>
                          <a:spcPct val="107000"/>
                        </a:lnSpc>
                        <a:spcBef>
                          <a:spcPts val="0"/>
                        </a:spcBef>
                        <a:spcAft>
                          <a:spcPts val="1000"/>
                        </a:spcAft>
                      </a:pPr>
                      <a:r>
                        <a:rPr lang="en-US" sz="600">
                          <a:effectLst/>
                        </a:rPr>
                        <a:t>Intercept Only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444.432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nSpc>
                          <a:spcPct val="107000"/>
                        </a:lnSpc>
                        <a:spcBef>
                          <a:spcPts val="0"/>
                        </a:spcBef>
                        <a:spcAft>
                          <a:spcPts val="1000"/>
                        </a:spcAft>
                      </a:pPr>
                      <a:br>
                        <a:rPr lang="en-US" sz="700">
                          <a:effectLst/>
                        </a:rPr>
                      </a:b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tc>
                  <a:txBody>
                    <a:bodyPr/>
                    <a:lstStyle/>
                    <a:p>
                      <a:pPr marL="0" marR="0">
                        <a:lnSpc>
                          <a:spcPct val="107000"/>
                        </a:lnSpc>
                        <a:spcBef>
                          <a:spcPts val="0"/>
                        </a:spcBef>
                        <a:spcAft>
                          <a:spcPts val="1000"/>
                        </a:spcAft>
                      </a:pPr>
                      <a:br>
                        <a:rPr lang="en-US" sz="700">
                          <a:effectLst/>
                        </a:rPr>
                      </a:b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tc>
                  <a:txBody>
                    <a:bodyPr/>
                    <a:lstStyle/>
                    <a:p>
                      <a:pPr marL="0" marR="0">
                        <a:lnSpc>
                          <a:spcPct val="107000"/>
                        </a:lnSpc>
                        <a:spcBef>
                          <a:spcPts val="0"/>
                        </a:spcBef>
                        <a:spcAft>
                          <a:spcPts val="1000"/>
                        </a:spcAft>
                      </a:pPr>
                      <a:br>
                        <a:rPr lang="en-US" sz="700">
                          <a:effectLst/>
                        </a:rPr>
                      </a:b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extLst>
                  <a:ext uri="{0D108BD9-81ED-4DB2-BD59-A6C34878D82A}">
                    <a16:rowId xmlns:a16="http://schemas.microsoft.com/office/drawing/2014/main" val="1988614798"/>
                  </a:ext>
                </a:extLst>
              </a:tr>
              <a:tr h="192652">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600">
                          <a:effectLst/>
                        </a:rPr>
                        <a:t>Final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27.572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416.860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&lt;.001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extLst>
                  <a:ext uri="{0D108BD9-81ED-4DB2-BD59-A6C34878D82A}">
                    <a16:rowId xmlns:a16="http://schemas.microsoft.com/office/drawing/2014/main" val="395152798"/>
                  </a:ext>
                </a:extLst>
              </a:tr>
              <a:tr h="291315">
                <a:tc vMerge="1">
                  <a:txBody>
                    <a:bodyPr/>
                    <a:lstStyle/>
                    <a:p>
                      <a:endParaRPr lang="en-US"/>
                    </a:p>
                  </a:txBody>
                  <a:tcPr/>
                </a:tc>
                <a:tc rowSpan="2">
                  <a:txBody>
                    <a:bodyPr/>
                    <a:lstStyle/>
                    <a:p>
                      <a:pPr marL="0" marR="0">
                        <a:lnSpc>
                          <a:spcPct val="107000"/>
                        </a:lnSpc>
                        <a:spcBef>
                          <a:spcPts val="0"/>
                        </a:spcBef>
                        <a:spcAft>
                          <a:spcPts val="1000"/>
                        </a:spcAft>
                      </a:pPr>
                      <a:r>
                        <a:rPr lang="en-US" sz="600">
                          <a:effectLst/>
                        </a:rPr>
                        <a:t>Male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nSpc>
                          <a:spcPct val="107000"/>
                        </a:lnSpc>
                        <a:spcBef>
                          <a:spcPts val="0"/>
                        </a:spcBef>
                        <a:spcAft>
                          <a:spcPts val="1000"/>
                        </a:spcAft>
                      </a:pPr>
                      <a:r>
                        <a:rPr lang="en-US" sz="600">
                          <a:effectLst/>
                        </a:rPr>
                        <a:t>Intercept Only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256.697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nSpc>
                          <a:spcPct val="107000"/>
                        </a:lnSpc>
                        <a:spcBef>
                          <a:spcPts val="0"/>
                        </a:spcBef>
                        <a:spcAft>
                          <a:spcPts val="1000"/>
                        </a:spcAft>
                      </a:pPr>
                      <a:br>
                        <a:rPr lang="en-US" sz="700">
                          <a:effectLst/>
                        </a:rPr>
                      </a:b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tc>
                  <a:txBody>
                    <a:bodyPr/>
                    <a:lstStyle/>
                    <a:p>
                      <a:pPr marL="0" marR="0">
                        <a:lnSpc>
                          <a:spcPct val="107000"/>
                        </a:lnSpc>
                        <a:spcBef>
                          <a:spcPts val="0"/>
                        </a:spcBef>
                        <a:spcAft>
                          <a:spcPts val="1000"/>
                        </a:spcAft>
                      </a:pPr>
                      <a:br>
                        <a:rPr lang="en-US" sz="700">
                          <a:effectLst/>
                        </a:rPr>
                      </a:b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tc>
                  <a:txBody>
                    <a:bodyPr/>
                    <a:lstStyle/>
                    <a:p>
                      <a:pPr marL="0" marR="0">
                        <a:lnSpc>
                          <a:spcPct val="107000"/>
                        </a:lnSpc>
                        <a:spcBef>
                          <a:spcPts val="0"/>
                        </a:spcBef>
                        <a:spcAft>
                          <a:spcPts val="1000"/>
                        </a:spcAft>
                      </a:pPr>
                      <a:br>
                        <a:rPr lang="en-US" sz="700">
                          <a:effectLst/>
                        </a:rPr>
                      </a:b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extLst>
                  <a:ext uri="{0D108BD9-81ED-4DB2-BD59-A6C34878D82A}">
                    <a16:rowId xmlns:a16="http://schemas.microsoft.com/office/drawing/2014/main" val="2564898105"/>
                  </a:ext>
                </a:extLst>
              </a:tr>
              <a:tr h="192652">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600">
                          <a:effectLst/>
                        </a:rPr>
                        <a:t>Final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25.473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231.224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&lt;.001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extLst>
                  <a:ext uri="{0D108BD9-81ED-4DB2-BD59-A6C34878D82A}">
                    <a16:rowId xmlns:a16="http://schemas.microsoft.com/office/drawing/2014/main" val="3693064076"/>
                  </a:ext>
                </a:extLst>
              </a:tr>
              <a:tr h="291315">
                <a:tc vMerge="1">
                  <a:txBody>
                    <a:bodyPr/>
                    <a:lstStyle/>
                    <a:p>
                      <a:endParaRPr lang="en-US"/>
                    </a:p>
                  </a:txBody>
                  <a:tcPr/>
                </a:tc>
                <a:tc rowSpan="2">
                  <a:txBody>
                    <a:bodyPr/>
                    <a:lstStyle/>
                    <a:p>
                      <a:pPr marL="0" marR="0">
                        <a:lnSpc>
                          <a:spcPct val="107000"/>
                        </a:lnSpc>
                        <a:spcBef>
                          <a:spcPts val="0"/>
                        </a:spcBef>
                        <a:spcAft>
                          <a:spcPts val="1000"/>
                        </a:spcAft>
                      </a:pPr>
                      <a:r>
                        <a:rPr lang="en-US" sz="600">
                          <a:effectLst/>
                        </a:rPr>
                        <a:t>Non-Binary/GNC</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nSpc>
                          <a:spcPct val="107000"/>
                        </a:lnSpc>
                        <a:spcBef>
                          <a:spcPts val="0"/>
                        </a:spcBef>
                        <a:spcAft>
                          <a:spcPts val="1000"/>
                        </a:spcAft>
                      </a:pPr>
                      <a:r>
                        <a:rPr lang="en-US" sz="600">
                          <a:effectLst/>
                        </a:rPr>
                        <a:t>Intercept Only</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106.984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nSpc>
                          <a:spcPct val="107000"/>
                        </a:lnSpc>
                        <a:spcBef>
                          <a:spcPts val="0"/>
                        </a:spcBef>
                        <a:spcAft>
                          <a:spcPts val="1000"/>
                        </a:spcAft>
                      </a:pPr>
                      <a:br>
                        <a:rPr lang="en-US" sz="700">
                          <a:effectLst/>
                        </a:rPr>
                      </a:b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tc>
                  <a:txBody>
                    <a:bodyPr/>
                    <a:lstStyle/>
                    <a:p>
                      <a:pPr marL="0" marR="0">
                        <a:lnSpc>
                          <a:spcPct val="107000"/>
                        </a:lnSpc>
                        <a:spcBef>
                          <a:spcPts val="0"/>
                        </a:spcBef>
                        <a:spcAft>
                          <a:spcPts val="1000"/>
                        </a:spcAft>
                      </a:pPr>
                      <a:br>
                        <a:rPr lang="en-US" sz="700">
                          <a:effectLst/>
                        </a:rPr>
                      </a:b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tc>
                  <a:txBody>
                    <a:bodyPr/>
                    <a:lstStyle/>
                    <a:p>
                      <a:pPr marL="0" marR="0">
                        <a:lnSpc>
                          <a:spcPct val="107000"/>
                        </a:lnSpc>
                        <a:spcBef>
                          <a:spcPts val="0"/>
                        </a:spcBef>
                        <a:spcAft>
                          <a:spcPts val="1000"/>
                        </a:spcAft>
                      </a:pPr>
                      <a:br>
                        <a:rPr lang="en-US" sz="700">
                          <a:effectLst/>
                        </a:rPr>
                      </a:b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nchor="ctr"/>
                </a:tc>
                <a:extLst>
                  <a:ext uri="{0D108BD9-81ED-4DB2-BD59-A6C34878D82A}">
                    <a16:rowId xmlns:a16="http://schemas.microsoft.com/office/drawing/2014/main" val="3329185283"/>
                  </a:ext>
                </a:extLst>
              </a:tr>
              <a:tr h="192652">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1000"/>
                        </a:spcAft>
                      </a:pPr>
                      <a:r>
                        <a:rPr lang="en-US" sz="600">
                          <a:effectLst/>
                        </a:rPr>
                        <a:t>Final</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20.902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86.081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a:effectLst/>
                        </a:rPr>
                        <a:t>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tc>
                  <a:txBody>
                    <a:bodyPr/>
                    <a:lstStyle/>
                    <a:p>
                      <a:pPr marL="0" marR="0" algn="r">
                        <a:lnSpc>
                          <a:spcPct val="107000"/>
                        </a:lnSpc>
                        <a:spcBef>
                          <a:spcPts val="0"/>
                        </a:spcBef>
                        <a:spcAft>
                          <a:spcPts val="1000"/>
                        </a:spcAft>
                      </a:pPr>
                      <a:r>
                        <a:rPr lang="en-US" sz="600" dirty="0">
                          <a:effectLst/>
                        </a:rPr>
                        <a:t>&lt;.001</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3092" marR="43092" marT="0" marB="0"/>
                </a:tc>
                <a:extLst>
                  <a:ext uri="{0D108BD9-81ED-4DB2-BD59-A6C34878D82A}">
                    <a16:rowId xmlns:a16="http://schemas.microsoft.com/office/drawing/2014/main" val="302780080"/>
                  </a:ext>
                </a:extLst>
              </a:tr>
            </a:tbl>
          </a:graphicData>
        </a:graphic>
      </p:graphicFrame>
      <p:sp>
        <p:nvSpPr>
          <p:cNvPr id="4" name="Date Placeholder 3">
            <a:extLst>
              <a:ext uri="{FF2B5EF4-FFF2-40B4-BE49-F238E27FC236}">
                <a16:creationId xmlns:a16="http://schemas.microsoft.com/office/drawing/2014/main" id="{69988443-C6A7-EFA8-2F0F-2D74EE1DED57}"/>
              </a:ext>
            </a:extLst>
          </p:cNvPr>
          <p:cNvSpPr>
            <a:spLocks noGrp="1"/>
          </p:cNvSpPr>
          <p:nvPr>
            <p:ph type="dt" sz="half" idx="4294967295"/>
          </p:nvPr>
        </p:nvSpPr>
        <p:spPr>
          <a:xfrm>
            <a:off x="381000" y="6356350"/>
            <a:ext cx="2743200" cy="365125"/>
          </a:xfrm>
        </p:spPr>
        <p:txBody>
          <a:bodyPr/>
          <a:lstStyle/>
          <a:p>
            <a:fld id="{6024826A-D74C-4093-A9A3-2C21CBEA315A}" type="datetime1">
              <a:rPr lang="en-US" smtClean="0"/>
              <a:t>2/12/2023</a:t>
            </a:fld>
            <a:endParaRPr lang="en-US" dirty="0"/>
          </a:p>
        </p:txBody>
      </p:sp>
      <p:sp>
        <p:nvSpPr>
          <p:cNvPr id="8" name="TextBox 7">
            <a:extLst>
              <a:ext uri="{FF2B5EF4-FFF2-40B4-BE49-F238E27FC236}">
                <a16:creationId xmlns:a16="http://schemas.microsoft.com/office/drawing/2014/main" id="{1BB19A52-5F93-5F7A-6EE2-443388E305E5}"/>
              </a:ext>
            </a:extLst>
          </p:cNvPr>
          <p:cNvSpPr txBox="1"/>
          <p:nvPr/>
        </p:nvSpPr>
        <p:spPr>
          <a:xfrm>
            <a:off x="668594" y="5860026"/>
            <a:ext cx="7207045" cy="369332"/>
          </a:xfrm>
          <a:prstGeom prst="rect">
            <a:avLst/>
          </a:prstGeom>
          <a:noFill/>
        </p:spPr>
        <p:txBody>
          <a:bodyPr wrap="square" rtlCol="0">
            <a:spAutoFit/>
          </a:bodyPr>
          <a:lstStyle/>
          <a:p>
            <a:r>
              <a:rPr lang="en-US" dirty="0"/>
              <a:t>Explains 13% of variance</a:t>
            </a:r>
          </a:p>
        </p:txBody>
      </p:sp>
    </p:spTree>
    <p:extLst>
      <p:ext uri="{BB962C8B-B14F-4D97-AF65-F5344CB8AC3E}">
        <p14:creationId xmlns:p14="http://schemas.microsoft.com/office/powerpoint/2010/main" val="4081715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0A8DD858-8E6F-2D98-880C-F0931E490CE3}"/>
              </a:ext>
            </a:extLst>
          </p:cNvPr>
          <p:cNvSpPr>
            <a:spLocks noGrp="1"/>
          </p:cNvSpPr>
          <p:nvPr>
            <p:ph type="title"/>
          </p:nvPr>
        </p:nvSpPr>
        <p:spPr>
          <a:xfrm>
            <a:off x="1167492" y="381000"/>
            <a:ext cx="9779183" cy="1325563"/>
          </a:xfrm>
        </p:spPr>
        <p:txBody>
          <a:bodyPr anchor="b">
            <a:normAutofit fontScale="90000"/>
          </a:bodyPr>
          <a:lstStyle/>
          <a:p>
            <a:r>
              <a:rPr lang="en-US" dirty="0"/>
              <a:t>Self-Agency between gender identity</a:t>
            </a:r>
          </a:p>
        </p:txBody>
      </p:sp>
      <p:pic>
        <p:nvPicPr>
          <p:cNvPr id="8194" name="Picture 2">
            <a:extLst>
              <a:ext uri="{FF2B5EF4-FFF2-40B4-BE49-F238E27FC236}">
                <a16:creationId xmlns:a16="http://schemas.microsoft.com/office/drawing/2014/main" id="{6EF9054D-ADAB-E9A5-9151-E44A32A028C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445008" y="2087561"/>
            <a:ext cx="9224151" cy="3366815"/>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
        <p:nvSpPr>
          <p:cNvPr id="7" name="Date Placeholder 6">
            <a:extLst>
              <a:ext uri="{FF2B5EF4-FFF2-40B4-BE49-F238E27FC236}">
                <a16:creationId xmlns:a16="http://schemas.microsoft.com/office/drawing/2014/main" id="{1EB64BEF-8367-144A-9F53-7A1282A32569}"/>
              </a:ext>
            </a:extLst>
          </p:cNvPr>
          <p:cNvSpPr>
            <a:spLocks noGrp="1"/>
          </p:cNvSpPr>
          <p:nvPr>
            <p:ph type="dt" sz="half" idx="2"/>
          </p:nvPr>
        </p:nvSpPr>
        <p:spPr>
          <a:xfrm>
            <a:off x="381000" y="6356350"/>
            <a:ext cx="1701018" cy="365125"/>
          </a:xfrm>
        </p:spPr>
        <p:txBody>
          <a:bodyPr anchor="ctr">
            <a:normAutofit/>
          </a:bodyPr>
          <a:lstStyle/>
          <a:p>
            <a:pPr>
              <a:spcAft>
                <a:spcPts val="600"/>
              </a:spcAft>
            </a:pPr>
            <a:fld id="{6ADBD5D2-3C53-45E7-9274-78E2FA8EAE4F}" type="datetime1">
              <a:rPr lang="en-US" smtClean="0"/>
              <a:t>2/12/2023</a:t>
            </a:fld>
            <a:endParaRPr lang="en-US"/>
          </a:p>
        </p:txBody>
      </p:sp>
    </p:spTree>
    <p:extLst>
      <p:ext uri="{BB962C8B-B14F-4D97-AF65-F5344CB8AC3E}">
        <p14:creationId xmlns:p14="http://schemas.microsoft.com/office/powerpoint/2010/main" val="2563119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191A4-7839-4F63-B17C-7C366C59488C}"/>
              </a:ext>
            </a:extLst>
          </p:cNvPr>
          <p:cNvSpPr>
            <a:spLocks noGrp="1"/>
          </p:cNvSpPr>
          <p:nvPr>
            <p:ph type="title"/>
          </p:nvPr>
        </p:nvSpPr>
        <p:spPr/>
        <p:txBody>
          <a:bodyPr anchor="b">
            <a:normAutofit/>
          </a:bodyPr>
          <a:lstStyle/>
          <a:p>
            <a:pPr algn="ctr"/>
            <a:r>
              <a:rPr lang="en-US" dirty="0"/>
              <a:t>Implications</a:t>
            </a:r>
          </a:p>
        </p:txBody>
      </p:sp>
      <p:sp>
        <p:nvSpPr>
          <p:cNvPr id="4" name="Content Placeholder 3">
            <a:extLst>
              <a:ext uri="{FF2B5EF4-FFF2-40B4-BE49-F238E27FC236}">
                <a16:creationId xmlns:a16="http://schemas.microsoft.com/office/drawing/2014/main" id="{9B9ED227-95A7-4B08-91FE-5E0EF0D41D20}"/>
              </a:ext>
            </a:extLst>
          </p:cNvPr>
          <p:cNvSpPr>
            <a:spLocks noGrp="1"/>
          </p:cNvSpPr>
          <p:nvPr>
            <p:ph idx="1"/>
          </p:nvPr>
        </p:nvSpPr>
        <p:spPr/>
        <p:txBody>
          <a:bodyPr vert="horz" lIns="91440" tIns="45720" rIns="91440" bIns="45720" rtlCol="0">
            <a:normAutofit/>
          </a:bodyPr>
          <a:lstStyle/>
          <a:p>
            <a:endParaRPr lang="en-US" dirty="0"/>
          </a:p>
          <a:p>
            <a:endParaRPr lang="en-US" dirty="0"/>
          </a:p>
        </p:txBody>
      </p:sp>
      <p:sp>
        <p:nvSpPr>
          <p:cNvPr id="3" name="Date Placeholder 2">
            <a:extLst>
              <a:ext uri="{FF2B5EF4-FFF2-40B4-BE49-F238E27FC236}">
                <a16:creationId xmlns:a16="http://schemas.microsoft.com/office/drawing/2014/main" id="{75202033-17DD-3E4F-BB90-ADC6A1F0C66F}"/>
              </a:ext>
            </a:extLst>
          </p:cNvPr>
          <p:cNvSpPr>
            <a:spLocks noGrp="1"/>
          </p:cNvSpPr>
          <p:nvPr>
            <p:ph type="dt" sz="half" idx="2"/>
          </p:nvPr>
        </p:nvSpPr>
        <p:spPr/>
        <p:txBody>
          <a:bodyPr anchor="ctr">
            <a:normAutofit/>
          </a:bodyPr>
          <a:lstStyle/>
          <a:p>
            <a:pPr>
              <a:spcAft>
                <a:spcPts val="600"/>
              </a:spcAft>
            </a:pPr>
            <a:fld id="{E6004A07-A6DB-4110-8221-139954B18CA3}" type="datetime1">
              <a:rPr lang="en-US" smtClean="0"/>
              <a:t>2/12/2023</a:t>
            </a:fld>
            <a:endParaRPr lang="en-US"/>
          </a:p>
        </p:txBody>
      </p:sp>
      <p:sp>
        <p:nvSpPr>
          <p:cNvPr id="5" name="Content Placeholder 4">
            <a:extLst>
              <a:ext uri="{FF2B5EF4-FFF2-40B4-BE49-F238E27FC236}">
                <a16:creationId xmlns:a16="http://schemas.microsoft.com/office/drawing/2014/main" id="{9C2ECAAA-1E9C-4845-8EA9-E11A76F08150}"/>
              </a:ext>
            </a:extLst>
          </p:cNvPr>
          <p:cNvSpPr>
            <a:spLocks noGrp="1"/>
          </p:cNvSpPr>
          <p:nvPr>
            <p:ph idx="10"/>
          </p:nvPr>
        </p:nvSpPr>
        <p:spPr/>
        <p:txBody>
          <a:bodyPr vert="horz" lIns="91440" tIns="45720" rIns="91440" bIns="45720" rtlCol="0">
            <a:normAutofit/>
          </a:bodyPr>
          <a:lstStyle/>
          <a:p>
            <a:endParaRPr lang="en-US" dirty="0"/>
          </a:p>
          <a:p>
            <a:endParaRPr lang="en-US" dirty="0"/>
          </a:p>
        </p:txBody>
      </p:sp>
      <p:sp>
        <p:nvSpPr>
          <p:cNvPr id="18" name="Content Placeholder 7">
            <a:extLst>
              <a:ext uri="{FF2B5EF4-FFF2-40B4-BE49-F238E27FC236}">
                <a16:creationId xmlns:a16="http://schemas.microsoft.com/office/drawing/2014/main" id="{E037793D-1B25-3EDA-3741-7E081F28D1FC}"/>
              </a:ext>
            </a:extLst>
          </p:cNvPr>
          <p:cNvSpPr>
            <a:spLocks noGrp="1"/>
          </p:cNvSpPr>
          <p:nvPr>
            <p:ph idx="11"/>
          </p:nvPr>
        </p:nvSpPr>
        <p:spPr>
          <a:xfrm>
            <a:off x="1245325" y="2852365"/>
            <a:ext cx="4663440" cy="3126750"/>
          </a:xfrm>
        </p:spPr>
        <p:txBody>
          <a:bodyPr/>
          <a:lstStyle/>
          <a:p>
            <a:r>
              <a:rPr lang="en-US" b="0" dirty="0"/>
              <a:t>Schools can take steps to improve the sense of belonging for student through </a:t>
            </a:r>
            <a:r>
              <a:rPr lang="en-US" dirty="0"/>
              <a:t>mentoring programs </a:t>
            </a:r>
            <a:r>
              <a:rPr lang="en-US" b="0" dirty="0"/>
              <a:t>(caring teacher), efforts to improve </a:t>
            </a:r>
            <a:r>
              <a:rPr lang="en-US" dirty="0"/>
              <a:t>overall attendance</a:t>
            </a:r>
            <a:r>
              <a:rPr lang="en-US" b="0" dirty="0"/>
              <a:t>, and measures to </a:t>
            </a:r>
            <a:r>
              <a:rPr lang="en-US" dirty="0"/>
              <a:t>promote physical health</a:t>
            </a:r>
            <a:r>
              <a:rPr lang="en-US" b="0" dirty="0"/>
              <a:t> (Community Health centers/Community Schools). </a:t>
            </a:r>
          </a:p>
        </p:txBody>
      </p:sp>
      <p:sp>
        <p:nvSpPr>
          <p:cNvPr id="20" name="Content Placeholder 8">
            <a:extLst>
              <a:ext uri="{FF2B5EF4-FFF2-40B4-BE49-F238E27FC236}">
                <a16:creationId xmlns:a16="http://schemas.microsoft.com/office/drawing/2014/main" id="{A927435B-491D-6140-F526-861006321517}"/>
              </a:ext>
            </a:extLst>
          </p:cNvPr>
          <p:cNvSpPr>
            <a:spLocks noGrp="1"/>
          </p:cNvSpPr>
          <p:nvPr>
            <p:ph idx="12"/>
          </p:nvPr>
        </p:nvSpPr>
        <p:spPr>
          <a:xfrm>
            <a:off x="6283235" y="2852365"/>
            <a:ext cx="4663440" cy="3126750"/>
          </a:xfrm>
        </p:spPr>
        <p:txBody>
          <a:bodyPr/>
          <a:lstStyle/>
          <a:p>
            <a:r>
              <a:rPr lang="en-US" b="0" dirty="0"/>
              <a:t>Schools can take steps to reduce the feeling of burdensomeness on students through programs that </a:t>
            </a:r>
            <a:r>
              <a:rPr lang="en-US" dirty="0"/>
              <a:t>boost self-agency</a:t>
            </a:r>
            <a:r>
              <a:rPr lang="en-US" b="0" dirty="0"/>
              <a:t>, improved </a:t>
            </a:r>
            <a:r>
              <a:rPr lang="en-US" dirty="0"/>
              <a:t>mental health supports </a:t>
            </a:r>
            <a:r>
              <a:rPr lang="en-US" b="0" dirty="0"/>
              <a:t>for all students (Strengths-based Tier 1 and Tier 2 approaches) and by </a:t>
            </a:r>
            <a:r>
              <a:rPr lang="en-US" dirty="0"/>
              <a:t>improve food security </a:t>
            </a:r>
            <a:r>
              <a:rPr lang="en-US" b="0" dirty="0"/>
              <a:t>(universal free lunch).  </a:t>
            </a:r>
          </a:p>
        </p:txBody>
      </p:sp>
      <p:sp>
        <p:nvSpPr>
          <p:cNvPr id="21" name="TextBox 20">
            <a:extLst>
              <a:ext uri="{FF2B5EF4-FFF2-40B4-BE49-F238E27FC236}">
                <a16:creationId xmlns:a16="http://schemas.microsoft.com/office/drawing/2014/main" id="{B0B71B4A-0A59-F3F3-DF2A-3B167D8FAA41}"/>
              </a:ext>
            </a:extLst>
          </p:cNvPr>
          <p:cNvSpPr txBox="1"/>
          <p:nvPr/>
        </p:nvSpPr>
        <p:spPr>
          <a:xfrm>
            <a:off x="1167492" y="1828800"/>
            <a:ext cx="9857015" cy="646331"/>
          </a:xfrm>
          <a:prstGeom prst="rect">
            <a:avLst/>
          </a:prstGeom>
          <a:noFill/>
        </p:spPr>
        <p:txBody>
          <a:bodyPr wrap="square" rtlCol="0">
            <a:spAutoFit/>
          </a:bodyPr>
          <a:lstStyle/>
          <a:p>
            <a:r>
              <a:rPr lang="en-US" dirty="0"/>
              <a:t>Continue analysis of data for all research questions and compare for all risk levels (sadness, ideation, attempt). Examine how self-agency differs among different race/ethnicity factors. </a:t>
            </a:r>
          </a:p>
        </p:txBody>
      </p:sp>
    </p:spTree>
    <p:extLst>
      <p:ext uri="{BB962C8B-B14F-4D97-AF65-F5344CB8AC3E}">
        <p14:creationId xmlns:p14="http://schemas.microsoft.com/office/powerpoint/2010/main" val="2721508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p:txBody>
          <a:bodyPr/>
          <a:lstStyle/>
          <a:p>
            <a:r>
              <a:rPr lang="en-US" dirty="0"/>
              <a:t>Thank you</a:t>
            </a:r>
          </a:p>
        </p:txBody>
      </p:sp>
      <p:sp>
        <p:nvSpPr>
          <p:cNvPr id="3" name="Content Placeholder 2">
            <a:extLst>
              <a:ext uri="{FF2B5EF4-FFF2-40B4-BE49-F238E27FC236}">
                <a16:creationId xmlns:a16="http://schemas.microsoft.com/office/drawing/2014/main" id="{BABC2CE0-8806-4B2A-A10A-32984D317434}"/>
              </a:ext>
            </a:extLst>
          </p:cNvPr>
          <p:cNvSpPr>
            <a:spLocks noGrp="1"/>
          </p:cNvSpPr>
          <p:nvPr>
            <p:ph type="subTitle" idx="1"/>
          </p:nvPr>
        </p:nvSpPr>
        <p:spPr/>
        <p:txBody>
          <a:bodyPr>
            <a:normAutofit/>
          </a:bodyPr>
          <a:lstStyle/>
          <a:p>
            <a:r>
              <a:rPr lang="en-US" dirty="0"/>
              <a:t>Lillian Martz​</a:t>
            </a:r>
          </a:p>
          <a:p>
            <a:r>
              <a:rPr lang="en-US" dirty="0"/>
              <a:t>Lillian.Martz@umconnect.umt.edu</a:t>
            </a:r>
          </a:p>
        </p:txBody>
      </p:sp>
    </p:spTree>
    <p:extLst>
      <p:ext uri="{BB962C8B-B14F-4D97-AF65-F5344CB8AC3E}">
        <p14:creationId xmlns:p14="http://schemas.microsoft.com/office/powerpoint/2010/main" val="926184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48121-ABCF-47B8-B20A-D6638EE17440}"/>
              </a:ext>
            </a:extLst>
          </p:cNvPr>
          <p:cNvSpPr>
            <a:spLocks noGrp="1"/>
          </p:cNvSpPr>
          <p:nvPr>
            <p:ph type="title"/>
          </p:nvPr>
        </p:nvSpPr>
        <p:spPr/>
        <p:txBody>
          <a:bodyPr/>
          <a:lstStyle/>
          <a:p>
            <a:r>
              <a:rPr lang="en-US" dirty="0"/>
              <a:t>References</a:t>
            </a:r>
          </a:p>
        </p:txBody>
      </p:sp>
      <p:sp>
        <p:nvSpPr>
          <p:cNvPr id="3" name="Text Placeholder 2">
            <a:extLst>
              <a:ext uri="{FF2B5EF4-FFF2-40B4-BE49-F238E27FC236}">
                <a16:creationId xmlns:a16="http://schemas.microsoft.com/office/drawing/2014/main" id="{ECEEE403-0F25-5F7A-8D19-8F8901AEF557}"/>
              </a:ext>
            </a:extLst>
          </p:cNvPr>
          <p:cNvSpPr>
            <a:spLocks noGrp="1"/>
          </p:cNvSpPr>
          <p:nvPr>
            <p:ph type="body" idx="1"/>
          </p:nvPr>
        </p:nvSpPr>
        <p:spPr>
          <a:xfrm>
            <a:off x="1167492" y="2278380"/>
            <a:ext cx="9779183" cy="4008119"/>
          </a:xfrm>
        </p:spPr>
        <p:txBody>
          <a:bodyPr/>
          <a:lstStyle/>
          <a:p>
            <a:pPr marL="457200" marR="0" indent="-457200">
              <a:lnSpc>
                <a:spcPct val="100000"/>
              </a:lnSpc>
              <a:spcBef>
                <a:spcPts val="0"/>
              </a:spcBef>
              <a:spcAft>
                <a:spcPts val="0"/>
              </a:spcAft>
            </a:pPr>
            <a:r>
              <a:rPr lang="en-US" sz="1400" dirty="0" err="1">
                <a:solidFill>
                  <a:srgbClr val="3A3A3A"/>
                </a:solidFill>
                <a:effectLst/>
                <a:latin typeface="Times New Roman" panose="02020603050405020304" pitchFamily="18" charset="0"/>
                <a:ea typeface="Times New Roman" panose="02020603050405020304" pitchFamily="18" charset="0"/>
              </a:rPr>
              <a:t>Barzilay</a:t>
            </a:r>
            <a:r>
              <a:rPr lang="en-US" sz="1400" dirty="0">
                <a:solidFill>
                  <a:srgbClr val="3A3A3A"/>
                </a:solidFill>
                <a:effectLst/>
                <a:latin typeface="Times New Roman" panose="02020603050405020304" pitchFamily="18" charset="0"/>
                <a:ea typeface="Times New Roman" panose="02020603050405020304" pitchFamily="18" charset="0"/>
              </a:rPr>
              <a:t>, S., Feldman, D., </a:t>
            </a:r>
            <a:r>
              <a:rPr lang="en-US" sz="1400" dirty="0" err="1">
                <a:solidFill>
                  <a:srgbClr val="3A3A3A"/>
                </a:solidFill>
                <a:effectLst/>
                <a:latin typeface="Times New Roman" panose="02020603050405020304" pitchFamily="18" charset="0"/>
                <a:ea typeface="Times New Roman" panose="02020603050405020304" pitchFamily="18" charset="0"/>
              </a:rPr>
              <a:t>Snir</a:t>
            </a:r>
            <a:r>
              <a:rPr lang="en-US" sz="1400" dirty="0">
                <a:solidFill>
                  <a:srgbClr val="3A3A3A"/>
                </a:solidFill>
                <a:effectLst/>
                <a:latin typeface="Times New Roman" panose="02020603050405020304" pitchFamily="18" charset="0"/>
                <a:ea typeface="Times New Roman" panose="02020603050405020304" pitchFamily="18" charset="0"/>
              </a:rPr>
              <a:t>, A., </a:t>
            </a:r>
            <a:r>
              <a:rPr lang="en-US" sz="1400" dirty="0" err="1">
                <a:solidFill>
                  <a:srgbClr val="3A3A3A"/>
                </a:solidFill>
                <a:effectLst/>
                <a:latin typeface="Times New Roman" panose="02020603050405020304" pitchFamily="18" charset="0"/>
                <a:ea typeface="Times New Roman" panose="02020603050405020304" pitchFamily="18" charset="0"/>
              </a:rPr>
              <a:t>Apter</a:t>
            </a:r>
            <a:r>
              <a:rPr lang="en-US" sz="1400" dirty="0">
                <a:solidFill>
                  <a:srgbClr val="3A3A3A"/>
                </a:solidFill>
                <a:effectLst/>
                <a:latin typeface="Times New Roman" panose="02020603050405020304" pitchFamily="18" charset="0"/>
                <a:ea typeface="Times New Roman" panose="02020603050405020304" pitchFamily="18" charset="0"/>
              </a:rPr>
              <a:t>, A., Carli, V., Hoven, C., . . . Wasserman, D. (2015). The interpersonal theory of suicide and adolescent suicidal behavior. </a:t>
            </a:r>
            <a:r>
              <a:rPr lang="en-US" sz="1400" i="1" dirty="0">
                <a:solidFill>
                  <a:srgbClr val="3A3A3A"/>
                </a:solidFill>
                <a:effectLst/>
                <a:latin typeface="Times New Roman" panose="02020603050405020304" pitchFamily="18" charset="0"/>
                <a:ea typeface="Times New Roman" panose="02020603050405020304" pitchFamily="18" charset="0"/>
              </a:rPr>
              <a:t>Journal of Affective Disorders,</a:t>
            </a:r>
            <a:r>
              <a:rPr lang="en-US" sz="1400" dirty="0">
                <a:solidFill>
                  <a:srgbClr val="3A3A3A"/>
                </a:solidFill>
                <a:effectLst/>
                <a:latin typeface="Times New Roman" panose="02020603050405020304" pitchFamily="18" charset="0"/>
                <a:ea typeface="Times New Roman" panose="02020603050405020304" pitchFamily="18" charset="0"/>
              </a:rPr>
              <a:t> </a:t>
            </a:r>
            <a:r>
              <a:rPr lang="en-US" sz="1400" i="1" dirty="0">
                <a:solidFill>
                  <a:srgbClr val="3A3A3A"/>
                </a:solidFill>
                <a:effectLst/>
                <a:latin typeface="Times New Roman" panose="02020603050405020304" pitchFamily="18" charset="0"/>
                <a:ea typeface="Times New Roman" panose="02020603050405020304" pitchFamily="18" charset="0"/>
              </a:rPr>
              <a:t>183</a:t>
            </a:r>
            <a:r>
              <a:rPr lang="en-US" sz="1400" dirty="0">
                <a:solidFill>
                  <a:srgbClr val="3A3A3A"/>
                </a:solidFill>
                <a:effectLst/>
                <a:latin typeface="Times New Roman" panose="02020603050405020304" pitchFamily="18" charset="0"/>
                <a:ea typeface="Times New Roman" panose="02020603050405020304" pitchFamily="18" charset="0"/>
              </a:rPr>
              <a:t>, 68-74.</a:t>
            </a:r>
            <a:endParaRPr lang="en-US" sz="1400" dirty="0">
              <a:effectLst/>
              <a:latin typeface="Times New Roman" panose="02020603050405020304" pitchFamily="18" charset="0"/>
              <a:ea typeface="Times New Roman" panose="02020603050405020304" pitchFamily="18" charset="0"/>
            </a:endParaRPr>
          </a:p>
          <a:p>
            <a:pPr marL="457200" marR="0" indent="-457200">
              <a:lnSpc>
                <a:spcPct val="100000"/>
              </a:lnSpc>
              <a:spcBef>
                <a:spcPts val="0"/>
              </a:spcBef>
              <a:spcAft>
                <a:spcPts val="0"/>
              </a:spcAft>
            </a:pP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CDC. Web-based Injury Statistics Query and Reporting System (WISQARS). Atlanta, GA: US Department of Health and Human Services, CDC; 2021. </a:t>
            </a:r>
            <a:r>
              <a:rPr lang="en-US" sz="1400" u="sng" dirty="0">
                <a:solidFill>
                  <a:srgbClr val="075290"/>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https://www.cdc.gov/injury/wisqars/index.html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0000"/>
              </a:lnSpc>
              <a:spcBef>
                <a:spcPts val="0"/>
              </a:spcBef>
              <a:spcAft>
                <a:spcPts val="0"/>
              </a:spcAft>
            </a:pPr>
            <a:r>
              <a:rPr lang="en-US" sz="1400" dirty="0">
                <a:solidFill>
                  <a:srgbClr val="3A3A3A"/>
                </a:solidFill>
                <a:effectLst/>
                <a:latin typeface="Times New Roman" panose="02020603050405020304" pitchFamily="18" charset="0"/>
                <a:ea typeface="Times New Roman" panose="02020603050405020304" pitchFamily="18" charset="0"/>
              </a:rPr>
              <a:t>Davidson, C., Wingate, L., Rasmussen, K., &amp; </a:t>
            </a:r>
            <a:r>
              <a:rPr lang="en-US" sz="1400" dirty="0" err="1">
                <a:solidFill>
                  <a:srgbClr val="3A3A3A"/>
                </a:solidFill>
                <a:effectLst/>
                <a:latin typeface="Times New Roman" panose="02020603050405020304" pitchFamily="18" charset="0"/>
                <a:ea typeface="Times New Roman" panose="02020603050405020304" pitchFamily="18" charset="0"/>
              </a:rPr>
              <a:t>Slish</a:t>
            </a:r>
            <a:r>
              <a:rPr lang="en-US" sz="1400" dirty="0">
                <a:solidFill>
                  <a:srgbClr val="3A3A3A"/>
                </a:solidFill>
                <a:effectLst/>
                <a:latin typeface="Times New Roman" panose="02020603050405020304" pitchFamily="18" charset="0"/>
                <a:ea typeface="Times New Roman" panose="02020603050405020304" pitchFamily="18" charset="0"/>
              </a:rPr>
              <a:t>, M. (2009). Hope as a Predictor of Interpersonal Suicide Risk. </a:t>
            </a:r>
            <a:r>
              <a:rPr lang="en-US" sz="1400" i="1" dirty="0">
                <a:solidFill>
                  <a:srgbClr val="3A3A3A"/>
                </a:solidFill>
                <a:effectLst/>
                <a:latin typeface="Times New Roman" panose="02020603050405020304" pitchFamily="18" charset="0"/>
                <a:ea typeface="Times New Roman" panose="02020603050405020304" pitchFamily="18" charset="0"/>
              </a:rPr>
              <a:t>Suicide &amp; Life-threatening Behavior,</a:t>
            </a:r>
            <a:r>
              <a:rPr lang="en-US" sz="1400" dirty="0">
                <a:solidFill>
                  <a:srgbClr val="3A3A3A"/>
                </a:solidFill>
                <a:effectLst/>
                <a:latin typeface="Times New Roman" panose="02020603050405020304" pitchFamily="18" charset="0"/>
                <a:ea typeface="Times New Roman" panose="02020603050405020304" pitchFamily="18" charset="0"/>
              </a:rPr>
              <a:t> </a:t>
            </a:r>
            <a:r>
              <a:rPr lang="en-US" sz="1400" i="1" dirty="0">
                <a:solidFill>
                  <a:srgbClr val="3A3A3A"/>
                </a:solidFill>
                <a:effectLst/>
                <a:latin typeface="Times New Roman" panose="02020603050405020304" pitchFamily="18" charset="0"/>
                <a:ea typeface="Times New Roman" panose="02020603050405020304" pitchFamily="18" charset="0"/>
              </a:rPr>
              <a:t>39</a:t>
            </a:r>
            <a:r>
              <a:rPr lang="en-US" sz="1400" dirty="0">
                <a:solidFill>
                  <a:srgbClr val="3A3A3A"/>
                </a:solidFill>
                <a:effectLst/>
                <a:latin typeface="Times New Roman" panose="02020603050405020304" pitchFamily="18" charset="0"/>
                <a:ea typeface="Times New Roman" panose="02020603050405020304" pitchFamily="18" charset="0"/>
              </a:rPr>
              <a:t>(5), 499-507.</a:t>
            </a:r>
            <a:endParaRPr lang="en-US" sz="1400" dirty="0">
              <a:effectLst/>
              <a:latin typeface="Times New Roman" panose="02020603050405020304" pitchFamily="18" charset="0"/>
              <a:ea typeface="Times New Roman" panose="02020603050405020304" pitchFamily="18" charset="0"/>
            </a:endParaRPr>
          </a:p>
          <a:p>
            <a:pPr marL="457200" marR="0" indent="-457200">
              <a:lnSpc>
                <a:spcPct val="100000"/>
              </a:lnSpc>
              <a:spcBef>
                <a:spcPts val="0"/>
              </a:spcBef>
              <a:spcAft>
                <a:spcPts val="0"/>
              </a:spcAft>
            </a:pPr>
            <a:r>
              <a:rPr lang="en-US" sz="1400" dirty="0">
                <a:solidFill>
                  <a:srgbClr val="3A3A3A"/>
                </a:solidFill>
                <a:effectLst/>
                <a:latin typeface="Times New Roman" panose="02020603050405020304" pitchFamily="18" charset="0"/>
                <a:ea typeface="Times New Roman" panose="02020603050405020304" pitchFamily="18" charset="0"/>
              </a:rPr>
              <a:t>Gallagher, E., </a:t>
            </a:r>
            <a:r>
              <a:rPr lang="en-US" sz="1400" dirty="0" err="1">
                <a:solidFill>
                  <a:srgbClr val="3A3A3A"/>
                </a:solidFill>
                <a:effectLst/>
                <a:latin typeface="Times New Roman" panose="02020603050405020304" pitchFamily="18" charset="0"/>
                <a:ea typeface="Times New Roman" panose="02020603050405020304" pitchFamily="18" charset="0"/>
              </a:rPr>
              <a:t>Dever</a:t>
            </a:r>
            <a:r>
              <a:rPr lang="en-US" sz="1400" dirty="0">
                <a:solidFill>
                  <a:srgbClr val="3A3A3A"/>
                </a:solidFill>
                <a:effectLst/>
                <a:latin typeface="Times New Roman" panose="02020603050405020304" pitchFamily="18" charset="0"/>
                <a:ea typeface="Times New Roman" panose="02020603050405020304" pitchFamily="18" charset="0"/>
              </a:rPr>
              <a:t>, B., </a:t>
            </a:r>
            <a:r>
              <a:rPr lang="en-US" sz="1400" dirty="0" err="1">
                <a:solidFill>
                  <a:srgbClr val="3A3A3A"/>
                </a:solidFill>
                <a:effectLst/>
                <a:latin typeface="Times New Roman" panose="02020603050405020304" pitchFamily="18" charset="0"/>
                <a:ea typeface="Times New Roman" panose="02020603050405020304" pitchFamily="18" charset="0"/>
              </a:rPr>
              <a:t>Hochbein</a:t>
            </a:r>
            <a:r>
              <a:rPr lang="en-US" sz="1400" dirty="0">
                <a:solidFill>
                  <a:srgbClr val="3A3A3A"/>
                </a:solidFill>
                <a:effectLst/>
                <a:latin typeface="Times New Roman" panose="02020603050405020304" pitchFamily="18" charset="0"/>
                <a:ea typeface="Times New Roman" panose="02020603050405020304" pitchFamily="18" charset="0"/>
              </a:rPr>
              <a:t>, C., &amp; </a:t>
            </a:r>
            <a:r>
              <a:rPr lang="en-US" sz="1400" dirty="0" err="1">
                <a:solidFill>
                  <a:srgbClr val="3A3A3A"/>
                </a:solidFill>
                <a:effectLst/>
                <a:latin typeface="Times New Roman" panose="02020603050405020304" pitchFamily="18" charset="0"/>
                <a:ea typeface="Times New Roman" panose="02020603050405020304" pitchFamily="18" charset="0"/>
              </a:rPr>
              <a:t>DuPaul</a:t>
            </a:r>
            <a:r>
              <a:rPr lang="en-US" sz="1400" dirty="0">
                <a:solidFill>
                  <a:srgbClr val="3A3A3A"/>
                </a:solidFill>
                <a:effectLst/>
                <a:latin typeface="Times New Roman" panose="02020603050405020304" pitchFamily="18" charset="0"/>
                <a:ea typeface="Times New Roman" panose="02020603050405020304" pitchFamily="18" charset="0"/>
              </a:rPr>
              <a:t>, G. (2019). Teacher Caring as a Protective Factor: The Effects of Behavioral/Emotional Risk and Teacher Caring on Office Disciplinary Referrals in Middle School. </a:t>
            </a:r>
            <a:r>
              <a:rPr lang="en-US" sz="1400" i="1" dirty="0">
                <a:solidFill>
                  <a:srgbClr val="3A3A3A"/>
                </a:solidFill>
                <a:effectLst/>
                <a:latin typeface="Times New Roman" panose="02020603050405020304" pitchFamily="18" charset="0"/>
                <a:ea typeface="Times New Roman" panose="02020603050405020304" pitchFamily="18" charset="0"/>
              </a:rPr>
              <a:t>School Mental Health,</a:t>
            </a:r>
            <a:r>
              <a:rPr lang="en-US" sz="1400" dirty="0">
                <a:solidFill>
                  <a:srgbClr val="3A3A3A"/>
                </a:solidFill>
                <a:effectLst/>
                <a:latin typeface="Times New Roman" panose="02020603050405020304" pitchFamily="18" charset="0"/>
                <a:ea typeface="Times New Roman" panose="02020603050405020304" pitchFamily="18" charset="0"/>
              </a:rPr>
              <a:t> </a:t>
            </a:r>
            <a:r>
              <a:rPr lang="en-US" sz="1400" i="1" dirty="0">
                <a:solidFill>
                  <a:srgbClr val="3A3A3A"/>
                </a:solidFill>
                <a:effectLst/>
                <a:latin typeface="Times New Roman" panose="02020603050405020304" pitchFamily="18" charset="0"/>
                <a:ea typeface="Times New Roman" panose="02020603050405020304" pitchFamily="18" charset="0"/>
              </a:rPr>
              <a:t>11</a:t>
            </a:r>
            <a:r>
              <a:rPr lang="en-US" sz="1400" dirty="0">
                <a:solidFill>
                  <a:srgbClr val="3A3A3A"/>
                </a:solidFill>
                <a:effectLst/>
                <a:latin typeface="Times New Roman" panose="02020603050405020304" pitchFamily="18" charset="0"/>
                <a:ea typeface="Times New Roman" panose="02020603050405020304" pitchFamily="18" charset="0"/>
              </a:rPr>
              <a:t>(4), 754-765.</a:t>
            </a:r>
            <a:endParaRPr lang="en-US" sz="1400" dirty="0">
              <a:effectLst/>
              <a:latin typeface="Times New Roman" panose="02020603050405020304" pitchFamily="18" charset="0"/>
              <a:ea typeface="Times New Roman" panose="02020603050405020304" pitchFamily="18" charset="0"/>
            </a:endParaRPr>
          </a:p>
          <a:p>
            <a:pPr marL="457200" marR="0" indent="-457200">
              <a:lnSpc>
                <a:spcPct val="100000"/>
              </a:lnSpc>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rPr>
              <a:t>Joiner, T. E., Van Orden, K. A., Witte, T. K., &amp; Rudd, M. D. (2009). The interpersonal theory of suicide: Guidance for working with suicidal clients. American Psychological Association. </a:t>
            </a:r>
            <a:r>
              <a:rPr lang="en-US" sz="1400" u="sng" dirty="0">
                <a:solidFill>
                  <a:srgbClr val="0000FF"/>
                </a:solidFill>
                <a:effectLst/>
                <a:latin typeface="Times New Roman" panose="02020603050405020304" pitchFamily="18" charset="0"/>
                <a:ea typeface="Times New Roman" panose="02020603050405020304" pitchFamily="18" charset="0"/>
                <a:hlinkClick r:id="rId3"/>
              </a:rPr>
              <a:t>https://doi.org/10.1037/11869-000</a:t>
            </a:r>
            <a:endParaRPr lang="en-US" sz="1400" dirty="0">
              <a:effectLst/>
              <a:latin typeface="Times New Roman" panose="02020603050405020304" pitchFamily="18" charset="0"/>
              <a:ea typeface="Times New Roman" panose="02020603050405020304" pitchFamily="18" charset="0"/>
            </a:endParaRPr>
          </a:p>
          <a:p>
            <a:pPr marL="457200" marR="0" indent="-457200">
              <a:lnSpc>
                <a:spcPct val="100000"/>
              </a:lnSpc>
              <a:spcBef>
                <a:spcPts val="0"/>
              </a:spcBef>
              <a:spcAft>
                <a:spcPts val="0"/>
              </a:spcAft>
            </a:pPr>
            <a:r>
              <a:rPr lang="en-US" sz="1400" dirty="0">
                <a:solidFill>
                  <a:srgbClr val="3A3A3A"/>
                </a:solidFill>
                <a:effectLst/>
                <a:latin typeface="Times New Roman" panose="02020603050405020304" pitchFamily="18" charset="0"/>
                <a:ea typeface="Times New Roman" panose="02020603050405020304" pitchFamily="18" charset="0"/>
              </a:rPr>
              <a:t>Montana Youth Risk Behavior Survey, (2021). Montana Office of Public Instruction. </a:t>
            </a:r>
            <a:endParaRPr lang="en-US" sz="1400" dirty="0">
              <a:effectLst/>
              <a:latin typeface="Times New Roman" panose="02020603050405020304" pitchFamily="18" charset="0"/>
              <a:ea typeface="Times New Roman" panose="02020603050405020304" pitchFamily="18" charset="0"/>
            </a:endParaRPr>
          </a:p>
          <a:p>
            <a:pPr marL="457200" marR="0" indent="-457200">
              <a:lnSpc>
                <a:spcPct val="100000"/>
              </a:lnSpc>
              <a:spcBef>
                <a:spcPts val="0"/>
              </a:spcBef>
              <a:spcAft>
                <a:spcPts val="0"/>
              </a:spcAft>
            </a:pPr>
            <a:r>
              <a:rPr lang="en-US" sz="1400" dirty="0">
                <a:solidFill>
                  <a:srgbClr val="3A3A3A"/>
                </a:solidFill>
                <a:effectLst/>
                <a:latin typeface="Times New Roman" panose="02020603050405020304" pitchFamily="18" charset="0"/>
                <a:ea typeface="Times New Roman" panose="02020603050405020304" pitchFamily="18" charset="0"/>
              </a:rPr>
              <a:t>Phillip, A., </a:t>
            </a:r>
            <a:r>
              <a:rPr lang="en-US" sz="1400" dirty="0" err="1">
                <a:solidFill>
                  <a:srgbClr val="3A3A3A"/>
                </a:solidFill>
                <a:effectLst/>
                <a:latin typeface="Times New Roman" panose="02020603050405020304" pitchFamily="18" charset="0"/>
                <a:ea typeface="Times New Roman" panose="02020603050405020304" pitchFamily="18" charset="0"/>
              </a:rPr>
              <a:t>Pellechi</a:t>
            </a:r>
            <a:r>
              <a:rPr lang="en-US" sz="1400" dirty="0">
                <a:solidFill>
                  <a:srgbClr val="3A3A3A"/>
                </a:solidFill>
                <a:effectLst/>
                <a:latin typeface="Times New Roman" panose="02020603050405020304" pitchFamily="18" charset="0"/>
                <a:ea typeface="Times New Roman" panose="02020603050405020304" pitchFamily="18" charset="0"/>
              </a:rPr>
              <a:t>, A., DeSilva, R., Semler, K., &amp; Makani, R. (2022). A Plausible Explanation of Increased Suicidal Behaviors Among Transgender Youth Based on the Interpersonal Theory of Suicide (IPTS): Case Series and Literature Review. </a:t>
            </a:r>
            <a:r>
              <a:rPr lang="en-US" sz="1400" i="1" dirty="0">
                <a:solidFill>
                  <a:srgbClr val="3A3A3A"/>
                </a:solidFill>
                <a:effectLst/>
                <a:latin typeface="Times New Roman" panose="02020603050405020304" pitchFamily="18" charset="0"/>
                <a:ea typeface="Times New Roman" panose="02020603050405020304" pitchFamily="18" charset="0"/>
              </a:rPr>
              <a:t>Journal of Psychiatric Practice,</a:t>
            </a:r>
            <a:r>
              <a:rPr lang="en-US" sz="1400" dirty="0">
                <a:solidFill>
                  <a:srgbClr val="3A3A3A"/>
                </a:solidFill>
                <a:effectLst/>
                <a:latin typeface="Times New Roman" panose="02020603050405020304" pitchFamily="18" charset="0"/>
                <a:ea typeface="Times New Roman" panose="02020603050405020304" pitchFamily="18" charset="0"/>
              </a:rPr>
              <a:t> </a:t>
            </a:r>
            <a:r>
              <a:rPr lang="en-US" sz="1400" i="1" dirty="0">
                <a:solidFill>
                  <a:srgbClr val="3A3A3A"/>
                </a:solidFill>
                <a:effectLst/>
                <a:latin typeface="Times New Roman" panose="02020603050405020304" pitchFamily="18" charset="0"/>
                <a:ea typeface="Times New Roman" panose="02020603050405020304" pitchFamily="18" charset="0"/>
              </a:rPr>
              <a:t>28</a:t>
            </a:r>
            <a:r>
              <a:rPr lang="en-US" sz="1400" dirty="0">
                <a:solidFill>
                  <a:srgbClr val="3A3A3A"/>
                </a:solidFill>
                <a:effectLst/>
                <a:latin typeface="Times New Roman" panose="02020603050405020304" pitchFamily="18" charset="0"/>
                <a:ea typeface="Times New Roman" panose="02020603050405020304" pitchFamily="18" charset="0"/>
              </a:rPr>
              <a:t>(1), 3-13.</a:t>
            </a:r>
            <a:endParaRPr lang="en-US" sz="1400" dirty="0">
              <a:effectLst/>
              <a:latin typeface="Times New Roman" panose="02020603050405020304" pitchFamily="18" charset="0"/>
              <a:ea typeface="Times New Roman" panose="02020603050405020304" pitchFamily="18" charset="0"/>
            </a:endParaRPr>
          </a:p>
          <a:p>
            <a:pPr marL="457200" marR="0" indent="-457200">
              <a:lnSpc>
                <a:spcPct val="100000"/>
              </a:lnSpc>
              <a:spcBef>
                <a:spcPts val="0"/>
              </a:spcBef>
              <a:spcAft>
                <a:spcPts val="0"/>
              </a:spcAft>
            </a:pPr>
            <a:r>
              <a:rPr lang="en-US" sz="1400" dirty="0" err="1">
                <a:solidFill>
                  <a:srgbClr val="333333"/>
                </a:solidFill>
                <a:effectLst/>
                <a:latin typeface="Times New Roman" panose="02020603050405020304" pitchFamily="18" charset="0"/>
                <a:ea typeface="Times New Roman" panose="02020603050405020304" pitchFamily="18" charset="0"/>
              </a:rPr>
              <a:t>Sallee</a:t>
            </a:r>
            <a:r>
              <a:rPr lang="en-US" sz="1400" dirty="0">
                <a:solidFill>
                  <a:srgbClr val="333333"/>
                </a:solidFill>
                <a:effectLst/>
                <a:latin typeface="Times New Roman" panose="02020603050405020304" pitchFamily="18" charset="0"/>
                <a:ea typeface="Times New Roman" panose="02020603050405020304" pitchFamily="18" charset="0"/>
              </a:rPr>
              <a:t>, E., Ng, K.-M., &amp; Cazares-Cervantes, A. (2021). Interpersonal Predictors of Suicide Ideation and Attempt Among Early Adolescents. </a:t>
            </a:r>
            <a:r>
              <a:rPr lang="en-US" sz="1400" i="1" dirty="0">
                <a:solidFill>
                  <a:srgbClr val="333333"/>
                </a:solidFill>
                <a:effectLst/>
                <a:latin typeface="Times New Roman" panose="02020603050405020304" pitchFamily="18" charset="0"/>
                <a:ea typeface="Times New Roman" panose="02020603050405020304" pitchFamily="18" charset="0"/>
              </a:rPr>
              <a:t>Professional School Counseling</a:t>
            </a:r>
            <a:r>
              <a:rPr lang="en-US" sz="1400" dirty="0">
                <a:solidFill>
                  <a:srgbClr val="333333"/>
                </a:solidFill>
                <a:effectLst/>
                <a:latin typeface="Times New Roman" panose="02020603050405020304" pitchFamily="18" charset="0"/>
                <a:ea typeface="Times New Roman" panose="02020603050405020304" pitchFamily="18" charset="0"/>
              </a:rPr>
              <a:t>. </a:t>
            </a:r>
            <a:r>
              <a:rPr lang="en-US" sz="1400" u="sng" dirty="0">
                <a:solidFill>
                  <a:srgbClr val="006ACC"/>
                </a:solidFill>
                <a:effectLst/>
                <a:latin typeface="Times New Roman" panose="02020603050405020304" pitchFamily="18" charset="0"/>
                <a:ea typeface="Times New Roman" panose="02020603050405020304" pitchFamily="18" charset="0"/>
                <a:hlinkClick r:id="rId4"/>
              </a:rPr>
              <a:t>https://doi.org/10.1177/2156759X211018653</a:t>
            </a:r>
            <a:endParaRPr lang="en-US" sz="1400" dirty="0">
              <a:effectLst/>
              <a:latin typeface="Times New Roman" panose="02020603050405020304" pitchFamily="18" charset="0"/>
              <a:ea typeface="Times New Roman" panose="02020603050405020304" pitchFamily="18" charset="0"/>
            </a:endParaRPr>
          </a:p>
          <a:p>
            <a:pPr marL="457200" marR="0" indent="-457200">
              <a:lnSpc>
                <a:spcPct val="100000"/>
              </a:lnSpc>
              <a:spcBef>
                <a:spcPts val="0"/>
              </a:spcBef>
              <a:spcAft>
                <a:spcPts val="0"/>
              </a:spcAft>
            </a:pPr>
            <a:r>
              <a:rPr lang="en-US" sz="1400" dirty="0" err="1">
                <a:solidFill>
                  <a:srgbClr val="3A3A3A"/>
                </a:solidFill>
                <a:latin typeface="Times New Roman" panose="02020603050405020304" pitchFamily="18" charset="0"/>
                <a:ea typeface="Times New Roman" panose="02020603050405020304" pitchFamily="18" charset="0"/>
              </a:rPr>
              <a:t>Sallee</a:t>
            </a:r>
            <a:r>
              <a:rPr lang="en-US" sz="1400" dirty="0">
                <a:solidFill>
                  <a:srgbClr val="3A3A3A"/>
                </a:solidFill>
                <a:latin typeface="Times New Roman" panose="02020603050405020304" pitchFamily="18" charset="0"/>
                <a:ea typeface="Times New Roman" panose="02020603050405020304" pitchFamily="18" charset="0"/>
              </a:rPr>
              <a:t>, E.</a:t>
            </a:r>
            <a:r>
              <a:rPr lang="en-US" sz="1400" dirty="0">
                <a:solidFill>
                  <a:srgbClr val="3A3A3A"/>
                </a:solidFill>
                <a:effectLst/>
                <a:latin typeface="Times New Roman" panose="02020603050405020304" pitchFamily="18" charset="0"/>
                <a:ea typeface="Times New Roman" panose="02020603050405020304" pitchFamily="18" charset="0"/>
              </a:rPr>
              <a:t>, Abraham Cazares-Cervantes, &amp; </a:t>
            </a:r>
            <a:r>
              <a:rPr lang="en-US" sz="1400" dirty="0" err="1">
                <a:solidFill>
                  <a:srgbClr val="3A3A3A"/>
                </a:solidFill>
                <a:effectLst/>
                <a:latin typeface="Times New Roman" panose="02020603050405020304" pitchFamily="18" charset="0"/>
                <a:ea typeface="Times New Roman" panose="02020603050405020304" pitchFamily="18" charset="0"/>
              </a:rPr>
              <a:t>Kok</a:t>
            </a:r>
            <a:r>
              <a:rPr lang="en-US" sz="1400" dirty="0">
                <a:solidFill>
                  <a:srgbClr val="3A3A3A"/>
                </a:solidFill>
                <a:effectLst/>
                <a:latin typeface="Times New Roman" panose="02020603050405020304" pitchFamily="18" charset="0"/>
                <a:ea typeface="Times New Roman" panose="02020603050405020304" pitchFamily="18" charset="0"/>
              </a:rPr>
              <a:t>-Mun Ng. (2022). Interpersonal Predictors of Suicide Ideation and Attempt Among Middle Adolescents. </a:t>
            </a:r>
            <a:r>
              <a:rPr lang="en-US" sz="1400" i="1" dirty="0">
                <a:solidFill>
                  <a:srgbClr val="3A3A3A"/>
                </a:solidFill>
                <a:effectLst/>
                <a:latin typeface="Times New Roman" panose="02020603050405020304" pitchFamily="18" charset="0"/>
                <a:ea typeface="Times New Roman" panose="02020603050405020304" pitchFamily="18" charset="0"/>
              </a:rPr>
              <a:t>The Professional Counselor (Greensboro, N.C.),</a:t>
            </a:r>
            <a:r>
              <a:rPr lang="en-US" sz="1400" dirty="0">
                <a:solidFill>
                  <a:srgbClr val="3A3A3A"/>
                </a:solidFill>
                <a:effectLst/>
                <a:latin typeface="Times New Roman" panose="02020603050405020304" pitchFamily="18" charset="0"/>
                <a:ea typeface="Times New Roman" panose="02020603050405020304" pitchFamily="18" charset="0"/>
              </a:rPr>
              <a:t> </a:t>
            </a:r>
            <a:r>
              <a:rPr lang="en-US" sz="1400" i="1" dirty="0">
                <a:solidFill>
                  <a:srgbClr val="3A3A3A"/>
                </a:solidFill>
                <a:effectLst/>
                <a:latin typeface="Times New Roman" panose="02020603050405020304" pitchFamily="18" charset="0"/>
                <a:ea typeface="Times New Roman" panose="02020603050405020304" pitchFamily="18" charset="0"/>
              </a:rPr>
              <a:t>12</a:t>
            </a:r>
            <a:r>
              <a:rPr lang="en-US" sz="1400" dirty="0">
                <a:solidFill>
                  <a:srgbClr val="3A3A3A"/>
                </a:solidFill>
                <a:effectLst/>
                <a:latin typeface="Times New Roman" panose="02020603050405020304" pitchFamily="18" charset="0"/>
                <a:ea typeface="Times New Roman" panose="02020603050405020304" pitchFamily="18" charset="0"/>
              </a:rPr>
              <a:t>(1), 1-16</a:t>
            </a:r>
            <a:endParaRPr lang="en-US" sz="1400" dirty="0">
              <a:effectLst/>
              <a:latin typeface="Times New Roman" panose="02020603050405020304" pitchFamily="18" charset="0"/>
              <a:ea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E77AF120-1214-88B9-55A8-50262948DF1F}"/>
              </a:ext>
            </a:extLst>
          </p:cNvPr>
          <p:cNvSpPr>
            <a:spLocks noGrp="1"/>
          </p:cNvSpPr>
          <p:nvPr>
            <p:ph type="dt" sz="half" idx="10"/>
          </p:nvPr>
        </p:nvSpPr>
        <p:spPr/>
        <p:txBody>
          <a:bodyPr/>
          <a:lstStyle/>
          <a:p>
            <a:fld id="{EBA694C2-7B36-47CA-BBD8-5F3851C24A31}" type="datetime1">
              <a:rPr lang="en-US" smtClean="0"/>
              <a:t>2/12/2023</a:t>
            </a:fld>
            <a:endParaRPr lang="en-US" dirty="0"/>
          </a:p>
        </p:txBody>
      </p:sp>
    </p:spTree>
    <p:extLst>
      <p:ext uri="{BB962C8B-B14F-4D97-AF65-F5344CB8AC3E}">
        <p14:creationId xmlns:p14="http://schemas.microsoft.com/office/powerpoint/2010/main" val="4052753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67492" y="381000"/>
            <a:ext cx="9779183" cy="1325563"/>
          </a:xfrm>
        </p:spPr>
        <p:txBody>
          <a:bodyPr/>
          <a:lstStyle/>
          <a:p>
            <a:r>
              <a:rPr lang="en-US" dirty="0"/>
              <a:t>Agenda</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p:txBody>
          <a:bodyPr vert="horz" lIns="91440" tIns="45720" rIns="91440" bIns="45720" rtlCol="0" anchor="t">
            <a:normAutofit/>
          </a:bodyPr>
          <a:lstStyle/>
          <a:p>
            <a:r>
              <a:rPr lang="en-US" dirty="0"/>
              <a:t>Introduction</a:t>
            </a:r>
          </a:p>
          <a:p>
            <a:r>
              <a:rPr lang="en-US" dirty="0"/>
              <a:t>Adolescent Suicide</a:t>
            </a:r>
          </a:p>
          <a:p>
            <a:r>
              <a:rPr lang="en-US" dirty="0"/>
              <a:t>Interpersonal Theory of Suicide</a:t>
            </a:r>
          </a:p>
          <a:p>
            <a:r>
              <a:rPr lang="en-US" dirty="0"/>
              <a:t>Youth Risk Behavior Survey</a:t>
            </a:r>
          </a:p>
          <a:p>
            <a:r>
              <a:rPr lang="en-US" dirty="0"/>
              <a:t>Preliminary Data Results</a:t>
            </a:r>
          </a:p>
          <a:p>
            <a:r>
              <a:rPr lang="en-US" dirty="0"/>
              <a:t>Implications and Future Research</a:t>
            </a:r>
          </a:p>
          <a:p>
            <a:endParaRPr lang="en-US" dirty="0"/>
          </a:p>
        </p:txBody>
      </p:sp>
      <p:sp>
        <p:nvSpPr>
          <p:cNvPr id="4" name="Date Placeholder 3">
            <a:extLst>
              <a:ext uri="{FF2B5EF4-FFF2-40B4-BE49-F238E27FC236}">
                <a16:creationId xmlns:a16="http://schemas.microsoft.com/office/drawing/2014/main" id="{5739303D-13C0-6A41-947A-F998CC47B32E}"/>
              </a:ext>
            </a:extLst>
          </p:cNvPr>
          <p:cNvSpPr>
            <a:spLocks noGrp="1"/>
          </p:cNvSpPr>
          <p:nvPr>
            <p:ph type="dt" sz="half" idx="4294967295"/>
          </p:nvPr>
        </p:nvSpPr>
        <p:spPr>
          <a:xfrm>
            <a:off x="381000" y="6356350"/>
            <a:ext cx="2743200" cy="365125"/>
          </a:xfrm>
        </p:spPr>
        <p:txBody>
          <a:bodyPr/>
          <a:lstStyle/>
          <a:p>
            <a:fld id="{0C102E3D-1216-47E7-8943-62EF5724E6C4}" type="datetime1">
              <a:rPr lang="en-US" smtClean="0"/>
              <a:t>2/12/2023</a:t>
            </a:fld>
            <a:endParaRPr lang="en-US" dirty="0"/>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p:txBody>
          <a:bodyPr/>
          <a:lstStyle/>
          <a:p>
            <a:r>
              <a:rPr lang="en-US" dirty="0"/>
              <a:t>Adolescent Suicide in the US</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p:txBody>
          <a:bodyPr vert="horz" lIns="91440" tIns="45720" rIns="91440" bIns="45720" rtlCol="0" anchor="t">
            <a:normAutofit/>
          </a:bodyPr>
          <a:lstStyle/>
          <a:p>
            <a:r>
              <a:rPr lang="en-US" dirty="0"/>
              <a:t>36% of high school students experienced persistent feelings of sadness and hopelessness that lasted two weeks or more</a:t>
            </a:r>
          </a:p>
          <a:p>
            <a:r>
              <a:rPr lang="en-US" dirty="0"/>
              <a:t>1 in 6 report making a suicide plan (CDC, 2019). </a:t>
            </a:r>
          </a:p>
          <a:p>
            <a:endParaRPr lang="en-US" dirty="0"/>
          </a:p>
          <a:p>
            <a:r>
              <a:rPr lang="en-US" dirty="0"/>
              <a:t> </a:t>
            </a:r>
          </a:p>
        </p:txBody>
      </p:sp>
      <p:sp>
        <p:nvSpPr>
          <p:cNvPr id="4" name="Date Placeholder 3">
            <a:extLst>
              <a:ext uri="{FF2B5EF4-FFF2-40B4-BE49-F238E27FC236}">
                <a16:creationId xmlns:a16="http://schemas.microsoft.com/office/drawing/2014/main" id="{DB056174-CBC5-7B48-9681-7DDAC423337E}"/>
              </a:ext>
            </a:extLst>
          </p:cNvPr>
          <p:cNvSpPr>
            <a:spLocks noGrp="1"/>
          </p:cNvSpPr>
          <p:nvPr>
            <p:ph type="dt" sz="half" idx="10"/>
          </p:nvPr>
        </p:nvSpPr>
        <p:spPr/>
        <p:txBody>
          <a:bodyPr/>
          <a:lstStyle/>
          <a:p>
            <a:fld id="{332F1135-A9D8-4299-B592-E5175896996D}" type="datetime1">
              <a:rPr lang="en-US" smtClean="0"/>
              <a:t>2/12/2023</a:t>
            </a:fld>
            <a:endParaRPr lang="en-US" dirty="0"/>
          </a:p>
        </p:txBody>
      </p:sp>
    </p:spTree>
    <p:extLst>
      <p:ext uri="{BB962C8B-B14F-4D97-AF65-F5344CB8AC3E}">
        <p14:creationId xmlns:p14="http://schemas.microsoft.com/office/powerpoint/2010/main" val="163979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5D1E2-B9B6-5FC4-BD5D-8B6551D8F149}"/>
              </a:ext>
            </a:extLst>
          </p:cNvPr>
          <p:cNvSpPr>
            <a:spLocks noGrp="1"/>
          </p:cNvSpPr>
          <p:nvPr>
            <p:ph type="title"/>
          </p:nvPr>
        </p:nvSpPr>
        <p:spPr>
          <a:xfrm>
            <a:off x="1167492" y="381000"/>
            <a:ext cx="9779183" cy="1325563"/>
          </a:xfrm>
        </p:spPr>
        <p:txBody>
          <a:bodyPr anchor="b">
            <a:normAutofit/>
          </a:bodyPr>
          <a:lstStyle/>
          <a:p>
            <a:r>
              <a:rPr lang="en-US" dirty="0"/>
              <a:t>Montana 2021 Data</a:t>
            </a:r>
          </a:p>
        </p:txBody>
      </p:sp>
      <p:graphicFrame>
        <p:nvGraphicFramePr>
          <p:cNvPr id="8" name="Content Placeholder 2">
            <a:extLst>
              <a:ext uri="{FF2B5EF4-FFF2-40B4-BE49-F238E27FC236}">
                <a16:creationId xmlns:a16="http://schemas.microsoft.com/office/drawing/2014/main" id="{BB2C6173-03E4-151F-32D6-A4805FB41F72}"/>
              </a:ext>
            </a:extLst>
          </p:cNvPr>
          <p:cNvGraphicFramePr>
            <a:graphicFrameLocks noGrp="1"/>
          </p:cNvGraphicFramePr>
          <p:nvPr>
            <p:ph idx="1"/>
            <p:extLst>
              <p:ext uri="{D42A27DB-BD31-4B8C-83A1-F6EECF244321}">
                <p14:modId xmlns:p14="http://schemas.microsoft.com/office/powerpoint/2010/main" val="4011877114"/>
              </p:ext>
            </p:extLst>
          </p:nvPr>
        </p:nvGraphicFramePr>
        <p:xfrm>
          <a:off x="1166813" y="2017713"/>
          <a:ext cx="9780587" cy="33670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a:extLst>
              <a:ext uri="{FF2B5EF4-FFF2-40B4-BE49-F238E27FC236}">
                <a16:creationId xmlns:a16="http://schemas.microsoft.com/office/drawing/2014/main" id="{BFC7FE20-3840-867E-8CF4-4BE2188322BB}"/>
              </a:ext>
            </a:extLst>
          </p:cNvPr>
          <p:cNvSpPr>
            <a:spLocks noGrp="1"/>
          </p:cNvSpPr>
          <p:nvPr>
            <p:ph type="dt" sz="half" idx="4294967295"/>
          </p:nvPr>
        </p:nvSpPr>
        <p:spPr>
          <a:xfrm>
            <a:off x="381000" y="6356350"/>
            <a:ext cx="2743200" cy="365125"/>
          </a:xfrm>
        </p:spPr>
        <p:txBody>
          <a:bodyPr anchor="ctr">
            <a:normAutofit/>
          </a:bodyPr>
          <a:lstStyle/>
          <a:p>
            <a:pPr>
              <a:spcAft>
                <a:spcPts val="600"/>
              </a:spcAft>
            </a:pPr>
            <a:fld id="{8A591AA4-5FA3-49B2-BBD9-B1A141008BCD}" type="datetime1">
              <a:rPr lang="en-US" smtClean="0"/>
              <a:t>2/12/2023</a:t>
            </a:fld>
            <a:endParaRPr lang="en-US"/>
          </a:p>
        </p:txBody>
      </p:sp>
    </p:spTree>
    <p:extLst>
      <p:ext uri="{BB962C8B-B14F-4D97-AF65-F5344CB8AC3E}">
        <p14:creationId xmlns:p14="http://schemas.microsoft.com/office/powerpoint/2010/main" val="4144487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p:txBody>
          <a:bodyPr/>
          <a:lstStyle/>
          <a:p>
            <a:r>
              <a:rPr lang="en-US" dirty="0"/>
              <a:t>Interpersonal Therapy of Suicide (IPTS)</a:t>
            </a:r>
          </a:p>
        </p:txBody>
      </p:sp>
      <p:sp>
        <p:nvSpPr>
          <p:cNvPr id="4" name="Text Placeholder 3">
            <a:extLst>
              <a:ext uri="{FF2B5EF4-FFF2-40B4-BE49-F238E27FC236}">
                <a16:creationId xmlns:a16="http://schemas.microsoft.com/office/drawing/2014/main" id="{D51A6D85-3837-435F-A342-5A3F98172B12}"/>
              </a:ext>
            </a:extLst>
          </p:cNvPr>
          <p:cNvSpPr>
            <a:spLocks noGrp="1"/>
          </p:cNvSpPr>
          <p:nvPr>
            <p:ph type="subTitle" idx="1"/>
          </p:nvPr>
        </p:nvSpPr>
        <p:spPr/>
        <p:txBody>
          <a:bodyPr vert="horz" lIns="91440" tIns="45720" rIns="91440" bIns="45720" rtlCol="0" anchor="t">
            <a:normAutofit/>
          </a:bodyPr>
          <a:lstStyle/>
          <a:p>
            <a:r>
              <a:rPr lang="en-US" dirty="0"/>
              <a:t>Joiner, 2009</a:t>
            </a:r>
          </a:p>
        </p:txBody>
      </p:sp>
    </p:spTree>
    <p:extLst>
      <p:ext uri="{BB962C8B-B14F-4D97-AF65-F5344CB8AC3E}">
        <p14:creationId xmlns:p14="http://schemas.microsoft.com/office/powerpoint/2010/main" val="3446797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E9988-A602-FF65-9A73-955214C9BAF2}"/>
              </a:ext>
            </a:extLst>
          </p:cNvPr>
          <p:cNvSpPr>
            <a:spLocks noGrp="1"/>
          </p:cNvSpPr>
          <p:nvPr>
            <p:ph type="title"/>
          </p:nvPr>
        </p:nvSpPr>
        <p:spPr/>
        <p:txBody>
          <a:bodyPr anchor="b">
            <a:normAutofit/>
          </a:bodyPr>
          <a:lstStyle/>
          <a:p>
            <a:r>
              <a:rPr lang="en-US" sz="1900" b="0"/>
              <a:t>Thwarted Belonging + Perceived Burdensomeness = High Risk of </a:t>
            </a:r>
            <a:r>
              <a:rPr lang="en-US" sz="1900"/>
              <a:t>Suicide Ideation</a:t>
            </a:r>
            <a:br>
              <a:rPr lang="en-US" sz="1900" b="0"/>
            </a:br>
            <a:br>
              <a:rPr lang="en-US" sz="1900" b="0"/>
            </a:br>
            <a:r>
              <a:rPr lang="en-US" sz="1900" b="0"/>
              <a:t>Thwarted Belonging + Perceived Burdensomeness + Acquired Capability = High Risk of </a:t>
            </a:r>
            <a:r>
              <a:rPr lang="en-US" sz="1900"/>
              <a:t>Suicide Attempt</a:t>
            </a:r>
          </a:p>
        </p:txBody>
      </p:sp>
      <p:sp>
        <p:nvSpPr>
          <p:cNvPr id="3" name="Content Placeholder 2">
            <a:extLst>
              <a:ext uri="{FF2B5EF4-FFF2-40B4-BE49-F238E27FC236}">
                <a16:creationId xmlns:a16="http://schemas.microsoft.com/office/drawing/2014/main" id="{A503DCD5-BA16-8257-CC92-75945C919FF8}"/>
              </a:ext>
            </a:extLst>
          </p:cNvPr>
          <p:cNvSpPr>
            <a:spLocks noGrp="1"/>
          </p:cNvSpPr>
          <p:nvPr>
            <p:ph type="body" idx="1"/>
          </p:nvPr>
        </p:nvSpPr>
        <p:spPr/>
        <p:txBody>
          <a:bodyPr>
            <a:normAutofit/>
          </a:bodyPr>
          <a:lstStyle/>
          <a:p>
            <a:pPr>
              <a:lnSpc>
                <a:spcPct val="140000"/>
              </a:lnSpc>
            </a:pPr>
            <a:r>
              <a:rPr lang="en-US" sz="2200" dirty="0"/>
              <a:t>*Thwarted Belonging: Dynamic: Extreme loneliness and rejection</a:t>
            </a:r>
          </a:p>
          <a:p>
            <a:pPr>
              <a:lnSpc>
                <a:spcPct val="140000"/>
              </a:lnSpc>
            </a:pPr>
            <a:endParaRPr lang="en-US" sz="2200" dirty="0"/>
          </a:p>
          <a:p>
            <a:pPr>
              <a:lnSpc>
                <a:spcPct val="140000"/>
              </a:lnSpc>
            </a:pPr>
            <a:r>
              <a:rPr lang="en-US" sz="2200" dirty="0"/>
              <a:t>*Perceived Burdensomeness: Dynamic: Belief that one is defective or flawed and poses an undue burden to loved ones, sense of hopelessness</a:t>
            </a:r>
          </a:p>
          <a:p>
            <a:pPr>
              <a:lnSpc>
                <a:spcPct val="140000"/>
              </a:lnSpc>
            </a:pPr>
            <a:endParaRPr lang="en-US" sz="2200" dirty="0"/>
          </a:p>
          <a:p>
            <a:pPr>
              <a:lnSpc>
                <a:spcPct val="140000"/>
              </a:lnSpc>
            </a:pPr>
            <a:r>
              <a:rPr lang="en-US" sz="2200" dirty="0"/>
              <a:t>Acquired Capability: Static: fearlessness, ability to cause oneself harm</a:t>
            </a:r>
          </a:p>
        </p:txBody>
      </p:sp>
      <p:sp>
        <p:nvSpPr>
          <p:cNvPr id="4" name="Date Placeholder 3">
            <a:extLst>
              <a:ext uri="{FF2B5EF4-FFF2-40B4-BE49-F238E27FC236}">
                <a16:creationId xmlns:a16="http://schemas.microsoft.com/office/drawing/2014/main" id="{C2ACFE4A-23BD-3A30-8183-A577AA5229CA}"/>
              </a:ext>
            </a:extLst>
          </p:cNvPr>
          <p:cNvSpPr>
            <a:spLocks noGrp="1"/>
          </p:cNvSpPr>
          <p:nvPr>
            <p:ph type="dt" sz="half" idx="10"/>
          </p:nvPr>
        </p:nvSpPr>
        <p:spPr/>
        <p:txBody>
          <a:bodyPr anchor="ctr">
            <a:normAutofit/>
          </a:bodyPr>
          <a:lstStyle/>
          <a:p>
            <a:pPr>
              <a:spcAft>
                <a:spcPts val="600"/>
              </a:spcAft>
            </a:pPr>
            <a:fld id="{5FE14BF9-2808-47AA-B842-DEE931EA8D35}" type="datetime1">
              <a:rPr lang="en-US" smtClean="0"/>
              <a:t>2/12/2023</a:t>
            </a:fld>
            <a:endParaRPr lang="en-US"/>
          </a:p>
        </p:txBody>
      </p:sp>
    </p:spTree>
    <p:extLst>
      <p:ext uri="{BB962C8B-B14F-4D97-AF65-F5344CB8AC3E}">
        <p14:creationId xmlns:p14="http://schemas.microsoft.com/office/powerpoint/2010/main" val="1461091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5D56A-9A81-502B-4E23-D5AF3B4FCF84}"/>
              </a:ext>
            </a:extLst>
          </p:cNvPr>
          <p:cNvSpPr>
            <a:spLocks noGrp="1"/>
          </p:cNvSpPr>
          <p:nvPr>
            <p:ph type="title"/>
          </p:nvPr>
        </p:nvSpPr>
        <p:spPr/>
        <p:txBody>
          <a:bodyPr anchor="b">
            <a:normAutofit/>
          </a:bodyPr>
          <a:lstStyle/>
          <a:p>
            <a:r>
              <a:rPr lang="en-US" dirty="0"/>
              <a:t>Risk Factors vs. Protective Factors</a:t>
            </a:r>
          </a:p>
        </p:txBody>
      </p:sp>
      <p:sp>
        <p:nvSpPr>
          <p:cNvPr id="3" name="Text Placeholder 2">
            <a:extLst>
              <a:ext uri="{FF2B5EF4-FFF2-40B4-BE49-F238E27FC236}">
                <a16:creationId xmlns:a16="http://schemas.microsoft.com/office/drawing/2014/main" id="{EBCFB366-2041-FB2F-6074-E0E78B6AB606}"/>
              </a:ext>
            </a:extLst>
          </p:cNvPr>
          <p:cNvSpPr>
            <a:spLocks noGrp="1"/>
          </p:cNvSpPr>
          <p:nvPr>
            <p:ph idx="1"/>
          </p:nvPr>
        </p:nvSpPr>
        <p:spPr/>
        <p:txBody>
          <a:bodyPr>
            <a:normAutofit lnSpcReduction="10000"/>
          </a:bodyPr>
          <a:lstStyle/>
          <a:p>
            <a:r>
              <a:rPr lang="en-US" dirty="0"/>
              <a:t>Most suicide prevention and intervention focuses on risk factors.</a:t>
            </a:r>
          </a:p>
          <a:p>
            <a:r>
              <a:rPr lang="en-US" dirty="0"/>
              <a:t>Dr. </a:t>
            </a:r>
            <a:r>
              <a:rPr lang="en-US" dirty="0" err="1"/>
              <a:t>Sallee</a:t>
            </a:r>
            <a:r>
              <a:rPr lang="en-US" dirty="0"/>
              <a:t> used this theory and found that </a:t>
            </a:r>
            <a:r>
              <a:rPr lang="en-US" b="1" dirty="0"/>
              <a:t>being sad, poor emotional health</a:t>
            </a:r>
            <a:r>
              <a:rPr lang="en-US" dirty="0"/>
              <a:t>, absences due to feeling unsafe, </a:t>
            </a:r>
            <a:r>
              <a:rPr lang="en-US" b="1" dirty="0"/>
              <a:t>being not straight</a:t>
            </a:r>
            <a:r>
              <a:rPr lang="en-US" dirty="0"/>
              <a:t>, NB and being bullied were significant risk factors for 8</a:t>
            </a:r>
            <a:r>
              <a:rPr lang="en-US" baseline="30000" dirty="0"/>
              <a:t>th</a:t>
            </a:r>
            <a:r>
              <a:rPr lang="en-US" dirty="0"/>
              <a:t> graders with only those in bold holding for 11</a:t>
            </a:r>
            <a:r>
              <a:rPr lang="en-US" baseline="30000" dirty="0"/>
              <a:t>th</a:t>
            </a:r>
            <a:r>
              <a:rPr lang="en-US" dirty="0"/>
              <a:t> grade. </a:t>
            </a:r>
          </a:p>
          <a:p>
            <a:r>
              <a:rPr lang="en-US" dirty="0"/>
              <a:t>Flip to look at what protects: Positive Psychology and Montana Happiness Project</a:t>
            </a:r>
          </a:p>
          <a:p>
            <a:endParaRPr lang="en-US" dirty="0"/>
          </a:p>
        </p:txBody>
      </p:sp>
      <p:sp>
        <p:nvSpPr>
          <p:cNvPr id="4" name="Date Placeholder 3">
            <a:extLst>
              <a:ext uri="{FF2B5EF4-FFF2-40B4-BE49-F238E27FC236}">
                <a16:creationId xmlns:a16="http://schemas.microsoft.com/office/drawing/2014/main" id="{870599C4-43B3-F366-2E52-B26DCFC6087B}"/>
              </a:ext>
            </a:extLst>
          </p:cNvPr>
          <p:cNvSpPr>
            <a:spLocks noGrp="1"/>
          </p:cNvSpPr>
          <p:nvPr>
            <p:ph type="dt" sz="half" idx="2"/>
          </p:nvPr>
        </p:nvSpPr>
        <p:spPr/>
        <p:txBody>
          <a:bodyPr anchor="ctr">
            <a:normAutofit/>
          </a:bodyPr>
          <a:lstStyle/>
          <a:p>
            <a:pPr>
              <a:spcAft>
                <a:spcPts val="600"/>
              </a:spcAft>
            </a:pPr>
            <a:fld id="{A45D85E4-93B3-49A3-852C-C5D4E3101E9B}" type="datetime1">
              <a:rPr lang="en-US" smtClean="0"/>
              <a:t>2/12/2023</a:t>
            </a:fld>
            <a:endParaRPr lang="en-US"/>
          </a:p>
        </p:txBody>
      </p:sp>
    </p:spTree>
    <p:extLst>
      <p:ext uri="{BB962C8B-B14F-4D97-AF65-F5344CB8AC3E}">
        <p14:creationId xmlns:p14="http://schemas.microsoft.com/office/powerpoint/2010/main" val="2548359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1A47-AE43-BFAC-41DE-DFA250F27E97}"/>
              </a:ext>
            </a:extLst>
          </p:cNvPr>
          <p:cNvSpPr>
            <a:spLocks noGrp="1"/>
          </p:cNvSpPr>
          <p:nvPr>
            <p:ph type="title"/>
          </p:nvPr>
        </p:nvSpPr>
        <p:spPr/>
        <p:txBody>
          <a:bodyPr/>
          <a:lstStyle/>
          <a:p>
            <a:r>
              <a:rPr lang="en-US" dirty="0"/>
              <a:t>Oregon Health Teen Survey</a:t>
            </a:r>
          </a:p>
        </p:txBody>
      </p:sp>
      <p:sp>
        <p:nvSpPr>
          <p:cNvPr id="3" name="Content Placeholder 2">
            <a:extLst>
              <a:ext uri="{FF2B5EF4-FFF2-40B4-BE49-F238E27FC236}">
                <a16:creationId xmlns:a16="http://schemas.microsoft.com/office/drawing/2014/main" id="{30D04B1A-2111-4E92-C8C5-D8A9AAA7736F}"/>
              </a:ext>
            </a:extLst>
          </p:cNvPr>
          <p:cNvSpPr>
            <a:spLocks noGrp="1"/>
          </p:cNvSpPr>
          <p:nvPr>
            <p:ph idx="1"/>
          </p:nvPr>
        </p:nvSpPr>
        <p:spPr>
          <a:xfrm>
            <a:off x="1167493" y="2009671"/>
            <a:ext cx="9779182" cy="3347146"/>
          </a:xfrm>
        </p:spPr>
        <p:txBody>
          <a:bodyPr/>
          <a:lstStyle/>
          <a:p>
            <a:pPr rtl="0" fontAlgn="base">
              <a:spcBef>
                <a:spcPts val="0"/>
              </a:spcBef>
              <a:spcAft>
                <a:spcPts val="0"/>
              </a:spcAft>
              <a:buFont typeface="Arial" panose="020B0604020202020204" pitchFamily="34" charset="0"/>
              <a:buChar char="•"/>
            </a:pPr>
            <a:r>
              <a:rPr lang="en-US" sz="1800" b="0" i="0" u="none" strike="noStrike" dirty="0">
                <a:solidFill>
                  <a:srgbClr val="233A44"/>
                </a:solidFill>
                <a:effectLst/>
                <a:latin typeface="Calibri" panose="020F0502020204030204" pitchFamily="34" charset="0"/>
              </a:rPr>
              <a:t>Derived from the Youth Risk Behavior Survey (YRBS)</a:t>
            </a:r>
          </a:p>
          <a:p>
            <a:pPr marL="742950" lvl="1" indent="-285750" rtl="0" fontAlgn="base">
              <a:spcBef>
                <a:spcPts val="0"/>
              </a:spcBef>
              <a:spcAft>
                <a:spcPts val="0"/>
              </a:spcAft>
              <a:buFont typeface="Arial" panose="020B0604020202020204" pitchFamily="34" charset="0"/>
              <a:buChar char="•"/>
            </a:pPr>
            <a:r>
              <a:rPr lang="en-US" b="0" i="0" u="none" strike="noStrike" dirty="0">
                <a:solidFill>
                  <a:srgbClr val="233A44"/>
                </a:solidFill>
                <a:effectLst/>
                <a:latin typeface="Calibri" panose="020F0502020204030204" pitchFamily="34" charset="0"/>
              </a:rPr>
              <a:t>Developed by the Centers for Disease Control and Prevention (CDC)</a:t>
            </a:r>
          </a:p>
          <a:p>
            <a:pPr rtl="0" fontAlgn="base">
              <a:spcBef>
                <a:spcPts val="0"/>
              </a:spcBef>
              <a:spcAft>
                <a:spcPts val="0"/>
              </a:spcAft>
              <a:buFont typeface="Arial" panose="020B0604020202020204" pitchFamily="34" charset="0"/>
              <a:buChar char="•"/>
            </a:pPr>
            <a:r>
              <a:rPr lang="en-US" sz="1800" b="0" i="0" u="none" strike="noStrike" dirty="0">
                <a:solidFill>
                  <a:srgbClr val="233A44"/>
                </a:solidFill>
                <a:effectLst/>
                <a:latin typeface="Calibri" panose="020F0502020204030204" pitchFamily="34" charset="0"/>
              </a:rPr>
              <a:t>Biennial survey administered to volunteering 8th and 11th graders in Oregon (OHA)</a:t>
            </a:r>
          </a:p>
          <a:p>
            <a:pPr rtl="0" fontAlgn="base">
              <a:spcBef>
                <a:spcPts val="0"/>
              </a:spcBef>
              <a:spcAft>
                <a:spcPts val="0"/>
              </a:spcAft>
              <a:buFont typeface="Arial" panose="020B0604020202020204" pitchFamily="34" charset="0"/>
              <a:buChar char="•"/>
            </a:pPr>
            <a:r>
              <a:rPr lang="en-US" sz="1800" b="0" i="0" u="none" strike="noStrike" dirty="0">
                <a:solidFill>
                  <a:srgbClr val="233A44"/>
                </a:solidFill>
                <a:effectLst/>
                <a:latin typeface="Calibri" panose="020F0502020204030204" pitchFamily="34" charset="0"/>
              </a:rPr>
              <a:t>Utilizes a probability design and a randomization process</a:t>
            </a:r>
          </a:p>
          <a:p>
            <a:pPr marL="742950" lvl="1" indent="-285750" rtl="0" fontAlgn="base">
              <a:spcBef>
                <a:spcPts val="0"/>
              </a:spcBef>
              <a:spcAft>
                <a:spcPts val="0"/>
              </a:spcAft>
              <a:buFont typeface="Arial" panose="020B0604020202020204" pitchFamily="34" charset="0"/>
              <a:buChar char="•"/>
            </a:pPr>
            <a:r>
              <a:rPr lang="en-US" b="0" i="0" u="none" strike="noStrike" dirty="0">
                <a:solidFill>
                  <a:srgbClr val="233A44"/>
                </a:solidFill>
                <a:effectLst/>
                <a:latin typeface="Calibri" panose="020F0502020204030204" pitchFamily="34" charset="0"/>
              </a:rPr>
              <a:t>Intends to minimize possible selection biases and sampling error</a:t>
            </a:r>
          </a:p>
          <a:p>
            <a:pPr rtl="0">
              <a:spcBef>
                <a:spcPts val="1600"/>
              </a:spcBef>
              <a:spcAft>
                <a:spcPts val="0"/>
              </a:spcAft>
            </a:pPr>
            <a:r>
              <a:rPr lang="en-US" sz="1800" b="0" i="0" u="none" strike="noStrike" dirty="0">
                <a:solidFill>
                  <a:srgbClr val="233A44"/>
                </a:solidFill>
                <a:effectLst/>
                <a:latin typeface="Calibri" panose="020F0502020204030204" pitchFamily="34" charset="0"/>
              </a:rPr>
              <a:t>2017 OHT Survey demographics:</a:t>
            </a:r>
            <a:endParaRPr lang="en-US" sz="1800" b="0" dirty="0">
              <a:effectLst/>
            </a:endParaRPr>
          </a:p>
          <a:p>
            <a:pPr rtl="0" fontAlgn="base">
              <a:spcBef>
                <a:spcPts val="0"/>
              </a:spcBef>
              <a:spcAft>
                <a:spcPts val="0"/>
              </a:spcAft>
              <a:buFont typeface="Arial" panose="020B0604020202020204" pitchFamily="34" charset="0"/>
              <a:buChar char="•"/>
            </a:pPr>
            <a:r>
              <a:rPr lang="en-US" sz="1800" b="0" i="0" u="none" strike="noStrike" dirty="0">
                <a:solidFill>
                  <a:srgbClr val="233A44"/>
                </a:solidFill>
                <a:effectLst/>
                <a:latin typeface="Calibri" panose="020F0502020204030204" pitchFamily="34" charset="0"/>
              </a:rPr>
              <a:t>8th grade - 14,852 participants (12,042 used in study)</a:t>
            </a:r>
          </a:p>
          <a:p>
            <a:pPr marL="742950" lvl="1" indent="-285750" rtl="0" fontAlgn="base">
              <a:spcBef>
                <a:spcPts val="0"/>
              </a:spcBef>
              <a:spcAft>
                <a:spcPts val="0"/>
              </a:spcAft>
              <a:buFont typeface="Arial" panose="020B0604020202020204" pitchFamily="34" charset="0"/>
              <a:buChar char="•"/>
            </a:pPr>
            <a:r>
              <a:rPr lang="en-US" b="0" i="0" u="none" strike="noStrike" dirty="0">
                <a:solidFill>
                  <a:srgbClr val="233A44"/>
                </a:solidFill>
                <a:effectLst/>
                <a:latin typeface="Calibri" panose="020F0502020204030204" pitchFamily="34" charset="0"/>
              </a:rPr>
              <a:t>47.6% female, 47.2% male, 5.2% non-binary/</a:t>
            </a:r>
            <a:r>
              <a:rPr lang="en-US" b="1" i="0" u="none" strike="noStrike" dirty="0">
                <a:solidFill>
                  <a:srgbClr val="233A44"/>
                </a:solidFill>
                <a:effectLst/>
                <a:latin typeface="Calibri" panose="020F0502020204030204" pitchFamily="34" charset="0"/>
              </a:rPr>
              <a:t>GNC-First year they could select that</a:t>
            </a:r>
          </a:p>
          <a:p>
            <a:pPr marL="742950" lvl="1" indent="-285750" rtl="0" fontAlgn="base">
              <a:spcBef>
                <a:spcPts val="0"/>
              </a:spcBef>
              <a:spcAft>
                <a:spcPts val="0"/>
              </a:spcAft>
              <a:buFont typeface="Arial" panose="020B0604020202020204" pitchFamily="34" charset="0"/>
              <a:buChar char="•"/>
            </a:pPr>
            <a:r>
              <a:rPr lang="en-US" b="0" i="0" u="none" strike="noStrike" dirty="0">
                <a:solidFill>
                  <a:srgbClr val="233A44"/>
                </a:solidFill>
                <a:effectLst/>
                <a:latin typeface="Calibri" panose="020F0502020204030204" pitchFamily="34" charset="0"/>
              </a:rPr>
              <a:t>59.2% White, 25.6% Hispanic/Latino, 3.9% Asian, 2.3% Black, 8.2% Other, 0.8% Multiple</a:t>
            </a:r>
          </a:p>
          <a:p>
            <a:pPr rtl="0" fontAlgn="base">
              <a:spcBef>
                <a:spcPts val="0"/>
              </a:spcBef>
              <a:spcAft>
                <a:spcPts val="0"/>
              </a:spcAft>
              <a:buFont typeface="Arial" panose="020B0604020202020204" pitchFamily="34" charset="0"/>
              <a:buChar char="•"/>
            </a:pPr>
            <a:r>
              <a:rPr lang="en-US" sz="1800" b="0" i="0" u="none" strike="noStrike" dirty="0">
                <a:solidFill>
                  <a:srgbClr val="233A44"/>
                </a:solidFill>
                <a:effectLst/>
                <a:latin typeface="Calibri" panose="020F0502020204030204" pitchFamily="34" charset="0"/>
              </a:rPr>
              <a:t>11th grade - 11,895 students (10,703 used in study)</a:t>
            </a:r>
          </a:p>
          <a:p>
            <a:pPr marL="742950" lvl="1" indent="-285750" rtl="0" fontAlgn="base">
              <a:spcBef>
                <a:spcPts val="0"/>
              </a:spcBef>
              <a:spcAft>
                <a:spcPts val="0"/>
              </a:spcAft>
              <a:buFont typeface="Arial" panose="020B0604020202020204" pitchFamily="34" charset="0"/>
              <a:buChar char="•"/>
            </a:pPr>
            <a:r>
              <a:rPr lang="en-US" b="0" i="0" u="none" strike="noStrike" dirty="0">
                <a:solidFill>
                  <a:srgbClr val="233A44"/>
                </a:solidFill>
                <a:effectLst/>
                <a:latin typeface="Calibri" panose="020F0502020204030204" pitchFamily="34" charset="0"/>
              </a:rPr>
              <a:t>48.2% female, 45.9% male, 5.9% non-binary/GNC</a:t>
            </a:r>
          </a:p>
          <a:p>
            <a:pPr marL="742950" lvl="1" indent="-285750" rtl="0" fontAlgn="base">
              <a:spcBef>
                <a:spcPts val="0"/>
              </a:spcBef>
              <a:spcAft>
                <a:spcPts val="0"/>
              </a:spcAft>
              <a:buFont typeface="Arial" panose="020B0604020202020204" pitchFamily="34" charset="0"/>
              <a:buChar char="•"/>
            </a:pPr>
            <a:r>
              <a:rPr lang="en-US" b="0" i="0" u="none" strike="noStrike" dirty="0">
                <a:solidFill>
                  <a:srgbClr val="233A44"/>
                </a:solidFill>
                <a:effectLst/>
                <a:latin typeface="Calibri" panose="020F0502020204030204" pitchFamily="34" charset="0"/>
              </a:rPr>
              <a:t>62.9% White, 25.0% Hispanic/Latino, 3.6% Asian, 2.2% Black, 5.5% Other, 0.8% Multiple</a:t>
            </a:r>
          </a:p>
        </p:txBody>
      </p:sp>
      <p:sp>
        <p:nvSpPr>
          <p:cNvPr id="4" name="Date Placeholder 3">
            <a:extLst>
              <a:ext uri="{FF2B5EF4-FFF2-40B4-BE49-F238E27FC236}">
                <a16:creationId xmlns:a16="http://schemas.microsoft.com/office/drawing/2014/main" id="{4B108507-2820-ED63-DFA9-50C41B3F8728}"/>
              </a:ext>
            </a:extLst>
          </p:cNvPr>
          <p:cNvSpPr>
            <a:spLocks noGrp="1"/>
          </p:cNvSpPr>
          <p:nvPr>
            <p:ph type="dt" sz="half" idx="2"/>
          </p:nvPr>
        </p:nvSpPr>
        <p:spPr/>
        <p:txBody>
          <a:bodyPr/>
          <a:lstStyle/>
          <a:p>
            <a:fld id="{841E63E9-A011-450D-B368-6584810F1BB6}" type="datetime1">
              <a:rPr lang="en-US" smtClean="0"/>
              <a:t>2/12/2023</a:t>
            </a:fld>
            <a:endParaRPr lang="en-US" dirty="0"/>
          </a:p>
        </p:txBody>
      </p:sp>
    </p:spTree>
    <p:extLst>
      <p:ext uri="{BB962C8B-B14F-4D97-AF65-F5344CB8AC3E}">
        <p14:creationId xmlns:p14="http://schemas.microsoft.com/office/powerpoint/2010/main" val="3656993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4FE87-9509-2C3A-43D6-8579C8509E82}"/>
              </a:ext>
            </a:extLst>
          </p:cNvPr>
          <p:cNvSpPr>
            <a:spLocks noGrp="1"/>
          </p:cNvSpPr>
          <p:nvPr>
            <p:ph type="title"/>
          </p:nvPr>
        </p:nvSpPr>
        <p:spPr>
          <a:xfrm>
            <a:off x="1167492" y="381000"/>
            <a:ext cx="9779183" cy="1325563"/>
          </a:xfrm>
        </p:spPr>
        <p:txBody>
          <a:bodyPr anchor="b">
            <a:normAutofit/>
          </a:bodyPr>
          <a:lstStyle/>
          <a:p>
            <a:r>
              <a:rPr lang="en-US" dirty="0"/>
              <a:t>Research Questions</a:t>
            </a:r>
          </a:p>
        </p:txBody>
      </p:sp>
      <p:graphicFrame>
        <p:nvGraphicFramePr>
          <p:cNvPr id="8" name="Content Placeholder 2">
            <a:extLst>
              <a:ext uri="{FF2B5EF4-FFF2-40B4-BE49-F238E27FC236}">
                <a16:creationId xmlns:a16="http://schemas.microsoft.com/office/drawing/2014/main" id="{32887052-E6DD-0334-5B00-5ECF106CDF5E}"/>
              </a:ext>
            </a:extLst>
          </p:cNvPr>
          <p:cNvGraphicFramePr>
            <a:graphicFrameLocks noGrp="1"/>
          </p:cNvGraphicFramePr>
          <p:nvPr>
            <p:ph idx="1"/>
            <p:extLst>
              <p:ext uri="{D42A27DB-BD31-4B8C-83A1-F6EECF244321}">
                <p14:modId xmlns:p14="http://schemas.microsoft.com/office/powerpoint/2010/main" val="391648590"/>
              </p:ext>
            </p:extLst>
          </p:nvPr>
        </p:nvGraphicFramePr>
        <p:xfrm>
          <a:off x="1166813" y="2017713"/>
          <a:ext cx="9780587" cy="3367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E243EF50-ACBE-F7FB-5C9B-2ADEBEB130C6}"/>
              </a:ext>
            </a:extLst>
          </p:cNvPr>
          <p:cNvSpPr>
            <a:spLocks noGrp="1"/>
          </p:cNvSpPr>
          <p:nvPr>
            <p:ph type="dt" sz="half" idx="4294967295"/>
          </p:nvPr>
        </p:nvSpPr>
        <p:spPr>
          <a:xfrm>
            <a:off x="381000" y="6356350"/>
            <a:ext cx="2743200" cy="365125"/>
          </a:xfrm>
        </p:spPr>
        <p:txBody>
          <a:bodyPr anchor="ctr">
            <a:normAutofit/>
          </a:bodyPr>
          <a:lstStyle/>
          <a:p>
            <a:pPr>
              <a:spcAft>
                <a:spcPts val="600"/>
              </a:spcAft>
            </a:pPr>
            <a:fld id="{5F178FF4-5746-494A-9A28-43A90C922AAA}" type="datetime1">
              <a:rPr lang="en-US" smtClean="0"/>
              <a:t>2/12/2023</a:t>
            </a:fld>
            <a:endParaRPr lang="en-US"/>
          </a:p>
        </p:txBody>
      </p:sp>
    </p:spTree>
    <p:extLst>
      <p:ext uri="{BB962C8B-B14F-4D97-AF65-F5344CB8AC3E}">
        <p14:creationId xmlns:p14="http://schemas.microsoft.com/office/powerpoint/2010/main" val="650786585"/>
      </p:ext>
    </p:extLst>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Color Block_Win32_AP_v2" id="{3EA4D81A-EBDE-431D-8B15-A5A6F500D5A4}" vid="{8EBF5489-0BE1-418D-A69C-2193D304C7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615295-94F6-4CE2-A1B1-6B7E1DAA5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5BAB77-79E1-4739-AA51-10C9079186D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85334180-0405-413B-834A-44FA9E05ADB7}">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
  <TotalTime>4468</TotalTime>
  <Words>2036</Words>
  <Application>Microsoft Office PowerPoint</Application>
  <PresentationFormat>Widescreen</PresentationFormat>
  <Paragraphs>479</Paragraphs>
  <Slides>18</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Tenorite</vt:lpstr>
      <vt:lpstr>Times New Roman</vt:lpstr>
      <vt:lpstr>Office Theme</vt:lpstr>
      <vt:lpstr>Interpersonal Protective Factors of Suicide Ideation and Attempt Among Adolescents</vt:lpstr>
      <vt:lpstr>Agenda</vt:lpstr>
      <vt:lpstr>Adolescent Suicide in the US</vt:lpstr>
      <vt:lpstr>Montana 2021 Data</vt:lpstr>
      <vt:lpstr>Interpersonal Therapy of Suicide (IPTS)</vt:lpstr>
      <vt:lpstr>Thwarted Belonging + Perceived Burdensomeness = High Risk of Suicide Ideation  Thwarted Belonging + Perceived Burdensomeness + Acquired Capability = High Risk of Suicide Attempt</vt:lpstr>
      <vt:lpstr>Risk Factors vs. Protective Factors</vt:lpstr>
      <vt:lpstr>Oregon Health Teen Survey</vt:lpstr>
      <vt:lpstr>Research Questions</vt:lpstr>
      <vt:lpstr>PowerPoint Presentation</vt:lpstr>
      <vt:lpstr>PowerPoint Presentation</vt:lpstr>
      <vt:lpstr>Attendance</vt:lpstr>
      <vt:lpstr>Caring Teacher</vt:lpstr>
      <vt:lpstr>Self-Agency (Work out Problems)</vt:lpstr>
      <vt:lpstr>Self-Agency between gender identity</vt:lpstr>
      <vt:lpstr>Implications</vt:lpstr>
      <vt:lpstr>Thank you</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Interpersonal Protective Factors of Suicide Ideation and Attempt Among Adolescents</dc:title>
  <dc:creator>Martz, Lillian</dc:creator>
  <cp:lastModifiedBy>Martz, Lillian</cp:lastModifiedBy>
  <cp:revision>3</cp:revision>
  <dcterms:created xsi:type="dcterms:W3CDTF">2023-02-09T19:17:43Z</dcterms:created>
  <dcterms:modified xsi:type="dcterms:W3CDTF">2023-02-12T21:46:32Z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