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64" r:id="rId4"/>
    <p:sldId id="258" r:id="rId5"/>
    <p:sldId id="259" r:id="rId6"/>
    <p:sldId id="260" r:id="rId7"/>
    <p:sldId id="266" r:id="rId8"/>
    <p:sldId id="261" r:id="rId9"/>
    <p:sldId id="269" r:id="rId10"/>
    <p:sldId id="262" r:id="rId11"/>
    <p:sldId id="263" r:id="rId12"/>
    <p:sldId id="267" r:id="rId13"/>
    <p:sldId id="268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92"/>
    <p:restoredTop sz="94715"/>
  </p:normalViewPr>
  <p:slideViewPr>
    <p:cSldViewPr snapToGrid="0">
      <p:cViewPr varScale="1">
        <p:scale>
          <a:sx n="88" d="100"/>
          <a:sy n="88" d="100"/>
        </p:scale>
        <p:origin x="200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AA369-6A60-C747-BEF3-CCB8C6A5B75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98902-496E-0243-9D3F-39E3666D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39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98902-496E-0243-9D3F-39E3666D96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1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3FEA57E-7C1A-457B-A4CD-5DCEB057B502}" type="datetime1">
              <a:rPr lang="en-US" smtClean="0"/>
              <a:t>2/20/23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01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2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A0444D3-C0BA-4587-A56C-581AB9F841BE}" type="datetime1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9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0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96083D4-708C-4BB5-B4FD-30CE9FA12FD5}" type="datetime1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8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03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2/20/23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8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2/20/23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19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2/20/23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4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E624077-BD55-4036-8E92-6558FDF3B653}" type="datetime1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3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0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3FE42E8-8B57-452D-A122-4DCE9AC771EF}" type="datetime1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663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ago.com/academy/avoid-the-problem-of-missing-data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0478819@N08/43100522105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blogs.hss.ed.ac.uk/pubs-and-publications/2016/01/25/finding-the-right-fit-choosing-your-dissertation-topic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j.1556-6978.2013.00036.x" TargetMode="External"/><Relationship Id="rId2" Type="http://schemas.openxmlformats.org/officeDocument/2006/relationships/hyperlink" Target="https://www.counseling.org/resources/aca-code-of-ethic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crep.org/section-6-doctoral-standards-counselor-education-and-supervision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ategory:Flag_maps_of_Kyrgysta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www.rawpixel.com/image/322567/three-dimensional-men-jigsaw-pieces-teamwork" TargetMode="Externa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forwork.com/blog/psychological-safety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baobabbleu.com/attention-sign-l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top-view-photo-of-people-having-a-meeting-3182822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ource.com/article/18/11/top-tech-recruiting-mistakes-avoid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durham.autism-uni.org/what-are-lectures-really-lik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6893B82E-854C-4EBE-9181-3233D76DE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62D338C-33B8-4AD2-95E1-F78D10F83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638175"/>
            <a:ext cx="7485542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B866E-4020-738C-51C6-7B82E1924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9243" y="1419225"/>
            <a:ext cx="6798608" cy="208586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Professional Dispositions Among Doctoral Students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05FB4-8E59-38A7-414A-93E27C8780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9243" y="3505095"/>
            <a:ext cx="6798608" cy="17336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Sabina </a:t>
            </a:r>
            <a:r>
              <a:rPr lang="en-US" dirty="0" err="1">
                <a:solidFill>
                  <a:srgbClr val="FFFFFF"/>
                </a:solidFill>
              </a:rPr>
              <a:t>Sabyrkulova</a:t>
            </a:r>
            <a:r>
              <a:rPr lang="en-US" dirty="0">
                <a:solidFill>
                  <a:srgbClr val="FFFFFF"/>
                </a:solidFill>
              </a:rPr>
              <a:t>, PhD student, MA, LCPC, NCC</a:t>
            </a:r>
          </a:p>
          <a:p>
            <a:r>
              <a:rPr lang="en-US" dirty="0">
                <a:solidFill>
                  <a:srgbClr val="FFFFFF"/>
                </a:solidFill>
              </a:rPr>
              <a:t>Department of Counseling</a:t>
            </a:r>
          </a:p>
          <a:p>
            <a:r>
              <a:rPr lang="en-US" dirty="0">
                <a:solidFill>
                  <a:srgbClr val="FFFFFF"/>
                </a:solidFill>
              </a:rPr>
              <a:t>The University of Montana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E7C66B9-3219-4743-A8FC-126889285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391" y="641102"/>
            <a:ext cx="3695019" cy="2827037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BEF629A-5D26-4ACD-83B7-E090B2A04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70" y="1770365"/>
            <a:ext cx="3032063" cy="568511"/>
          </a:xfrm>
          <a:prstGeom prst="rect">
            <a:avLst/>
          </a:prstGeom>
        </p:spPr>
      </p:pic>
      <p:pic>
        <p:nvPicPr>
          <p:cNvPr id="45" name="Video 44">
            <a:extLst>
              <a:ext uri="{FF2B5EF4-FFF2-40B4-BE49-F238E27FC236}">
                <a16:creationId xmlns:a16="http://schemas.microsoft.com/office/drawing/2014/main" id="{A04C83D2-E04F-90DE-0695-64D82D382C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" b="285"/>
          <a:stretch/>
        </p:blipFill>
        <p:spPr>
          <a:xfrm>
            <a:off x="785870" y="4124033"/>
            <a:ext cx="3032063" cy="1700690"/>
          </a:xfrm>
          <a:prstGeom prst="rect">
            <a:avLst/>
          </a:prstGeom>
        </p:spPr>
      </p:pic>
      <p:sp>
        <p:nvSpPr>
          <p:cNvPr id="47" name="Rectangle 55">
            <a:extLst>
              <a:ext uri="{FF2B5EF4-FFF2-40B4-BE49-F238E27FC236}">
                <a16:creationId xmlns:a16="http://schemas.microsoft.com/office/drawing/2014/main" id="{AFC1AFF3-F2FF-40D8-90BB-FBEF27452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134" y="3557674"/>
            <a:ext cx="3695019" cy="2827037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3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2"/>
    </mc:Choice>
    <mc:Fallback xmlns="">
      <p:transition spd="slow" advTm="7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45"/>
        <p14:pauseEvt time="4657" objId="45"/>
        <p14:seekEvt time="4667" objId="45" seek="4421"/>
        <p14:resumeEvt time="4673" objId="45"/>
        <p14:playEvt time="6677" objId="45"/>
        <p14:stopEvt time="7342" objId="4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560996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11D40A-A3D6-80C2-C3E6-1ABE4E36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21" y="960723"/>
            <a:ext cx="4968489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Missing Gap in current literature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560581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318" y="457200"/>
            <a:ext cx="5600007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96279-CE3B-263C-6F6C-22AE53D44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387" y="2254102"/>
            <a:ext cx="4947221" cy="36503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Current literature</a:t>
            </a:r>
            <a:r>
              <a:rPr lang="en-US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does not have a study that examines both the experiences and processes involving professional dispositions.</a:t>
            </a:r>
            <a:endParaRPr lang="en-US">
              <a:solidFill>
                <a:srgbClr val="FFFF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This proposal involves a qualitative study using a constructivist grounded theory that:</a:t>
            </a:r>
            <a:endParaRPr lang="en-US">
              <a:solidFill>
                <a:srgbClr val="FFFF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xplores the experiences of counselor educators who receive concerns about professional dispositions among doctoral students.</a:t>
            </a:r>
            <a:endParaRPr lang="en-US">
              <a:solidFill>
                <a:srgbClr val="FFFF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Reveals </a:t>
            </a:r>
            <a:r>
              <a:rPr lang="en-US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processes of attending to these concerns</a:t>
            </a:r>
            <a:r>
              <a:rPr lang="en-US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rgbClr val="FFFFFF"/>
                </a:solidFill>
                <a:cs typeface="Times New Roman" panose="02020603050405020304" pitchFamily="18" charset="0"/>
              </a:rPr>
              <a:t>Co-constructs a meaning 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A picture containing jigsaw puzzle&#10;&#10;Description automatically generated">
            <a:extLst>
              <a:ext uri="{FF2B5EF4-FFF2-40B4-BE49-F238E27FC236}">
                <a16:creationId xmlns:a16="http://schemas.microsoft.com/office/drawing/2014/main" id="{6B28252A-C69A-6C70-E8FA-6CACDEE327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2285" r="10903" b="-1"/>
          <a:stretch/>
        </p:blipFill>
        <p:spPr>
          <a:xfrm>
            <a:off x="6922367" y="960723"/>
            <a:ext cx="4043908" cy="4945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3BF2F-CAFB-F23A-CA85-05691FCD4528}"/>
              </a:ext>
            </a:extLst>
          </p:cNvPr>
          <p:cNvSpPr txBox="1"/>
          <p:nvPr/>
        </p:nvSpPr>
        <p:spPr>
          <a:xfrm>
            <a:off x="8381914" y="5706324"/>
            <a:ext cx="258436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enago.com/academy/avoid-the-problem-of-missing-dat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20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DA76-D12D-5230-346E-32C6CE5F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Significance of the proposed study</a:t>
            </a:r>
          </a:p>
        </p:txBody>
      </p:sp>
      <p:sp useBgFill="1">
        <p:nvSpPr>
          <p:cNvPr id="23" name="Rectangle 20">
            <a:extLst>
              <a:ext uri="{FF2B5EF4-FFF2-40B4-BE49-F238E27FC236}">
                <a16:creationId xmlns:a16="http://schemas.microsoft.com/office/drawing/2014/main" id="{90137588-E70B-486E-AFA8-21B0111C4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xt, whiteboard&#10;&#10;Description automatically generated">
            <a:extLst>
              <a:ext uri="{FF2B5EF4-FFF2-40B4-BE49-F238E27FC236}">
                <a16:creationId xmlns:a16="http://schemas.microsoft.com/office/drawing/2014/main" id="{DAE29488-560F-FE90-B2FA-F9284B5B4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9568" b="1"/>
          <a:stretch/>
        </p:blipFill>
        <p:spPr>
          <a:xfrm>
            <a:off x="657225" y="2970432"/>
            <a:ext cx="3305175" cy="24304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ED6AE-FDC2-5165-7661-12F65AA17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325" y="2180496"/>
            <a:ext cx="7105481" cy="4045683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This study holds significance because doctoral programs must identify whether students present appropriate “fitness” for the profession, including self-awareness and emotional stability </a:t>
            </a:r>
            <a:r>
              <a:rPr lang="en-US" dirty="0">
                <a:effectLst/>
                <a:ea typeface="Calibri" panose="020F0502020204030204" pitchFamily="34" charset="0"/>
              </a:rPr>
              <a:t>(CACREP, 2016, p. 38). 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This proposed study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aims to: 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stablish clear regulations in addressing professional dispositions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cs typeface="Times New Roman" panose="02020603050405020304" pitchFamily="18" charset="0"/>
              </a:rPr>
              <a:t>Discuss ethical considerations including multiculturalism and social justice 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cs typeface="Times New Roman" panose="02020603050405020304" pitchFamily="18" charset="0"/>
              </a:rPr>
              <a:t>Encourage self-reflection and self-awareness among counseling doctoral students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cs typeface="Times New Roman" panose="02020603050405020304" pitchFamily="18" charset="0"/>
              </a:rPr>
              <a:t>Offer practical implications on responding to professional dispositions in counseling and related disciplines 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DE2231-72CA-C42F-9973-3E0403902C56}"/>
              </a:ext>
            </a:extLst>
          </p:cNvPr>
          <p:cNvSpPr txBox="1"/>
          <p:nvPr/>
        </p:nvSpPr>
        <p:spPr>
          <a:xfrm>
            <a:off x="1671388" y="5200844"/>
            <a:ext cx="229101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30478819@N08/4310052210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39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1CC0937-4B54-4AB8-9605-7DEED9993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"/>
            <a:ext cx="12192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3EDEA1-97CC-41C2-BE54-EA64ACE7F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614407"/>
            <a:ext cx="750779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4C3057-9746-CDB2-D8E5-4A45BB16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850" y="702156"/>
            <a:ext cx="7208958" cy="1013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Future plans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26A5DB-A90A-4941-81F5-DF0E44A29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391" y="641102"/>
            <a:ext cx="3695019" cy="2827037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6AD2CC2-A8BC-2DFF-C5C2-A0FB0EDF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70" y="1637712"/>
            <a:ext cx="3032063" cy="833817"/>
          </a:xfrm>
          <a:prstGeom prst="rect">
            <a:avLst/>
          </a:prstGeom>
        </p:spPr>
      </p:pic>
      <p:pic>
        <p:nvPicPr>
          <p:cNvPr id="7" name="Picture 6" descr="A group of light bulbs&#10;&#10;Description automatically generated with medium confidence">
            <a:extLst>
              <a:ext uri="{FF2B5EF4-FFF2-40B4-BE49-F238E27FC236}">
                <a16:creationId xmlns:a16="http://schemas.microsoft.com/office/drawing/2014/main" id="{990B04E4-6051-B7CD-C6FE-23EA30700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4309" y="3881184"/>
            <a:ext cx="2915184" cy="218638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1B71B9-532D-4BBD-BEBA-D028ACC08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134" y="3557674"/>
            <a:ext cx="3695019" cy="2827037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6D7B2-C296-1EFB-BDA7-7DA3C302B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849" y="2180496"/>
            <a:ext cx="7208957" cy="4045683"/>
          </a:xfrm>
        </p:spPr>
        <p:txBody>
          <a:bodyPr>
            <a:normAutofit/>
          </a:bodyPr>
          <a:lstStyle/>
          <a:p>
            <a:r>
              <a:rPr lang="en-US" dirty="0"/>
              <a:t>I intend to pursue this research interest as a part of my dissertation. </a:t>
            </a:r>
          </a:p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Advocacy work through attending to professional dispositions and raising awareness. </a:t>
            </a:r>
          </a:p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apture a variety of audience in the counseling field.</a:t>
            </a:r>
          </a:p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ead to positive changes in ways that current and future counselor educators fulfill their professional duties. </a:t>
            </a:r>
            <a:endParaRPr lang="en-US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AF569D-973B-2AF5-2A87-A85CD96231E3}"/>
              </a:ext>
            </a:extLst>
          </p:cNvPr>
          <p:cNvSpPr txBox="1"/>
          <p:nvPr/>
        </p:nvSpPr>
        <p:spPr>
          <a:xfrm>
            <a:off x="1138263" y="5867517"/>
            <a:ext cx="262123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www.blogs.hss.ed.ac.uk/pubs-and-publications/2016/01/25/finding-the-right-fit-choosing-your-dissertation-topic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645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12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14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16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5" name="Rectangle 18">
            <a:extLst>
              <a:ext uri="{FF2B5EF4-FFF2-40B4-BE49-F238E27FC236}">
                <a16:creationId xmlns:a16="http://schemas.microsoft.com/office/drawing/2014/main" id="{8C266B9D-DC87-430A-8D3A-2E83639A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20">
            <a:extLst>
              <a:ext uri="{FF2B5EF4-FFF2-40B4-BE49-F238E27FC236}">
                <a16:creationId xmlns:a16="http://schemas.microsoft.com/office/drawing/2014/main" id="{69282F36-261B-49B3-8CA9-FB857C475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22">
            <a:extLst>
              <a:ext uri="{FF2B5EF4-FFF2-40B4-BE49-F238E27FC236}">
                <a16:creationId xmlns:a16="http://schemas.microsoft.com/office/drawing/2014/main" id="{B87215C3-3B83-4BE7-9213-26E084BD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A105D4-2907-419E-8223-4C266BA1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EE7F17-8E08-4C69-8E22-661908E6D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EE6CE-90EE-A52B-96D6-C27E546A4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32" y="1537241"/>
            <a:ext cx="5844226" cy="20297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>
                <a:solidFill>
                  <a:schemeClr val="accent1"/>
                </a:solidFill>
              </a:rPr>
              <a:t>Thank you for your time and attention!</a:t>
            </a:r>
          </a:p>
        </p:txBody>
      </p:sp>
      <p:pic>
        <p:nvPicPr>
          <p:cNvPr id="8" name="Picture 7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BED15461-DB93-31FE-D78B-366CEA091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784" y="1816025"/>
            <a:ext cx="4852891" cy="304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56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8DE3F-AF76-86F2-3B0B-03E1A311D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1A22A-9611-F9F2-08C4-8008B61DF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59798"/>
            <a:ext cx="11029615" cy="4649490"/>
          </a:xfrm>
        </p:spPr>
        <p:txBody>
          <a:bodyPr>
            <a:normAutofit fontScale="25000" lnSpcReduction="20000"/>
          </a:bodyPr>
          <a:lstStyle/>
          <a:p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American Counseling Association (ACA) (2014). Code of Ethics. </a:t>
            </a:r>
            <a:r>
              <a:rPr lang="en-US" sz="40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https://www.counseling.org/resources/aca-code-of-ethics.pdf</a:t>
            </a:r>
            <a:endParaRPr lang="en-US" sz="4000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Brear</a:t>
            </a:r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P., &amp; </a:t>
            </a:r>
            <a:r>
              <a:rPr lang="en-US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Dorrian</a:t>
            </a:r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J. (2010). Gatekeeping or gate slippage? A national survey of counseling educators in Australian undergraduate and postgraduate academic training programs. Training and Education in Professional Psychology, 4, 264–273.</a:t>
            </a:r>
          </a:p>
          <a:p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Brown, M. (2013). A content analysis of problematic behavior in counselor education programs.</a:t>
            </a:r>
            <a:r>
              <a:rPr lang="en-US" sz="4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Counselor Education and Supervision, 52</a:t>
            </a:r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(3), 179-192. </a:t>
            </a:r>
            <a:r>
              <a:rPr lang="en-US" sz="40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https://doi.org/10.1002/j.1556-6978.2013.00036.x</a:t>
            </a:r>
            <a:endParaRPr lang="en-US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Brown‐Rice, K., &amp; Furr, S. (2015). Gatekeeping ourselves: Counselor educators' knowledge of colleagues' problematic behaviors. </a:t>
            </a:r>
            <a:r>
              <a:rPr lang="en-US" sz="4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Counselor Education and Supervision</a:t>
            </a:r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4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(3), 176-188.</a:t>
            </a:r>
            <a:endParaRPr lang="en-US" sz="4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Brown-Rice, K., &amp; Furr, S. (2019). Am I my peers’ keeper? Problems of professional competency in doctoral students. </a:t>
            </a:r>
            <a:r>
              <a:rPr lang="en-US" sz="4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Teaching and Supervision in Counseling</a:t>
            </a:r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4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(1), 4.</a:t>
            </a:r>
          </a:p>
          <a:p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Charmaz K. (2014). Constructing Grounded Theory. 2</a:t>
            </a:r>
            <a:r>
              <a:rPr lang="en-US" sz="40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Ed. Sage Publications LTD. </a:t>
            </a:r>
          </a:p>
          <a:p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Council for Accreditation of Counseling and Related Educational Programs (CACREP) (2016). </a:t>
            </a:r>
            <a:r>
              <a:rPr lang="en-US" sz="40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https://www.cacrep.org/section-6-doctoral-standards-counselor-education-and-supervision/</a:t>
            </a:r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Freeman, B. J., Garner, C. M., Scherer, R., &amp; </a:t>
            </a:r>
            <a:r>
              <a:rPr lang="en-US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Trachok</a:t>
            </a:r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K. (2019). Discovering expert perspectives on dispositions and remediation: A qualitative study. </a:t>
            </a:r>
            <a:r>
              <a:rPr lang="en-US" sz="4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Counselor Education and Supervision</a:t>
            </a:r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4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58</a:t>
            </a:r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(3), 209-224.</a:t>
            </a:r>
          </a:p>
          <a:p>
            <a:r>
              <a:rPr lang="en-US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Gaubatz</a:t>
            </a:r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M. D., &amp; Vera, E. M. (2006). Trainee competence in master’s-level counseling programs: A comparison of counselor educators’ and students’ views. Counselor Education and Supervision, 46, 32–43. doi:10.1002/j.1556-6978.2006.tb00010.x</a:t>
            </a:r>
          </a:p>
          <a:p>
            <a:r>
              <a:rPr lang="en-US" sz="4000" b="0" i="0" dirty="0" err="1">
                <a:effectLst/>
              </a:rPr>
              <a:t>Krinke</a:t>
            </a:r>
            <a:r>
              <a:rPr lang="en-US" sz="4000" b="0" i="0" dirty="0">
                <a:effectLst/>
              </a:rPr>
              <a:t>, C. M. (2021). </a:t>
            </a:r>
            <a:r>
              <a:rPr lang="en-US" sz="4000" b="0" i="1" dirty="0">
                <a:effectLst/>
              </a:rPr>
              <a:t>Who Let the Docs Out? An Interpretative Phenomenological Analysis of Counselor Educators’ Experiences Gatekeeping Doctoral Students</a:t>
            </a:r>
            <a:r>
              <a:rPr lang="en-US" sz="4000" b="0" i="0" dirty="0">
                <a:effectLst/>
              </a:rPr>
              <a:t> (Doctoral dissertation, North Dakota State University).</a:t>
            </a:r>
            <a:endParaRPr lang="en-US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Kress, V. E., &amp; </a:t>
            </a:r>
            <a:r>
              <a:rPr lang="en-US" sz="4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Protivnak</a:t>
            </a:r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J. J. (2009). Professional development plans to remedy problematic counseling student behaviors. Counselor Education and Supervision, 48, 154–166. doi:10.1002/j.1556-6978.2009.tb00071.x</a:t>
            </a:r>
          </a:p>
          <a:p>
            <a:r>
              <a:rPr lang="en-US" sz="4000" dirty="0">
                <a:effectLst/>
                <a:ea typeface="Times New Roman" panose="02020603050405020304" pitchFamily="18" charset="0"/>
              </a:rPr>
              <a:t>Miller, S. M.,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Larwin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, K. H.,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Kautzman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-East, M., Williams, J. L., Evans, W. J., Williams, D. D.,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Abramski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, K. L., Miller, K. L. (2020). A proposed definition and structure of counselor dispositions. </a:t>
            </a:r>
            <a:r>
              <a:rPr lang="en-US" sz="4000" i="1" dirty="0">
                <a:effectLst/>
                <a:ea typeface="Times New Roman" panose="02020603050405020304" pitchFamily="18" charset="0"/>
              </a:rPr>
              <a:t>Measurement and Evaluation in Counseling and Development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4000" i="1" dirty="0">
                <a:effectLst/>
                <a:ea typeface="Times New Roman" panose="02020603050405020304" pitchFamily="18" charset="0"/>
              </a:rPr>
              <a:t>53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(2), 117- 130. https://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doi.org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/10.1080/07481756.2019.1640618 </a:t>
            </a:r>
            <a:endParaRPr lang="en-US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Ziomek-Daigle, J., &amp; Christensen, T. M. (2010). An emergent theory of gatekeeping practices in counselor education. Journal of Counseling &amp; Development, 88, 407–415. doi:10.1002/j.1556-6678.2010.tb00040.x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60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70356-A702-54CF-B5BC-F714AB4F3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34447-2D91-AF93-AEFF-84B7D75E3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/>
              <a:t>Share my background and research interest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Explain roles that doctoral students play in the counselor education and supervision programs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Define professional dispositions and the importance of them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Offer findings from the available research on professional dispositions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Discuss the intent and significance of the proposed study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3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1CC0937-4B54-4AB8-9605-7DEED9993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"/>
            <a:ext cx="12192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3EDEA1-97CC-41C2-BE54-EA64ACE7F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614407"/>
            <a:ext cx="750779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0EB0AD-AF89-A14F-96EA-D4475485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850" y="702156"/>
            <a:ext cx="7208958" cy="1013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Background and research interest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26A5DB-A90A-4941-81F5-DF0E44A29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391" y="641102"/>
            <a:ext cx="3695019" cy="2827037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55FBF40B-196F-6846-66B9-8C3660CE2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5870" y="1328189"/>
            <a:ext cx="3032063" cy="1452863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0A026C6E-0517-4F22-6FC4-9B91F1CD6E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517" r="2" b="20981"/>
          <a:stretch/>
        </p:blipFill>
        <p:spPr>
          <a:xfrm>
            <a:off x="785870" y="4071819"/>
            <a:ext cx="3032063" cy="180511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B1B71B9-532D-4BBD-BEBA-D028ACC08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134" y="3557674"/>
            <a:ext cx="3695019" cy="2827037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B55EB-6A6C-70D8-7781-72F619E44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849" y="2180496"/>
            <a:ext cx="7208957" cy="4045683"/>
          </a:xfrm>
        </p:spPr>
        <p:txBody>
          <a:bodyPr>
            <a:normAutofit/>
          </a:bodyPr>
          <a:lstStyle/>
          <a:p>
            <a:r>
              <a:rPr lang="en-US" dirty="0"/>
              <a:t>I am a second-year doctoral student in the Department of Counseling. </a:t>
            </a:r>
          </a:p>
          <a:p>
            <a:r>
              <a:rPr lang="en-US" dirty="0"/>
              <a:t>I originally come from Kyrgyzstan; a small developing country located in Central Asia. </a:t>
            </a:r>
          </a:p>
          <a:p>
            <a:r>
              <a:rPr lang="en-US" dirty="0">
                <a:ea typeface="Calibri" panose="020F0502020204030204" pitchFamily="34" charset="0"/>
              </a:rPr>
              <a:t>I grew up in a collectivist culture with values centered around growth-mindset, commitment, connections, and empowerment. 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r>
              <a:rPr lang="en-US" dirty="0">
                <a:effectLst/>
                <a:ea typeface="Calibri" panose="020F0502020204030204" pitchFamily="34" charset="0"/>
              </a:rPr>
              <a:t>My current role as a doctoral student and the responsibility that I carry.</a:t>
            </a:r>
          </a:p>
          <a:p>
            <a:r>
              <a:rPr lang="en-US" dirty="0"/>
              <a:t>Uncertainty and confusion about ways to bring up concerns about professional dispositions among doctoral peers. 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r>
              <a:rPr lang="en-US" dirty="0"/>
              <a:t>I became curious about ways that professional dispositions are being addressed, attended to, and resolved in doctoral programs.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9D26E-AE8D-5037-6F2F-289A68CC47BA}"/>
              </a:ext>
            </a:extLst>
          </p:cNvPr>
          <p:cNvSpPr txBox="1"/>
          <p:nvPr/>
        </p:nvSpPr>
        <p:spPr>
          <a:xfrm>
            <a:off x="1397077" y="2580997"/>
            <a:ext cx="242085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ommons.wikimedia.org/wiki/Category:Flag_maps_of_Kyrgyst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15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4C4A391E-CA7C-422C-8EED-4CC02B37B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1"/>
            <a:ext cx="12191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F42A9F5-A12D-4B10-91A1-9A32F25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38174"/>
            <a:ext cx="3705323" cy="5762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8EE203-328E-D054-0102-3605C6D26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89" y="1209184"/>
            <a:ext cx="3089189" cy="4734416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Role of doctoral students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885BB25-0FD1-4CAE-B2DD-CCC117998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B744647-90D3-422D-AD29-8D44D348A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4724776-721C-40C6-AE5F-86663C08F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EB39A-FA27-FFCC-D217-744F66183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870" y="723899"/>
            <a:ext cx="6864154" cy="36783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The instructional standards of Counselor Education and Supervision programs (Council for Accreditation of Counseling and Related Educational Programs [CACREP], 2016; American Counseling Association (ACA) Code of Ethics, 2014) expect doctoral students to display professional behavior as they fulfill their five main roles in the program: 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dirty="0"/>
              <a:t>Counseling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dirty="0"/>
              <a:t>Supervision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dirty="0"/>
              <a:t>Teaching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dirty="0"/>
              <a:t>Research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dirty="0"/>
              <a:t>Advocacy (CACREP, 2016). 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DF8C120-5375-1997-869E-FD6CF277C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797" y="5175178"/>
            <a:ext cx="3418345" cy="76912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98F395E-52FF-CF62-369D-376AA4508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827" y="4915955"/>
            <a:ext cx="3396210" cy="1287574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BBAA4D97-B18B-437F-9D78-B377E5EAD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1923" y="4725713"/>
            <a:ext cx="3702878" cy="1672784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B4ABBA9-D568-40CE-AF3D-AC8F4BBA4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6239" y="4725713"/>
            <a:ext cx="3702878" cy="1672784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14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86EF-D329-012B-C75E-1ACC5385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/>
              <a:t>Professional Dispositions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F48D04A-B18A-4669-86FA-1F7C104C4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around a tab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0752449C-C81A-1EA8-5574-9B102F41C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228" r="-4" b="-4"/>
          <a:stretch/>
        </p:blipFill>
        <p:spPr>
          <a:xfrm>
            <a:off x="657225" y="2361056"/>
            <a:ext cx="4962525" cy="36492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FE120-33F2-5461-34C9-5B3B1F495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Professional dispositions are defined as “the commitments, characteristics, values, beliefs, interpersonal functioning, and behaviors that influence the counselor’s professional growth and interactions with clients and colleagues” (CACREP,  2016, Glossary). </a:t>
            </a:r>
          </a:p>
          <a:p>
            <a:pPr>
              <a:lnSpc>
                <a:spcPct val="90000"/>
              </a:lnSpc>
            </a:pPr>
            <a:r>
              <a:rPr lang="en-US" sz="1700"/>
              <a:t>Importance of professional dispositions: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700"/>
              <a:t>Doctoral students are entrusted with mentoring roles (co-teaching, co-supervision, co-leading)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700"/>
              <a:t>Impact on students’ learning and professional development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700"/>
              <a:t>Collaboration with faculty on important projects related to the profession </a:t>
            </a:r>
          </a:p>
          <a:p>
            <a:pPr>
              <a:lnSpc>
                <a:spcPct val="90000"/>
              </a:lnSpc>
            </a:pPr>
            <a:r>
              <a:rPr lang="en-US" sz="1700">
                <a:effectLst/>
                <a:ea typeface="Times New Roman" panose="02020603050405020304" pitchFamily="18" charset="0"/>
              </a:rPr>
              <a:t>Examples of dispositional factors (Miller et al., 2020).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137395-1151-1292-84FE-CB4161D44D15}"/>
              </a:ext>
            </a:extLst>
          </p:cNvPr>
          <p:cNvSpPr txBox="1"/>
          <p:nvPr/>
        </p:nvSpPr>
        <p:spPr>
          <a:xfrm>
            <a:off x="2998520" y="5810220"/>
            <a:ext cx="262123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scienceforwork.com/blog/psychological-safety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00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7C1D2-21AB-B1B8-C58D-D1C803037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Available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2E178-5328-D290-5CF1-897B653B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225075" cy="3678303"/>
          </a:xfrm>
        </p:spPr>
        <p:txBody>
          <a:bodyPr>
            <a:normAutofit/>
          </a:bodyPr>
          <a:lstStyle/>
          <a:p>
            <a:r>
              <a:rPr lang="en-US">
                <a:effectLst/>
                <a:ea typeface="Calibri" panose="020F0502020204030204" pitchFamily="34" charset="0"/>
              </a:rPr>
              <a:t>The available literature on professional dispositions has primarily focused on counselors-in-training (Guardia, 2020; Brear &amp; Dorrian, 2010; Brown-Rice &amp; Furr, 2013; Gaubatz &amp; Vera, 2006; Kress &amp; Protivnak, 2009; Ziomek-Daigle &amp; Christensen, 2010) and counselor educators (Brown-Rice &amp; Furr, 2015). </a:t>
            </a:r>
          </a:p>
          <a:p>
            <a:r>
              <a:rPr lang="en-US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Freeman and colleagues (2019) reported results from a qualitative study that explored strategies and guidelines in addressing professional dispositions among counselors-in-training. The concluding factors that led to successful remediation processes were clear policies, legal support, and supportive faculty team (Freeman et al., 2019). </a:t>
            </a:r>
          </a:p>
        </p:txBody>
      </p:sp>
      <p:pic>
        <p:nvPicPr>
          <p:cNvPr id="5" name="Picture 4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A1925AA7-89F5-590B-78F2-DCD7E6324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68" r="3" b="3"/>
          <a:stretch/>
        </p:blipFill>
        <p:spPr>
          <a:xfrm>
            <a:off x="8051799" y="1871133"/>
            <a:ext cx="3683001" cy="45042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50236B-02D0-C055-C174-87A2C3658D38}"/>
              </a:ext>
            </a:extLst>
          </p:cNvPr>
          <p:cNvSpPr txBox="1"/>
          <p:nvPr/>
        </p:nvSpPr>
        <p:spPr>
          <a:xfrm>
            <a:off x="9150439" y="6175345"/>
            <a:ext cx="258436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lebaobabbleu.com/attention-sign-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54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1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560996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A279D2-6CC4-2E4E-283C-42D7A3A8D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21" y="960723"/>
            <a:ext cx="4968489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Available Research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560581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318" y="457200"/>
            <a:ext cx="5600007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2949C-D06B-C108-1CB4-58597A1E0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387" y="2254102"/>
            <a:ext cx="4947221" cy="36503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  <a:effectLst/>
                <a:ea typeface="Calibri" panose="020F0502020204030204" pitchFamily="34" charset="0"/>
              </a:rPr>
              <a:t>The findings from Brown (2013)</a:t>
            </a:r>
            <a:r>
              <a:rPr lang="en-US" sz="1400" b="1">
                <a:solidFill>
                  <a:srgbClr val="FFFFFF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1400">
                <a:solidFill>
                  <a:srgbClr val="FFFFFF"/>
                </a:solidFill>
                <a:effectLst/>
                <a:ea typeface="Calibri" panose="020F0502020204030204" pitchFamily="34" charset="0"/>
              </a:rPr>
              <a:t>research indicate that there is a mutual understanding that attendance to professional dispositions is required among all doctoral programs. </a:t>
            </a:r>
            <a:r>
              <a:rPr lang="en-US" sz="14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FFFFFF"/>
                </a:solidFill>
                <a:effectLst/>
                <a:ea typeface="Calibri" panose="020F0502020204030204" pitchFamily="34" charset="0"/>
              </a:rPr>
              <a:t>Brown-Rice &amp; Furr (2019) in thei</a:t>
            </a:r>
            <a:r>
              <a:rPr lang="en-US" sz="1400">
                <a:solidFill>
                  <a:srgbClr val="FFFFFF"/>
                </a:solidFill>
                <a:ea typeface="Calibri" panose="020F0502020204030204" pitchFamily="34" charset="0"/>
              </a:rPr>
              <a:t>r quantitative study </a:t>
            </a:r>
            <a:r>
              <a:rPr lang="en-US" sz="1400">
                <a:solidFill>
                  <a:srgbClr val="FFFFFF"/>
                </a:solidFill>
                <a:effectLst/>
                <a:ea typeface="Calibri" panose="020F0502020204030204" pitchFamily="34" charset="0"/>
              </a:rPr>
              <a:t>reported that professional dispositions among counseling doctoral students were due to</a:t>
            </a:r>
            <a:r>
              <a:rPr lang="en-US" sz="1400">
                <a:solidFill>
                  <a:srgbClr val="FFFFFF"/>
                </a:solidFill>
                <a:ea typeface="Calibri" panose="020F0502020204030204" pitchFamily="34" charset="0"/>
              </a:rPr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400">
                <a:solidFill>
                  <a:srgbClr val="FFFFFF"/>
                </a:solidFill>
              </a:rPr>
              <a:t>Inability to regulate emotions (44.5%)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400">
                <a:solidFill>
                  <a:srgbClr val="FFFFFF"/>
                </a:solidFill>
              </a:rPr>
              <a:t>Engagement in unprofessional behavior (40.9%)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400">
                <a:solidFill>
                  <a:srgbClr val="FFFFFF"/>
                </a:solidFill>
              </a:rPr>
              <a:t>Demonstration of inadequate clinical skills (32.8%)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400">
                <a:solidFill>
                  <a:srgbClr val="FFFFFF"/>
                </a:solidFill>
              </a:rPr>
              <a:t>Psychological concerns (25.2%)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400">
                <a:solidFill>
                  <a:srgbClr val="FFFFFF"/>
                </a:solidFill>
              </a:rPr>
              <a:t>Engagement in unethical behavior (23.1%)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400">
                <a:solidFill>
                  <a:srgbClr val="FFFFFF"/>
                </a:solidFill>
              </a:rPr>
              <a:t>Personality disorder (23.1%)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400">
                <a:solidFill>
                  <a:srgbClr val="FFFFFF"/>
                </a:solidFill>
              </a:rPr>
              <a:t>Substance abuse issues (6.2%)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5" name="Picture 4" descr="A group of people sitting around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3F6EC9A5-A726-97EE-136D-41B23BAB8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68084" y="1780662"/>
            <a:ext cx="4952475" cy="330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62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A8F69-8554-323B-A4C2-CEF57B13B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Available Research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E661D03-4DD4-45E7-A047-ED722E82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person, window&#10;&#10;Description automatically generated">
            <a:extLst>
              <a:ext uri="{FF2B5EF4-FFF2-40B4-BE49-F238E27FC236}">
                <a16:creationId xmlns:a16="http://schemas.microsoft.com/office/drawing/2014/main" id="{0A387EC6-6E58-F778-B59C-031F55ABC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7225" y="2789955"/>
            <a:ext cx="4962525" cy="27914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E0FC0-D529-104F-043C-0A62FC2F9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effectLst/>
                <a:ea typeface="Calibri" panose="020F0502020204030204" pitchFamily="34" charset="0"/>
              </a:rPr>
              <a:t>Furthermore, these results demonstrated frustration and concern from doctoral peers (Brown-Rice &amp; Furr, 2019).</a:t>
            </a:r>
            <a:r>
              <a:rPr lang="en-US" dirty="0">
                <a:effectLst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dirty="0">
                <a:effectLst/>
                <a:ea typeface="Calibri" panose="020F0502020204030204" pitchFamily="34" charset="0"/>
              </a:rPr>
              <a:t>One of the research questions in this study addressed whether doctoral programs offered knowledge to students about how to respond to professional dispositions.</a:t>
            </a:r>
            <a:r>
              <a:rPr lang="en-US" dirty="0">
                <a:effectLst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dirty="0"/>
              <a:t>Participants responded that: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>
                <a:ea typeface="Calibri" panose="020F0502020204030204" pitchFamily="34" charset="0"/>
              </a:rPr>
              <a:t>F</a:t>
            </a:r>
            <a:r>
              <a:rPr lang="en-US" dirty="0">
                <a:effectLst/>
                <a:ea typeface="Calibri" panose="020F0502020204030204" pitchFamily="34" charset="0"/>
              </a:rPr>
              <a:t>aculty’s responsibility (97.8%)</a:t>
            </a:r>
            <a:r>
              <a:rPr lang="en-US" dirty="0">
                <a:effectLst/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/>
              <a:t>Doctoral students’ responsibility (69.7%)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/>
              <a:t>Uncertain about responsibility for addressing peers’ professional dispositions (31%)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8B76C-F3D0-20A3-19D0-E49D7347A741}"/>
              </a:ext>
            </a:extLst>
          </p:cNvPr>
          <p:cNvSpPr txBox="1"/>
          <p:nvPr/>
        </p:nvSpPr>
        <p:spPr>
          <a:xfrm>
            <a:off x="3198895" y="5381320"/>
            <a:ext cx="242085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opensource.com/article/18/11/top-tech-recruiting-mistakes-avoi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93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A981-7D83-1EE1-8AE4-6F3E0D37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/>
              <a:t>Available research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F48D04A-B18A-4669-86FA-1F7C104C4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in front of a group of people sitting at desks&#10;&#10;Description automatically generated with medium confidence">
            <a:extLst>
              <a:ext uri="{FF2B5EF4-FFF2-40B4-BE49-F238E27FC236}">
                <a16:creationId xmlns:a16="http://schemas.microsoft.com/office/drawing/2014/main" id="{97C48150-0C85-A107-8704-6725C0A4F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978" r="6246" b="-4"/>
          <a:stretch/>
        </p:blipFill>
        <p:spPr>
          <a:xfrm>
            <a:off x="657225" y="2361056"/>
            <a:ext cx="4962525" cy="36492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4C01D-8FB6-7590-3C8D-B325DE852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r>
              <a:rPr lang="en-US"/>
              <a:t>Qualitative study by </a:t>
            </a:r>
            <a:r>
              <a:rPr lang="en-US" err="1"/>
              <a:t>Krinke</a:t>
            </a:r>
            <a:r>
              <a:rPr lang="en-US"/>
              <a:t> (2021) applied an interpretative phenomenological analysis to explore five counselor educators’ experiences as gatekeepers of doctoral students. </a:t>
            </a:r>
          </a:p>
          <a:p>
            <a:r>
              <a:rPr lang="en-US"/>
              <a:t>The results of this study revealed the following experiences:</a:t>
            </a:r>
          </a:p>
          <a:p>
            <a:pPr>
              <a:buFont typeface="Wingdings" pitchFamily="2" charset="2"/>
              <a:buChar char="Ø"/>
            </a:pPr>
            <a:r>
              <a:rPr lang="en-US"/>
              <a:t>Pre-admission interviews</a:t>
            </a:r>
          </a:p>
          <a:p>
            <a:pPr>
              <a:buFont typeface="Wingdings" pitchFamily="2" charset="2"/>
              <a:buChar char="Ø"/>
            </a:pPr>
            <a:r>
              <a:rPr lang="en-US"/>
              <a:t>Environment and culture around gatekeeping</a:t>
            </a:r>
          </a:p>
          <a:p>
            <a:pPr>
              <a:buFont typeface="Wingdings" pitchFamily="2" charset="2"/>
              <a:buChar char="Ø"/>
            </a:pPr>
            <a:r>
              <a:rPr lang="en-US"/>
              <a:t>Lack of educational and instructional training</a:t>
            </a:r>
          </a:p>
          <a:p>
            <a:pPr>
              <a:buFont typeface="Wingdings" pitchFamily="2" charset="2"/>
              <a:buChar char="Ø"/>
            </a:pPr>
            <a:r>
              <a:rPr lang="en-US"/>
              <a:t>Master-level vs. doctoral students</a:t>
            </a:r>
          </a:p>
          <a:p>
            <a:pPr>
              <a:buFont typeface="Wingdings" pitchFamily="2" charset="2"/>
              <a:buChar char="Ø"/>
            </a:pPr>
            <a:r>
              <a:rPr lang="en-US"/>
              <a:t>Concerns about legal repercussions 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E3F096-B134-B4AA-7E93-1974A57E1024}"/>
              </a:ext>
            </a:extLst>
          </p:cNvPr>
          <p:cNvSpPr txBox="1"/>
          <p:nvPr/>
        </p:nvSpPr>
        <p:spPr>
          <a:xfrm>
            <a:off x="3328738" y="5810220"/>
            <a:ext cx="229101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durham.autism-uni.org/what-are-lectures-really-lik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3927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{276A2397-C2AE-1549-8F1A-24D7BB9D1149}tf10001123</Template>
  <TotalTime>14911</TotalTime>
  <Words>1483</Words>
  <Application>Microsoft Macintosh PowerPoint</Application>
  <PresentationFormat>Widescreen</PresentationFormat>
  <Paragraphs>103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Gill Sans MT</vt:lpstr>
      <vt:lpstr>Times New Roman</vt:lpstr>
      <vt:lpstr>Wingdings</vt:lpstr>
      <vt:lpstr>Wingdings 2</vt:lpstr>
      <vt:lpstr>Dividend</vt:lpstr>
      <vt:lpstr>Professional Dispositions Among Doctoral Students</vt:lpstr>
      <vt:lpstr>Agenda:</vt:lpstr>
      <vt:lpstr>Background and research interest</vt:lpstr>
      <vt:lpstr>Role of doctoral students</vt:lpstr>
      <vt:lpstr>Professional Dispositions</vt:lpstr>
      <vt:lpstr>Available research </vt:lpstr>
      <vt:lpstr>Available Research</vt:lpstr>
      <vt:lpstr>Available Research</vt:lpstr>
      <vt:lpstr>Available research</vt:lpstr>
      <vt:lpstr>Missing Gap in current literature</vt:lpstr>
      <vt:lpstr>Significance of the proposed study</vt:lpstr>
      <vt:lpstr>Future plans </vt:lpstr>
      <vt:lpstr>Thank you for your time and attention!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Dispositions Among Doctoral Students</dc:title>
  <dc:creator>Sabyrkulova, Sabina</dc:creator>
  <cp:lastModifiedBy>Sabyrkulova, Sabina</cp:lastModifiedBy>
  <cp:revision>27</cp:revision>
  <cp:lastPrinted>2023-02-09T17:24:55Z</cp:lastPrinted>
  <dcterms:created xsi:type="dcterms:W3CDTF">2023-02-05T21:55:58Z</dcterms:created>
  <dcterms:modified xsi:type="dcterms:W3CDTF">2023-02-24T02:41:54Z</dcterms:modified>
</cp:coreProperties>
</file>