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6" r:id="rId2"/>
  </p:sldIdLst>
  <p:sldSz cx="402336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2540"/>
    <a:srgbClr val="A9ABAE"/>
    <a:srgbClr val="58585A"/>
    <a:srgbClr val="595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748"/>
    <p:restoredTop sz="94713"/>
  </p:normalViewPr>
  <p:slideViewPr>
    <p:cSldViewPr snapToGrid="0" snapToObjects="1">
      <p:cViewPr>
        <p:scale>
          <a:sx n="18" d="100"/>
          <a:sy n="18" d="100"/>
        </p:scale>
        <p:origin x="1997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5387342"/>
            <a:ext cx="34198560" cy="11460480"/>
          </a:xfrm>
        </p:spPr>
        <p:txBody>
          <a:bodyPr anchor="b"/>
          <a:lstStyle>
            <a:lvl1pPr algn="ctr"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17289782"/>
            <a:ext cx="30175200" cy="7947658"/>
          </a:xfrm>
        </p:spPr>
        <p:txBody>
          <a:bodyPr/>
          <a:lstStyle>
            <a:lvl1pPr marL="0" indent="0" algn="ctr">
              <a:buNone/>
              <a:defRPr sz="10560"/>
            </a:lvl1pPr>
            <a:lvl2pPr marL="2011680" indent="0" algn="ctr">
              <a:buNone/>
              <a:defRPr sz="8800"/>
            </a:lvl2pPr>
            <a:lvl3pPr marL="4023360" indent="0" algn="ctr">
              <a:buNone/>
              <a:defRPr sz="7920"/>
            </a:lvl3pPr>
            <a:lvl4pPr marL="6035040" indent="0" algn="ctr">
              <a:buNone/>
              <a:defRPr sz="7040"/>
            </a:lvl4pPr>
            <a:lvl5pPr marL="8046720" indent="0" algn="ctr">
              <a:buNone/>
              <a:defRPr sz="7040"/>
            </a:lvl5pPr>
            <a:lvl6pPr marL="10058400" indent="0" algn="ctr">
              <a:buNone/>
              <a:defRPr sz="7040"/>
            </a:lvl6pPr>
            <a:lvl7pPr marL="12070080" indent="0" algn="ctr">
              <a:buNone/>
              <a:defRPr sz="7040"/>
            </a:lvl7pPr>
            <a:lvl8pPr marL="14081760" indent="0" algn="ctr">
              <a:buNone/>
              <a:defRPr sz="7040"/>
            </a:lvl8pPr>
            <a:lvl9pPr marL="16093440" indent="0" algn="ctr">
              <a:buNone/>
              <a:defRPr sz="7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FC8A-FD47-E74E-A88C-091E0FABFCD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C58B-22FA-DC42-BE6D-3189C5E7B15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0B9EA5-C879-4100-9FCE-0164B56C38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grayscl/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556" b="61556" l="4667" r="44510">
                        <a14:foregroundMark x1="5176" y1="61222" x2="7647" y2="61889"/>
                        <a14:foregroundMark x1="7647" y1="61889" x2="9765" y2="61556"/>
                        <a14:foregroundMark x1="9765" y1="61556" x2="11412" y2="58778"/>
                        <a14:foregroundMark x1="42076" y1="32343" x2="44471" y2="34667"/>
                        <a14:backgroundMark x1="41294" y1="32333" x2="41961" y2="32778"/>
                        <a14:backgroundMark x1="41804" y1="32778" x2="42039" y2="32889"/>
                        <a14:backgroundMark x1="41765" y1="32778" x2="42000" y2="32778"/>
                        <a14:backgroundMark x1="44353" y1="34111" x2="44706" y2="34444"/>
                        <a14:backgroundMark x1="44353" y1="34111" x2="44627" y2="34444"/>
                        <a14:backgroundMark x1="44431" y1="34111" x2="44549" y2="34222"/>
                      </a14:backgroundRemoval>
                    </a14:imgEffect>
                  </a14:imgLayer>
                </a14:imgProps>
              </a:ext>
            </a:extLst>
          </a:blip>
          <a:srcRect r="53125" b="33750"/>
          <a:stretch/>
        </p:blipFill>
        <p:spPr>
          <a:xfrm>
            <a:off x="0" y="11027876"/>
            <a:ext cx="36385860" cy="2310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81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FC8A-FD47-E74E-A88C-091E0FABFCD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C58B-22FA-DC42-BE6D-3189C5E7B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8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792172" y="1752600"/>
            <a:ext cx="867537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6062" y="1752600"/>
            <a:ext cx="2552319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FC8A-FD47-E74E-A88C-091E0FABFCD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C58B-22FA-DC42-BE6D-3189C5E7B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42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FC8A-FD47-E74E-A88C-091E0FABFCD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C58B-22FA-DC42-BE6D-3189C5E7B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77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5107" y="8206749"/>
            <a:ext cx="34701480" cy="13693138"/>
          </a:xfrm>
        </p:spPr>
        <p:txBody>
          <a:bodyPr anchor="b"/>
          <a:lstStyle>
            <a:lvl1pPr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5107" y="22029429"/>
            <a:ext cx="34701480" cy="7200898"/>
          </a:xfrm>
        </p:spPr>
        <p:txBody>
          <a:bodyPr/>
          <a:lstStyle>
            <a:lvl1pPr marL="0" indent="0">
              <a:buNone/>
              <a:defRPr sz="10560">
                <a:solidFill>
                  <a:schemeClr val="tx1"/>
                </a:solidFill>
              </a:defRPr>
            </a:lvl1pPr>
            <a:lvl2pPr marL="201168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2pPr>
            <a:lvl3pPr marL="4023360" indent="0">
              <a:buNone/>
              <a:defRPr sz="7920">
                <a:solidFill>
                  <a:schemeClr val="tx1">
                    <a:tint val="75000"/>
                  </a:schemeClr>
                </a:solidFill>
              </a:defRPr>
            </a:lvl3pPr>
            <a:lvl4pPr marL="60350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4pPr>
            <a:lvl5pPr marL="804672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5pPr>
            <a:lvl6pPr marL="1005840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6pPr>
            <a:lvl7pPr marL="1207008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7pPr>
            <a:lvl8pPr marL="1408176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8pPr>
            <a:lvl9pPr marL="160934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FC8A-FD47-E74E-A88C-091E0FABFCD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C58B-22FA-DC42-BE6D-3189C5E7B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1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6060" y="8763000"/>
            <a:ext cx="170992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68260" y="8763000"/>
            <a:ext cx="170992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FC8A-FD47-E74E-A88C-091E0FABFCD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C58B-22FA-DC42-BE6D-3189C5E7B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5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0" y="1752607"/>
            <a:ext cx="3470148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1305" y="8069582"/>
            <a:ext cx="17020696" cy="395477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1305" y="12024360"/>
            <a:ext cx="17020696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368262" y="8069582"/>
            <a:ext cx="17104520" cy="395477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368262" y="12024360"/>
            <a:ext cx="17104520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FC8A-FD47-E74E-A88C-091E0FABFCD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C58B-22FA-DC42-BE6D-3189C5E7B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FC8A-FD47-E74E-A88C-091E0FABFCD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C58B-22FA-DC42-BE6D-3189C5E7B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7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FC8A-FD47-E74E-A88C-091E0FABFCD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C58B-22FA-DC42-BE6D-3189C5E7B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256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194560"/>
            <a:ext cx="12976383" cy="768096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04520" y="4739647"/>
            <a:ext cx="20368260" cy="23393400"/>
          </a:xfrm>
        </p:spPr>
        <p:txBody>
          <a:bodyPr/>
          <a:lstStyle>
            <a:lvl1pPr>
              <a:defRPr sz="14080"/>
            </a:lvl1pPr>
            <a:lvl2pPr>
              <a:defRPr sz="12320"/>
            </a:lvl2pPr>
            <a:lvl3pPr>
              <a:defRPr sz="1056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875520"/>
            <a:ext cx="12976383" cy="18295622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FC8A-FD47-E74E-A88C-091E0FABFCD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C58B-22FA-DC42-BE6D-3189C5E7B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2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194560"/>
            <a:ext cx="12976383" cy="768096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04520" y="4739647"/>
            <a:ext cx="20368260" cy="23393400"/>
          </a:xfrm>
        </p:spPr>
        <p:txBody>
          <a:bodyPr anchor="t"/>
          <a:lstStyle>
            <a:lvl1pPr marL="0" indent="0">
              <a:buNone/>
              <a:defRPr sz="14080"/>
            </a:lvl1pPr>
            <a:lvl2pPr marL="2011680" indent="0">
              <a:buNone/>
              <a:defRPr sz="12320"/>
            </a:lvl2pPr>
            <a:lvl3pPr marL="4023360" indent="0">
              <a:buNone/>
              <a:defRPr sz="10560"/>
            </a:lvl3pPr>
            <a:lvl4pPr marL="6035040" indent="0">
              <a:buNone/>
              <a:defRPr sz="8800"/>
            </a:lvl4pPr>
            <a:lvl5pPr marL="8046720" indent="0">
              <a:buNone/>
              <a:defRPr sz="8800"/>
            </a:lvl5pPr>
            <a:lvl6pPr marL="10058400" indent="0">
              <a:buNone/>
              <a:defRPr sz="8800"/>
            </a:lvl6pPr>
            <a:lvl7pPr marL="12070080" indent="0">
              <a:buNone/>
              <a:defRPr sz="8800"/>
            </a:lvl7pPr>
            <a:lvl8pPr marL="14081760" indent="0">
              <a:buNone/>
              <a:defRPr sz="8800"/>
            </a:lvl8pPr>
            <a:lvl9pPr marL="16093440" indent="0">
              <a:buNone/>
              <a:defRPr sz="8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875520"/>
            <a:ext cx="12976383" cy="18295622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FC8A-FD47-E74E-A88C-091E0FABFCD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C58B-22FA-DC42-BE6D-3189C5E7B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30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6060" y="1752607"/>
            <a:ext cx="347014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6060" y="8763000"/>
            <a:ext cx="347014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6060" y="30510487"/>
            <a:ext cx="90525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EFC8A-FD47-E74E-A88C-091E0FABFCD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27380" y="30510487"/>
            <a:ext cx="135788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414980" y="30510487"/>
            <a:ext cx="90525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1C58B-22FA-DC42-BE6D-3189C5E7B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881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4023360" rtl="0" eaLnBrk="1" latinLnBrk="0" hangingPunct="1">
        <a:lnSpc>
          <a:spcPct val="90000"/>
        </a:lnSpc>
        <a:spcBef>
          <a:spcPct val="0"/>
        </a:spcBef>
        <a:buNone/>
        <a:defRPr sz="193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5840" indent="-1005840" algn="l" defTabSz="4023360" rtl="0" eaLnBrk="1" latinLnBrk="0" hangingPunct="1">
        <a:lnSpc>
          <a:spcPct val="90000"/>
        </a:lnSpc>
        <a:spcBef>
          <a:spcPts val="4400"/>
        </a:spcBef>
        <a:buFont typeface="Arial" panose="020B0604020202020204" pitchFamily="34" charset="0"/>
        <a:buChar char="•"/>
        <a:defRPr sz="12320" kern="1200">
          <a:solidFill>
            <a:schemeClr val="tx1"/>
          </a:solidFill>
          <a:latin typeface="+mn-lt"/>
          <a:ea typeface="+mn-ea"/>
          <a:cs typeface="+mn-cs"/>
        </a:defRPr>
      </a:lvl1pPr>
      <a:lvl2pPr marL="30175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1056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70408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905256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106424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30759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50876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70992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1pPr>
      <a:lvl2pPr marL="20116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3pPr>
      <a:lvl4pPr marL="60350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804672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20700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40817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60934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275E846-D042-184E-8067-758A437AF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18530"/>
            <a:ext cx="40233600" cy="2217702"/>
          </a:xfrm>
          <a:prstGeom prst="rect">
            <a:avLst/>
          </a:prstGeom>
          <a:solidFill>
            <a:srgbClr val="8D2540"/>
          </a:solidFill>
          <a:ln w="76200">
            <a:solidFill>
              <a:srgbClr val="A9ABAE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Kuracina, H*,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Reisig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K^, Smith, B^, Moody, VJ*: *University of Montana, ^Montana State University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of Integrative Physiology and Athletic Training, University of Montana, Missoula, MT </a:t>
            </a:r>
          </a:p>
        </p:txBody>
      </p:sp>
      <p:sp>
        <p:nvSpPr>
          <p:cNvPr id="6" name="TextBox 25">
            <a:extLst>
              <a:ext uri="{FF2B5EF4-FFF2-40B4-BE49-F238E27FC236}">
                <a16:creationId xmlns:a16="http://schemas.microsoft.com/office/drawing/2014/main" id="{34246762-3F97-B34F-9FA0-A5D895527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284" y="638041"/>
            <a:ext cx="31844974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/>
          <a:p>
            <a:pPr algn="ctr" defTabSz="914364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8000" b="1" cap="all" dirty="0">
                <a:solidFill>
                  <a:srgbClr val="8D2540"/>
                </a:solidFill>
                <a:cs typeface="Arial" charset="0"/>
              </a:rPr>
              <a:t>Cervical Disk Rupture in a Collegiate Football Player: </a:t>
            </a:r>
          </a:p>
          <a:p>
            <a:pPr algn="ctr" defTabSz="914364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8000" b="1" cap="all" dirty="0">
                <a:solidFill>
                  <a:srgbClr val="8D2540"/>
                </a:solidFill>
                <a:cs typeface="Arial" charset="0"/>
              </a:rPr>
              <a:t>A Case Study</a:t>
            </a: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E396C85D-4A7A-BD4F-B017-B15744F2E6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" b="-4368"/>
          <a:stretch/>
        </p:blipFill>
        <p:spPr>
          <a:xfrm>
            <a:off x="465427" y="1962560"/>
            <a:ext cx="7591646" cy="221770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832C4CF-748B-1842-9F8E-38F6A46A7BE0}"/>
              </a:ext>
            </a:extLst>
          </p:cNvPr>
          <p:cNvSpPr txBox="1"/>
          <p:nvPr/>
        </p:nvSpPr>
        <p:spPr>
          <a:xfrm>
            <a:off x="465427" y="7677400"/>
            <a:ext cx="18273399" cy="914400"/>
          </a:xfrm>
          <a:prstGeom prst="rect">
            <a:avLst/>
          </a:prstGeom>
          <a:solidFill>
            <a:srgbClr val="8D2540"/>
          </a:solidFill>
          <a:ln w="38100">
            <a:solidFill>
              <a:srgbClr val="A9ABAE"/>
            </a:solidFill>
          </a:ln>
        </p:spPr>
        <p:txBody>
          <a:bodyPr wrap="square" anchor="ctr">
            <a:noAutofit/>
          </a:bodyPr>
          <a:lstStyle/>
          <a:p>
            <a:pPr algn="ctr">
              <a:defRPr/>
            </a:pP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4E32D0-36D2-CD42-AA1C-51A587253514}"/>
              </a:ext>
            </a:extLst>
          </p:cNvPr>
          <p:cNvSpPr txBox="1"/>
          <p:nvPr/>
        </p:nvSpPr>
        <p:spPr>
          <a:xfrm>
            <a:off x="20150732" y="7642035"/>
            <a:ext cx="19617441" cy="949765"/>
          </a:xfrm>
          <a:prstGeom prst="rect">
            <a:avLst/>
          </a:prstGeom>
          <a:solidFill>
            <a:srgbClr val="8D2540"/>
          </a:solidFill>
          <a:ln w="38100">
            <a:solidFill>
              <a:srgbClr val="A9ABAE"/>
            </a:solidFill>
          </a:ln>
        </p:spPr>
        <p:txBody>
          <a:bodyPr wrap="square" anchor="ctr">
            <a:noAutofit/>
          </a:bodyPr>
          <a:lstStyle/>
          <a:p>
            <a:pPr algn="ctr">
              <a:defRPr/>
            </a:pP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 &amp; Treatment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70F0D7-8836-0046-954F-69EFCE48A184}"/>
              </a:ext>
            </a:extLst>
          </p:cNvPr>
          <p:cNvSpPr txBox="1"/>
          <p:nvPr/>
        </p:nvSpPr>
        <p:spPr>
          <a:xfrm>
            <a:off x="465426" y="15948792"/>
            <a:ext cx="18273399" cy="880261"/>
          </a:xfrm>
          <a:prstGeom prst="rect">
            <a:avLst/>
          </a:prstGeom>
          <a:solidFill>
            <a:srgbClr val="8D2540"/>
          </a:solidFill>
          <a:ln w="38100">
            <a:solidFill>
              <a:srgbClr val="A9ABAE"/>
            </a:solidFill>
          </a:ln>
        </p:spPr>
        <p:txBody>
          <a:bodyPr wrap="square" anchor="ctr">
            <a:noAutofit/>
          </a:bodyPr>
          <a:lstStyle/>
          <a:p>
            <a:pPr algn="ctr">
              <a:defRPr/>
            </a:pP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49F7CC-E29B-EE41-B1EF-F82B865DD56C}"/>
              </a:ext>
            </a:extLst>
          </p:cNvPr>
          <p:cNvSpPr txBox="1"/>
          <p:nvPr/>
        </p:nvSpPr>
        <p:spPr>
          <a:xfrm>
            <a:off x="20150735" y="16019068"/>
            <a:ext cx="19651370" cy="880263"/>
          </a:xfrm>
          <a:prstGeom prst="rect">
            <a:avLst/>
          </a:prstGeom>
          <a:solidFill>
            <a:srgbClr val="8D2540"/>
          </a:solidFill>
          <a:ln w="38100">
            <a:solidFill>
              <a:srgbClr val="A9ABAE"/>
            </a:solidFill>
          </a:ln>
        </p:spPr>
        <p:txBody>
          <a:bodyPr wrap="square" anchor="ctr">
            <a:noAutofit/>
          </a:bodyPr>
          <a:lstStyle/>
          <a:p>
            <a:pPr algn="ctr">
              <a:defRPr/>
            </a:pP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F48F8C-90D8-B641-850B-4F61E12D7726}"/>
              </a:ext>
            </a:extLst>
          </p:cNvPr>
          <p:cNvSpPr txBox="1"/>
          <p:nvPr/>
        </p:nvSpPr>
        <p:spPr>
          <a:xfrm>
            <a:off x="20116800" y="20921143"/>
            <a:ext cx="19617438" cy="949764"/>
          </a:xfrm>
          <a:prstGeom prst="rect">
            <a:avLst/>
          </a:prstGeom>
          <a:solidFill>
            <a:srgbClr val="8D2540"/>
          </a:solidFill>
          <a:ln w="38100">
            <a:solidFill>
              <a:srgbClr val="A9ABAE"/>
            </a:solidFill>
          </a:ln>
        </p:spPr>
        <p:txBody>
          <a:bodyPr wrap="square" anchor="ctr">
            <a:noAutofit/>
          </a:bodyPr>
          <a:lstStyle/>
          <a:p>
            <a:pPr algn="ctr">
              <a:defRPr/>
            </a:pP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082F01-B3DB-B24E-ABBC-1CBC71A347B1}"/>
              </a:ext>
            </a:extLst>
          </p:cNvPr>
          <p:cNvSpPr txBox="1"/>
          <p:nvPr/>
        </p:nvSpPr>
        <p:spPr>
          <a:xfrm>
            <a:off x="20150735" y="27416150"/>
            <a:ext cx="19617438" cy="1176161"/>
          </a:xfrm>
          <a:prstGeom prst="rect">
            <a:avLst/>
          </a:prstGeom>
          <a:solidFill>
            <a:srgbClr val="8D2540"/>
          </a:solidFill>
          <a:ln w="38100">
            <a:solidFill>
              <a:srgbClr val="A9ABAE"/>
            </a:solidFill>
          </a:ln>
        </p:spPr>
        <p:txBody>
          <a:bodyPr wrap="square" anchor="ctr">
            <a:noAutofit/>
          </a:bodyPr>
          <a:lstStyle/>
          <a:p>
            <a:pPr algn="ctr">
              <a:defRPr/>
            </a:pP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Bottom Line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5E4BEB-F20C-8E4D-86B1-C7504C5D33D1}"/>
              </a:ext>
            </a:extLst>
          </p:cNvPr>
          <p:cNvSpPr txBox="1"/>
          <p:nvPr/>
        </p:nvSpPr>
        <p:spPr>
          <a:xfrm>
            <a:off x="465427" y="9318171"/>
            <a:ext cx="1827339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b="0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Intervertebral disks have an inner nucleus and an outer annulus fiber, and a herniation occurs when the disk protrudes through the annulus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b="0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Common signs and symptoms include neck pain, ipsilateral arm pain or paresthesia, and other neurological symptoms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b="0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Cervical disk herniations commonly occur in patients between the ages of 51 and 60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b="0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NFL between 2001 and 2011 only 16 reported cases of CDH, and only 9 were from single traumatic events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5AC27F-6DB3-1708-80F7-113E57EA0F0E}"/>
              </a:ext>
            </a:extLst>
          </p:cNvPr>
          <p:cNvSpPr txBox="1"/>
          <p:nvPr/>
        </p:nvSpPr>
        <p:spPr>
          <a:xfrm>
            <a:off x="465427" y="17068800"/>
            <a:ext cx="1827339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b="0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24-year-old male colligate football player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rgbClr val="2727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400" b="0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elf-reported a pillow change/ sleeping wrong, later amended to a head-down collision resulting in forced hyperflexion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b="0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Presented with pain in the neck, and decreased cervical ROM, no numbness or tingling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b="0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no improvement and updated MOI referral to the physician was made, also the decision </a:t>
            </a:r>
            <a:r>
              <a:rPr lang="en-US" sz="4400" dirty="0">
                <a:solidFill>
                  <a:srgbClr val="2727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4400" b="0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imaging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16" descr="A picture containing text, x-ray film&#10;&#10;Description automatically generated">
            <a:extLst>
              <a:ext uri="{FF2B5EF4-FFF2-40B4-BE49-F238E27FC236}">
                <a16:creationId xmlns:a16="http://schemas.microsoft.com/office/drawing/2014/main" id="{85C59B9A-D70B-8CDB-0C78-593E61C65B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6385" y="21945165"/>
            <a:ext cx="4191687" cy="5886200"/>
          </a:xfrm>
          <a:prstGeom prst="rect">
            <a:avLst/>
          </a:prstGeom>
        </p:spPr>
      </p:pic>
      <p:pic>
        <p:nvPicPr>
          <p:cNvPr id="19" name="Picture 18" descr="A picture containing text, suit, dark, underwear&#10;&#10;Description automatically generated">
            <a:extLst>
              <a:ext uri="{FF2B5EF4-FFF2-40B4-BE49-F238E27FC236}">
                <a16:creationId xmlns:a16="http://schemas.microsoft.com/office/drawing/2014/main" id="{4DB20795-40A4-428A-50CB-F03A7AEAA6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04858" y="26773442"/>
            <a:ext cx="6233620" cy="5655243"/>
          </a:xfrm>
          <a:prstGeom prst="rect">
            <a:avLst/>
          </a:prstGeom>
        </p:spPr>
      </p:pic>
      <p:pic>
        <p:nvPicPr>
          <p:cNvPr id="21" name="Picture 20" descr="A close-up of a person's chest&#10;&#10;Description automatically generated with low confidence">
            <a:extLst>
              <a:ext uri="{FF2B5EF4-FFF2-40B4-BE49-F238E27FC236}">
                <a16:creationId xmlns:a16="http://schemas.microsoft.com/office/drawing/2014/main" id="{1F69F887-60F1-1F90-5176-134DCE6A4C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1226" y="21945165"/>
            <a:ext cx="3732501" cy="589626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D1A5D04-9FCC-B143-EDD1-2149EA65429B}"/>
              </a:ext>
            </a:extLst>
          </p:cNvPr>
          <p:cNvSpPr txBox="1"/>
          <p:nvPr/>
        </p:nvSpPr>
        <p:spPr>
          <a:xfrm>
            <a:off x="1151226" y="29972035"/>
            <a:ext cx="720306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Figure 1: </a:t>
            </a:r>
            <a:r>
              <a:rPr lang="en-US" sz="2400" b="0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Posterior view of the neck, post-injury and pre-intervention.</a:t>
            </a:r>
            <a:endParaRPr lang="en-US" sz="2400" dirty="0">
              <a:solidFill>
                <a:srgbClr val="272727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Figure 2: </a:t>
            </a:r>
            <a:r>
              <a:rPr lang="en-US" sz="2400" b="0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Lateral view of the neck, post-injury and pre-intervention.</a:t>
            </a:r>
            <a:endParaRPr lang="en-US" sz="2400" dirty="0">
              <a:solidFill>
                <a:srgbClr val="272727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Figure 3: </a:t>
            </a:r>
            <a:r>
              <a:rPr lang="en-US" sz="2400" b="0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MRI of the neck post-injury and pre-intervention</a:t>
            </a:r>
            <a:endParaRPr lang="en-US" sz="2400" dirty="0">
              <a:solidFill>
                <a:srgbClr val="272727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FE9ADF-C0F4-56E9-3E7B-28EC777279E4}"/>
              </a:ext>
            </a:extLst>
          </p:cNvPr>
          <p:cNvSpPr txBox="1"/>
          <p:nvPr/>
        </p:nvSpPr>
        <p:spPr>
          <a:xfrm>
            <a:off x="1151226" y="27948985"/>
            <a:ext cx="37325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Figure 1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2C8AD68-C236-2D04-601C-606F39A6A192}"/>
              </a:ext>
            </a:extLst>
          </p:cNvPr>
          <p:cNvSpPr txBox="1"/>
          <p:nvPr/>
        </p:nvSpPr>
        <p:spPr>
          <a:xfrm>
            <a:off x="5326385" y="27948985"/>
            <a:ext cx="37325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Figure 2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2DC9D5E-E36D-A305-C3AC-257B5AB333EC}"/>
              </a:ext>
            </a:extLst>
          </p:cNvPr>
          <p:cNvSpPr txBox="1"/>
          <p:nvPr/>
        </p:nvSpPr>
        <p:spPr>
          <a:xfrm>
            <a:off x="16228354" y="32059353"/>
            <a:ext cx="37325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Figure 3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6B1532E-DE01-705E-BD36-96F5D3E0AF82}"/>
              </a:ext>
            </a:extLst>
          </p:cNvPr>
          <p:cNvSpPr txBox="1"/>
          <p:nvPr/>
        </p:nvSpPr>
        <p:spPr>
          <a:xfrm>
            <a:off x="20150732" y="8912187"/>
            <a:ext cx="20158364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b="0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Initial treatment included passive ROM, massage, and traction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rgbClr val="2727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 was led by a Physical Therapist and supplemented by the Athletic Trainers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 soft collar was provided to help support the neck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cyclobenzaprine and Toradol to help with pain and spasm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After the imaging passive ROM, and a soft collar were used until surgery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Surgery included a single-level fusion at C3/4, with an anterior plate and a spacer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Post surgery ______________ rehab was done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D0C8425-DB7A-8899-E08E-28CFC39B90CB}"/>
              </a:ext>
            </a:extLst>
          </p:cNvPr>
          <p:cNvSpPr txBox="1"/>
          <p:nvPr/>
        </p:nvSpPr>
        <p:spPr>
          <a:xfrm>
            <a:off x="20150732" y="17360268"/>
            <a:ext cx="2015836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b="0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Surgery was a success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Post-surgical rehab has gone well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Case is ongoing and the athlete plans to make a return to spring football, if there is clearance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BC3C326-E906-2F34-36D5-1EE25912921E}"/>
              </a:ext>
            </a:extLst>
          </p:cNvPr>
          <p:cNvSpPr txBox="1"/>
          <p:nvPr/>
        </p:nvSpPr>
        <p:spPr>
          <a:xfrm>
            <a:off x="20150735" y="22479472"/>
            <a:ext cx="20158364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b="0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Cervical disc herniation in young males rarely occurs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rgbClr val="2727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4400" b="0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resentation, in this case, was atypical with no focal neurological deficits on examination.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b="0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Imaging was warranted to achieve the correct diagnosis and treatment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b="0" i="0" u="none" strike="noStrike" dirty="0">
                <a:solidFill>
                  <a:srgbClr val="27272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Surgery was a success, allowing for complete resolution of signs and symptoms</a:t>
            </a:r>
          </a:p>
          <a:p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A31B1AC-7281-A3ED-7874-4456BA4629B8}"/>
              </a:ext>
            </a:extLst>
          </p:cNvPr>
          <p:cNvSpPr txBox="1"/>
          <p:nvPr/>
        </p:nvSpPr>
        <p:spPr>
          <a:xfrm>
            <a:off x="20303132" y="28859678"/>
            <a:ext cx="2015836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Provide insight into unique presentations of cervical disk herniation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 typical presentation of focal neurological deficits was not evident in this case.</a:t>
            </a:r>
          </a:p>
        </p:txBody>
      </p:sp>
    </p:spTree>
    <p:extLst>
      <p:ext uri="{BB962C8B-B14F-4D97-AF65-F5344CB8AC3E}">
        <p14:creationId xmlns:p14="http://schemas.microsoft.com/office/powerpoint/2010/main" val="167809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1716</TotalTime>
  <Words>414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Moody Valerie</dc:creator>
  <cp:lastModifiedBy>Kuracina, Hannah</cp:lastModifiedBy>
  <cp:revision>13</cp:revision>
  <dcterms:created xsi:type="dcterms:W3CDTF">2019-08-08T22:20:26Z</dcterms:created>
  <dcterms:modified xsi:type="dcterms:W3CDTF">2023-02-14T02:57:08Z</dcterms:modified>
</cp:coreProperties>
</file>