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62" r:id="rId5"/>
    <p:sldId id="258" r:id="rId6"/>
    <p:sldId id="265" r:id="rId7"/>
    <p:sldId id="274" r:id="rId8"/>
    <p:sldId id="273" r:id="rId9"/>
    <p:sldId id="271" r:id="rId10"/>
    <p:sldId id="272" r:id="rId11"/>
    <p:sldId id="27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DBB72E-A953-49D3-A5F3-A1B2CDF4A561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491C8D-69EB-445B-86A8-C98F0E87948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One of the most challenging considerations for classical singers, indeed any individual for whom an aspect of identity is tied to a precisely-performed skill in a public arena (including athletes, dancers, public speakers), is the intricacy with which said identity is tied to “successful” performance outcomes. </a:t>
          </a:r>
        </a:p>
        <a:p>
          <a:pPr>
            <a:lnSpc>
              <a:spcPct val="100000"/>
            </a:lnSpc>
            <a:defRPr b="1"/>
          </a:pPr>
          <a:r>
            <a:rPr lang="en-US" dirty="0"/>
            <a:t>Consider: Rigor of study, social identity, professional identity</a:t>
          </a:r>
        </a:p>
      </dgm:t>
    </dgm:pt>
    <dgm:pt modelId="{1F92D4E3-5502-4486-B84B-071A8442E746}" type="parTrans" cxnId="{09EF1B95-5F94-4F41-BEE9-7B762098341F}">
      <dgm:prSet/>
      <dgm:spPr/>
      <dgm:t>
        <a:bodyPr/>
        <a:lstStyle/>
        <a:p>
          <a:endParaRPr lang="en-US"/>
        </a:p>
      </dgm:t>
    </dgm:pt>
    <dgm:pt modelId="{0A861A53-E7F0-45F4-A6D2-6C36709AEB27}" type="sibTrans" cxnId="{09EF1B95-5F94-4F41-BEE9-7B762098341F}">
      <dgm:prSet/>
      <dgm:spPr/>
      <dgm:t>
        <a:bodyPr/>
        <a:lstStyle/>
        <a:p>
          <a:endParaRPr lang="en-US"/>
        </a:p>
      </dgm:t>
    </dgm:pt>
    <dgm:pt modelId="{D4EDD494-4AFE-4A63-B27A-8A92522C5A4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Music Performance Anxiety is reputationally linked. If we take Izard at his word, that anxiety is a “a complex (learned) emotion”, the performer </a:t>
          </a:r>
          <a:r>
            <a:rPr lang="en-US" i="1" dirty="0"/>
            <a:t>learns</a:t>
          </a:r>
          <a:r>
            <a:rPr lang="en-US" dirty="0"/>
            <a:t> that their acceptability as a practitioner is based on their perceived proficiency. </a:t>
          </a:r>
        </a:p>
        <a:p>
          <a:pPr>
            <a:lnSpc>
              <a:spcPct val="100000"/>
            </a:lnSpc>
            <a:defRPr b="1"/>
          </a:pPr>
          <a:r>
            <a:rPr lang="en-US" dirty="0"/>
            <a:t>In oratorio, for instance, the soloists are referred to by their voice type. I am a </a:t>
          </a:r>
          <a:r>
            <a:rPr lang="en-US" i="1" dirty="0"/>
            <a:t>tenor</a:t>
          </a:r>
          <a:r>
            <a:rPr lang="en-US" i="0" dirty="0"/>
            <a:t> and thus must function proficiently in that milieu or my sense of constructed self is impacted.</a:t>
          </a:r>
          <a:endParaRPr lang="en-US" dirty="0"/>
        </a:p>
      </dgm:t>
    </dgm:pt>
    <dgm:pt modelId="{8E55BEC5-8118-4DF3-BF9B-98C2A60CB621}" type="parTrans" cxnId="{47ACF65F-8F37-42DC-8805-0CCE0E56C452}">
      <dgm:prSet/>
      <dgm:spPr/>
      <dgm:t>
        <a:bodyPr/>
        <a:lstStyle/>
        <a:p>
          <a:endParaRPr lang="en-US"/>
        </a:p>
      </dgm:t>
    </dgm:pt>
    <dgm:pt modelId="{45A65936-58FC-42DB-A66C-88767F54A504}" type="sibTrans" cxnId="{47ACF65F-8F37-42DC-8805-0CCE0E56C452}">
      <dgm:prSet/>
      <dgm:spPr/>
      <dgm:t>
        <a:bodyPr/>
        <a:lstStyle/>
        <a:p>
          <a:endParaRPr lang="en-US"/>
        </a:p>
      </dgm:t>
    </dgm:pt>
    <dgm:pt modelId="{0DC6B38D-9F68-49EA-A27C-3D4FB0281899}" type="pres">
      <dgm:prSet presAssocID="{F5DBB72E-A953-49D3-A5F3-A1B2CDF4A561}" presName="root" presStyleCnt="0">
        <dgm:presLayoutVars>
          <dgm:dir/>
          <dgm:resizeHandles val="exact"/>
        </dgm:presLayoutVars>
      </dgm:prSet>
      <dgm:spPr/>
    </dgm:pt>
    <dgm:pt modelId="{A166AC23-E7F1-4693-8FC5-3CA7AC913427}" type="pres">
      <dgm:prSet presAssocID="{4D491C8D-69EB-445B-86A8-C98F0E87948C}" presName="compNode" presStyleCnt="0"/>
      <dgm:spPr/>
    </dgm:pt>
    <dgm:pt modelId="{1AD1B37C-E2F1-4F42-80C6-B65FE1F377FA}" type="pres">
      <dgm:prSet presAssocID="{4D491C8D-69EB-445B-86A8-C98F0E87948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ductor"/>
        </a:ext>
      </dgm:extLst>
    </dgm:pt>
    <dgm:pt modelId="{FBCEB4F0-DCA9-4B8D-905B-629B63DFB923}" type="pres">
      <dgm:prSet presAssocID="{4D491C8D-69EB-445B-86A8-C98F0E87948C}" presName="iconSpace" presStyleCnt="0"/>
      <dgm:spPr/>
    </dgm:pt>
    <dgm:pt modelId="{965CD484-734B-4E22-99E1-B6333E870FC4}" type="pres">
      <dgm:prSet presAssocID="{4D491C8D-69EB-445B-86A8-C98F0E87948C}" presName="parTx" presStyleLbl="revTx" presStyleIdx="0" presStyleCnt="4" custLinFactNeighborX="-1304" custLinFactNeighborY="-10911">
        <dgm:presLayoutVars>
          <dgm:chMax val="0"/>
          <dgm:chPref val="0"/>
        </dgm:presLayoutVars>
      </dgm:prSet>
      <dgm:spPr/>
    </dgm:pt>
    <dgm:pt modelId="{D19AC5F7-1B07-49C2-BF6B-23152D87BB51}" type="pres">
      <dgm:prSet presAssocID="{4D491C8D-69EB-445B-86A8-C98F0E87948C}" presName="txSpace" presStyleCnt="0"/>
      <dgm:spPr/>
    </dgm:pt>
    <dgm:pt modelId="{CE5CC2F1-761D-4307-BE5A-D6EDD132451C}" type="pres">
      <dgm:prSet presAssocID="{4D491C8D-69EB-445B-86A8-C98F0E87948C}" presName="desTx" presStyleLbl="revTx" presStyleIdx="1" presStyleCnt="4">
        <dgm:presLayoutVars/>
      </dgm:prSet>
      <dgm:spPr/>
    </dgm:pt>
    <dgm:pt modelId="{FA84170E-8744-43FD-BB40-9025041BECDD}" type="pres">
      <dgm:prSet presAssocID="{0A861A53-E7F0-45F4-A6D2-6C36709AEB27}" presName="sibTrans" presStyleCnt="0"/>
      <dgm:spPr/>
    </dgm:pt>
    <dgm:pt modelId="{EAB280F4-DECE-4218-BE24-7D2A544D8619}" type="pres">
      <dgm:prSet presAssocID="{D4EDD494-4AFE-4A63-B27A-8A92522C5A4B}" presName="compNode" presStyleCnt="0"/>
      <dgm:spPr/>
    </dgm:pt>
    <dgm:pt modelId="{F1C65BA0-5D81-4D1F-8E57-36FBE531CDEA}" type="pres">
      <dgm:prSet presAssocID="{D4EDD494-4AFE-4A63-B27A-8A92522C5A4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ble clef"/>
        </a:ext>
      </dgm:extLst>
    </dgm:pt>
    <dgm:pt modelId="{E2AF0D83-E398-411D-B594-44EC1A9F6086}" type="pres">
      <dgm:prSet presAssocID="{D4EDD494-4AFE-4A63-B27A-8A92522C5A4B}" presName="iconSpace" presStyleCnt="0"/>
      <dgm:spPr/>
    </dgm:pt>
    <dgm:pt modelId="{D32B2D42-AD1B-482F-A1DA-FD9E2E27D58F}" type="pres">
      <dgm:prSet presAssocID="{D4EDD494-4AFE-4A63-B27A-8A92522C5A4B}" presName="parTx" presStyleLbl="revTx" presStyleIdx="2" presStyleCnt="4" custLinFactNeighborY="-11621">
        <dgm:presLayoutVars>
          <dgm:chMax val="0"/>
          <dgm:chPref val="0"/>
        </dgm:presLayoutVars>
      </dgm:prSet>
      <dgm:spPr/>
    </dgm:pt>
    <dgm:pt modelId="{0F429CE3-EF16-498F-A474-FF7EFC6E0E90}" type="pres">
      <dgm:prSet presAssocID="{D4EDD494-4AFE-4A63-B27A-8A92522C5A4B}" presName="txSpace" presStyleCnt="0"/>
      <dgm:spPr/>
    </dgm:pt>
    <dgm:pt modelId="{B1BC6634-255E-40AC-AD2A-0A2AD41F5139}" type="pres">
      <dgm:prSet presAssocID="{D4EDD494-4AFE-4A63-B27A-8A92522C5A4B}" presName="desTx" presStyleLbl="revTx" presStyleIdx="3" presStyleCnt="4">
        <dgm:presLayoutVars/>
      </dgm:prSet>
      <dgm:spPr/>
    </dgm:pt>
  </dgm:ptLst>
  <dgm:cxnLst>
    <dgm:cxn modelId="{11E6381E-1C5B-4E8F-BE64-9A9CA2EA23B8}" type="presOf" srcId="{4D491C8D-69EB-445B-86A8-C98F0E87948C}" destId="{965CD484-734B-4E22-99E1-B6333E870FC4}" srcOrd="0" destOrd="0" presId="urn:microsoft.com/office/officeart/2018/5/layout/CenteredIconLabelDescriptionList"/>
    <dgm:cxn modelId="{C73C9A34-F17B-4CA7-A418-1493C257B5C5}" type="presOf" srcId="{F5DBB72E-A953-49D3-A5F3-A1B2CDF4A561}" destId="{0DC6B38D-9F68-49EA-A27C-3D4FB0281899}" srcOrd="0" destOrd="0" presId="urn:microsoft.com/office/officeart/2018/5/layout/CenteredIconLabelDescriptionList"/>
    <dgm:cxn modelId="{47ACF65F-8F37-42DC-8805-0CCE0E56C452}" srcId="{F5DBB72E-A953-49D3-A5F3-A1B2CDF4A561}" destId="{D4EDD494-4AFE-4A63-B27A-8A92522C5A4B}" srcOrd="1" destOrd="0" parTransId="{8E55BEC5-8118-4DF3-BF9B-98C2A60CB621}" sibTransId="{45A65936-58FC-42DB-A66C-88767F54A504}"/>
    <dgm:cxn modelId="{09EF1B95-5F94-4F41-BEE9-7B762098341F}" srcId="{F5DBB72E-A953-49D3-A5F3-A1B2CDF4A561}" destId="{4D491C8D-69EB-445B-86A8-C98F0E87948C}" srcOrd="0" destOrd="0" parTransId="{1F92D4E3-5502-4486-B84B-071A8442E746}" sibTransId="{0A861A53-E7F0-45F4-A6D2-6C36709AEB27}"/>
    <dgm:cxn modelId="{6405F2A7-548F-41A6-952C-4B54512D6DBC}" type="presOf" srcId="{D4EDD494-4AFE-4A63-B27A-8A92522C5A4B}" destId="{D32B2D42-AD1B-482F-A1DA-FD9E2E27D58F}" srcOrd="0" destOrd="0" presId="urn:microsoft.com/office/officeart/2018/5/layout/CenteredIconLabelDescriptionList"/>
    <dgm:cxn modelId="{52369421-3B16-4834-A46C-671F995A5B5D}" type="presParOf" srcId="{0DC6B38D-9F68-49EA-A27C-3D4FB0281899}" destId="{A166AC23-E7F1-4693-8FC5-3CA7AC913427}" srcOrd="0" destOrd="0" presId="urn:microsoft.com/office/officeart/2018/5/layout/CenteredIconLabelDescriptionList"/>
    <dgm:cxn modelId="{9B85696F-32E5-4D36-ACB2-B9FF2FB0CCF4}" type="presParOf" srcId="{A166AC23-E7F1-4693-8FC5-3CA7AC913427}" destId="{1AD1B37C-E2F1-4F42-80C6-B65FE1F377FA}" srcOrd="0" destOrd="0" presId="urn:microsoft.com/office/officeart/2018/5/layout/CenteredIconLabelDescriptionList"/>
    <dgm:cxn modelId="{7CB83E8E-1DB0-40F4-8319-74084B1367D6}" type="presParOf" srcId="{A166AC23-E7F1-4693-8FC5-3CA7AC913427}" destId="{FBCEB4F0-DCA9-4B8D-905B-629B63DFB923}" srcOrd="1" destOrd="0" presId="urn:microsoft.com/office/officeart/2018/5/layout/CenteredIconLabelDescriptionList"/>
    <dgm:cxn modelId="{3ACCD57F-67F0-429D-A3A6-FFF81C3E353A}" type="presParOf" srcId="{A166AC23-E7F1-4693-8FC5-3CA7AC913427}" destId="{965CD484-734B-4E22-99E1-B6333E870FC4}" srcOrd="2" destOrd="0" presId="urn:microsoft.com/office/officeart/2018/5/layout/CenteredIconLabelDescriptionList"/>
    <dgm:cxn modelId="{BE826863-99F3-4FCC-8EC4-26EBE4B4EF14}" type="presParOf" srcId="{A166AC23-E7F1-4693-8FC5-3CA7AC913427}" destId="{D19AC5F7-1B07-49C2-BF6B-23152D87BB51}" srcOrd="3" destOrd="0" presId="urn:microsoft.com/office/officeart/2018/5/layout/CenteredIconLabelDescriptionList"/>
    <dgm:cxn modelId="{AD7EE2E2-F5E2-4F08-801F-EA6A671BA5A9}" type="presParOf" srcId="{A166AC23-E7F1-4693-8FC5-3CA7AC913427}" destId="{CE5CC2F1-761D-4307-BE5A-D6EDD132451C}" srcOrd="4" destOrd="0" presId="urn:microsoft.com/office/officeart/2018/5/layout/CenteredIconLabelDescriptionList"/>
    <dgm:cxn modelId="{300FCA65-239C-45E8-99E4-638B3D1549B8}" type="presParOf" srcId="{0DC6B38D-9F68-49EA-A27C-3D4FB0281899}" destId="{FA84170E-8744-43FD-BB40-9025041BECDD}" srcOrd="1" destOrd="0" presId="urn:microsoft.com/office/officeart/2018/5/layout/CenteredIconLabelDescriptionList"/>
    <dgm:cxn modelId="{03101CBE-7127-42D2-83B5-F0B793013D32}" type="presParOf" srcId="{0DC6B38D-9F68-49EA-A27C-3D4FB0281899}" destId="{EAB280F4-DECE-4218-BE24-7D2A544D8619}" srcOrd="2" destOrd="0" presId="urn:microsoft.com/office/officeart/2018/5/layout/CenteredIconLabelDescriptionList"/>
    <dgm:cxn modelId="{D1F0A113-0CA5-4837-9BBB-0B415E3E6585}" type="presParOf" srcId="{EAB280F4-DECE-4218-BE24-7D2A544D8619}" destId="{F1C65BA0-5D81-4D1F-8E57-36FBE531CDEA}" srcOrd="0" destOrd="0" presId="urn:microsoft.com/office/officeart/2018/5/layout/CenteredIconLabelDescriptionList"/>
    <dgm:cxn modelId="{DD148419-A483-4520-B54E-16BBCBC64216}" type="presParOf" srcId="{EAB280F4-DECE-4218-BE24-7D2A544D8619}" destId="{E2AF0D83-E398-411D-B594-44EC1A9F6086}" srcOrd="1" destOrd="0" presId="urn:microsoft.com/office/officeart/2018/5/layout/CenteredIconLabelDescriptionList"/>
    <dgm:cxn modelId="{609EC9A5-1720-4AA2-8E55-FC13A4F280EB}" type="presParOf" srcId="{EAB280F4-DECE-4218-BE24-7D2A544D8619}" destId="{D32B2D42-AD1B-482F-A1DA-FD9E2E27D58F}" srcOrd="2" destOrd="0" presId="urn:microsoft.com/office/officeart/2018/5/layout/CenteredIconLabelDescriptionList"/>
    <dgm:cxn modelId="{177D8007-5346-46E6-B659-3FCBD2193B44}" type="presParOf" srcId="{EAB280F4-DECE-4218-BE24-7D2A544D8619}" destId="{0F429CE3-EF16-498F-A474-FF7EFC6E0E90}" srcOrd="3" destOrd="0" presId="urn:microsoft.com/office/officeart/2018/5/layout/CenteredIconLabelDescriptionList"/>
    <dgm:cxn modelId="{90CD3D90-6770-46FF-99E9-781B1FC24D1A}" type="presParOf" srcId="{EAB280F4-DECE-4218-BE24-7D2A544D8619}" destId="{B1BC6634-255E-40AC-AD2A-0A2AD41F513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1B37C-E2F1-4F42-80C6-B65FE1F377FA}">
      <dsp:nvSpPr>
        <dsp:cNvPr id="0" name=""/>
        <dsp:cNvSpPr/>
      </dsp:nvSpPr>
      <dsp:spPr>
        <a:xfrm>
          <a:off x="1967016" y="121956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CD484-734B-4E22-99E1-B6333E870FC4}">
      <dsp:nvSpPr>
        <dsp:cNvPr id="0" name=""/>
        <dsp:cNvSpPr/>
      </dsp:nvSpPr>
      <dsp:spPr>
        <a:xfrm>
          <a:off x="508110" y="1586955"/>
          <a:ext cx="4315781" cy="203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One of the most challenging considerations for classical singers, indeed any individual for whom an aspect of identity is tied to a precisely-performed skill in a public arena (including athletes, dancers, public speakers), is the intricacy with which said identity is tied to “successful” performance outcomes.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Consider: Rigor of study, social identity, professional identity</a:t>
          </a:r>
        </a:p>
      </dsp:txBody>
      <dsp:txXfrm>
        <a:off x="508110" y="1586955"/>
        <a:ext cx="4315781" cy="2035962"/>
      </dsp:txXfrm>
    </dsp:sp>
    <dsp:sp modelId="{CE5CC2F1-761D-4307-BE5A-D6EDD132451C}">
      <dsp:nvSpPr>
        <dsp:cNvPr id="0" name=""/>
        <dsp:cNvSpPr/>
      </dsp:nvSpPr>
      <dsp:spPr>
        <a:xfrm>
          <a:off x="564387" y="3927210"/>
          <a:ext cx="4315781" cy="30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65BA0-5D81-4D1F-8E57-36FBE531CDEA}">
      <dsp:nvSpPr>
        <dsp:cNvPr id="0" name=""/>
        <dsp:cNvSpPr/>
      </dsp:nvSpPr>
      <dsp:spPr>
        <a:xfrm>
          <a:off x="7038059" y="121956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B2D42-AD1B-482F-A1DA-FD9E2E27D58F}">
      <dsp:nvSpPr>
        <dsp:cNvPr id="0" name=""/>
        <dsp:cNvSpPr/>
      </dsp:nvSpPr>
      <dsp:spPr>
        <a:xfrm>
          <a:off x="5635430" y="1572499"/>
          <a:ext cx="4315781" cy="203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Music Performance Anxiety is reputationally linked. If we take Izard at his word, that anxiety is a “a complex (learned) emotion”, the performer </a:t>
          </a:r>
          <a:r>
            <a:rPr lang="en-US" sz="1400" i="1" kern="1200" dirty="0"/>
            <a:t>learns</a:t>
          </a:r>
          <a:r>
            <a:rPr lang="en-US" sz="1400" kern="1200" dirty="0"/>
            <a:t> that their acceptability as a practitioner is based on their perceived proficiency.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In oratorio, for instance, the soloists are referred to by their voice type. I am a </a:t>
          </a:r>
          <a:r>
            <a:rPr lang="en-US" sz="1400" i="1" kern="1200" dirty="0"/>
            <a:t>tenor</a:t>
          </a:r>
          <a:r>
            <a:rPr lang="en-US" sz="1400" i="0" kern="1200" dirty="0"/>
            <a:t> and thus must function proficiently in that milieu or my sense of constructed self is impacted.</a:t>
          </a:r>
          <a:endParaRPr lang="en-US" sz="1400" kern="1200" dirty="0"/>
        </a:p>
      </dsp:txBody>
      <dsp:txXfrm>
        <a:off x="5635430" y="1572499"/>
        <a:ext cx="4315781" cy="2035962"/>
      </dsp:txXfrm>
    </dsp:sp>
    <dsp:sp modelId="{B1BC6634-255E-40AC-AD2A-0A2AD41F5139}">
      <dsp:nvSpPr>
        <dsp:cNvPr id="0" name=""/>
        <dsp:cNvSpPr/>
      </dsp:nvSpPr>
      <dsp:spPr>
        <a:xfrm>
          <a:off x="5635430" y="3927210"/>
          <a:ext cx="4315781" cy="30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60ED-CA45-115D-66D9-1B4D98E6C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63954-3D9E-D645-B9D1-F50CF95D7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E9D65-D5B2-5FC9-BFD8-B02A9B2B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3DDAD-4F16-1EE5-6100-7955452E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BC200-8ACB-571E-7C18-963866B3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B5B63-B844-0B99-FC30-B7024EC1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625E0-EFF1-148D-D482-FC479175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04133-DFAC-CBD4-647E-D59BFC2A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9AD2-5AB4-C60E-FF62-C0AEF447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09BC0-F7C9-5717-47E9-A661F802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1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3DD82-511F-240B-9045-531DECE6E6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E23B3-5869-986B-3DD1-644E8FA44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4BBD9-2049-1DFD-19A0-D464E918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97F24-6885-8788-42F3-F0462BCD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94A98-3983-5388-CC37-1CFF64FC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82BB-AAA0-F482-AE92-30FF1DCD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92D17-D0EA-B744-8A56-36042B26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5D50-DE7B-A802-56AA-61D58EF5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34DB4-E4C2-1826-B6D1-2D3D17C8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24800-FEE3-64F4-D7E7-7FED27D0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9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6B91C-6D9C-677C-69DE-ACFE67BA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DE72F-203A-FB80-D086-BB936B7E3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861B-3421-A041-69D1-5AECBB2B0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30ED-B581-8E25-D374-214CA56E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D2455-33E6-CDE4-FA5F-2D3C7113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4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756-7E7A-7C77-721D-A065EFA8C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133A1-1B0D-114D-D10F-29251D8EE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5D46B-1C19-5F85-7377-8C2BE84EB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562AD-3608-3130-7EB5-97E9E5C6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0505E-4F23-06AF-9DBD-309E62D3C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4EEBB-3394-42BA-9815-A792B12C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6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6721A-4BFD-1B36-67DD-F001989B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19C8-950F-0C10-B5C2-25BB9845B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866AD-9523-7B0D-FEB8-97EBEECA1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9270F-71C4-1909-C9B6-792E15B1B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ECBB5-23FA-62F5-1E2A-C7184958B8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8A6E0-9651-65C0-F798-1A056837B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C750C-92B0-F8A9-9288-EDF0B838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DCC24A-C761-D9B5-29E5-9ED8DC64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8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0C0E1-FFD0-6954-1520-93874E60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726537-5797-B01E-2264-002753E7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D4551-AEC5-C649-930B-DE88811CD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C1F94-2E13-0F30-EDBD-28FA844A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E83DC-22A7-4691-F8B8-30B4A6D96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81D3D-D1E5-5291-2D1F-D3758B16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C026C-5C3F-855C-FF74-82BD00EB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9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1F1ED-9327-40AD-D8F7-88A12BC0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2BD99-A297-F065-0370-DEAC20B2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481DD-CD43-5BC6-9F82-BE2866D29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39D87-F27F-6AC2-2548-B56AC764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8D692-7BB7-5879-9067-22C7E5BB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ABB47-E6DB-6DF1-09E0-BEC065C2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F5AD-E473-B469-AC23-EF0D03AA1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F4AEDE-7A9A-6035-4747-45412A231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B0AA7-D622-2368-1802-FC4462059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FB339-34A0-0E24-F78D-70289572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E4DD7-E294-0E56-2540-FAD1EE38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17B17-C2C0-1575-E348-5009954F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4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DA37C8-C2D5-85D2-5AF7-1D71E54F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56305-190D-F9BF-4649-60ED18237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F8522-0EAE-2630-3C02-B42295D06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35DC4-9E28-4CA2-BDEA-C421FADF0AA0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FD93E-9387-C83A-1330-907D12B67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161CC-CF0A-9533-ABAD-A27FE6EEB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8752-1B7D-4761-97C9-BD3AE1F83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 up image of hands applauding">
            <a:extLst>
              <a:ext uri="{FF2B5EF4-FFF2-40B4-BE49-F238E27FC236}">
                <a16:creationId xmlns:a16="http://schemas.microsoft.com/office/drawing/2014/main" id="{0DBB2D2D-4FB4-8DD4-3794-A69C78641D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6" r="1373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18BEB-33D6-0827-5DD3-0D4CA3623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/>
              <a:t>Identity and Performance Anxiety in Classical Singing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9ABCB-8629-98DC-D03A-3E815B590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A Counseling Perspective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042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819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194" name="Picture 2" descr="Beck Institute | Understanding CBT | Beck Institute">
            <a:extLst>
              <a:ext uri="{FF2B5EF4-FFF2-40B4-BE49-F238E27FC236}">
                <a16:creationId xmlns:a16="http://schemas.microsoft.com/office/drawing/2014/main" id="{3AE9271B-4843-33DF-D273-2B59C3215E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-1504" y="137445"/>
            <a:ext cx="12191980" cy="575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162A2B-9D31-41F8-97E7-D2443634E5F5}"/>
              </a:ext>
            </a:extLst>
          </p:cNvPr>
          <p:cNvSpPr txBox="1"/>
          <p:nvPr/>
        </p:nvSpPr>
        <p:spPr>
          <a:xfrm>
            <a:off x="900332" y="1064167"/>
            <a:ext cx="451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Tenor Soloist for Handel’s </a:t>
            </a:r>
            <a:r>
              <a:rPr lang="en-US" b="1" i="1" dirty="0"/>
              <a:t>Messiah</a:t>
            </a:r>
            <a:r>
              <a:rPr lang="en-US" b="1" dirty="0"/>
              <a:t> in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E7F6A1-F65A-9BF4-F13E-4010D78A56E1}"/>
              </a:ext>
            </a:extLst>
          </p:cNvPr>
          <p:cNvSpPr txBox="1"/>
          <p:nvPr/>
        </p:nvSpPr>
        <p:spPr>
          <a:xfrm>
            <a:off x="900332" y="2729552"/>
            <a:ext cx="4515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“I am the kind of person who loves singing Handel!”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950DE9-FC60-10C2-5FDE-1961D4598D55}"/>
              </a:ext>
            </a:extLst>
          </p:cNvPr>
          <p:cNvSpPr txBox="1"/>
          <p:nvPr/>
        </p:nvSpPr>
        <p:spPr>
          <a:xfrm>
            <a:off x="6687403" y="2729552"/>
            <a:ext cx="425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“I’m the kind of person who is going to have fun!”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FB1C1B-B653-D3F1-E949-6B8456832D57}"/>
              </a:ext>
            </a:extLst>
          </p:cNvPr>
          <p:cNvSpPr txBox="1"/>
          <p:nvPr/>
        </p:nvSpPr>
        <p:spPr>
          <a:xfrm>
            <a:off x="696036" y="6027294"/>
            <a:ext cx="2316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Joy, Excitement, expectation of success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D5FEFB-D4CD-83CC-5CEA-3988651DEFE3}"/>
              </a:ext>
            </a:extLst>
          </p:cNvPr>
          <p:cNvSpPr txBox="1"/>
          <p:nvPr/>
        </p:nvSpPr>
        <p:spPr>
          <a:xfrm>
            <a:off x="4511345" y="5995286"/>
            <a:ext cx="3166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Engage with other performers, audience. Stay in the present.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8BCD49-CB15-6808-CCE3-0DFCC63C3083}"/>
              </a:ext>
            </a:extLst>
          </p:cNvPr>
          <p:cNvSpPr txBox="1"/>
          <p:nvPr/>
        </p:nvSpPr>
        <p:spPr>
          <a:xfrm>
            <a:off x="8816453" y="5967990"/>
            <a:ext cx="3166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Relaxed abdomen, calm throat, availability of breath</a:t>
            </a:r>
          </a:p>
        </p:txBody>
      </p:sp>
    </p:spTree>
    <p:extLst>
      <p:ext uri="{BB962C8B-B14F-4D97-AF65-F5344CB8AC3E}">
        <p14:creationId xmlns:p14="http://schemas.microsoft.com/office/powerpoint/2010/main" val="299139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FBAB55-7944-35B9-690C-55E4CF43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Implications for Singers and Teachers of Singing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C360-7DCE-07F0-7039-6C87184DF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Importance of cultivating a strong identity independent of singing outcomes.</a:t>
            </a:r>
          </a:p>
          <a:p>
            <a:pPr lvl="1"/>
            <a:r>
              <a:rPr lang="en-US" dirty="0"/>
              <a:t>“You are more than your last performance”</a:t>
            </a:r>
          </a:p>
          <a:p>
            <a:r>
              <a:rPr lang="en-US" dirty="0"/>
              <a:t>Direct work with Cognitive Behavior Therapy (or other effective anxiety-reduction technique)</a:t>
            </a:r>
          </a:p>
          <a:p>
            <a:pPr lvl="1"/>
            <a:r>
              <a:rPr lang="en-US" dirty="0"/>
              <a:t>Guest Counselor as part of voice instruction</a:t>
            </a:r>
          </a:p>
          <a:p>
            <a:pPr lvl="1"/>
            <a:r>
              <a:rPr lang="en-US" dirty="0"/>
              <a:t>Part of curriculum for vocal instruction at the collegiate/conservatory level</a:t>
            </a:r>
          </a:p>
          <a:p>
            <a:pPr lvl="1"/>
            <a:r>
              <a:rPr lang="en-US" dirty="0"/>
              <a:t>Reinforcement of adaptive thoughts after performances, regardless of outcome</a:t>
            </a:r>
          </a:p>
        </p:txBody>
      </p:sp>
    </p:spTree>
    <p:extLst>
      <p:ext uri="{BB962C8B-B14F-4D97-AF65-F5344CB8AC3E}">
        <p14:creationId xmlns:p14="http://schemas.microsoft.com/office/powerpoint/2010/main" val="419562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C71FB-18D6-90A1-A0BD-4AAD65627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35E2E-59AA-DB11-66A3-6C509B38F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0" i="0" dirty="0">
              <a:effectLst/>
              <a:latin typeface="Open Sans" panose="020B0606030504020204" pitchFamily="34" charset="0"/>
            </a:endParaRPr>
          </a:p>
          <a:p>
            <a:r>
              <a:rPr lang="en-US" sz="1600" dirty="0"/>
              <a:t>Kenney, Diane T. </a:t>
            </a:r>
            <a:r>
              <a:rPr lang="en-US" sz="1600" i="1" dirty="0"/>
              <a:t>The Role of Negative Emotions in Performance Anxiety</a:t>
            </a:r>
            <a:r>
              <a:rPr lang="en-US" sz="1600"/>
              <a:t>. Handbook </a:t>
            </a:r>
            <a:r>
              <a:rPr lang="en-US" sz="1600" dirty="0"/>
              <a:t>of Music and Emotions: Theory, Research, Applications. Pp 425-433. Oxford, 2010.</a:t>
            </a:r>
          </a:p>
          <a:p>
            <a:r>
              <a:rPr lang="en-US" sz="1600" dirty="0"/>
              <a:t>LeBlanc, Albert. </a:t>
            </a:r>
            <a:r>
              <a:rPr lang="en-US" sz="1600" i="1" dirty="0"/>
              <a:t>A Theory of Music Performance Anxiety</a:t>
            </a:r>
            <a:r>
              <a:rPr lang="en-US" sz="1600" dirty="0"/>
              <a:t>. Visions of Research in Music Education. Vol 16, No. 34. </a:t>
            </a:r>
            <a:r>
              <a:rPr lang="en-US" sz="1600" dirty="0" err="1"/>
              <a:t>Uconn</a:t>
            </a:r>
            <a:r>
              <a:rPr lang="en-US" sz="1600" dirty="0"/>
              <a:t>, 2021.</a:t>
            </a:r>
          </a:p>
          <a:p>
            <a:r>
              <a:rPr lang="en-US" sz="1600" dirty="0" err="1"/>
              <a:t>Spahn</a:t>
            </a:r>
            <a:r>
              <a:rPr lang="en-US" sz="1600" dirty="0"/>
              <a:t>, Claudia; </a:t>
            </a:r>
            <a:r>
              <a:rPr lang="en-US" sz="1600" dirty="0" err="1"/>
              <a:t>Echternach</a:t>
            </a:r>
            <a:r>
              <a:rPr lang="en-US" sz="1600" dirty="0"/>
              <a:t>, Matthias; Zander, Mark F., </a:t>
            </a:r>
            <a:r>
              <a:rPr lang="en-US" sz="1600" dirty="0" err="1"/>
              <a:t>Voltmer</a:t>
            </a:r>
            <a:r>
              <a:rPr lang="en-US" sz="1600" dirty="0"/>
              <a:t>, Edgar; Richter, Bernhard. </a:t>
            </a:r>
            <a:r>
              <a:rPr lang="en-US" sz="1600" i="1" dirty="0"/>
              <a:t>Music Performance Anxiety in Opera Singers. </a:t>
            </a:r>
            <a:r>
              <a:rPr lang="en-US" sz="1600" dirty="0"/>
              <a:t>Logopedics Phoniatrics Vocology, 35: 4, 175-182. </a:t>
            </a:r>
          </a:p>
        </p:txBody>
      </p:sp>
    </p:spTree>
    <p:extLst>
      <p:ext uri="{BB962C8B-B14F-4D97-AF65-F5344CB8AC3E}">
        <p14:creationId xmlns:p14="http://schemas.microsoft.com/office/powerpoint/2010/main" val="283129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Handel: where to start with his music | Classical music | The Guardian">
            <a:extLst>
              <a:ext uri="{FF2B5EF4-FFF2-40B4-BE49-F238E27FC236}">
                <a16:creationId xmlns:a16="http://schemas.microsoft.com/office/drawing/2014/main" id="{0C38DE72-20F0-5A28-7E37-42BC4156D3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07" r="9090" b="8880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Rectangle 10248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B7CDB-E71F-82CD-D5C1-3CF97D06D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8" y="1760221"/>
            <a:ext cx="5567491" cy="361082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In which I compare my own experience with Music Performance Anxiety in two performances as the tenor soloist in Handel’s </a:t>
            </a:r>
            <a:r>
              <a:rPr lang="en-US" sz="2400" i="1" dirty="0"/>
              <a:t>Messiah – </a:t>
            </a:r>
            <a:r>
              <a:rPr lang="en-US" sz="2400" dirty="0"/>
              <a:t>one before I started studying counseling and one after.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FE63D6-4433-A6ED-6F43-74D5EDF193BA}"/>
              </a:ext>
            </a:extLst>
          </p:cNvPr>
          <p:cNvSpPr txBox="1"/>
          <p:nvPr/>
        </p:nvSpPr>
        <p:spPr>
          <a:xfrm>
            <a:off x="3729228" y="5939618"/>
            <a:ext cx="2988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 at this guy. Judge much, Georg?</a:t>
            </a:r>
          </a:p>
        </p:txBody>
      </p:sp>
    </p:spTree>
    <p:extLst>
      <p:ext uri="{BB962C8B-B14F-4D97-AF65-F5344CB8AC3E}">
        <p14:creationId xmlns:p14="http://schemas.microsoft.com/office/powerpoint/2010/main" val="2441908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F526DD0-5E46-40B7-AEF1-9B26256CF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 defTabSz="45720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7E4032D-4110-4963-82B8-8A1B1BF4B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273199" cy="6858000"/>
            <a:chOff x="1" y="0"/>
            <a:chExt cx="4273199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796880-E7D7-485E-A6D1-908B811A1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C97B103-7494-4650-82C0-FC9F8D27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2886B9D-E6CD-1530-0C7D-C04760E2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19125"/>
            <a:ext cx="2652413" cy="5619749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000000"/>
                </a:solidFill>
              </a:rPr>
              <a:t>Case Study of Subjective Experience</a:t>
            </a:r>
            <a:br>
              <a:rPr lang="en-US" sz="3700">
                <a:solidFill>
                  <a:srgbClr val="000000"/>
                </a:solidFill>
              </a:rPr>
            </a:br>
            <a:r>
              <a:rPr lang="en-US" sz="3700" i="1">
                <a:solidFill>
                  <a:srgbClr val="000000"/>
                </a:solidFill>
              </a:rPr>
              <a:t>n=1</a:t>
            </a:r>
            <a:br>
              <a:rPr lang="en-US" sz="3700" i="1">
                <a:solidFill>
                  <a:srgbClr val="000000"/>
                </a:solidFill>
              </a:rPr>
            </a:br>
            <a:br>
              <a:rPr lang="en-US" sz="3700" i="1">
                <a:solidFill>
                  <a:srgbClr val="000000"/>
                </a:solidFill>
              </a:rPr>
            </a:br>
            <a:r>
              <a:rPr lang="en-US" sz="3700">
                <a:solidFill>
                  <a:srgbClr val="000000"/>
                </a:solidFill>
              </a:rPr>
              <a:t>This is an artistic self-report, not a qualitative study!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D133F51-4E9D-4F0B-A452-875C6A52B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BDC8164B-5FC0-4CBD-B7AE-0CB8780FF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DF21B6AB-8AF5-4823-92E3-F33B9EAEF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CB715-8958-2C83-514B-AE5CFFDC0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250" y="619125"/>
            <a:ext cx="6508987" cy="5619750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I have been singing classically for 20+ years</a:t>
            </a:r>
          </a:p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As my resume and reputation grew, so did my stage fright, or </a:t>
            </a:r>
            <a:r>
              <a:rPr lang="en-US" sz="2000" i="1" dirty="0">
                <a:solidFill>
                  <a:schemeClr val="tx1">
                    <a:alpha val="60000"/>
                  </a:schemeClr>
                </a:solidFill>
              </a:rPr>
              <a:t>Music Performance Anxiety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. My identity was tied to my perceived success.</a:t>
            </a:r>
          </a:p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My performance experience was one where I was in survival mode. “Just get through it”.</a:t>
            </a:r>
          </a:p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During my first semester-and-change of counseling school, I’ve focused many of my efforts on reconciling my love of singing with my fear of doing so publicly. </a:t>
            </a:r>
          </a:p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Cognitive Behavior Therapy has proven to be an effective intervention at both mitigating in-the-moment anxiety and the maladaptive identity constructs that form the basis for my counterproductive automatic thoughts.</a:t>
            </a:r>
          </a:p>
          <a:p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0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26CD90-973C-639A-831F-0D77B0748E22}"/>
              </a:ext>
            </a:extLst>
          </p:cNvPr>
          <p:cNvSpPr txBox="1"/>
          <p:nvPr/>
        </p:nvSpPr>
        <p:spPr>
          <a:xfrm>
            <a:off x="4038600" y="1165225"/>
            <a:ext cx="4151313" cy="452437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In </a:t>
            </a:r>
            <a:r>
              <a:rPr lang="en-US" sz="2000" i="1" dirty="0"/>
              <a:t>The Handbook of Music and Emotion, </a:t>
            </a:r>
            <a:r>
              <a:rPr lang="en-US" sz="2000" dirty="0"/>
              <a:t>Kenney (2010) posits that Music Performance Anxiety (MPA) forms a cognitive-emotional pathway. She forms her thesis using existing research by Izard (1977) to define an emotional model of anxiety broadly: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“Anxiety is defined as a complex (learned) emotion in which fear is combined with other emotions such as shame, guilt and excitement.”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968D41-DAD6-8E56-5751-20407518E145}"/>
              </a:ext>
            </a:extLst>
          </p:cNvPr>
          <p:cNvSpPr txBox="1"/>
          <p:nvPr/>
        </p:nvSpPr>
        <p:spPr>
          <a:xfrm>
            <a:off x="8239125" y="1165225"/>
            <a:ext cx="3113088" cy="45243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And MPA more specifically by Salmon (1990) being defined as: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 experience of persisting, stressful apprehension and/or actual impairment of performance skills in a public context to a degree unwarranted given the individual’s musical aptitude, training and level of preparation”.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16D9B15-0742-5A40-68CC-D71C238C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Defining Music Performance Anxiety</a:t>
            </a: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828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07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207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Freeform: Shape 207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C2F3EA-B29E-BFF4-E32C-7202DAF6B290}"/>
              </a:ext>
            </a:extLst>
          </p:cNvPr>
          <p:cNvSpPr txBox="1"/>
          <p:nvPr/>
        </p:nvSpPr>
        <p:spPr>
          <a:xfrm>
            <a:off x="0" y="636617"/>
            <a:ext cx="6464594" cy="5013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i="0" u="none" strike="noStrike" dirty="0">
                <a:effectLst/>
              </a:rPr>
              <a:t>Affect: Feelings of anxiety, tension, apprehension, dread, or panic</a:t>
            </a: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i="0" u="none" strike="noStrike" dirty="0">
              <a:effectLst/>
            </a:endParaRP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i="0" u="none" strike="noStrike" dirty="0">
                <a:effectLst/>
              </a:rPr>
              <a:t>Cognition: Loss of concentration, heightened distractibility, memory failure, catastrophizing</a:t>
            </a: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i="0" u="none" strike="noStrike" dirty="0">
              <a:effectLst/>
            </a:endParaRP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i="0" u="none" strike="noStrike" dirty="0">
                <a:effectLst/>
              </a:rPr>
              <a:t>Behavior: Tremor, difficulty in maintaining posture and moving naturally</a:t>
            </a: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i="0" u="none" strike="noStrike" dirty="0">
              <a:effectLst/>
            </a:endParaRPr>
          </a:p>
          <a:p>
            <a:pPr fontAlgn="b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i="0" u="none" strike="noStrike" dirty="0">
                <a:effectLst/>
              </a:rPr>
              <a:t>Physiology: Disturbances in breathing pattern, dry mouth, cardiovascular changes, gastrointestinal disturbances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360E1B9-3846-FCAE-B858-167CFEB039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1542" y="1280014"/>
            <a:ext cx="5325507" cy="488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D79FD1-060B-5A23-FDCC-BF7E5C2586C3}"/>
              </a:ext>
            </a:extLst>
          </p:cNvPr>
          <p:cNvSpPr txBox="1"/>
          <p:nvPr/>
        </p:nvSpPr>
        <p:spPr>
          <a:xfrm>
            <a:off x="7512148" y="267286"/>
            <a:ext cx="40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MPA on the Yerkes-Dodson Curve (</a:t>
            </a:r>
            <a:r>
              <a:rPr lang="en-US" dirty="0" err="1">
                <a:solidFill>
                  <a:schemeClr val="bg1"/>
                </a:solidFill>
              </a:rPr>
              <a:t>Spahn</a:t>
            </a:r>
            <a:r>
              <a:rPr lang="en-US" dirty="0">
                <a:solidFill>
                  <a:schemeClr val="bg1"/>
                </a:solidFill>
              </a:rPr>
              <a:t>, 2010)</a:t>
            </a:r>
          </a:p>
        </p:txBody>
      </p:sp>
    </p:spTree>
    <p:extLst>
      <p:ext uri="{BB962C8B-B14F-4D97-AF65-F5344CB8AC3E}">
        <p14:creationId xmlns:p14="http://schemas.microsoft.com/office/powerpoint/2010/main" val="714521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8EB9-50AE-6B31-C0B6-E6C7021B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Connecting MPA With Identity Formulation	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33E8D89-A46F-55D3-BE9D-AC6E54B513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051823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32FBBE6-5F6F-3282-A9BF-C0C83E6761D2}"/>
              </a:ext>
            </a:extLst>
          </p:cNvPr>
          <p:cNvSpPr txBox="1"/>
          <p:nvPr/>
        </p:nvSpPr>
        <p:spPr>
          <a:xfrm>
            <a:off x="1660478" y="5573165"/>
            <a:ext cx="33164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Rigor: identity of proficiency based on decades of training. “If I screw up, I’ve failed my training”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CBC8EE-DF5B-6E37-28B2-3D777465C8B5}"/>
              </a:ext>
            </a:extLst>
          </p:cNvPr>
          <p:cNvSpPr txBox="1"/>
          <p:nvPr/>
        </p:nvSpPr>
        <p:spPr>
          <a:xfrm>
            <a:off x="5081517" y="5573165"/>
            <a:ext cx="223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Social identity: I am known as a singer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A51C1E-33BF-558C-D899-4D2EAA501638}"/>
              </a:ext>
            </a:extLst>
          </p:cNvPr>
          <p:cNvSpPr txBox="1"/>
          <p:nvPr/>
        </p:nvSpPr>
        <p:spPr>
          <a:xfrm>
            <a:off x="7424382" y="5537098"/>
            <a:ext cx="2730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Professional identity: my future work depends on my being predictably proficient</a:t>
            </a:r>
          </a:p>
        </p:txBody>
      </p:sp>
    </p:spTree>
    <p:extLst>
      <p:ext uri="{BB962C8B-B14F-4D97-AF65-F5344CB8AC3E}">
        <p14:creationId xmlns:p14="http://schemas.microsoft.com/office/powerpoint/2010/main" val="116210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preview">
            <a:extLst>
              <a:ext uri="{FF2B5EF4-FFF2-40B4-BE49-F238E27FC236}">
                <a16:creationId xmlns:a16="http://schemas.microsoft.com/office/drawing/2014/main" id="{2537195F-6588-0B11-D03C-F13F6746E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0"/>
            <a:ext cx="69230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38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2 0 L 0.089 -0.037 L 0.125 0 L 0.177 0 L 0.177 0.052 L 0.213 0.089 L 0.177 0.125 L 0.177 0.177 L 0.125 0.177 L 0.089 0.213 L 0.052 0.177 L 0 0.177 L 0 0.125 L -0.037 0.089 L 0 0.052 L 0 0 Z" pathEditMode="relative" ptsTypes="">
                                      <p:cBhvr>
                                        <p:cTn id="24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2 0 L 0.089 -0.037 L 0.125 0 L 0.177 0 L 0.177 0.052 L 0.213 0.089 L 0.177 0.125 L 0.177 0.177 L 0.125 0.177 L 0.089 0.213 L 0.052 0.177 L 0 0.177 L 0 0.125 L -0.037 0.089 L 0 0.052 L 0 0 Z" pathEditMode="relative" ptsTypes="">
                                      <p:cBhvr>
                                        <p:cTn id="2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9FD86-65D1-5ED1-8BF1-1386BF3049CD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Enter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Cognitive-Behavioral Therapy!</a:t>
            </a:r>
          </a:p>
        </p:txBody>
      </p:sp>
    </p:spTree>
    <p:extLst>
      <p:ext uri="{BB962C8B-B14F-4D97-AF65-F5344CB8AC3E}">
        <p14:creationId xmlns:p14="http://schemas.microsoft.com/office/powerpoint/2010/main" val="2454169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17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170" name="Picture 2" descr="Beck Institute | Understanding CBT | Beck Institute">
            <a:extLst>
              <a:ext uri="{FF2B5EF4-FFF2-40B4-BE49-F238E27FC236}">
                <a16:creationId xmlns:a16="http://schemas.microsoft.com/office/drawing/2014/main" id="{0E4822A4-9513-8802-098D-EEDBEF5965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1281"/>
            <a:ext cx="12191980" cy="587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575BA7-DDE7-B18F-2E23-4D6029509657}"/>
              </a:ext>
            </a:extLst>
          </p:cNvPr>
          <p:cNvSpPr txBox="1"/>
          <p:nvPr/>
        </p:nvSpPr>
        <p:spPr>
          <a:xfrm>
            <a:off x="6646460" y="955142"/>
            <a:ext cx="448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Tenor Soloist for Handel’s </a:t>
            </a:r>
            <a:r>
              <a:rPr lang="en-US" b="1" i="1" dirty="0"/>
              <a:t>Messiah </a:t>
            </a:r>
            <a:r>
              <a:rPr lang="en-US" b="1" dirty="0"/>
              <a:t>in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B4F41D-2C53-DF12-D6BC-37F7E6401D7C}"/>
              </a:ext>
            </a:extLst>
          </p:cNvPr>
          <p:cNvSpPr txBox="1"/>
          <p:nvPr/>
        </p:nvSpPr>
        <p:spPr>
          <a:xfrm>
            <a:off x="886265" y="2647666"/>
            <a:ext cx="4487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“If I sing poorly, all my years of training will be wasted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0C4E01-CB85-7001-A9FF-82BDD2603AEF}"/>
              </a:ext>
            </a:extLst>
          </p:cNvPr>
          <p:cNvSpPr txBox="1"/>
          <p:nvPr/>
        </p:nvSpPr>
        <p:spPr>
          <a:xfrm>
            <a:off x="6646460" y="2647666"/>
            <a:ext cx="4776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“I’ve got to prove the haters wrong”; adversarial thinking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68CF04-2ECC-010C-BE66-2EBB24D565CF}"/>
              </a:ext>
            </a:extLst>
          </p:cNvPr>
          <p:cNvSpPr txBox="1"/>
          <p:nvPr/>
        </p:nvSpPr>
        <p:spPr>
          <a:xfrm>
            <a:off x="1213811" y="6086901"/>
            <a:ext cx="279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Anxiety, Fear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080CC1-CFAB-4A20-60F0-0B826E7905A5}"/>
              </a:ext>
            </a:extLst>
          </p:cNvPr>
          <p:cNvSpPr txBox="1"/>
          <p:nvPr/>
        </p:nvSpPr>
        <p:spPr>
          <a:xfrm>
            <a:off x="4599296" y="6086901"/>
            <a:ext cx="323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Avoid interaction, Ruminate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4BFB8F-A6DB-FE16-399C-BD68BF912F93}"/>
              </a:ext>
            </a:extLst>
          </p:cNvPr>
          <p:cNvSpPr txBox="1"/>
          <p:nvPr/>
        </p:nvSpPr>
        <p:spPr>
          <a:xfrm>
            <a:off x="8748215" y="5921237"/>
            <a:ext cx="3234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Chest tightness, Tongue Root tension, raised larynx, shortness of breath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09ACED-EE62-7A34-3B9C-125E5F026BAC}"/>
              </a:ext>
            </a:extLst>
          </p:cNvPr>
          <p:cNvSpPr txBox="1"/>
          <p:nvPr/>
        </p:nvSpPr>
        <p:spPr>
          <a:xfrm>
            <a:off x="1023582" y="977706"/>
            <a:ext cx="43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Cognitive Model (Beck, 2021)</a:t>
            </a:r>
          </a:p>
        </p:txBody>
      </p:sp>
    </p:spTree>
    <p:extLst>
      <p:ext uri="{BB962C8B-B14F-4D97-AF65-F5344CB8AC3E}">
        <p14:creationId xmlns:p14="http://schemas.microsoft.com/office/powerpoint/2010/main" val="29918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5132</TotalTime>
  <Words>865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Office Theme</vt:lpstr>
      <vt:lpstr>Identity and Performance Anxiety in Classical Singing</vt:lpstr>
      <vt:lpstr>PowerPoint Presentation</vt:lpstr>
      <vt:lpstr>Case Study of Subjective Experience n=1  This is an artistic self-report, not a qualitative study!</vt:lpstr>
      <vt:lpstr>Defining Music Performance Anxiety </vt:lpstr>
      <vt:lpstr>PowerPoint Presentation</vt:lpstr>
      <vt:lpstr>Connecting MPA With Identity Formulation </vt:lpstr>
      <vt:lpstr>PowerPoint Presentation</vt:lpstr>
      <vt:lpstr>PowerPoint Presentation</vt:lpstr>
      <vt:lpstr>PowerPoint Presentation</vt:lpstr>
      <vt:lpstr>PowerPoint Presentation</vt:lpstr>
      <vt:lpstr>Implications for Singers and Teachers of Singing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Kasey Davis</dc:creator>
  <cp:lastModifiedBy>Kasey Davis</cp:lastModifiedBy>
  <cp:revision>16</cp:revision>
  <dcterms:created xsi:type="dcterms:W3CDTF">2023-02-10T15:14:27Z</dcterms:created>
  <dcterms:modified xsi:type="dcterms:W3CDTF">2023-02-14T04:47:24Z</dcterms:modified>
</cp:coreProperties>
</file>