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3"/>
  </p:notesMasterIdLst>
  <p:sldIdLst>
    <p:sldId id="258" r:id="rId2"/>
  </p:sldIdLst>
  <p:sldSz cx="32918400" cy="43891200"/>
  <p:notesSz cx="6858000" cy="9144000"/>
  <p:defaultTextStyle>
    <a:defPPr>
      <a:defRPr lang="en-US"/>
    </a:defPPr>
    <a:lvl1pPr marL="0" algn="l" defTabSz="3762024" rtl="0" eaLnBrk="1" latinLnBrk="0" hangingPunct="1">
      <a:defRPr sz="7406" kern="1200">
        <a:solidFill>
          <a:schemeClr val="tx1"/>
        </a:solidFill>
        <a:latin typeface="+mn-lt"/>
        <a:ea typeface="+mn-ea"/>
        <a:cs typeface="+mn-cs"/>
      </a:defRPr>
    </a:lvl1pPr>
    <a:lvl2pPr marL="1881012" algn="l" defTabSz="3762024" rtl="0" eaLnBrk="1" latinLnBrk="0" hangingPunct="1">
      <a:defRPr sz="7406" kern="1200">
        <a:solidFill>
          <a:schemeClr val="tx1"/>
        </a:solidFill>
        <a:latin typeface="+mn-lt"/>
        <a:ea typeface="+mn-ea"/>
        <a:cs typeface="+mn-cs"/>
      </a:defRPr>
    </a:lvl2pPr>
    <a:lvl3pPr marL="3762024" algn="l" defTabSz="3762024" rtl="0" eaLnBrk="1" latinLnBrk="0" hangingPunct="1">
      <a:defRPr sz="7406" kern="1200">
        <a:solidFill>
          <a:schemeClr val="tx1"/>
        </a:solidFill>
        <a:latin typeface="+mn-lt"/>
        <a:ea typeface="+mn-ea"/>
        <a:cs typeface="+mn-cs"/>
      </a:defRPr>
    </a:lvl3pPr>
    <a:lvl4pPr marL="5643037" algn="l" defTabSz="3762024" rtl="0" eaLnBrk="1" latinLnBrk="0" hangingPunct="1">
      <a:defRPr sz="7406" kern="1200">
        <a:solidFill>
          <a:schemeClr val="tx1"/>
        </a:solidFill>
        <a:latin typeface="+mn-lt"/>
        <a:ea typeface="+mn-ea"/>
        <a:cs typeface="+mn-cs"/>
      </a:defRPr>
    </a:lvl4pPr>
    <a:lvl5pPr marL="7524049" algn="l" defTabSz="3762024" rtl="0" eaLnBrk="1" latinLnBrk="0" hangingPunct="1">
      <a:defRPr sz="7406" kern="1200">
        <a:solidFill>
          <a:schemeClr val="tx1"/>
        </a:solidFill>
        <a:latin typeface="+mn-lt"/>
        <a:ea typeface="+mn-ea"/>
        <a:cs typeface="+mn-cs"/>
      </a:defRPr>
    </a:lvl5pPr>
    <a:lvl6pPr marL="9405061" algn="l" defTabSz="3762024" rtl="0" eaLnBrk="1" latinLnBrk="0" hangingPunct="1">
      <a:defRPr sz="7406" kern="1200">
        <a:solidFill>
          <a:schemeClr val="tx1"/>
        </a:solidFill>
        <a:latin typeface="+mn-lt"/>
        <a:ea typeface="+mn-ea"/>
        <a:cs typeface="+mn-cs"/>
      </a:defRPr>
    </a:lvl6pPr>
    <a:lvl7pPr marL="11286073" algn="l" defTabSz="3762024" rtl="0" eaLnBrk="1" latinLnBrk="0" hangingPunct="1">
      <a:defRPr sz="7406" kern="1200">
        <a:solidFill>
          <a:schemeClr val="tx1"/>
        </a:solidFill>
        <a:latin typeface="+mn-lt"/>
        <a:ea typeface="+mn-ea"/>
        <a:cs typeface="+mn-cs"/>
      </a:defRPr>
    </a:lvl7pPr>
    <a:lvl8pPr marL="13167086" algn="l" defTabSz="3762024" rtl="0" eaLnBrk="1" latinLnBrk="0" hangingPunct="1">
      <a:defRPr sz="7406" kern="1200">
        <a:solidFill>
          <a:schemeClr val="tx1"/>
        </a:solidFill>
        <a:latin typeface="+mn-lt"/>
        <a:ea typeface="+mn-ea"/>
        <a:cs typeface="+mn-cs"/>
      </a:defRPr>
    </a:lvl8pPr>
    <a:lvl9pPr marL="15048098" algn="l" defTabSz="3762024" rtl="0" eaLnBrk="1" latinLnBrk="0" hangingPunct="1">
      <a:defRPr sz="7406"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becca Scarborough" initials="RAS" lastIdx="1" clrIdx="0"/>
  <p:cmAuthor id="2" name="Rebecca Scarborough" initials="RAS [2]" lastIdx="1" clrIdx="1"/>
  <p:cmAuthor id="3" name="Rebecca Scarborough" initials="RAS [3]" lastIdx="1" clrIdx="2"/>
  <p:cmAuthor id="4" name="Rebecca Scarborough" initials="RAS [4]" lastIdx="1" clrIdx="3"/>
  <p:cmAuthor id="5" name="Rebecca Scarborough" initials="RAS [5]" lastIdx="1" clrIdx="4"/>
  <p:cmAuthor id="6" name="Rebecca Scarborough" initials="RAS [6]" lastIdx="1" clrIdx="5"/>
  <p:cmAuthor id="7" name="Rebecca Scarborough" initials="RAS [7]" lastIdx="1" clrIdx="6"/>
  <p:cmAuthor id="8" name="Rebecca Scarborough" initials="RAS [2] [2]" lastIdx="1" clrIdx="7"/>
  <p:cmAuthor id="9" name="Rebecca Scarborough" initials="RAS [3] [2]" lastIdx="1" clrIdx="8"/>
  <p:cmAuthor id="10" name="Rebecca Scarborough" initials="RAS [4] [2]" lastIdx="1" clrIdx="9"/>
  <p:cmAuthor id="11" name="Rebecca Scarborough" initials="RAS [5] [2]" lastIdx="1" clrIdx="10"/>
  <p:cmAuthor id="12" name="Rebecca Scarborough" initials="RAS [6] [2]" lastIdx="1" clrIdx="11"/>
  <p:cmAuthor id="13" name="LaCasse, Dora Lee" initials="LDL" lastIdx="9" clrIdx="12">
    <p:extLst>
      <p:ext uri="{19B8F6BF-5375-455C-9EA6-DF929625EA0E}">
        <p15:presenceInfo xmlns:p15="http://schemas.microsoft.com/office/powerpoint/2012/main" userId="S::dll229@psu.edu::e695b092-9951-4ada-8703-6405711450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FB4ED"/>
    <a:srgbClr val="FF85FF"/>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487"/>
    <p:restoredTop sz="95037"/>
  </p:normalViewPr>
  <p:slideViewPr>
    <p:cSldViewPr snapToGrid="0" snapToObjects="1">
      <p:cViewPr>
        <p:scale>
          <a:sx n="53" d="100"/>
          <a:sy n="53" d="100"/>
        </p:scale>
        <p:origin x="-3000"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oleObject" Target="https://colostate-my.sharepoint.com/personal/mgstrah1_colostate_edu/Documents/Clean%20hypothesi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colostate-my.sharepoint.com/personal/mgstrah1_colostate_edu/Documents/Clean%20hypothesi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colostate-my.sharepoint.com/personal/mgstrah1_colostate_edu/Documents/Clean%20hypothesi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colostate-my.sharepoint.com/personal/mgstrah1_colostate_edu/Documents/Clean%20hypothesis.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70" baseline="0">
                <a:solidFill>
                  <a:schemeClr val="dk1">
                    <a:lumMod val="50000"/>
                    <a:lumOff val="50000"/>
                  </a:schemeClr>
                </a:solidFill>
                <a:latin typeface="+mn-lt"/>
                <a:ea typeface="+mn-ea"/>
                <a:cs typeface="+mn-cs"/>
              </a:defRPr>
            </a:pPr>
            <a:r>
              <a:rPr lang="en-US" dirty="0"/>
              <a:t>Beginner /y/ and /u/ Values</a:t>
            </a:r>
          </a:p>
        </c:rich>
      </c:tx>
      <c:layout>
        <c:manualLayout>
          <c:xMode val="edge"/>
          <c:yMode val="edge"/>
          <c:x val="0.27664400219711854"/>
          <c:y val="1.4306568226653226E-2"/>
        </c:manualLayout>
      </c:layout>
      <c:overlay val="0"/>
      <c:spPr>
        <a:noFill/>
        <a:ln>
          <a:noFill/>
        </a:ln>
        <a:effectLst/>
      </c:spPr>
      <c:txPr>
        <a:bodyPr rot="0" spcFirstLastPara="1" vertOverflow="ellipsis" vert="horz" wrap="square" anchor="ctr" anchorCtr="1"/>
        <a:lstStyle/>
        <a:p>
          <a:pPr>
            <a:defRPr sz="1600" b="0" i="0" u="none" strike="noStrike" kern="1200" spc="70" baseline="0">
              <a:solidFill>
                <a:schemeClr val="dk1">
                  <a:lumMod val="50000"/>
                  <a:lumOff val="50000"/>
                </a:schemeClr>
              </a:solidFill>
              <a:latin typeface="+mn-lt"/>
              <a:ea typeface="+mn-ea"/>
              <a:cs typeface="+mn-cs"/>
            </a:defRPr>
          </a:pPr>
          <a:endParaRPr lang="en-US"/>
        </a:p>
      </c:txPr>
    </c:title>
    <c:autoTitleDeleted val="0"/>
    <c:plotArea>
      <c:layout/>
      <c:scatterChart>
        <c:scatterStyle val="lineMarker"/>
        <c:varyColors val="0"/>
        <c:ser>
          <c:idx val="0"/>
          <c:order val="0"/>
          <c:tx>
            <c:v>y</c:v>
          </c:tx>
          <c:spPr>
            <a:ln w="25400">
              <a:noFill/>
            </a:ln>
            <a:effectLst/>
          </c:spPr>
          <c:marker>
            <c:symbol val="circle"/>
            <c:size val="4"/>
            <c:spPr>
              <a:solidFill>
                <a:schemeClr val="accent1"/>
              </a:solidFill>
              <a:ln w="9525" cap="flat" cmpd="sng" algn="ctr">
                <a:solidFill>
                  <a:schemeClr val="accent1"/>
                </a:solidFill>
                <a:round/>
              </a:ln>
              <a:effectLst/>
            </c:spPr>
          </c:marker>
          <c:xVal>
            <c:numRef>
              <c:f>'[2]Hypothesis 1'!$D$26:$D$49</c:f>
              <c:numCache>
                <c:formatCode>General</c:formatCode>
                <c:ptCount val="24"/>
                <c:pt idx="0">
                  <c:v>2178</c:v>
                </c:pt>
                <c:pt idx="1">
                  <c:v>1898</c:v>
                </c:pt>
                <c:pt idx="2">
                  <c:v>2093</c:v>
                </c:pt>
                <c:pt idx="3">
                  <c:v>1945</c:v>
                </c:pt>
                <c:pt idx="4">
                  <c:v>1710</c:v>
                </c:pt>
                <c:pt idx="5">
                  <c:v>1794</c:v>
                </c:pt>
                <c:pt idx="6">
                  <c:v>1993</c:v>
                </c:pt>
                <c:pt idx="7">
                  <c:v>1853</c:v>
                </c:pt>
                <c:pt idx="8">
                  <c:v>1411</c:v>
                </c:pt>
                <c:pt idx="9">
                  <c:v>1568</c:v>
                </c:pt>
                <c:pt idx="10">
                  <c:v>1591</c:v>
                </c:pt>
                <c:pt idx="11">
                  <c:v>1197</c:v>
                </c:pt>
                <c:pt idx="12">
                  <c:v>1264</c:v>
                </c:pt>
                <c:pt idx="13">
                  <c:v>2149</c:v>
                </c:pt>
                <c:pt idx="14">
                  <c:v>1530</c:v>
                </c:pt>
                <c:pt idx="15">
                  <c:v>1694</c:v>
                </c:pt>
                <c:pt idx="16">
                  <c:v>2200</c:v>
                </c:pt>
                <c:pt idx="17">
                  <c:v>2238</c:v>
                </c:pt>
                <c:pt idx="18">
                  <c:v>2300</c:v>
                </c:pt>
                <c:pt idx="19">
                  <c:v>1909</c:v>
                </c:pt>
                <c:pt idx="20">
                  <c:v>2051</c:v>
                </c:pt>
                <c:pt idx="21">
                  <c:v>1657</c:v>
                </c:pt>
                <c:pt idx="22">
                  <c:v>1949</c:v>
                </c:pt>
                <c:pt idx="23">
                  <c:v>1780</c:v>
                </c:pt>
              </c:numCache>
            </c:numRef>
          </c:xVal>
          <c:yVal>
            <c:numRef>
              <c:f>'[2]Hypothesis 1'!$C$26:$C$49</c:f>
              <c:numCache>
                <c:formatCode>General</c:formatCode>
                <c:ptCount val="24"/>
                <c:pt idx="0">
                  <c:v>297</c:v>
                </c:pt>
                <c:pt idx="1">
                  <c:v>357</c:v>
                </c:pt>
                <c:pt idx="2">
                  <c:v>319</c:v>
                </c:pt>
                <c:pt idx="3">
                  <c:v>396</c:v>
                </c:pt>
                <c:pt idx="4">
                  <c:v>314</c:v>
                </c:pt>
                <c:pt idx="5">
                  <c:v>458</c:v>
                </c:pt>
                <c:pt idx="6">
                  <c:v>401</c:v>
                </c:pt>
                <c:pt idx="7">
                  <c:v>421</c:v>
                </c:pt>
                <c:pt idx="8">
                  <c:v>614</c:v>
                </c:pt>
                <c:pt idx="9">
                  <c:v>1158</c:v>
                </c:pt>
                <c:pt idx="10">
                  <c:v>1025</c:v>
                </c:pt>
                <c:pt idx="11">
                  <c:v>425</c:v>
                </c:pt>
                <c:pt idx="12">
                  <c:v>344</c:v>
                </c:pt>
                <c:pt idx="13">
                  <c:v>659</c:v>
                </c:pt>
                <c:pt idx="14">
                  <c:v>535</c:v>
                </c:pt>
                <c:pt idx="15">
                  <c:v>744</c:v>
                </c:pt>
                <c:pt idx="16">
                  <c:v>304</c:v>
                </c:pt>
                <c:pt idx="17">
                  <c:v>466</c:v>
                </c:pt>
                <c:pt idx="18">
                  <c:v>308</c:v>
                </c:pt>
                <c:pt idx="19">
                  <c:v>399</c:v>
                </c:pt>
                <c:pt idx="20">
                  <c:v>354</c:v>
                </c:pt>
                <c:pt idx="21">
                  <c:v>410</c:v>
                </c:pt>
                <c:pt idx="22">
                  <c:v>400</c:v>
                </c:pt>
                <c:pt idx="23">
                  <c:v>438</c:v>
                </c:pt>
              </c:numCache>
            </c:numRef>
          </c:yVal>
          <c:smooth val="0"/>
          <c:extLst>
            <c:ext xmlns:c16="http://schemas.microsoft.com/office/drawing/2014/chart" uri="{C3380CC4-5D6E-409C-BE32-E72D297353CC}">
              <c16:uniqueId val="{00000000-B8D4-6747-BD5B-8A3E28139DEF}"/>
            </c:ext>
          </c:extLst>
        </c:ser>
        <c:ser>
          <c:idx val="1"/>
          <c:order val="1"/>
          <c:tx>
            <c:v>u</c:v>
          </c:tx>
          <c:spPr>
            <a:ln w="25400">
              <a:noFill/>
            </a:ln>
            <a:effectLst/>
          </c:spPr>
          <c:marker>
            <c:symbol val="circle"/>
            <c:size val="4"/>
            <c:spPr>
              <a:solidFill>
                <a:schemeClr val="accent2"/>
              </a:solidFill>
              <a:ln w="9525" cap="flat" cmpd="sng" algn="ctr">
                <a:solidFill>
                  <a:schemeClr val="accent2"/>
                </a:solidFill>
                <a:round/>
              </a:ln>
              <a:effectLst/>
            </c:spPr>
          </c:marker>
          <c:xVal>
            <c:numRef>
              <c:f>'[2]Hypothesis 1'!$D$2:$D$25</c:f>
              <c:numCache>
                <c:formatCode>General</c:formatCode>
                <c:ptCount val="24"/>
                <c:pt idx="0">
                  <c:v>967</c:v>
                </c:pt>
                <c:pt idx="1">
                  <c:v>1860</c:v>
                </c:pt>
                <c:pt idx="2">
                  <c:v>1513</c:v>
                </c:pt>
                <c:pt idx="3">
                  <c:v>1693</c:v>
                </c:pt>
                <c:pt idx="4">
                  <c:v>2220</c:v>
                </c:pt>
                <c:pt idx="5">
                  <c:v>1265</c:v>
                </c:pt>
                <c:pt idx="6">
                  <c:v>1759</c:v>
                </c:pt>
                <c:pt idx="7">
                  <c:v>1530</c:v>
                </c:pt>
                <c:pt idx="8">
                  <c:v>1363</c:v>
                </c:pt>
                <c:pt idx="9">
                  <c:v>1027</c:v>
                </c:pt>
                <c:pt idx="10">
                  <c:v>1440</c:v>
                </c:pt>
                <c:pt idx="11">
                  <c:v>1520</c:v>
                </c:pt>
                <c:pt idx="12">
                  <c:v>2662</c:v>
                </c:pt>
                <c:pt idx="13">
                  <c:v>1122</c:v>
                </c:pt>
                <c:pt idx="14">
                  <c:v>1295</c:v>
                </c:pt>
                <c:pt idx="15">
                  <c:v>1460</c:v>
                </c:pt>
                <c:pt idx="16">
                  <c:v>1405</c:v>
                </c:pt>
                <c:pt idx="17">
                  <c:v>1610</c:v>
                </c:pt>
                <c:pt idx="18">
                  <c:v>1803</c:v>
                </c:pt>
                <c:pt idx="19">
                  <c:v>1507</c:v>
                </c:pt>
                <c:pt idx="20">
                  <c:v>1761</c:v>
                </c:pt>
                <c:pt idx="21">
                  <c:v>1257</c:v>
                </c:pt>
                <c:pt idx="22">
                  <c:v>1778</c:v>
                </c:pt>
                <c:pt idx="23">
                  <c:v>1280</c:v>
                </c:pt>
              </c:numCache>
            </c:numRef>
          </c:xVal>
          <c:yVal>
            <c:numRef>
              <c:f>'[2]Hypothesis 1'!$C$2:$C$25</c:f>
              <c:numCache>
                <c:formatCode>General</c:formatCode>
                <c:ptCount val="24"/>
                <c:pt idx="0">
                  <c:v>575</c:v>
                </c:pt>
                <c:pt idx="1">
                  <c:v>397</c:v>
                </c:pt>
                <c:pt idx="2">
                  <c:v>328</c:v>
                </c:pt>
                <c:pt idx="3">
                  <c:v>463</c:v>
                </c:pt>
                <c:pt idx="4">
                  <c:v>453</c:v>
                </c:pt>
                <c:pt idx="5">
                  <c:v>414</c:v>
                </c:pt>
                <c:pt idx="6">
                  <c:v>386</c:v>
                </c:pt>
                <c:pt idx="7">
                  <c:v>436</c:v>
                </c:pt>
                <c:pt idx="8">
                  <c:v>301</c:v>
                </c:pt>
                <c:pt idx="9">
                  <c:v>352</c:v>
                </c:pt>
                <c:pt idx="10">
                  <c:v>299</c:v>
                </c:pt>
                <c:pt idx="11">
                  <c:v>301</c:v>
                </c:pt>
                <c:pt idx="12">
                  <c:v>1412</c:v>
                </c:pt>
                <c:pt idx="13">
                  <c:v>233</c:v>
                </c:pt>
                <c:pt idx="14">
                  <c:v>302</c:v>
                </c:pt>
                <c:pt idx="15">
                  <c:v>278</c:v>
                </c:pt>
                <c:pt idx="16">
                  <c:v>592</c:v>
                </c:pt>
                <c:pt idx="17">
                  <c:v>330</c:v>
                </c:pt>
                <c:pt idx="18">
                  <c:v>338</c:v>
                </c:pt>
                <c:pt idx="19">
                  <c:v>486</c:v>
                </c:pt>
                <c:pt idx="20">
                  <c:v>321</c:v>
                </c:pt>
                <c:pt idx="21">
                  <c:v>409</c:v>
                </c:pt>
                <c:pt idx="22">
                  <c:v>389</c:v>
                </c:pt>
                <c:pt idx="23">
                  <c:v>420</c:v>
                </c:pt>
              </c:numCache>
            </c:numRef>
          </c:yVal>
          <c:smooth val="0"/>
          <c:extLst>
            <c:ext xmlns:c16="http://schemas.microsoft.com/office/drawing/2014/chart" uri="{C3380CC4-5D6E-409C-BE32-E72D297353CC}">
              <c16:uniqueId val="{00000001-B8D4-6747-BD5B-8A3E28139DEF}"/>
            </c:ext>
          </c:extLst>
        </c:ser>
        <c:dLbls>
          <c:showLegendKey val="0"/>
          <c:showVal val="0"/>
          <c:showCatName val="0"/>
          <c:showSerName val="0"/>
          <c:showPercent val="0"/>
          <c:showBubbleSize val="0"/>
        </c:dLbls>
        <c:axId val="1156407135"/>
        <c:axId val="1156399759"/>
      </c:scatterChart>
      <c:valAx>
        <c:axId val="1156407135"/>
        <c:scaling>
          <c:orientation val="maxMin"/>
          <c:min val="600"/>
        </c:scaling>
        <c:delete val="0"/>
        <c:axPos val="t"/>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50000"/>
                    <a:lumOff val="50000"/>
                  </a:schemeClr>
                </a:solidFill>
                <a:latin typeface="+mn-lt"/>
                <a:ea typeface="+mn-ea"/>
                <a:cs typeface="+mn-cs"/>
              </a:defRPr>
            </a:pPr>
            <a:endParaRPr lang="en-US"/>
          </a:p>
        </c:txPr>
        <c:crossAx val="1156399759"/>
        <c:crosses val="autoZero"/>
        <c:crossBetween val="midCat"/>
      </c:valAx>
      <c:valAx>
        <c:axId val="1156399759"/>
        <c:scaling>
          <c:orientation val="maxMin"/>
          <c:max val="1500"/>
          <c:min val="250"/>
        </c:scaling>
        <c:delete val="0"/>
        <c:axPos val="r"/>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50000"/>
                    <a:lumOff val="50000"/>
                  </a:schemeClr>
                </a:solidFill>
                <a:latin typeface="+mn-lt"/>
                <a:ea typeface="+mn-ea"/>
                <a:cs typeface="+mn-cs"/>
              </a:defRPr>
            </a:pPr>
            <a:endParaRPr lang="en-US"/>
          </a:p>
        </c:txPr>
        <c:crossAx val="1156407135"/>
        <c:crosses val="autoZero"/>
        <c:crossBetween val="midCat"/>
      </c:valAx>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dk1">
                  <a:lumMod val="50000"/>
                  <a:lumOff val="50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100000">
          <a:schemeClr val="lt1">
            <a:lumMod val="95000"/>
          </a:schemeClr>
        </a:gs>
        <a:gs pos="43000">
          <a:schemeClr val="lt1"/>
        </a:gs>
      </a:gsLst>
      <a:path path="circle">
        <a:fillToRect l="50000" t="50000" r="50000" b="50000"/>
      </a:path>
      <a:tileRect/>
    </a:gra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70" baseline="0">
                <a:solidFill>
                  <a:schemeClr val="dk1">
                    <a:lumMod val="50000"/>
                    <a:lumOff val="50000"/>
                  </a:schemeClr>
                </a:solidFill>
                <a:latin typeface="+mn-lt"/>
                <a:ea typeface="+mn-ea"/>
                <a:cs typeface="+mn-cs"/>
              </a:defRPr>
            </a:pPr>
            <a:r>
              <a:rPr lang="en-US"/>
              <a:t>Advanced  /y/ and /u/ Values</a:t>
            </a:r>
          </a:p>
        </c:rich>
      </c:tx>
      <c:layout>
        <c:manualLayout>
          <c:xMode val="edge"/>
          <c:yMode val="edge"/>
          <c:x val="0.31782633420822404"/>
          <c:y val="1.8518518518518517E-2"/>
        </c:manualLayout>
      </c:layout>
      <c:overlay val="0"/>
      <c:spPr>
        <a:noFill/>
        <a:ln>
          <a:noFill/>
        </a:ln>
        <a:effectLst/>
      </c:spPr>
      <c:txPr>
        <a:bodyPr rot="0" spcFirstLastPara="1" vertOverflow="ellipsis" vert="horz" wrap="square" anchor="ctr" anchorCtr="1"/>
        <a:lstStyle/>
        <a:p>
          <a:pPr>
            <a:defRPr sz="1600" b="0" i="0" u="none" strike="noStrike" kern="1200" spc="70" baseline="0">
              <a:solidFill>
                <a:schemeClr val="dk1">
                  <a:lumMod val="50000"/>
                  <a:lumOff val="50000"/>
                </a:schemeClr>
              </a:solidFill>
              <a:latin typeface="+mn-lt"/>
              <a:ea typeface="+mn-ea"/>
              <a:cs typeface="+mn-cs"/>
            </a:defRPr>
          </a:pPr>
          <a:endParaRPr lang="en-US"/>
        </a:p>
      </c:txPr>
    </c:title>
    <c:autoTitleDeleted val="0"/>
    <c:plotArea>
      <c:layout/>
      <c:scatterChart>
        <c:scatterStyle val="lineMarker"/>
        <c:varyColors val="0"/>
        <c:ser>
          <c:idx val="0"/>
          <c:order val="0"/>
          <c:tx>
            <c:v>y</c:v>
          </c:tx>
          <c:spPr>
            <a:ln w="25400">
              <a:noFill/>
            </a:ln>
            <a:effectLst/>
          </c:spPr>
          <c:marker>
            <c:symbol val="circle"/>
            <c:size val="4"/>
            <c:spPr>
              <a:solidFill>
                <a:schemeClr val="accent1"/>
              </a:solidFill>
              <a:ln w="9525" cap="flat" cmpd="sng" algn="ctr">
                <a:solidFill>
                  <a:schemeClr val="accent1"/>
                </a:solidFill>
                <a:round/>
              </a:ln>
              <a:effectLst/>
            </c:spPr>
          </c:marker>
          <c:xVal>
            <c:numRef>
              <c:f>[2]Sheet5!$H$18:$H$49</c:f>
              <c:numCache>
                <c:formatCode>General</c:formatCode>
                <c:ptCount val="24"/>
                <c:pt idx="0">
                  <c:v>2311</c:v>
                </c:pt>
                <c:pt idx="1">
                  <c:v>2076</c:v>
                </c:pt>
                <c:pt idx="2">
                  <c:v>2291</c:v>
                </c:pt>
                <c:pt idx="3">
                  <c:v>2211</c:v>
                </c:pt>
                <c:pt idx="4">
                  <c:v>2200</c:v>
                </c:pt>
                <c:pt idx="5">
                  <c:v>2111</c:v>
                </c:pt>
                <c:pt idx="6">
                  <c:v>2060</c:v>
                </c:pt>
                <c:pt idx="7">
                  <c:v>2221</c:v>
                </c:pt>
                <c:pt idx="8">
                  <c:v>2046</c:v>
                </c:pt>
                <c:pt idx="9">
                  <c:v>2083</c:v>
                </c:pt>
                <c:pt idx="10">
                  <c:v>2120</c:v>
                </c:pt>
                <c:pt idx="11">
                  <c:v>2109</c:v>
                </c:pt>
                <c:pt idx="12">
                  <c:v>1618</c:v>
                </c:pt>
                <c:pt idx="13">
                  <c:v>2410</c:v>
                </c:pt>
                <c:pt idx="14">
                  <c:v>2242</c:v>
                </c:pt>
                <c:pt idx="15">
                  <c:v>2429</c:v>
                </c:pt>
                <c:pt idx="16">
                  <c:v>1693</c:v>
                </c:pt>
                <c:pt idx="17">
                  <c:v>1440</c:v>
                </c:pt>
                <c:pt idx="18">
                  <c:v>1920</c:v>
                </c:pt>
                <c:pt idx="19">
                  <c:v>1340</c:v>
                </c:pt>
                <c:pt idx="20">
                  <c:v>1464</c:v>
                </c:pt>
                <c:pt idx="21">
                  <c:v>1826</c:v>
                </c:pt>
                <c:pt idx="22">
                  <c:v>2059</c:v>
                </c:pt>
                <c:pt idx="23">
                  <c:v>1523</c:v>
                </c:pt>
              </c:numCache>
            </c:numRef>
          </c:xVal>
          <c:yVal>
            <c:numRef>
              <c:f>[2]Sheet5!$G$18:$G$49</c:f>
              <c:numCache>
                <c:formatCode>General</c:formatCode>
                <c:ptCount val="24"/>
                <c:pt idx="0">
                  <c:v>1510</c:v>
                </c:pt>
                <c:pt idx="1">
                  <c:v>1209</c:v>
                </c:pt>
                <c:pt idx="2">
                  <c:v>1098</c:v>
                </c:pt>
                <c:pt idx="3">
                  <c:v>1127</c:v>
                </c:pt>
                <c:pt idx="4">
                  <c:v>1058</c:v>
                </c:pt>
                <c:pt idx="5">
                  <c:v>1021</c:v>
                </c:pt>
                <c:pt idx="6">
                  <c:v>1062</c:v>
                </c:pt>
                <c:pt idx="7">
                  <c:v>1093</c:v>
                </c:pt>
                <c:pt idx="8">
                  <c:v>1510</c:v>
                </c:pt>
                <c:pt idx="9">
                  <c:v>1640</c:v>
                </c:pt>
                <c:pt idx="10">
                  <c:v>1738</c:v>
                </c:pt>
                <c:pt idx="11">
                  <c:v>1563</c:v>
                </c:pt>
                <c:pt idx="12">
                  <c:v>1736</c:v>
                </c:pt>
                <c:pt idx="13">
                  <c:v>1629</c:v>
                </c:pt>
                <c:pt idx="14">
                  <c:v>1790</c:v>
                </c:pt>
                <c:pt idx="15">
                  <c:v>1523</c:v>
                </c:pt>
                <c:pt idx="16">
                  <c:v>2576</c:v>
                </c:pt>
                <c:pt idx="17">
                  <c:v>2424</c:v>
                </c:pt>
                <c:pt idx="18">
                  <c:v>1514</c:v>
                </c:pt>
                <c:pt idx="19">
                  <c:v>1971</c:v>
                </c:pt>
                <c:pt idx="20">
                  <c:v>1935</c:v>
                </c:pt>
                <c:pt idx="21">
                  <c:v>1131</c:v>
                </c:pt>
                <c:pt idx="22">
                  <c:v>2309</c:v>
                </c:pt>
                <c:pt idx="23">
                  <c:v>1827</c:v>
                </c:pt>
              </c:numCache>
            </c:numRef>
          </c:yVal>
          <c:smooth val="0"/>
          <c:extLst>
            <c:ext xmlns:c16="http://schemas.microsoft.com/office/drawing/2014/chart" uri="{C3380CC4-5D6E-409C-BE32-E72D297353CC}">
              <c16:uniqueId val="{00000000-898E-1640-B403-C3FFA8C93CE1}"/>
            </c:ext>
          </c:extLst>
        </c:ser>
        <c:ser>
          <c:idx val="1"/>
          <c:order val="1"/>
          <c:tx>
            <c:v>u</c:v>
          </c:tx>
          <c:spPr>
            <a:ln w="25400">
              <a:noFill/>
            </a:ln>
            <a:effectLst/>
          </c:spPr>
          <c:marker>
            <c:symbol val="circle"/>
            <c:size val="4"/>
            <c:spPr>
              <a:solidFill>
                <a:schemeClr val="accent2"/>
              </a:solidFill>
              <a:ln w="9525" cap="flat" cmpd="sng" algn="ctr">
                <a:solidFill>
                  <a:schemeClr val="accent2"/>
                </a:solidFill>
                <a:round/>
              </a:ln>
              <a:effectLst/>
            </c:spPr>
          </c:marker>
          <c:xVal>
            <c:numRef>
              <c:f>'[2]Hypothesis 1'!$D$2:$D$25</c:f>
              <c:numCache>
                <c:formatCode>General</c:formatCode>
                <c:ptCount val="24"/>
                <c:pt idx="0">
                  <c:v>967</c:v>
                </c:pt>
                <c:pt idx="1">
                  <c:v>1860</c:v>
                </c:pt>
                <c:pt idx="2">
                  <c:v>1513</c:v>
                </c:pt>
                <c:pt idx="3">
                  <c:v>1693</c:v>
                </c:pt>
                <c:pt idx="4">
                  <c:v>2220</c:v>
                </c:pt>
                <c:pt idx="5">
                  <c:v>1265</c:v>
                </c:pt>
                <c:pt idx="6">
                  <c:v>1759</c:v>
                </c:pt>
                <c:pt idx="7">
                  <c:v>1530</c:v>
                </c:pt>
                <c:pt idx="8">
                  <c:v>1363</c:v>
                </c:pt>
                <c:pt idx="9">
                  <c:v>1027</c:v>
                </c:pt>
                <c:pt idx="10">
                  <c:v>1440</c:v>
                </c:pt>
                <c:pt idx="11">
                  <c:v>1520</c:v>
                </c:pt>
                <c:pt idx="12">
                  <c:v>2662</c:v>
                </c:pt>
                <c:pt idx="13">
                  <c:v>1122</c:v>
                </c:pt>
                <c:pt idx="14">
                  <c:v>1295</c:v>
                </c:pt>
                <c:pt idx="15">
                  <c:v>1460</c:v>
                </c:pt>
                <c:pt idx="16">
                  <c:v>1405</c:v>
                </c:pt>
                <c:pt idx="17">
                  <c:v>1610</c:v>
                </c:pt>
                <c:pt idx="18">
                  <c:v>1803</c:v>
                </c:pt>
                <c:pt idx="19">
                  <c:v>1507</c:v>
                </c:pt>
                <c:pt idx="20">
                  <c:v>1761</c:v>
                </c:pt>
                <c:pt idx="21">
                  <c:v>1257</c:v>
                </c:pt>
                <c:pt idx="22">
                  <c:v>1778</c:v>
                </c:pt>
                <c:pt idx="23">
                  <c:v>1280</c:v>
                </c:pt>
              </c:numCache>
            </c:numRef>
          </c:xVal>
          <c:yVal>
            <c:numRef>
              <c:f>'[2]Hypothesis 1'!$C$2:$C$25</c:f>
              <c:numCache>
                <c:formatCode>General</c:formatCode>
                <c:ptCount val="24"/>
                <c:pt idx="0">
                  <c:v>575</c:v>
                </c:pt>
                <c:pt idx="1">
                  <c:v>397</c:v>
                </c:pt>
                <c:pt idx="2">
                  <c:v>328</c:v>
                </c:pt>
                <c:pt idx="3">
                  <c:v>463</c:v>
                </c:pt>
                <c:pt idx="4">
                  <c:v>453</c:v>
                </c:pt>
                <c:pt idx="5">
                  <c:v>414</c:v>
                </c:pt>
                <c:pt idx="6">
                  <c:v>386</c:v>
                </c:pt>
                <c:pt idx="7">
                  <c:v>436</c:v>
                </c:pt>
                <c:pt idx="8">
                  <c:v>301</c:v>
                </c:pt>
                <c:pt idx="9">
                  <c:v>352</c:v>
                </c:pt>
                <c:pt idx="10">
                  <c:v>299</c:v>
                </c:pt>
                <c:pt idx="11">
                  <c:v>301</c:v>
                </c:pt>
                <c:pt idx="12">
                  <c:v>1412</c:v>
                </c:pt>
                <c:pt idx="13">
                  <c:v>233</c:v>
                </c:pt>
                <c:pt idx="14">
                  <c:v>302</c:v>
                </c:pt>
                <c:pt idx="15">
                  <c:v>278</c:v>
                </c:pt>
                <c:pt idx="16">
                  <c:v>592</c:v>
                </c:pt>
                <c:pt idx="17">
                  <c:v>330</c:v>
                </c:pt>
                <c:pt idx="18">
                  <c:v>338</c:v>
                </c:pt>
                <c:pt idx="19">
                  <c:v>486</c:v>
                </c:pt>
                <c:pt idx="20">
                  <c:v>321</c:v>
                </c:pt>
                <c:pt idx="21">
                  <c:v>409</c:v>
                </c:pt>
                <c:pt idx="22">
                  <c:v>389</c:v>
                </c:pt>
                <c:pt idx="23">
                  <c:v>420</c:v>
                </c:pt>
              </c:numCache>
            </c:numRef>
          </c:yVal>
          <c:smooth val="0"/>
          <c:extLst>
            <c:ext xmlns:c16="http://schemas.microsoft.com/office/drawing/2014/chart" uri="{C3380CC4-5D6E-409C-BE32-E72D297353CC}">
              <c16:uniqueId val="{00000001-898E-1640-B403-C3FFA8C93CE1}"/>
            </c:ext>
          </c:extLst>
        </c:ser>
        <c:dLbls>
          <c:showLegendKey val="0"/>
          <c:showVal val="0"/>
          <c:showCatName val="0"/>
          <c:showSerName val="0"/>
          <c:showPercent val="0"/>
          <c:showBubbleSize val="0"/>
        </c:dLbls>
        <c:axId val="1156407135"/>
        <c:axId val="1156399759"/>
      </c:scatterChart>
      <c:valAx>
        <c:axId val="1156407135"/>
        <c:scaling>
          <c:orientation val="maxMin"/>
          <c:min val="600"/>
        </c:scaling>
        <c:delete val="0"/>
        <c:axPos val="t"/>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50000"/>
                    <a:lumOff val="50000"/>
                  </a:schemeClr>
                </a:solidFill>
                <a:latin typeface="+mn-lt"/>
                <a:ea typeface="+mn-ea"/>
                <a:cs typeface="+mn-cs"/>
              </a:defRPr>
            </a:pPr>
            <a:endParaRPr lang="en-US"/>
          </a:p>
        </c:txPr>
        <c:crossAx val="1156399759"/>
        <c:crosses val="autoZero"/>
        <c:crossBetween val="midCat"/>
      </c:valAx>
      <c:valAx>
        <c:axId val="1156399759"/>
        <c:scaling>
          <c:orientation val="maxMin"/>
          <c:max val="1500"/>
          <c:min val="250"/>
        </c:scaling>
        <c:delete val="0"/>
        <c:axPos val="r"/>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50000"/>
                    <a:lumOff val="50000"/>
                  </a:schemeClr>
                </a:solidFill>
                <a:latin typeface="+mn-lt"/>
                <a:ea typeface="+mn-ea"/>
                <a:cs typeface="+mn-cs"/>
              </a:defRPr>
            </a:pPr>
            <a:endParaRPr lang="en-US"/>
          </a:p>
        </c:txPr>
        <c:crossAx val="1156407135"/>
        <c:crosses val="autoZero"/>
        <c:crossBetween val="midCat"/>
      </c:valAx>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dk1">
                  <a:lumMod val="50000"/>
                  <a:lumOff val="50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100000">
          <a:schemeClr val="lt1">
            <a:lumMod val="95000"/>
          </a:schemeClr>
        </a:gs>
        <a:gs pos="43000">
          <a:schemeClr val="lt1"/>
        </a:gs>
      </a:gsLst>
      <a:path path="circle">
        <a:fillToRect l="50000" t="50000" r="50000" b="50000"/>
      </a:path>
      <a:tileRect/>
    </a:gra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70" baseline="0">
                <a:solidFill>
                  <a:schemeClr val="dk1">
                    <a:lumMod val="50000"/>
                    <a:lumOff val="50000"/>
                  </a:schemeClr>
                </a:solidFill>
                <a:latin typeface="+mn-lt"/>
                <a:ea typeface="+mn-ea"/>
                <a:cs typeface="+mn-cs"/>
              </a:defRPr>
            </a:pPr>
            <a:r>
              <a:rPr lang="en-US"/>
              <a:t>Beg. and Adv. F1/ F2 values of /y/</a:t>
            </a:r>
          </a:p>
        </c:rich>
      </c:tx>
      <c:layout>
        <c:manualLayout>
          <c:xMode val="edge"/>
          <c:yMode val="edge"/>
          <c:x val="0.27412444583183554"/>
          <c:y val="7.8733011025562405E-3"/>
        </c:manualLayout>
      </c:layout>
      <c:overlay val="0"/>
      <c:spPr>
        <a:noFill/>
        <a:ln>
          <a:noFill/>
        </a:ln>
        <a:effectLst/>
      </c:spPr>
      <c:txPr>
        <a:bodyPr rot="0" spcFirstLastPara="1" vertOverflow="ellipsis" vert="horz" wrap="square" anchor="ctr" anchorCtr="1"/>
        <a:lstStyle/>
        <a:p>
          <a:pPr>
            <a:defRPr sz="1600" b="0" i="0" u="none" strike="noStrike" kern="1200" spc="70" baseline="0">
              <a:solidFill>
                <a:schemeClr val="dk1">
                  <a:lumMod val="50000"/>
                  <a:lumOff val="50000"/>
                </a:schemeClr>
              </a:solidFill>
              <a:latin typeface="+mn-lt"/>
              <a:ea typeface="+mn-ea"/>
              <a:cs typeface="+mn-cs"/>
            </a:defRPr>
          </a:pPr>
          <a:endParaRPr lang="en-US"/>
        </a:p>
      </c:txPr>
    </c:title>
    <c:autoTitleDeleted val="0"/>
    <c:plotArea>
      <c:layout>
        <c:manualLayout>
          <c:layoutTarget val="inner"/>
          <c:xMode val="edge"/>
          <c:yMode val="edge"/>
          <c:x val="7.2555563963986672E-2"/>
          <c:y val="0.16414245766858412"/>
          <c:w val="0.85219685039370074"/>
          <c:h val="0.79353332973789237"/>
        </c:manualLayout>
      </c:layout>
      <c:scatterChart>
        <c:scatterStyle val="lineMarker"/>
        <c:varyColors val="0"/>
        <c:ser>
          <c:idx val="0"/>
          <c:order val="0"/>
          <c:tx>
            <c:v>Advanced</c:v>
          </c:tx>
          <c:spPr>
            <a:ln w="25400">
              <a:noFill/>
            </a:ln>
            <a:effectLst/>
          </c:spPr>
          <c:marker>
            <c:symbol val="circle"/>
            <c:size val="4"/>
            <c:spPr>
              <a:solidFill>
                <a:schemeClr val="accent1"/>
              </a:solidFill>
              <a:ln w="9525" cap="flat" cmpd="sng" algn="ctr">
                <a:solidFill>
                  <a:schemeClr val="accent1"/>
                </a:solidFill>
                <a:round/>
              </a:ln>
              <a:effectLst/>
            </c:spPr>
          </c:marker>
          <c:xVal>
            <c:numRef>
              <c:f>'[2]Hypothesis 1'!$O$12:$O$35</c:f>
              <c:numCache>
                <c:formatCode>General</c:formatCode>
                <c:ptCount val="24"/>
                <c:pt idx="0">
                  <c:v>2311</c:v>
                </c:pt>
                <c:pt idx="1">
                  <c:v>2076</c:v>
                </c:pt>
                <c:pt idx="2">
                  <c:v>2291</c:v>
                </c:pt>
                <c:pt idx="3">
                  <c:v>2211</c:v>
                </c:pt>
                <c:pt idx="4">
                  <c:v>2200</c:v>
                </c:pt>
                <c:pt idx="5">
                  <c:v>2111</c:v>
                </c:pt>
                <c:pt idx="6">
                  <c:v>2060</c:v>
                </c:pt>
                <c:pt idx="7">
                  <c:v>2221</c:v>
                </c:pt>
                <c:pt idx="8">
                  <c:v>2046</c:v>
                </c:pt>
                <c:pt idx="9">
                  <c:v>2083</c:v>
                </c:pt>
                <c:pt idx="10">
                  <c:v>2120</c:v>
                </c:pt>
                <c:pt idx="11">
                  <c:v>2109</c:v>
                </c:pt>
                <c:pt idx="12">
                  <c:v>1618</c:v>
                </c:pt>
                <c:pt idx="13">
                  <c:v>2410</c:v>
                </c:pt>
                <c:pt idx="14">
                  <c:v>2242</c:v>
                </c:pt>
                <c:pt idx="15">
                  <c:v>2429</c:v>
                </c:pt>
                <c:pt idx="16">
                  <c:v>1693</c:v>
                </c:pt>
                <c:pt idx="17">
                  <c:v>1440</c:v>
                </c:pt>
                <c:pt idx="18">
                  <c:v>1920</c:v>
                </c:pt>
                <c:pt idx="19">
                  <c:v>1340</c:v>
                </c:pt>
                <c:pt idx="20">
                  <c:v>1464</c:v>
                </c:pt>
                <c:pt idx="21">
                  <c:v>1826</c:v>
                </c:pt>
                <c:pt idx="22">
                  <c:v>2059</c:v>
                </c:pt>
                <c:pt idx="23">
                  <c:v>1523</c:v>
                </c:pt>
              </c:numCache>
            </c:numRef>
          </c:xVal>
          <c:yVal>
            <c:numRef>
              <c:f>'[2]Hypothesis 1'!$N$12:$N$359</c:f>
              <c:numCache>
                <c:formatCode>General</c:formatCode>
                <c:ptCount val="348"/>
                <c:pt idx="0">
                  <c:v>412</c:v>
                </c:pt>
                <c:pt idx="1">
                  <c:v>371</c:v>
                </c:pt>
                <c:pt idx="2">
                  <c:v>315</c:v>
                </c:pt>
                <c:pt idx="3">
                  <c:v>331</c:v>
                </c:pt>
                <c:pt idx="4">
                  <c:v>322</c:v>
                </c:pt>
                <c:pt idx="5">
                  <c:v>344</c:v>
                </c:pt>
                <c:pt idx="6">
                  <c:v>318</c:v>
                </c:pt>
                <c:pt idx="7">
                  <c:v>336</c:v>
                </c:pt>
                <c:pt idx="8">
                  <c:v>285</c:v>
                </c:pt>
                <c:pt idx="9">
                  <c:v>241</c:v>
                </c:pt>
                <c:pt idx="10">
                  <c:v>268</c:v>
                </c:pt>
                <c:pt idx="11">
                  <c:v>329</c:v>
                </c:pt>
                <c:pt idx="12">
                  <c:v>384</c:v>
                </c:pt>
                <c:pt idx="13">
                  <c:v>629</c:v>
                </c:pt>
                <c:pt idx="14">
                  <c:v>340</c:v>
                </c:pt>
                <c:pt idx="15">
                  <c:v>300</c:v>
                </c:pt>
                <c:pt idx="16">
                  <c:v>676</c:v>
                </c:pt>
                <c:pt idx="17">
                  <c:v>581</c:v>
                </c:pt>
                <c:pt idx="18">
                  <c:v>375</c:v>
                </c:pt>
                <c:pt idx="19">
                  <c:v>427</c:v>
                </c:pt>
                <c:pt idx="20">
                  <c:v>759</c:v>
                </c:pt>
                <c:pt idx="21">
                  <c:v>864</c:v>
                </c:pt>
                <c:pt idx="22">
                  <c:v>585</c:v>
                </c:pt>
                <c:pt idx="23">
                  <c:v>892</c:v>
                </c:pt>
              </c:numCache>
            </c:numRef>
          </c:yVal>
          <c:smooth val="0"/>
          <c:extLst>
            <c:ext xmlns:c16="http://schemas.microsoft.com/office/drawing/2014/chart" uri="{C3380CC4-5D6E-409C-BE32-E72D297353CC}">
              <c16:uniqueId val="{00000000-82C7-9449-A78E-51C9F0697D5A}"/>
            </c:ext>
          </c:extLst>
        </c:ser>
        <c:ser>
          <c:idx val="1"/>
          <c:order val="1"/>
          <c:tx>
            <c:v>Beginner</c:v>
          </c:tx>
          <c:spPr>
            <a:ln w="25400">
              <a:noFill/>
            </a:ln>
            <a:effectLst/>
          </c:spPr>
          <c:marker>
            <c:symbol val="circle"/>
            <c:size val="4"/>
            <c:spPr>
              <a:solidFill>
                <a:schemeClr val="accent2"/>
              </a:solidFill>
              <a:ln w="9525" cap="flat" cmpd="sng" algn="ctr">
                <a:solidFill>
                  <a:schemeClr val="accent2"/>
                </a:solidFill>
                <a:round/>
              </a:ln>
              <a:effectLst/>
            </c:spPr>
          </c:marker>
          <c:xVal>
            <c:numRef>
              <c:f>'[2]Hypothesis 1'!$D$26:$D$49</c:f>
              <c:numCache>
                <c:formatCode>General</c:formatCode>
                <c:ptCount val="24"/>
                <c:pt idx="0">
                  <c:v>2178</c:v>
                </c:pt>
                <c:pt idx="1">
                  <c:v>1898</c:v>
                </c:pt>
                <c:pt idx="2">
                  <c:v>2093</c:v>
                </c:pt>
                <c:pt idx="3">
                  <c:v>1945</c:v>
                </c:pt>
                <c:pt idx="4">
                  <c:v>1710</c:v>
                </c:pt>
                <c:pt idx="5">
                  <c:v>1794</c:v>
                </c:pt>
                <c:pt idx="6">
                  <c:v>1993</c:v>
                </c:pt>
                <c:pt idx="7">
                  <c:v>1853</c:v>
                </c:pt>
                <c:pt idx="8">
                  <c:v>1411</c:v>
                </c:pt>
                <c:pt idx="9">
                  <c:v>1568</c:v>
                </c:pt>
                <c:pt idx="10">
                  <c:v>1591</c:v>
                </c:pt>
                <c:pt idx="11">
                  <c:v>1197</c:v>
                </c:pt>
                <c:pt idx="12">
                  <c:v>1264</c:v>
                </c:pt>
                <c:pt idx="13">
                  <c:v>2149</c:v>
                </c:pt>
                <c:pt idx="14">
                  <c:v>1530</c:v>
                </c:pt>
                <c:pt idx="15">
                  <c:v>1694</c:v>
                </c:pt>
                <c:pt idx="16">
                  <c:v>2200</c:v>
                </c:pt>
                <c:pt idx="17">
                  <c:v>2238</c:v>
                </c:pt>
                <c:pt idx="18">
                  <c:v>2300</c:v>
                </c:pt>
                <c:pt idx="19">
                  <c:v>1909</c:v>
                </c:pt>
                <c:pt idx="20">
                  <c:v>2051</c:v>
                </c:pt>
                <c:pt idx="21">
                  <c:v>1657</c:v>
                </c:pt>
                <c:pt idx="22">
                  <c:v>1949</c:v>
                </c:pt>
                <c:pt idx="23">
                  <c:v>1780</c:v>
                </c:pt>
              </c:numCache>
            </c:numRef>
          </c:xVal>
          <c:yVal>
            <c:numRef>
              <c:f>'[2]Hypothesis 1'!$C$26:$C$49</c:f>
              <c:numCache>
                <c:formatCode>General</c:formatCode>
                <c:ptCount val="24"/>
                <c:pt idx="0">
                  <c:v>297</c:v>
                </c:pt>
                <c:pt idx="1">
                  <c:v>357</c:v>
                </c:pt>
                <c:pt idx="2">
                  <c:v>319</c:v>
                </c:pt>
                <c:pt idx="3">
                  <c:v>396</c:v>
                </c:pt>
                <c:pt idx="4">
                  <c:v>314</c:v>
                </c:pt>
                <c:pt idx="5">
                  <c:v>458</c:v>
                </c:pt>
                <c:pt idx="6">
                  <c:v>401</c:v>
                </c:pt>
                <c:pt idx="7">
                  <c:v>421</c:v>
                </c:pt>
                <c:pt idx="8">
                  <c:v>614</c:v>
                </c:pt>
                <c:pt idx="9">
                  <c:v>1158</c:v>
                </c:pt>
                <c:pt idx="10">
                  <c:v>1025</c:v>
                </c:pt>
                <c:pt idx="11">
                  <c:v>425</c:v>
                </c:pt>
                <c:pt idx="12">
                  <c:v>344</c:v>
                </c:pt>
                <c:pt idx="13">
                  <c:v>659</c:v>
                </c:pt>
                <c:pt idx="14">
                  <c:v>535</c:v>
                </c:pt>
                <c:pt idx="15">
                  <c:v>744</c:v>
                </c:pt>
                <c:pt idx="16">
                  <c:v>304</c:v>
                </c:pt>
                <c:pt idx="17">
                  <c:v>466</c:v>
                </c:pt>
                <c:pt idx="18">
                  <c:v>308</c:v>
                </c:pt>
                <c:pt idx="19">
                  <c:v>399</c:v>
                </c:pt>
                <c:pt idx="20">
                  <c:v>354</c:v>
                </c:pt>
                <c:pt idx="21">
                  <c:v>410</c:v>
                </c:pt>
                <c:pt idx="22">
                  <c:v>400</c:v>
                </c:pt>
                <c:pt idx="23">
                  <c:v>438</c:v>
                </c:pt>
              </c:numCache>
            </c:numRef>
          </c:yVal>
          <c:smooth val="0"/>
          <c:extLst>
            <c:ext xmlns:c16="http://schemas.microsoft.com/office/drawing/2014/chart" uri="{C3380CC4-5D6E-409C-BE32-E72D297353CC}">
              <c16:uniqueId val="{00000001-82C7-9449-A78E-51C9F0697D5A}"/>
            </c:ext>
          </c:extLst>
        </c:ser>
        <c:dLbls>
          <c:showLegendKey val="0"/>
          <c:showVal val="0"/>
          <c:showCatName val="0"/>
          <c:showSerName val="0"/>
          <c:showPercent val="0"/>
          <c:showBubbleSize val="0"/>
        </c:dLbls>
        <c:axId val="1156407135"/>
        <c:axId val="1156399759"/>
      </c:scatterChart>
      <c:valAx>
        <c:axId val="1156407135"/>
        <c:scaling>
          <c:orientation val="maxMin"/>
          <c:min val="600"/>
        </c:scaling>
        <c:delete val="0"/>
        <c:axPos val="t"/>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50000"/>
                    <a:lumOff val="50000"/>
                  </a:schemeClr>
                </a:solidFill>
                <a:latin typeface="+mn-lt"/>
                <a:ea typeface="+mn-ea"/>
                <a:cs typeface="+mn-cs"/>
              </a:defRPr>
            </a:pPr>
            <a:endParaRPr lang="en-US"/>
          </a:p>
        </c:txPr>
        <c:crossAx val="1156399759"/>
        <c:crosses val="autoZero"/>
        <c:crossBetween val="midCat"/>
      </c:valAx>
      <c:valAx>
        <c:axId val="1156399759"/>
        <c:scaling>
          <c:orientation val="maxMin"/>
          <c:max val="1500"/>
          <c:min val="250"/>
        </c:scaling>
        <c:delete val="0"/>
        <c:axPos val="r"/>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50000"/>
                    <a:lumOff val="50000"/>
                  </a:schemeClr>
                </a:solidFill>
                <a:latin typeface="+mn-lt"/>
                <a:ea typeface="+mn-ea"/>
                <a:cs typeface="+mn-cs"/>
              </a:defRPr>
            </a:pPr>
            <a:endParaRPr lang="en-US"/>
          </a:p>
        </c:txPr>
        <c:crossAx val="1156407135"/>
        <c:crosses val="autoZero"/>
        <c:crossBetween val="midCat"/>
      </c:valAx>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dk1">
                  <a:lumMod val="50000"/>
                  <a:lumOff val="50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100000">
          <a:schemeClr val="lt1">
            <a:lumMod val="95000"/>
          </a:schemeClr>
        </a:gs>
        <a:gs pos="43000">
          <a:schemeClr val="lt1"/>
        </a:gs>
      </a:gsLst>
      <a:path path="circle">
        <a:fillToRect l="50000" t="50000" r="50000" b="50000"/>
      </a:path>
      <a:tileRect/>
    </a:gra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70" baseline="0">
                <a:solidFill>
                  <a:schemeClr val="dk1">
                    <a:lumMod val="50000"/>
                    <a:lumOff val="50000"/>
                  </a:schemeClr>
                </a:solidFill>
                <a:latin typeface="+mn-lt"/>
                <a:ea typeface="+mn-ea"/>
                <a:cs typeface="+mn-cs"/>
              </a:defRPr>
            </a:pPr>
            <a:r>
              <a:rPr lang="en-US"/>
              <a:t>Beg. and Adv. F1/ F2 values of /u/</a:t>
            </a:r>
          </a:p>
        </c:rich>
      </c:tx>
      <c:layout>
        <c:manualLayout>
          <c:xMode val="edge"/>
          <c:yMode val="edge"/>
          <c:x val="0.2539374453193351"/>
          <c:y val="2.3314639626881167E-2"/>
        </c:manualLayout>
      </c:layout>
      <c:overlay val="0"/>
      <c:spPr>
        <a:noFill/>
        <a:ln>
          <a:noFill/>
        </a:ln>
        <a:effectLst/>
      </c:spPr>
      <c:txPr>
        <a:bodyPr rot="0" spcFirstLastPara="1" vertOverflow="ellipsis" vert="horz" wrap="square" anchor="ctr" anchorCtr="1"/>
        <a:lstStyle/>
        <a:p>
          <a:pPr>
            <a:defRPr sz="1600" b="0" i="0" u="none" strike="noStrike" kern="1200" spc="70" baseline="0">
              <a:solidFill>
                <a:schemeClr val="dk1">
                  <a:lumMod val="50000"/>
                  <a:lumOff val="50000"/>
                </a:schemeClr>
              </a:solidFill>
              <a:latin typeface="+mn-lt"/>
              <a:ea typeface="+mn-ea"/>
              <a:cs typeface="+mn-cs"/>
            </a:defRPr>
          </a:pPr>
          <a:endParaRPr lang="en-US"/>
        </a:p>
      </c:txPr>
    </c:title>
    <c:autoTitleDeleted val="0"/>
    <c:plotArea>
      <c:layout>
        <c:manualLayout>
          <c:layoutTarget val="inner"/>
          <c:xMode val="edge"/>
          <c:yMode val="edge"/>
          <c:x val="5.8666666666666666E-2"/>
          <c:y val="0.11683296267355896"/>
          <c:w val="0.85219685039370074"/>
          <c:h val="0.79353332973789237"/>
        </c:manualLayout>
      </c:layout>
      <c:scatterChart>
        <c:scatterStyle val="lineMarker"/>
        <c:varyColors val="0"/>
        <c:ser>
          <c:idx val="0"/>
          <c:order val="0"/>
          <c:tx>
            <c:v>Advanced</c:v>
          </c:tx>
          <c:spPr>
            <a:ln w="25400">
              <a:noFill/>
            </a:ln>
            <a:effectLst/>
          </c:spPr>
          <c:marker>
            <c:symbol val="circle"/>
            <c:size val="4"/>
            <c:spPr>
              <a:solidFill>
                <a:schemeClr val="accent1"/>
              </a:solidFill>
              <a:ln w="9525" cap="flat" cmpd="sng" algn="ctr">
                <a:solidFill>
                  <a:schemeClr val="accent1"/>
                </a:solidFill>
                <a:round/>
              </a:ln>
              <a:effectLst/>
            </c:spPr>
          </c:marker>
          <c:xVal>
            <c:numRef>
              <c:f>'[2]Hypothesis 1'!$Q$12:$Q$35</c:f>
              <c:numCache>
                <c:formatCode>General</c:formatCode>
                <c:ptCount val="24"/>
                <c:pt idx="0">
                  <c:v>1510</c:v>
                </c:pt>
                <c:pt idx="1">
                  <c:v>1209</c:v>
                </c:pt>
                <c:pt idx="2">
                  <c:v>1098</c:v>
                </c:pt>
                <c:pt idx="3">
                  <c:v>1127</c:v>
                </c:pt>
                <c:pt idx="4">
                  <c:v>1058</c:v>
                </c:pt>
                <c:pt idx="5">
                  <c:v>1021</c:v>
                </c:pt>
                <c:pt idx="6">
                  <c:v>1062</c:v>
                </c:pt>
                <c:pt idx="7">
                  <c:v>1093</c:v>
                </c:pt>
                <c:pt idx="8">
                  <c:v>1510</c:v>
                </c:pt>
                <c:pt idx="9">
                  <c:v>1640</c:v>
                </c:pt>
                <c:pt idx="10">
                  <c:v>1738</c:v>
                </c:pt>
                <c:pt idx="11">
                  <c:v>1563</c:v>
                </c:pt>
                <c:pt idx="12">
                  <c:v>1736</c:v>
                </c:pt>
                <c:pt idx="13">
                  <c:v>1629</c:v>
                </c:pt>
                <c:pt idx="14">
                  <c:v>1790</c:v>
                </c:pt>
                <c:pt idx="15">
                  <c:v>1523</c:v>
                </c:pt>
                <c:pt idx="16">
                  <c:v>2576</c:v>
                </c:pt>
                <c:pt idx="17">
                  <c:v>2424</c:v>
                </c:pt>
                <c:pt idx="18">
                  <c:v>1514</c:v>
                </c:pt>
                <c:pt idx="19">
                  <c:v>1971</c:v>
                </c:pt>
                <c:pt idx="20">
                  <c:v>1935</c:v>
                </c:pt>
                <c:pt idx="21">
                  <c:v>1131</c:v>
                </c:pt>
                <c:pt idx="22">
                  <c:v>2309</c:v>
                </c:pt>
                <c:pt idx="23">
                  <c:v>1827</c:v>
                </c:pt>
              </c:numCache>
            </c:numRef>
          </c:xVal>
          <c:yVal>
            <c:numRef>
              <c:f>'[2]Hypothesis 1'!$P$12:$P$35</c:f>
              <c:numCache>
                <c:formatCode>General</c:formatCode>
                <c:ptCount val="24"/>
                <c:pt idx="0">
                  <c:v>339</c:v>
                </c:pt>
                <c:pt idx="1">
                  <c:v>323</c:v>
                </c:pt>
                <c:pt idx="2">
                  <c:v>325</c:v>
                </c:pt>
                <c:pt idx="3">
                  <c:v>313</c:v>
                </c:pt>
                <c:pt idx="4">
                  <c:v>365</c:v>
                </c:pt>
                <c:pt idx="5">
                  <c:v>341</c:v>
                </c:pt>
                <c:pt idx="6">
                  <c:v>347</c:v>
                </c:pt>
                <c:pt idx="7">
                  <c:v>307</c:v>
                </c:pt>
                <c:pt idx="8">
                  <c:v>235</c:v>
                </c:pt>
                <c:pt idx="9">
                  <c:v>301</c:v>
                </c:pt>
                <c:pt idx="10">
                  <c:v>321</c:v>
                </c:pt>
                <c:pt idx="11">
                  <c:v>294</c:v>
                </c:pt>
                <c:pt idx="12">
                  <c:v>312</c:v>
                </c:pt>
                <c:pt idx="13">
                  <c:v>292</c:v>
                </c:pt>
                <c:pt idx="14">
                  <c:v>320</c:v>
                </c:pt>
                <c:pt idx="15">
                  <c:v>347</c:v>
                </c:pt>
                <c:pt idx="16">
                  <c:v>279</c:v>
                </c:pt>
                <c:pt idx="17">
                  <c:v>1250</c:v>
                </c:pt>
                <c:pt idx="18">
                  <c:v>462</c:v>
                </c:pt>
                <c:pt idx="19">
                  <c:v>761</c:v>
                </c:pt>
                <c:pt idx="20">
                  <c:v>1258</c:v>
                </c:pt>
                <c:pt idx="21">
                  <c:v>758</c:v>
                </c:pt>
                <c:pt idx="22">
                  <c:v>1202</c:v>
                </c:pt>
                <c:pt idx="23">
                  <c:v>959</c:v>
                </c:pt>
              </c:numCache>
            </c:numRef>
          </c:yVal>
          <c:smooth val="0"/>
          <c:extLst>
            <c:ext xmlns:c16="http://schemas.microsoft.com/office/drawing/2014/chart" uri="{C3380CC4-5D6E-409C-BE32-E72D297353CC}">
              <c16:uniqueId val="{00000000-7EDB-904C-911D-85E8A8E16643}"/>
            </c:ext>
          </c:extLst>
        </c:ser>
        <c:ser>
          <c:idx val="1"/>
          <c:order val="1"/>
          <c:tx>
            <c:v>Beginner</c:v>
          </c:tx>
          <c:spPr>
            <a:ln w="25400">
              <a:noFill/>
            </a:ln>
            <a:effectLst/>
          </c:spPr>
          <c:marker>
            <c:symbol val="circle"/>
            <c:size val="4"/>
            <c:spPr>
              <a:solidFill>
                <a:schemeClr val="accent2"/>
              </a:solidFill>
              <a:ln w="9525" cap="flat" cmpd="sng" algn="ctr">
                <a:solidFill>
                  <a:schemeClr val="accent2"/>
                </a:solidFill>
                <a:round/>
              </a:ln>
              <a:effectLst/>
            </c:spPr>
          </c:marker>
          <c:xVal>
            <c:numRef>
              <c:f>'[2]Hypothesis 1'!$D$2:$D$25</c:f>
              <c:numCache>
                <c:formatCode>General</c:formatCode>
                <c:ptCount val="24"/>
                <c:pt idx="0">
                  <c:v>967</c:v>
                </c:pt>
                <c:pt idx="1">
                  <c:v>1860</c:v>
                </c:pt>
                <c:pt idx="2">
                  <c:v>1513</c:v>
                </c:pt>
                <c:pt idx="3">
                  <c:v>1693</c:v>
                </c:pt>
                <c:pt idx="4">
                  <c:v>2220</c:v>
                </c:pt>
                <c:pt idx="5">
                  <c:v>1265</c:v>
                </c:pt>
                <c:pt idx="6">
                  <c:v>1759</c:v>
                </c:pt>
                <c:pt idx="7">
                  <c:v>1530</c:v>
                </c:pt>
                <c:pt idx="8">
                  <c:v>1363</c:v>
                </c:pt>
                <c:pt idx="9">
                  <c:v>1027</c:v>
                </c:pt>
                <c:pt idx="10">
                  <c:v>1440</c:v>
                </c:pt>
                <c:pt idx="11">
                  <c:v>1520</c:v>
                </c:pt>
                <c:pt idx="12">
                  <c:v>2662</c:v>
                </c:pt>
                <c:pt idx="13">
                  <c:v>1122</c:v>
                </c:pt>
                <c:pt idx="14">
                  <c:v>1295</c:v>
                </c:pt>
                <c:pt idx="15">
                  <c:v>1460</c:v>
                </c:pt>
                <c:pt idx="16">
                  <c:v>1405</c:v>
                </c:pt>
                <c:pt idx="17">
                  <c:v>1610</c:v>
                </c:pt>
                <c:pt idx="18">
                  <c:v>1803</c:v>
                </c:pt>
                <c:pt idx="19">
                  <c:v>1507</c:v>
                </c:pt>
                <c:pt idx="20">
                  <c:v>1761</c:v>
                </c:pt>
                <c:pt idx="21">
                  <c:v>1257</c:v>
                </c:pt>
                <c:pt idx="22">
                  <c:v>1778</c:v>
                </c:pt>
                <c:pt idx="23">
                  <c:v>1280</c:v>
                </c:pt>
              </c:numCache>
            </c:numRef>
          </c:xVal>
          <c:yVal>
            <c:numRef>
              <c:f>'[2]Hypothesis 1'!$C$2:$C$25</c:f>
              <c:numCache>
                <c:formatCode>General</c:formatCode>
                <c:ptCount val="24"/>
                <c:pt idx="0">
                  <c:v>575</c:v>
                </c:pt>
                <c:pt idx="1">
                  <c:v>397</c:v>
                </c:pt>
                <c:pt idx="2">
                  <c:v>328</c:v>
                </c:pt>
                <c:pt idx="3">
                  <c:v>463</c:v>
                </c:pt>
                <c:pt idx="4">
                  <c:v>453</c:v>
                </c:pt>
                <c:pt idx="5">
                  <c:v>414</c:v>
                </c:pt>
                <c:pt idx="6">
                  <c:v>386</c:v>
                </c:pt>
                <c:pt idx="7">
                  <c:v>436</c:v>
                </c:pt>
                <c:pt idx="8">
                  <c:v>301</c:v>
                </c:pt>
                <c:pt idx="9">
                  <c:v>352</c:v>
                </c:pt>
                <c:pt idx="10">
                  <c:v>299</c:v>
                </c:pt>
                <c:pt idx="11">
                  <c:v>301</c:v>
                </c:pt>
                <c:pt idx="12">
                  <c:v>1412</c:v>
                </c:pt>
                <c:pt idx="13">
                  <c:v>233</c:v>
                </c:pt>
                <c:pt idx="14">
                  <c:v>302</c:v>
                </c:pt>
                <c:pt idx="15">
                  <c:v>278</c:v>
                </c:pt>
                <c:pt idx="16">
                  <c:v>592</c:v>
                </c:pt>
                <c:pt idx="17">
                  <c:v>330</c:v>
                </c:pt>
                <c:pt idx="18">
                  <c:v>338</c:v>
                </c:pt>
                <c:pt idx="19">
                  <c:v>486</c:v>
                </c:pt>
                <c:pt idx="20">
                  <c:v>321</c:v>
                </c:pt>
                <c:pt idx="21">
                  <c:v>409</c:v>
                </c:pt>
                <c:pt idx="22">
                  <c:v>389</c:v>
                </c:pt>
                <c:pt idx="23">
                  <c:v>420</c:v>
                </c:pt>
              </c:numCache>
            </c:numRef>
          </c:yVal>
          <c:smooth val="0"/>
          <c:extLst>
            <c:ext xmlns:c16="http://schemas.microsoft.com/office/drawing/2014/chart" uri="{C3380CC4-5D6E-409C-BE32-E72D297353CC}">
              <c16:uniqueId val="{00000001-7EDB-904C-911D-85E8A8E16643}"/>
            </c:ext>
          </c:extLst>
        </c:ser>
        <c:dLbls>
          <c:showLegendKey val="0"/>
          <c:showVal val="0"/>
          <c:showCatName val="0"/>
          <c:showSerName val="0"/>
          <c:showPercent val="0"/>
          <c:showBubbleSize val="0"/>
        </c:dLbls>
        <c:axId val="1156407135"/>
        <c:axId val="1156399759"/>
      </c:scatterChart>
      <c:valAx>
        <c:axId val="1156407135"/>
        <c:scaling>
          <c:orientation val="maxMin"/>
          <c:min val="600"/>
        </c:scaling>
        <c:delete val="0"/>
        <c:axPos val="t"/>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50000"/>
                    <a:lumOff val="50000"/>
                  </a:schemeClr>
                </a:solidFill>
                <a:latin typeface="+mn-lt"/>
                <a:ea typeface="+mn-ea"/>
                <a:cs typeface="+mn-cs"/>
              </a:defRPr>
            </a:pPr>
            <a:endParaRPr lang="en-US"/>
          </a:p>
        </c:txPr>
        <c:crossAx val="1156399759"/>
        <c:crosses val="autoZero"/>
        <c:crossBetween val="midCat"/>
      </c:valAx>
      <c:valAx>
        <c:axId val="1156399759"/>
        <c:scaling>
          <c:orientation val="maxMin"/>
          <c:max val="1500"/>
          <c:min val="250"/>
        </c:scaling>
        <c:delete val="0"/>
        <c:axPos val="r"/>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50000"/>
                    <a:lumOff val="50000"/>
                  </a:schemeClr>
                </a:solidFill>
                <a:latin typeface="+mn-lt"/>
                <a:ea typeface="+mn-ea"/>
                <a:cs typeface="+mn-cs"/>
              </a:defRPr>
            </a:pPr>
            <a:endParaRPr lang="en-US"/>
          </a:p>
        </c:txPr>
        <c:crossAx val="1156407135"/>
        <c:crosses val="autoZero"/>
        <c:crossBetween val="midCat"/>
      </c:valAx>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dk1">
                  <a:lumMod val="50000"/>
                  <a:lumOff val="50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100000">
          <a:schemeClr val="lt1">
            <a:lumMod val="95000"/>
          </a:schemeClr>
        </a:gs>
        <a:gs pos="43000">
          <a:schemeClr val="lt1"/>
        </a:gs>
      </a:gsLst>
      <a:path path="circle">
        <a:fillToRect l="50000" t="50000" r="50000" b="50000"/>
      </a:path>
      <a:tileRect/>
    </a:gra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4">
  <cs:axisTitle>
    <cs:lnRef idx="0"/>
    <cs:fillRef idx="0"/>
    <cs:effectRef idx="0"/>
    <cs:fontRef idx="minor">
      <a:schemeClr val="dk1">
        <a:lumMod val="50000"/>
        <a:lumOff val="50000"/>
      </a:schemeClr>
    </cs:fontRef>
    <cs:defRPr sz="900" b="1" kern="1200"/>
  </cs:axisTitle>
  <cs:categoryAxis>
    <cs:lnRef idx="0"/>
    <cs:fillRef idx="0"/>
    <cs:effectRef idx="0"/>
    <cs:fontRef idx="minor">
      <a:schemeClr val="dk1">
        <a:lumMod val="50000"/>
        <a:lumOff val="50000"/>
      </a:schemeClr>
    </cs:fontRef>
    <cs:spPr>
      <a:ln w="9525" cap="flat" cmpd="sng" algn="ctr">
        <a:solidFill>
          <a:schemeClr val="dk1">
            <a:lumMod val="15000"/>
            <a:lumOff val="85000"/>
          </a:schemeClr>
        </a:solidFill>
        <a:round/>
      </a:ln>
    </cs:spPr>
    <cs:defRPr sz="900" kern="1200"/>
  </cs:categoryAxis>
  <cs:chartArea>
    <cs:lnRef idx="0"/>
    <cs:fillRef idx="0"/>
    <cs:effectRef idx="0"/>
    <cs:fontRef idx="minor">
      <a:schemeClr val="dk1"/>
    </cs:fontRef>
    <cs:spPr>
      <a:gradFill flip="none" rotWithShape="1">
        <a:gsLst>
          <a:gs pos="100000">
            <a:schemeClr val="lt1">
              <a:lumMod val="95000"/>
            </a:schemeClr>
          </a:gs>
          <a:gs pos="43000">
            <a:schemeClr val="lt1"/>
          </a:gs>
        </a:gsLst>
        <a:path path="circle">
          <a:fillToRect l="50000" t="50000" r="50000" b="50000"/>
        </a:path>
        <a:tileRect/>
      </a:gra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50000"/>
        <a:lumOff val="50000"/>
      </a:schemeClr>
    </cs:fontRef>
    <cs:defRPr sz="900" kern="1200"/>
  </cs:dataLabel>
  <cs:dataLabelCallout>
    <cs:lnRef idx="0"/>
    <cs:fillRef idx="0"/>
    <cs:effectRef idx="0"/>
    <cs:fontRef idx="minor">
      <a:schemeClr val="dk1">
        <a:lumMod val="65000"/>
        <a:lumOff val="3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a:solidFill>
          <a:schemeClr val="phClr">
            <a:alpha val="20000"/>
          </a:schemeClr>
        </a:solidFill>
      </a:ln>
    </cs:spPr>
  </cs:dataPointLine>
  <cs:dataPointMarker>
    <cs:lnRef idx="0">
      <cs:styleClr val="auto"/>
    </cs:lnRef>
    <cs:fillRef idx="0">
      <cs:styleClr val="auto"/>
    </cs:fillRef>
    <cs:effectRef idx="0"/>
    <cs:fontRef idx="minor">
      <a:schemeClr val="tx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dk1">
        <a:lumMod val="50000"/>
        <a:lumOff val="50000"/>
      </a:schemeClr>
    </cs:fontRef>
    <cs:spPr>
      <a:ln w="9525" cap="rnd">
        <a:solidFill>
          <a:schemeClr val="dk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a:solidFill>
          <a:schemeClr val="dk1">
            <a:lumMod val="50000"/>
            <a:lumOff val="50000"/>
          </a:schemeClr>
        </a:solidFill>
      </a:ln>
    </cs:spPr>
  </cs:downBar>
  <cs:dropLine>
    <cs:lnRef idx="0"/>
    <cs:fillRef idx="0"/>
    <cs:effectRef idx="0"/>
    <cs:fontRef idx="minor">
      <a:schemeClr val="tx1"/>
    </cs:fontRef>
    <cs:spPr>
      <a:ln w="9525">
        <a:solidFill>
          <a:schemeClr val="dk1">
            <a:lumMod val="35000"/>
            <a:lumOff val="65000"/>
          </a:schemeClr>
        </a:solidFill>
      </a:ln>
    </cs:spPr>
  </cs:dropLine>
  <cs:errorBar>
    <cs:lnRef idx="0"/>
    <cs:fillRef idx="0"/>
    <cs:effectRef idx="0"/>
    <cs:fontRef idx="minor">
      <a:schemeClr val="tx1"/>
    </cs:fontRef>
    <cs:spPr>
      <a:ln w="9525">
        <a:solidFill>
          <a:schemeClr val="dk1">
            <a:lumMod val="50000"/>
            <a:lumOff val="50000"/>
          </a:schemeClr>
        </a:solidFill>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dk1">
            <a:lumMod val="15000"/>
            <a:lumOff val="85000"/>
          </a:schemeClr>
        </a:solidFill>
        <a:round/>
      </a:ln>
    </cs:spPr>
  </cs:gridlineMajor>
  <cs:gridlineMinor>
    <cs:lnRef idx="0"/>
    <cs:fillRef idx="0"/>
    <cs:effectRef idx="0"/>
    <cs:fontRef idx="minor">
      <a:schemeClr val="tx1"/>
    </cs:fontRef>
    <cs:spPr>
      <a:ln w="9525" cap="flat" cmpd="sng" algn="ctr">
        <a:solidFill>
          <a:schemeClr val="dk1">
            <a:lumMod val="5000"/>
            <a:lumOff val="95000"/>
          </a:schemeClr>
        </a:solidFill>
        <a:round/>
      </a:ln>
    </cs:spPr>
  </cs:gridlineMinor>
  <cs:hiLoLine>
    <cs:lnRef idx="0"/>
    <cs:fillRef idx="0"/>
    <cs:effectRef idx="0"/>
    <cs:fontRef idx="minor">
      <a:schemeClr val="tx1"/>
    </cs:fontRef>
    <cs:spPr>
      <a:ln w="9525">
        <a:solidFill>
          <a:schemeClr val="dk1">
            <a:lumMod val="35000"/>
            <a:lumOff val="65000"/>
          </a:schemeClr>
        </a:solidFill>
      </a:ln>
    </cs:spPr>
  </cs:hiLoLine>
  <cs:leaderLine>
    <cs:lnRef idx="0"/>
    <cs:fillRef idx="0"/>
    <cs:effectRef idx="0"/>
    <cs:fontRef idx="minor">
      <a:schemeClr val="tx1"/>
    </cs:fontRef>
    <cs:spPr>
      <a:ln w="9525">
        <a:solidFill>
          <a:schemeClr val="dk1">
            <a:lumMod val="35000"/>
            <a:lumOff val="65000"/>
          </a:schemeClr>
        </a:solidFill>
      </a:ln>
    </cs:spPr>
  </cs:leaderLine>
  <cs:legend>
    <cs:lnRef idx="0"/>
    <cs:fillRef idx="0"/>
    <cs:effectRef idx="0"/>
    <cs:fontRef idx="minor">
      <a:schemeClr val="dk1">
        <a:lumMod val="50000"/>
        <a:lumOff val="50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tx1">
        <a:lumMod val="50000"/>
        <a:lumOff val="50000"/>
      </a:schemeClr>
    </cs:fontRef>
    <cs:spPr>
      <a:ln w="9525">
        <a:solidFill>
          <a:schemeClr val="dk1">
            <a:lumMod val="15000"/>
            <a:lumOff val="85000"/>
          </a:schemeClr>
        </a:solidFill>
      </a:ln>
    </cs:spPr>
    <cs:defRPr sz="900" kern="1200"/>
  </cs:seriesAxis>
  <cs:seriesLine>
    <cs:lnRef idx="0"/>
    <cs:fillRef idx="0"/>
    <cs:effectRef idx="0"/>
    <cs:fontRef idx="minor">
      <a:schemeClr val="tx1"/>
    </cs:fontRef>
    <cs:spPr>
      <a:ln w="9525">
        <a:solidFill>
          <a:schemeClr val="dk1">
            <a:lumMod val="35000"/>
            <a:lumOff val="65000"/>
          </a:schemeClr>
        </a:solidFill>
      </a:ln>
    </cs:spPr>
  </cs:seriesLine>
  <cs:title>
    <cs:lnRef idx="0"/>
    <cs:fillRef idx="0"/>
    <cs:effectRef idx="0"/>
    <cs:fontRef idx="minor">
      <a:schemeClr val="dk1">
        <a:lumMod val="50000"/>
        <a:lumOff val="50000"/>
      </a:schemeClr>
    </cs:fontRef>
    <cs:defRPr sz="1600" b="0" kern="1200" spc="70" baseline="0"/>
  </cs:title>
  <cs:trendline>
    <cs:lnRef idx="0">
      <cs:styleClr val="0"/>
    </cs:lnRef>
    <cs:fillRef idx="0"/>
    <cs:effectRef idx="0"/>
    <cs:fontRef idx="minor">
      <a:schemeClr val="tx1"/>
    </cs:fontRef>
    <cs:spPr>
      <a:ln w="63500" cap="rnd" cmpd="sng" algn="ctr">
        <a:solidFill>
          <a:schemeClr val="phClr">
            <a:alpha val="25000"/>
          </a:schemeClr>
        </a:solidFill>
        <a:round/>
      </a:ln>
    </cs:spPr>
  </cs:trendline>
  <cs:trendlineLabel>
    <cs:lnRef idx="0"/>
    <cs:fillRef idx="0"/>
    <cs:effectRef idx="0"/>
    <cs:fontRef idx="minor">
      <a:schemeClr val="dk1">
        <a:lumMod val="50000"/>
        <a:lumOff val="50000"/>
      </a:schemeClr>
    </cs:fontRef>
    <cs:defRPr sz="900" kern="1200"/>
  </cs:trendlineLabel>
  <cs:upBar>
    <cs:lnRef idx="0"/>
    <cs:fillRef idx="0"/>
    <cs:effectRef idx="0"/>
    <cs:fontRef idx="minor">
      <a:schemeClr val="tx1"/>
    </cs:fontRef>
    <cs:spPr>
      <a:solidFill>
        <a:schemeClr val="lt1"/>
      </a:solidFill>
      <a:ln w="9525">
        <a:solidFill>
          <a:schemeClr val="dk1">
            <a:lumMod val="50000"/>
            <a:lumOff val="50000"/>
          </a:schemeClr>
        </a:solidFill>
      </a:ln>
    </cs:spPr>
  </cs:upBar>
  <cs:valueAxis>
    <cs:lnRef idx="0"/>
    <cs:fillRef idx="0"/>
    <cs:effectRef idx="0"/>
    <cs:fontRef idx="minor">
      <a:schemeClr val="dk1">
        <a:lumMod val="50000"/>
        <a:lumOff val="50000"/>
      </a:schemeClr>
    </cs:fontRef>
    <cs:defRPr sz="9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244">
  <cs:axisTitle>
    <cs:lnRef idx="0"/>
    <cs:fillRef idx="0"/>
    <cs:effectRef idx="0"/>
    <cs:fontRef idx="minor">
      <a:schemeClr val="dk1">
        <a:lumMod val="50000"/>
        <a:lumOff val="50000"/>
      </a:schemeClr>
    </cs:fontRef>
    <cs:defRPr sz="900" b="1" kern="1200"/>
  </cs:axisTitle>
  <cs:categoryAxis>
    <cs:lnRef idx="0"/>
    <cs:fillRef idx="0"/>
    <cs:effectRef idx="0"/>
    <cs:fontRef idx="minor">
      <a:schemeClr val="dk1">
        <a:lumMod val="50000"/>
        <a:lumOff val="50000"/>
      </a:schemeClr>
    </cs:fontRef>
    <cs:spPr>
      <a:ln w="9525" cap="flat" cmpd="sng" algn="ctr">
        <a:solidFill>
          <a:schemeClr val="dk1">
            <a:lumMod val="15000"/>
            <a:lumOff val="85000"/>
          </a:schemeClr>
        </a:solidFill>
        <a:round/>
      </a:ln>
    </cs:spPr>
    <cs:defRPr sz="900" kern="1200"/>
  </cs:categoryAxis>
  <cs:chartArea>
    <cs:lnRef idx="0"/>
    <cs:fillRef idx="0"/>
    <cs:effectRef idx="0"/>
    <cs:fontRef idx="minor">
      <a:schemeClr val="dk1"/>
    </cs:fontRef>
    <cs:spPr>
      <a:gradFill flip="none" rotWithShape="1">
        <a:gsLst>
          <a:gs pos="100000">
            <a:schemeClr val="lt1">
              <a:lumMod val="95000"/>
            </a:schemeClr>
          </a:gs>
          <a:gs pos="43000">
            <a:schemeClr val="lt1"/>
          </a:gs>
        </a:gsLst>
        <a:path path="circle">
          <a:fillToRect l="50000" t="50000" r="50000" b="50000"/>
        </a:path>
        <a:tileRect/>
      </a:gra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50000"/>
        <a:lumOff val="50000"/>
      </a:schemeClr>
    </cs:fontRef>
    <cs:defRPr sz="900" kern="1200"/>
  </cs:dataLabel>
  <cs:dataLabelCallout>
    <cs:lnRef idx="0"/>
    <cs:fillRef idx="0"/>
    <cs:effectRef idx="0"/>
    <cs:fontRef idx="minor">
      <a:schemeClr val="dk1">
        <a:lumMod val="65000"/>
        <a:lumOff val="3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a:solidFill>
          <a:schemeClr val="phClr">
            <a:alpha val="20000"/>
          </a:schemeClr>
        </a:solidFill>
      </a:ln>
    </cs:spPr>
  </cs:dataPointLine>
  <cs:dataPointMarker>
    <cs:lnRef idx="0">
      <cs:styleClr val="auto"/>
    </cs:lnRef>
    <cs:fillRef idx="0">
      <cs:styleClr val="auto"/>
    </cs:fillRef>
    <cs:effectRef idx="0"/>
    <cs:fontRef idx="minor">
      <a:schemeClr val="tx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dk1">
        <a:lumMod val="50000"/>
        <a:lumOff val="50000"/>
      </a:schemeClr>
    </cs:fontRef>
    <cs:spPr>
      <a:ln w="9525" cap="rnd">
        <a:solidFill>
          <a:schemeClr val="dk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a:solidFill>
          <a:schemeClr val="dk1">
            <a:lumMod val="50000"/>
            <a:lumOff val="50000"/>
          </a:schemeClr>
        </a:solidFill>
      </a:ln>
    </cs:spPr>
  </cs:downBar>
  <cs:dropLine>
    <cs:lnRef idx="0"/>
    <cs:fillRef idx="0"/>
    <cs:effectRef idx="0"/>
    <cs:fontRef idx="minor">
      <a:schemeClr val="tx1"/>
    </cs:fontRef>
    <cs:spPr>
      <a:ln w="9525">
        <a:solidFill>
          <a:schemeClr val="dk1">
            <a:lumMod val="35000"/>
            <a:lumOff val="65000"/>
          </a:schemeClr>
        </a:solidFill>
      </a:ln>
    </cs:spPr>
  </cs:dropLine>
  <cs:errorBar>
    <cs:lnRef idx="0"/>
    <cs:fillRef idx="0"/>
    <cs:effectRef idx="0"/>
    <cs:fontRef idx="minor">
      <a:schemeClr val="tx1"/>
    </cs:fontRef>
    <cs:spPr>
      <a:ln w="9525">
        <a:solidFill>
          <a:schemeClr val="dk1">
            <a:lumMod val="50000"/>
            <a:lumOff val="50000"/>
          </a:schemeClr>
        </a:solidFill>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dk1">
            <a:lumMod val="15000"/>
            <a:lumOff val="85000"/>
          </a:schemeClr>
        </a:solidFill>
        <a:round/>
      </a:ln>
    </cs:spPr>
  </cs:gridlineMajor>
  <cs:gridlineMinor>
    <cs:lnRef idx="0"/>
    <cs:fillRef idx="0"/>
    <cs:effectRef idx="0"/>
    <cs:fontRef idx="minor">
      <a:schemeClr val="tx1"/>
    </cs:fontRef>
    <cs:spPr>
      <a:ln w="9525" cap="flat" cmpd="sng" algn="ctr">
        <a:solidFill>
          <a:schemeClr val="dk1">
            <a:lumMod val="5000"/>
            <a:lumOff val="95000"/>
          </a:schemeClr>
        </a:solidFill>
        <a:round/>
      </a:ln>
    </cs:spPr>
  </cs:gridlineMinor>
  <cs:hiLoLine>
    <cs:lnRef idx="0"/>
    <cs:fillRef idx="0"/>
    <cs:effectRef idx="0"/>
    <cs:fontRef idx="minor">
      <a:schemeClr val="tx1"/>
    </cs:fontRef>
    <cs:spPr>
      <a:ln w="9525">
        <a:solidFill>
          <a:schemeClr val="dk1">
            <a:lumMod val="35000"/>
            <a:lumOff val="65000"/>
          </a:schemeClr>
        </a:solidFill>
      </a:ln>
    </cs:spPr>
  </cs:hiLoLine>
  <cs:leaderLine>
    <cs:lnRef idx="0"/>
    <cs:fillRef idx="0"/>
    <cs:effectRef idx="0"/>
    <cs:fontRef idx="minor">
      <a:schemeClr val="tx1"/>
    </cs:fontRef>
    <cs:spPr>
      <a:ln w="9525">
        <a:solidFill>
          <a:schemeClr val="dk1">
            <a:lumMod val="35000"/>
            <a:lumOff val="65000"/>
          </a:schemeClr>
        </a:solidFill>
      </a:ln>
    </cs:spPr>
  </cs:leaderLine>
  <cs:legend>
    <cs:lnRef idx="0"/>
    <cs:fillRef idx="0"/>
    <cs:effectRef idx="0"/>
    <cs:fontRef idx="minor">
      <a:schemeClr val="dk1">
        <a:lumMod val="50000"/>
        <a:lumOff val="50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tx1">
        <a:lumMod val="50000"/>
        <a:lumOff val="50000"/>
      </a:schemeClr>
    </cs:fontRef>
    <cs:spPr>
      <a:ln w="9525">
        <a:solidFill>
          <a:schemeClr val="dk1">
            <a:lumMod val="15000"/>
            <a:lumOff val="85000"/>
          </a:schemeClr>
        </a:solidFill>
      </a:ln>
    </cs:spPr>
    <cs:defRPr sz="900" kern="1200"/>
  </cs:seriesAxis>
  <cs:seriesLine>
    <cs:lnRef idx="0"/>
    <cs:fillRef idx="0"/>
    <cs:effectRef idx="0"/>
    <cs:fontRef idx="minor">
      <a:schemeClr val="tx1"/>
    </cs:fontRef>
    <cs:spPr>
      <a:ln w="9525">
        <a:solidFill>
          <a:schemeClr val="dk1">
            <a:lumMod val="35000"/>
            <a:lumOff val="65000"/>
          </a:schemeClr>
        </a:solidFill>
      </a:ln>
    </cs:spPr>
  </cs:seriesLine>
  <cs:title>
    <cs:lnRef idx="0"/>
    <cs:fillRef idx="0"/>
    <cs:effectRef idx="0"/>
    <cs:fontRef idx="minor">
      <a:schemeClr val="dk1">
        <a:lumMod val="50000"/>
        <a:lumOff val="50000"/>
      </a:schemeClr>
    </cs:fontRef>
    <cs:defRPr sz="1600" b="0" kern="1200" spc="70" baseline="0"/>
  </cs:title>
  <cs:trendline>
    <cs:lnRef idx="0">
      <cs:styleClr val="0"/>
    </cs:lnRef>
    <cs:fillRef idx="0"/>
    <cs:effectRef idx="0"/>
    <cs:fontRef idx="minor">
      <a:schemeClr val="tx1"/>
    </cs:fontRef>
    <cs:spPr>
      <a:ln w="63500" cap="rnd" cmpd="sng" algn="ctr">
        <a:solidFill>
          <a:schemeClr val="phClr">
            <a:alpha val="25000"/>
          </a:schemeClr>
        </a:solidFill>
        <a:round/>
      </a:ln>
    </cs:spPr>
  </cs:trendline>
  <cs:trendlineLabel>
    <cs:lnRef idx="0"/>
    <cs:fillRef idx="0"/>
    <cs:effectRef idx="0"/>
    <cs:fontRef idx="minor">
      <a:schemeClr val="dk1">
        <a:lumMod val="50000"/>
        <a:lumOff val="50000"/>
      </a:schemeClr>
    </cs:fontRef>
    <cs:defRPr sz="900" kern="1200"/>
  </cs:trendlineLabel>
  <cs:upBar>
    <cs:lnRef idx="0"/>
    <cs:fillRef idx="0"/>
    <cs:effectRef idx="0"/>
    <cs:fontRef idx="minor">
      <a:schemeClr val="tx1"/>
    </cs:fontRef>
    <cs:spPr>
      <a:solidFill>
        <a:schemeClr val="lt1"/>
      </a:solidFill>
      <a:ln w="9525">
        <a:solidFill>
          <a:schemeClr val="dk1">
            <a:lumMod val="50000"/>
            <a:lumOff val="50000"/>
          </a:schemeClr>
        </a:solidFill>
      </a:ln>
    </cs:spPr>
  </cs:upBar>
  <cs:valueAxis>
    <cs:lnRef idx="0"/>
    <cs:fillRef idx="0"/>
    <cs:effectRef idx="0"/>
    <cs:fontRef idx="minor">
      <a:schemeClr val="dk1">
        <a:lumMod val="50000"/>
        <a:lumOff val="50000"/>
      </a:schemeClr>
    </cs:fontRef>
    <cs:defRPr sz="9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244">
  <cs:axisTitle>
    <cs:lnRef idx="0"/>
    <cs:fillRef idx="0"/>
    <cs:effectRef idx="0"/>
    <cs:fontRef idx="minor">
      <a:schemeClr val="dk1">
        <a:lumMod val="50000"/>
        <a:lumOff val="50000"/>
      </a:schemeClr>
    </cs:fontRef>
    <cs:defRPr sz="900" b="1" kern="1200"/>
  </cs:axisTitle>
  <cs:categoryAxis>
    <cs:lnRef idx="0"/>
    <cs:fillRef idx="0"/>
    <cs:effectRef idx="0"/>
    <cs:fontRef idx="minor">
      <a:schemeClr val="dk1">
        <a:lumMod val="50000"/>
        <a:lumOff val="50000"/>
      </a:schemeClr>
    </cs:fontRef>
    <cs:spPr>
      <a:ln w="9525" cap="flat" cmpd="sng" algn="ctr">
        <a:solidFill>
          <a:schemeClr val="dk1">
            <a:lumMod val="15000"/>
            <a:lumOff val="85000"/>
          </a:schemeClr>
        </a:solidFill>
        <a:round/>
      </a:ln>
    </cs:spPr>
    <cs:defRPr sz="900" kern="1200"/>
  </cs:categoryAxis>
  <cs:chartArea>
    <cs:lnRef idx="0"/>
    <cs:fillRef idx="0"/>
    <cs:effectRef idx="0"/>
    <cs:fontRef idx="minor">
      <a:schemeClr val="dk1"/>
    </cs:fontRef>
    <cs:spPr>
      <a:gradFill flip="none" rotWithShape="1">
        <a:gsLst>
          <a:gs pos="100000">
            <a:schemeClr val="lt1">
              <a:lumMod val="95000"/>
            </a:schemeClr>
          </a:gs>
          <a:gs pos="43000">
            <a:schemeClr val="lt1"/>
          </a:gs>
        </a:gsLst>
        <a:path path="circle">
          <a:fillToRect l="50000" t="50000" r="50000" b="50000"/>
        </a:path>
        <a:tileRect/>
      </a:gra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50000"/>
        <a:lumOff val="50000"/>
      </a:schemeClr>
    </cs:fontRef>
    <cs:defRPr sz="900" kern="1200"/>
  </cs:dataLabel>
  <cs:dataLabelCallout>
    <cs:lnRef idx="0"/>
    <cs:fillRef idx="0"/>
    <cs:effectRef idx="0"/>
    <cs:fontRef idx="minor">
      <a:schemeClr val="dk1">
        <a:lumMod val="65000"/>
        <a:lumOff val="3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a:solidFill>
          <a:schemeClr val="phClr">
            <a:alpha val="20000"/>
          </a:schemeClr>
        </a:solidFill>
      </a:ln>
    </cs:spPr>
  </cs:dataPointLine>
  <cs:dataPointMarker>
    <cs:lnRef idx="0">
      <cs:styleClr val="auto"/>
    </cs:lnRef>
    <cs:fillRef idx="0">
      <cs:styleClr val="auto"/>
    </cs:fillRef>
    <cs:effectRef idx="0"/>
    <cs:fontRef idx="minor">
      <a:schemeClr val="tx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dk1">
        <a:lumMod val="50000"/>
        <a:lumOff val="50000"/>
      </a:schemeClr>
    </cs:fontRef>
    <cs:spPr>
      <a:ln w="9525" cap="rnd">
        <a:solidFill>
          <a:schemeClr val="dk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a:solidFill>
          <a:schemeClr val="dk1">
            <a:lumMod val="50000"/>
            <a:lumOff val="50000"/>
          </a:schemeClr>
        </a:solidFill>
      </a:ln>
    </cs:spPr>
  </cs:downBar>
  <cs:dropLine>
    <cs:lnRef idx="0"/>
    <cs:fillRef idx="0"/>
    <cs:effectRef idx="0"/>
    <cs:fontRef idx="minor">
      <a:schemeClr val="tx1"/>
    </cs:fontRef>
    <cs:spPr>
      <a:ln w="9525">
        <a:solidFill>
          <a:schemeClr val="dk1">
            <a:lumMod val="35000"/>
            <a:lumOff val="65000"/>
          </a:schemeClr>
        </a:solidFill>
      </a:ln>
    </cs:spPr>
  </cs:dropLine>
  <cs:errorBar>
    <cs:lnRef idx="0"/>
    <cs:fillRef idx="0"/>
    <cs:effectRef idx="0"/>
    <cs:fontRef idx="minor">
      <a:schemeClr val="tx1"/>
    </cs:fontRef>
    <cs:spPr>
      <a:ln w="9525">
        <a:solidFill>
          <a:schemeClr val="dk1">
            <a:lumMod val="50000"/>
            <a:lumOff val="50000"/>
          </a:schemeClr>
        </a:solidFill>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dk1">
            <a:lumMod val="15000"/>
            <a:lumOff val="85000"/>
          </a:schemeClr>
        </a:solidFill>
        <a:round/>
      </a:ln>
    </cs:spPr>
  </cs:gridlineMajor>
  <cs:gridlineMinor>
    <cs:lnRef idx="0"/>
    <cs:fillRef idx="0"/>
    <cs:effectRef idx="0"/>
    <cs:fontRef idx="minor">
      <a:schemeClr val="tx1"/>
    </cs:fontRef>
    <cs:spPr>
      <a:ln w="9525" cap="flat" cmpd="sng" algn="ctr">
        <a:solidFill>
          <a:schemeClr val="dk1">
            <a:lumMod val="5000"/>
            <a:lumOff val="95000"/>
          </a:schemeClr>
        </a:solidFill>
        <a:round/>
      </a:ln>
    </cs:spPr>
  </cs:gridlineMinor>
  <cs:hiLoLine>
    <cs:lnRef idx="0"/>
    <cs:fillRef idx="0"/>
    <cs:effectRef idx="0"/>
    <cs:fontRef idx="minor">
      <a:schemeClr val="tx1"/>
    </cs:fontRef>
    <cs:spPr>
      <a:ln w="9525">
        <a:solidFill>
          <a:schemeClr val="dk1">
            <a:lumMod val="35000"/>
            <a:lumOff val="65000"/>
          </a:schemeClr>
        </a:solidFill>
      </a:ln>
    </cs:spPr>
  </cs:hiLoLine>
  <cs:leaderLine>
    <cs:lnRef idx="0"/>
    <cs:fillRef idx="0"/>
    <cs:effectRef idx="0"/>
    <cs:fontRef idx="minor">
      <a:schemeClr val="tx1"/>
    </cs:fontRef>
    <cs:spPr>
      <a:ln w="9525">
        <a:solidFill>
          <a:schemeClr val="dk1">
            <a:lumMod val="35000"/>
            <a:lumOff val="65000"/>
          </a:schemeClr>
        </a:solidFill>
      </a:ln>
    </cs:spPr>
  </cs:leaderLine>
  <cs:legend>
    <cs:lnRef idx="0"/>
    <cs:fillRef idx="0"/>
    <cs:effectRef idx="0"/>
    <cs:fontRef idx="minor">
      <a:schemeClr val="dk1">
        <a:lumMod val="50000"/>
        <a:lumOff val="50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tx1">
        <a:lumMod val="50000"/>
        <a:lumOff val="50000"/>
      </a:schemeClr>
    </cs:fontRef>
    <cs:spPr>
      <a:ln w="9525">
        <a:solidFill>
          <a:schemeClr val="dk1">
            <a:lumMod val="15000"/>
            <a:lumOff val="85000"/>
          </a:schemeClr>
        </a:solidFill>
      </a:ln>
    </cs:spPr>
    <cs:defRPr sz="900" kern="1200"/>
  </cs:seriesAxis>
  <cs:seriesLine>
    <cs:lnRef idx="0"/>
    <cs:fillRef idx="0"/>
    <cs:effectRef idx="0"/>
    <cs:fontRef idx="minor">
      <a:schemeClr val="tx1"/>
    </cs:fontRef>
    <cs:spPr>
      <a:ln w="9525">
        <a:solidFill>
          <a:schemeClr val="dk1">
            <a:lumMod val="35000"/>
            <a:lumOff val="65000"/>
          </a:schemeClr>
        </a:solidFill>
      </a:ln>
    </cs:spPr>
  </cs:seriesLine>
  <cs:title>
    <cs:lnRef idx="0"/>
    <cs:fillRef idx="0"/>
    <cs:effectRef idx="0"/>
    <cs:fontRef idx="minor">
      <a:schemeClr val="dk1">
        <a:lumMod val="50000"/>
        <a:lumOff val="50000"/>
      </a:schemeClr>
    </cs:fontRef>
    <cs:defRPr sz="1600" b="0" kern="1200" spc="70" baseline="0"/>
  </cs:title>
  <cs:trendline>
    <cs:lnRef idx="0">
      <cs:styleClr val="0"/>
    </cs:lnRef>
    <cs:fillRef idx="0"/>
    <cs:effectRef idx="0"/>
    <cs:fontRef idx="minor">
      <a:schemeClr val="tx1"/>
    </cs:fontRef>
    <cs:spPr>
      <a:ln w="63500" cap="rnd" cmpd="sng" algn="ctr">
        <a:solidFill>
          <a:schemeClr val="phClr">
            <a:alpha val="25000"/>
          </a:schemeClr>
        </a:solidFill>
        <a:round/>
      </a:ln>
    </cs:spPr>
  </cs:trendline>
  <cs:trendlineLabel>
    <cs:lnRef idx="0"/>
    <cs:fillRef idx="0"/>
    <cs:effectRef idx="0"/>
    <cs:fontRef idx="minor">
      <a:schemeClr val="dk1">
        <a:lumMod val="50000"/>
        <a:lumOff val="50000"/>
      </a:schemeClr>
    </cs:fontRef>
    <cs:defRPr sz="900" kern="1200"/>
  </cs:trendlineLabel>
  <cs:upBar>
    <cs:lnRef idx="0"/>
    <cs:fillRef idx="0"/>
    <cs:effectRef idx="0"/>
    <cs:fontRef idx="minor">
      <a:schemeClr val="tx1"/>
    </cs:fontRef>
    <cs:spPr>
      <a:solidFill>
        <a:schemeClr val="lt1"/>
      </a:solidFill>
      <a:ln w="9525">
        <a:solidFill>
          <a:schemeClr val="dk1">
            <a:lumMod val="50000"/>
            <a:lumOff val="50000"/>
          </a:schemeClr>
        </a:solidFill>
      </a:ln>
    </cs:spPr>
  </cs:upBar>
  <cs:valueAxis>
    <cs:lnRef idx="0"/>
    <cs:fillRef idx="0"/>
    <cs:effectRef idx="0"/>
    <cs:fontRef idx="minor">
      <a:schemeClr val="dk1">
        <a:lumMod val="50000"/>
        <a:lumOff val="50000"/>
      </a:schemeClr>
    </cs:fontRef>
    <cs:defRPr sz="900"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244">
  <cs:axisTitle>
    <cs:lnRef idx="0"/>
    <cs:fillRef idx="0"/>
    <cs:effectRef idx="0"/>
    <cs:fontRef idx="minor">
      <a:schemeClr val="dk1">
        <a:lumMod val="50000"/>
        <a:lumOff val="50000"/>
      </a:schemeClr>
    </cs:fontRef>
    <cs:defRPr sz="900" b="1" kern="1200"/>
  </cs:axisTitle>
  <cs:categoryAxis>
    <cs:lnRef idx="0"/>
    <cs:fillRef idx="0"/>
    <cs:effectRef idx="0"/>
    <cs:fontRef idx="minor">
      <a:schemeClr val="dk1">
        <a:lumMod val="50000"/>
        <a:lumOff val="50000"/>
      </a:schemeClr>
    </cs:fontRef>
    <cs:spPr>
      <a:ln w="9525" cap="flat" cmpd="sng" algn="ctr">
        <a:solidFill>
          <a:schemeClr val="dk1">
            <a:lumMod val="15000"/>
            <a:lumOff val="85000"/>
          </a:schemeClr>
        </a:solidFill>
        <a:round/>
      </a:ln>
    </cs:spPr>
    <cs:defRPr sz="900" kern="1200"/>
  </cs:categoryAxis>
  <cs:chartArea>
    <cs:lnRef idx="0"/>
    <cs:fillRef idx="0"/>
    <cs:effectRef idx="0"/>
    <cs:fontRef idx="minor">
      <a:schemeClr val="dk1"/>
    </cs:fontRef>
    <cs:spPr>
      <a:gradFill flip="none" rotWithShape="1">
        <a:gsLst>
          <a:gs pos="100000">
            <a:schemeClr val="lt1">
              <a:lumMod val="95000"/>
            </a:schemeClr>
          </a:gs>
          <a:gs pos="43000">
            <a:schemeClr val="lt1"/>
          </a:gs>
        </a:gsLst>
        <a:path path="circle">
          <a:fillToRect l="50000" t="50000" r="50000" b="50000"/>
        </a:path>
        <a:tileRect/>
      </a:gra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50000"/>
        <a:lumOff val="50000"/>
      </a:schemeClr>
    </cs:fontRef>
    <cs:defRPr sz="900" kern="1200"/>
  </cs:dataLabel>
  <cs:dataLabelCallout>
    <cs:lnRef idx="0"/>
    <cs:fillRef idx="0"/>
    <cs:effectRef idx="0"/>
    <cs:fontRef idx="minor">
      <a:schemeClr val="dk1">
        <a:lumMod val="65000"/>
        <a:lumOff val="3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a:solidFill>
          <a:schemeClr val="phClr">
            <a:alpha val="20000"/>
          </a:schemeClr>
        </a:solidFill>
      </a:ln>
    </cs:spPr>
  </cs:dataPointLine>
  <cs:dataPointMarker>
    <cs:lnRef idx="0">
      <cs:styleClr val="auto"/>
    </cs:lnRef>
    <cs:fillRef idx="0">
      <cs:styleClr val="auto"/>
    </cs:fillRef>
    <cs:effectRef idx="0"/>
    <cs:fontRef idx="minor">
      <a:schemeClr val="tx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dk1">
        <a:lumMod val="50000"/>
        <a:lumOff val="50000"/>
      </a:schemeClr>
    </cs:fontRef>
    <cs:spPr>
      <a:ln w="9525" cap="rnd">
        <a:solidFill>
          <a:schemeClr val="dk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a:solidFill>
          <a:schemeClr val="dk1">
            <a:lumMod val="50000"/>
            <a:lumOff val="50000"/>
          </a:schemeClr>
        </a:solidFill>
      </a:ln>
    </cs:spPr>
  </cs:downBar>
  <cs:dropLine>
    <cs:lnRef idx="0"/>
    <cs:fillRef idx="0"/>
    <cs:effectRef idx="0"/>
    <cs:fontRef idx="minor">
      <a:schemeClr val="tx1"/>
    </cs:fontRef>
    <cs:spPr>
      <a:ln w="9525">
        <a:solidFill>
          <a:schemeClr val="dk1">
            <a:lumMod val="35000"/>
            <a:lumOff val="65000"/>
          </a:schemeClr>
        </a:solidFill>
      </a:ln>
    </cs:spPr>
  </cs:dropLine>
  <cs:errorBar>
    <cs:lnRef idx="0"/>
    <cs:fillRef idx="0"/>
    <cs:effectRef idx="0"/>
    <cs:fontRef idx="minor">
      <a:schemeClr val="tx1"/>
    </cs:fontRef>
    <cs:spPr>
      <a:ln w="9525">
        <a:solidFill>
          <a:schemeClr val="dk1">
            <a:lumMod val="50000"/>
            <a:lumOff val="50000"/>
          </a:schemeClr>
        </a:solidFill>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dk1">
            <a:lumMod val="15000"/>
            <a:lumOff val="85000"/>
          </a:schemeClr>
        </a:solidFill>
        <a:round/>
      </a:ln>
    </cs:spPr>
  </cs:gridlineMajor>
  <cs:gridlineMinor>
    <cs:lnRef idx="0"/>
    <cs:fillRef idx="0"/>
    <cs:effectRef idx="0"/>
    <cs:fontRef idx="minor">
      <a:schemeClr val="tx1"/>
    </cs:fontRef>
    <cs:spPr>
      <a:ln w="9525" cap="flat" cmpd="sng" algn="ctr">
        <a:solidFill>
          <a:schemeClr val="dk1">
            <a:lumMod val="5000"/>
            <a:lumOff val="95000"/>
          </a:schemeClr>
        </a:solidFill>
        <a:round/>
      </a:ln>
    </cs:spPr>
  </cs:gridlineMinor>
  <cs:hiLoLine>
    <cs:lnRef idx="0"/>
    <cs:fillRef idx="0"/>
    <cs:effectRef idx="0"/>
    <cs:fontRef idx="minor">
      <a:schemeClr val="tx1"/>
    </cs:fontRef>
    <cs:spPr>
      <a:ln w="9525">
        <a:solidFill>
          <a:schemeClr val="dk1">
            <a:lumMod val="35000"/>
            <a:lumOff val="65000"/>
          </a:schemeClr>
        </a:solidFill>
      </a:ln>
    </cs:spPr>
  </cs:hiLoLine>
  <cs:leaderLine>
    <cs:lnRef idx="0"/>
    <cs:fillRef idx="0"/>
    <cs:effectRef idx="0"/>
    <cs:fontRef idx="minor">
      <a:schemeClr val="tx1"/>
    </cs:fontRef>
    <cs:spPr>
      <a:ln w="9525">
        <a:solidFill>
          <a:schemeClr val="dk1">
            <a:lumMod val="35000"/>
            <a:lumOff val="65000"/>
          </a:schemeClr>
        </a:solidFill>
      </a:ln>
    </cs:spPr>
  </cs:leaderLine>
  <cs:legend>
    <cs:lnRef idx="0"/>
    <cs:fillRef idx="0"/>
    <cs:effectRef idx="0"/>
    <cs:fontRef idx="minor">
      <a:schemeClr val="dk1">
        <a:lumMod val="50000"/>
        <a:lumOff val="50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tx1">
        <a:lumMod val="50000"/>
        <a:lumOff val="50000"/>
      </a:schemeClr>
    </cs:fontRef>
    <cs:spPr>
      <a:ln w="9525">
        <a:solidFill>
          <a:schemeClr val="dk1">
            <a:lumMod val="15000"/>
            <a:lumOff val="85000"/>
          </a:schemeClr>
        </a:solidFill>
      </a:ln>
    </cs:spPr>
    <cs:defRPr sz="900" kern="1200"/>
  </cs:seriesAxis>
  <cs:seriesLine>
    <cs:lnRef idx="0"/>
    <cs:fillRef idx="0"/>
    <cs:effectRef idx="0"/>
    <cs:fontRef idx="minor">
      <a:schemeClr val="tx1"/>
    </cs:fontRef>
    <cs:spPr>
      <a:ln w="9525">
        <a:solidFill>
          <a:schemeClr val="dk1">
            <a:lumMod val="35000"/>
            <a:lumOff val="65000"/>
          </a:schemeClr>
        </a:solidFill>
      </a:ln>
    </cs:spPr>
  </cs:seriesLine>
  <cs:title>
    <cs:lnRef idx="0"/>
    <cs:fillRef idx="0"/>
    <cs:effectRef idx="0"/>
    <cs:fontRef idx="minor">
      <a:schemeClr val="dk1">
        <a:lumMod val="50000"/>
        <a:lumOff val="50000"/>
      </a:schemeClr>
    </cs:fontRef>
    <cs:defRPr sz="1600" b="0" kern="1200" spc="70" baseline="0"/>
  </cs:title>
  <cs:trendline>
    <cs:lnRef idx="0">
      <cs:styleClr val="0"/>
    </cs:lnRef>
    <cs:fillRef idx="0"/>
    <cs:effectRef idx="0"/>
    <cs:fontRef idx="minor">
      <a:schemeClr val="tx1"/>
    </cs:fontRef>
    <cs:spPr>
      <a:ln w="63500" cap="rnd" cmpd="sng" algn="ctr">
        <a:solidFill>
          <a:schemeClr val="phClr">
            <a:alpha val="25000"/>
          </a:schemeClr>
        </a:solidFill>
        <a:round/>
      </a:ln>
    </cs:spPr>
  </cs:trendline>
  <cs:trendlineLabel>
    <cs:lnRef idx="0"/>
    <cs:fillRef idx="0"/>
    <cs:effectRef idx="0"/>
    <cs:fontRef idx="minor">
      <a:schemeClr val="dk1">
        <a:lumMod val="50000"/>
        <a:lumOff val="50000"/>
      </a:schemeClr>
    </cs:fontRef>
    <cs:defRPr sz="900" kern="1200"/>
  </cs:trendlineLabel>
  <cs:upBar>
    <cs:lnRef idx="0"/>
    <cs:fillRef idx="0"/>
    <cs:effectRef idx="0"/>
    <cs:fontRef idx="minor">
      <a:schemeClr val="tx1"/>
    </cs:fontRef>
    <cs:spPr>
      <a:solidFill>
        <a:schemeClr val="lt1"/>
      </a:solidFill>
      <a:ln w="9525">
        <a:solidFill>
          <a:schemeClr val="dk1">
            <a:lumMod val="50000"/>
            <a:lumOff val="50000"/>
          </a:schemeClr>
        </a:solidFill>
      </a:ln>
    </cs:spPr>
  </cs:upBar>
  <cs:valueAxis>
    <cs:lnRef idx="0"/>
    <cs:fillRef idx="0"/>
    <cs:effectRef idx="0"/>
    <cs:fontRef idx="minor">
      <a:schemeClr val="dk1">
        <a:lumMod val="50000"/>
        <a:lumOff val="50000"/>
      </a:schemeClr>
    </cs:fontRef>
    <cs:defRPr sz="900" kern="1200"/>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A6959F-73CE-8F4F-84A0-DC26AF263A1E}" type="datetimeFigureOut">
              <a:rPr lang="en-US" smtClean="0"/>
              <a:t>2/17/23</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38C40F-BE27-DB46-9FC4-A209A93C4CA7}" type="slidenum">
              <a:rPr lang="en-US" smtClean="0"/>
              <a:t>‹#›</a:t>
            </a:fld>
            <a:endParaRPr lang="en-US"/>
          </a:p>
        </p:txBody>
      </p:sp>
    </p:spTree>
    <p:extLst>
      <p:ext uri="{BB962C8B-B14F-4D97-AF65-F5344CB8AC3E}">
        <p14:creationId xmlns:p14="http://schemas.microsoft.com/office/powerpoint/2010/main" val="1607779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8C40F-BE27-DB46-9FC4-A209A93C4CA7}" type="slidenum">
              <a:rPr lang="en-US" smtClean="0"/>
              <a:t>1</a:t>
            </a:fld>
            <a:endParaRPr lang="en-US"/>
          </a:p>
        </p:txBody>
      </p:sp>
    </p:spTree>
    <p:extLst>
      <p:ext uri="{BB962C8B-B14F-4D97-AF65-F5344CB8AC3E}">
        <p14:creationId xmlns:p14="http://schemas.microsoft.com/office/powerpoint/2010/main" val="5164634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7183123"/>
            <a:ext cx="27980640" cy="15280640"/>
          </a:xfrm>
        </p:spPr>
        <p:txBody>
          <a:bodyPr anchor="b"/>
          <a:lstStyle>
            <a:lvl1pPr algn="ctr">
              <a:defRPr sz="21600"/>
            </a:lvl1pPr>
          </a:lstStyle>
          <a:p>
            <a:r>
              <a:rPr lang="en-US"/>
              <a:t>Click to edit Master title style</a:t>
            </a:r>
            <a:endParaRPr lang="en-US" dirty="0"/>
          </a:p>
        </p:txBody>
      </p:sp>
      <p:sp>
        <p:nvSpPr>
          <p:cNvPr id="3" name="Subtitle 2"/>
          <p:cNvSpPr>
            <a:spLocks noGrp="1"/>
          </p:cNvSpPr>
          <p:nvPr>
            <p:ph type="subTitle" idx="1"/>
          </p:nvPr>
        </p:nvSpPr>
        <p:spPr>
          <a:xfrm>
            <a:off x="4114800" y="23053043"/>
            <a:ext cx="24688800" cy="10596877"/>
          </a:xfrm>
        </p:spPr>
        <p:txBody>
          <a:bodyPr/>
          <a:lstStyle>
            <a:lvl1pPr marL="0" indent="0" algn="ctr">
              <a:buNone/>
              <a:defRPr sz="8640"/>
            </a:lvl1pPr>
            <a:lvl2pPr marL="1645920" indent="0" algn="ctr">
              <a:buNone/>
              <a:defRPr sz="7200"/>
            </a:lvl2pPr>
            <a:lvl3pPr marL="3291840" indent="0" algn="ctr">
              <a:buNone/>
              <a:defRPr sz="6480"/>
            </a:lvl3pPr>
            <a:lvl4pPr marL="4937760" indent="0" algn="ctr">
              <a:buNone/>
              <a:defRPr sz="5760"/>
            </a:lvl4pPr>
            <a:lvl5pPr marL="6583680" indent="0" algn="ctr">
              <a:buNone/>
              <a:defRPr sz="5760"/>
            </a:lvl5pPr>
            <a:lvl6pPr marL="8229600" indent="0" algn="ctr">
              <a:buNone/>
              <a:defRPr sz="5760"/>
            </a:lvl6pPr>
            <a:lvl7pPr marL="9875520" indent="0" algn="ctr">
              <a:buNone/>
              <a:defRPr sz="5760"/>
            </a:lvl7pPr>
            <a:lvl8pPr marL="11521440" indent="0" algn="ctr">
              <a:buNone/>
              <a:defRPr sz="5760"/>
            </a:lvl8pPr>
            <a:lvl9pPr marL="13167360" indent="0" algn="ctr">
              <a:buNone/>
              <a:defRPr sz="57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06DEC6-DF65-D346-A6EF-39F53C81A55F}" type="datetimeFigureOut">
              <a:rPr lang="en-US" smtClean="0"/>
              <a:t>2/17/23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20CCD3-681B-FE48-9216-0138B53632D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06DEC6-DF65-D346-A6EF-39F53C81A55F}" type="datetimeFigureOut">
              <a:rPr lang="en-US" smtClean="0"/>
              <a:t>2/17/23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20CCD3-681B-FE48-9216-0138B53632D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557232" y="2336800"/>
            <a:ext cx="7098030" cy="3719576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63142" y="2336800"/>
            <a:ext cx="20882610" cy="37195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06DEC6-DF65-D346-A6EF-39F53C81A55F}" type="datetimeFigureOut">
              <a:rPr lang="en-US" smtClean="0"/>
              <a:t>2/17/23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20CCD3-681B-FE48-9216-0138B53632D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06DEC6-DF65-D346-A6EF-39F53C81A55F}" type="datetimeFigureOut">
              <a:rPr lang="en-US" smtClean="0"/>
              <a:t>2/17/23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20CCD3-681B-FE48-9216-0138B53632D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45997" y="10942333"/>
            <a:ext cx="28392120" cy="18257517"/>
          </a:xfrm>
        </p:spPr>
        <p:txBody>
          <a:bodyPr anchor="b"/>
          <a:lstStyle>
            <a:lvl1pPr>
              <a:defRPr sz="21600"/>
            </a:lvl1pPr>
          </a:lstStyle>
          <a:p>
            <a:r>
              <a:rPr lang="en-US"/>
              <a:t>Click to edit Master title style</a:t>
            </a:r>
            <a:endParaRPr lang="en-US" dirty="0"/>
          </a:p>
        </p:txBody>
      </p:sp>
      <p:sp>
        <p:nvSpPr>
          <p:cNvPr id="3" name="Text Placeholder 2"/>
          <p:cNvSpPr>
            <a:spLocks noGrp="1"/>
          </p:cNvSpPr>
          <p:nvPr>
            <p:ph type="body" idx="1"/>
          </p:nvPr>
        </p:nvSpPr>
        <p:spPr>
          <a:xfrm>
            <a:off x="2245997" y="29372573"/>
            <a:ext cx="28392120" cy="9601197"/>
          </a:xfrm>
        </p:spPr>
        <p:txBody>
          <a:bodyPr/>
          <a:lstStyle>
            <a:lvl1pPr marL="0" indent="0">
              <a:buNone/>
              <a:defRPr sz="8640">
                <a:solidFill>
                  <a:schemeClr val="tx1"/>
                </a:solidFill>
              </a:defRPr>
            </a:lvl1pPr>
            <a:lvl2pPr marL="1645920" indent="0">
              <a:buNone/>
              <a:defRPr sz="7200">
                <a:solidFill>
                  <a:schemeClr val="tx1">
                    <a:tint val="75000"/>
                  </a:schemeClr>
                </a:solidFill>
              </a:defRPr>
            </a:lvl2pPr>
            <a:lvl3pPr marL="3291840" indent="0">
              <a:buNone/>
              <a:defRPr sz="6480">
                <a:solidFill>
                  <a:schemeClr val="tx1">
                    <a:tint val="75000"/>
                  </a:schemeClr>
                </a:solidFill>
              </a:defRPr>
            </a:lvl3pPr>
            <a:lvl4pPr marL="4937760" indent="0">
              <a:buNone/>
              <a:defRPr sz="5760">
                <a:solidFill>
                  <a:schemeClr val="tx1">
                    <a:tint val="75000"/>
                  </a:schemeClr>
                </a:solidFill>
              </a:defRPr>
            </a:lvl4pPr>
            <a:lvl5pPr marL="6583680" indent="0">
              <a:buNone/>
              <a:defRPr sz="5760">
                <a:solidFill>
                  <a:schemeClr val="tx1">
                    <a:tint val="75000"/>
                  </a:schemeClr>
                </a:solidFill>
              </a:defRPr>
            </a:lvl5pPr>
            <a:lvl6pPr marL="8229600" indent="0">
              <a:buNone/>
              <a:defRPr sz="5760">
                <a:solidFill>
                  <a:schemeClr val="tx1">
                    <a:tint val="75000"/>
                  </a:schemeClr>
                </a:solidFill>
              </a:defRPr>
            </a:lvl6pPr>
            <a:lvl7pPr marL="9875520" indent="0">
              <a:buNone/>
              <a:defRPr sz="5760">
                <a:solidFill>
                  <a:schemeClr val="tx1">
                    <a:tint val="75000"/>
                  </a:schemeClr>
                </a:solidFill>
              </a:defRPr>
            </a:lvl7pPr>
            <a:lvl8pPr marL="11521440" indent="0">
              <a:buNone/>
              <a:defRPr sz="5760">
                <a:solidFill>
                  <a:schemeClr val="tx1">
                    <a:tint val="75000"/>
                  </a:schemeClr>
                </a:solidFill>
              </a:defRPr>
            </a:lvl8pPr>
            <a:lvl9pPr marL="13167360" indent="0">
              <a:buNone/>
              <a:defRPr sz="57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06DEC6-DF65-D346-A6EF-39F53C81A55F}" type="datetimeFigureOut">
              <a:rPr lang="en-US" smtClean="0"/>
              <a:t>2/17/23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20CCD3-681B-FE48-9216-0138B53632D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63140" y="11684000"/>
            <a:ext cx="13990320" cy="27848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664940" y="11684000"/>
            <a:ext cx="13990320" cy="27848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A06DEC6-DF65-D346-A6EF-39F53C81A55F}" type="datetimeFigureOut">
              <a:rPr lang="en-US" smtClean="0"/>
              <a:t>2/17/23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20CCD3-681B-FE48-9216-0138B53632D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336810"/>
            <a:ext cx="28392120" cy="8483603"/>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67431" y="10759443"/>
            <a:ext cx="13926024" cy="5273037"/>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4" name="Content Placeholder 3"/>
          <p:cNvSpPr>
            <a:spLocks noGrp="1"/>
          </p:cNvSpPr>
          <p:nvPr>
            <p:ph sz="half" idx="2"/>
          </p:nvPr>
        </p:nvSpPr>
        <p:spPr>
          <a:xfrm>
            <a:off x="2267431" y="16032480"/>
            <a:ext cx="13926024" cy="23581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664942" y="10759443"/>
            <a:ext cx="13994608" cy="5273037"/>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6" name="Content Placeholder 5"/>
          <p:cNvSpPr>
            <a:spLocks noGrp="1"/>
          </p:cNvSpPr>
          <p:nvPr>
            <p:ph sz="quarter" idx="4"/>
          </p:nvPr>
        </p:nvSpPr>
        <p:spPr>
          <a:xfrm>
            <a:off x="16664942" y="16032480"/>
            <a:ext cx="13994608" cy="23581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A06DEC6-DF65-D346-A6EF-39F53C81A55F}" type="datetimeFigureOut">
              <a:rPr lang="en-US" smtClean="0"/>
              <a:t>2/17/23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20CCD3-681B-FE48-9216-0138B53632D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A06DEC6-DF65-D346-A6EF-39F53C81A55F}" type="datetimeFigureOut">
              <a:rPr lang="en-US" smtClean="0"/>
              <a:t>2/17/23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20CCD3-681B-FE48-9216-0138B53632D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06DEC6-DF65-D346-A6EF-39F53C81A55F}" type="datetimeFigureOut">
              <a:rPr lang="en-US" smtClean="0"/>
              <a:t>2/17/23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20CCD3-681B-FE48-9216-0138B53632D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926080"/>
            <a:ext cx="10617041" cy="10241280"/>
          </a:xfrm>
        </p:spPr>
        <p:txBody>
          <a:bodyPr anchor="b"/>
          <a:lstStyle>
            <a:lvl1pPr>
              <a:defRPr sz="11520"/>
            </a:lvl1pPr>
          </a:lstStyle>
          <a:p>
            <a:r>
              <a:rPr lang="en-US"/>
              <a:t>Click to edit Master title style</a:t>
            </a:r>
            <a:endParaRPr lang="en-US" dirty="0"/>
          </a:p>
        </p:txBody>
      </p:sp>
      <p:sp>
        <p:nvSpPr>
          <p:cNvPr id="3" name="Content Placeholder 2"/>
          <p:cNvSpPr>
            <a:spLocks noGrp="1"/>
          </p:cNvSpPr>
          <p:nvPr>
            <p:ph idx="1"/>
          </p:nvPr>
        </p:nvSpPr>
        <p:spPr>
          <a:xfrm>
            <a:off x="13994608" y="6319530"/>
            <a:ext cx="16664940" cy="31191200"/>
          </a:xfrm>
        </p:spPr>
        <p:txBody>
          <a:bodyPr/>
          <a:lstStyle>
            <a:lvl1pPr>
              <a:defRPr sz="11520"/>
            </a:lvl1pPr>
            <a:lvl2pPr>
              <a:defRPr sz="10080"/>
            </a:lvl2pPr>
            <a:lvl3pPr>
              <a:defRPr sz="864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67428" y="13167360"/>
            <a:ext cx="10617041" cy="24394163"/>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Click to edit Master text styles</a:t>
            </a:r>
          </a:p>
        </p:txBody>
      </p:sp>
      <p:sp>
        <p:nvSpPr>
          <p:cNvPr id="5" name="Date Placeholder 4"/>
          <p:cNvSpPr>
            <a:spLocks noGrp="1"/>
          </p:cNvSpPr>
          <p:nvPr>
            <p:ph type="dt" sz="half" idx="10"/>
          </p:nvPr>
        </p:nvSpPr>
        <p:spPr/>
        <p:txBody>
          <a:bodyPr/>
          <a:lstStyle/>
          <a:p>
            <a:fld id="{4A06DEC6-DF65-D346-A6EF-39F53C81A55F}" type="datetimeFigureOut">
              <a:rPr lang="en-US" smtClean="0"/>
              <a:t>2/17/23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20CCD3-681B-FE48-9216-0138B53632D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926080"/>
            <a:ext cx="10617041" cy="10241280"/>
          </a:xfrm>
        </p:spPr>
        <p:txBody>
          <a:bodyPr anchor="b"/>
          <a:lstStyle>
            <a:lvl1pPr>
              <a:defRPr sz="11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994608" y="6319530"/>
            <a:ext cx="16664940" cy="31191200"/>
          </a:xfrm>
        </p:spPr>
        <p:txBody>
          <a:bodyPr anchor="t"/>
          <a:lstStyle>
            <a:lvl1pPr marL="0" indent="0">
              <a:buNone/>
              <a:defRPr sz="11520"/>
            </a:lvl1pPr>
            <a:lvl2pPr marL="1645920" indent="0">
              <a:buNone/>
              <a:defRPr sz="10080"/>
            </a:lvl2pPr>
            <a:lvl3pPr marL="3291840" indent="0">
              <a:buNone/>
              <a:defRPr sz="8640"/>
            </a:lvl3pPr>
            <a:lvl4pPr marL="4937760" indent="0">
              <a:buNone/>
              <a:defRPr sz="7200"/>
            </a:lvl4pPr>
            <a:lvl5pPr marL="6583680" indent="0">
              <a:buNone/>
              <a:defRPr sz="7200"/>
            </a:lvl5pPr>
            <a:lvl6pPr marL="8229600" indent="0">
              <a:buNone/>
              <a:defRPr sz="7200"/>
            </a:lvl6pPr>
            <a:lvl7pPr marL="9875520" indent="0">
              <a:buNone/>
              <a:defRPr sz="7200"/>
            </a:lvl7pPr>
            <a:lvl8pPr marL="11521440" indent="0">
              <a:buNone/>
              <a:defRPr sz="7200"/>
            </a:lvl8pPr>
            <a:lvl9pPr marL="13167360" indent="0">
              <a:buNone/>
              <a:defRPr sz="72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2267428" y="13167360"/>
            <a:ext cx="10617041" cy="24394163"/>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Click to edit Master text styles</a:t>
            </a:r>
          </a:p>
        </p:txBody>
      </p:sp>
      <p:sp>
        <p:nvSpPr>
          <p:cNvPr id="5" name="Date Placeholder 4"/>
          <p:cNvSpPr>
            <a:spLocks noGrp="1"/>
          </p:cNvSpPr>
          <p:nvPr>
            <p:ph type="dt" sz="half" idx="10"/>
          </p:nvPr>
        </p:nvSpPr>
        <p:spPr/>
        <p:txBody>
          <a:bodyPr/>
          <a:lstStyle/>
          <a:p>
            <a:fld id="{4A06DEC6-DF65-D346-A6EF-39F53C81A55F}" type="datetimeFigureOut">
              <a:rPr lang="en-US" smtClean="0"/>
              <a:t>2/17/23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20CCD3-681B-FE48-9216-0138B53632D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63140" y="2336810"/>
            <a:ext cx="28392120" cy="848360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63140" y="11684000"/>
            <a:ext cx="28392120" cy="27848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63140" y="40680650"/>
            <a:ext cx="7406640" cy="2336800"/>
          </a:xfrm>
          <a:prstGeom prst="rect">
            <a:avLst/>
          </a:prstGeom>
        </p:spPr>
        <p:txBody>
          <a:bodyPr vert="horz" lIns="91440" tIns="45720" rIns="91440" bIns="45720" rtlCol="0" anchor="ctr"/>
          <a:lstStyle>
            <a:lvl1pPr algn="l">
              <a:defRPr sz="4320">
                <a:solidFill>
                  <a:schemeClr val="tx1">
                    <a:tint val="75000"/>
                  </a:schemeClr>
                </a:solidFill>
              </a:defRPr>
            </a:lvl1pPr>
          </a:lstStyle>
          <a:p>
            <a:fld id="{4A06DEC6-DF65-D346-A6EF-39F53C81A55F}" type="datetimeFigureOut">
              <a:rPr lang="en-US" smtClean="0"/>
              <a:t>2/17/23</a:t>
            </a:fld>
            <a:endParaRPr lang="en-US"/>
          </a:p>
        </p:txBody>
      </p:sp>
      <p:sp>
        <p:nvSpPr>
          <p:cNvPr id="5" name="Footer Placeholder 4"/>
          <p:cNvSpPr>
            <a:spLocks noGrp="1"/>
          </p:cNvSpPr>
          <p:nvPr>
            <p:ph type="ftr" sz="quarter" idx="3"/>
          </p:nvPr>
        </p:nvSpPr>
        <p:spPr>
          <a:xfrm>
            <a:off x="10904220" y="40680650"/>
            <a:ext cx="11109960" cy="2336800"/>
          </a:xfrm>
          <a:prstGeom prst="rect">
            <a:avLst/>
          </a:prstGeom>
        </p:spPr>
        <p:txBody>
          <a:bodyPr vert="horz" lIns="91440" tIns="45720" rIns="91440" bIns="45720" rtlCol="0" anchor="ctr"/>
          <a:lstStyle>
            <a:lvl1pPr algn="ctr">
              <a:defRPr sz="43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248620" y="40680650"/>
            <a:ext cx="7406640" cy="2336800"/>
          </a:xfrm>
          <a:prstGeom prst="rect">
            <a:avLst/>
          </a:prstGeom>
        </p:spPr>
        <p:txBody>
          <a:bodyPr vert="horz" lIns="91440" tIns="45720" rIns="91440" bIns="45720" rtlCol="0" anchor="ctr"/>
          <a:lstStyle>
            <a:lvl1pPr algn="r">
              <a:defRPr sz="4320">
                <a:solidFill>
                  <a:schemeClr val="tx1">
                    <a:tint val="75000"/>
                  </a:schemeClr>
                </a:solidFill>
              </a:defRPr>
            </a:lvl1pPr>
          </a:lstStyle>
          <a:p>
            <a:fld id="{AF20CCD3-681B-FE48-9216-0138B53632DB}" type="slidenum">
              <a:rPr lang="en-US" smtClean="0"/>
              <a:t>‹#›</a:t>
            </a:fld>
            <a:endParaRPr lang="en-US"/>
          </a:p>
        </p:txBody>
      </p:sp>
    </p:spTree>
    <p:extLst>
      <p:ext uri="{BB962C8B-B14F-4D97-AF65-F5344CB8AC3E}">
        <p14:creationId xmlns:p14="http://schemas.microsoft.com/office/powerpoint/2010/main" val="52945056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3291840" rtl="0" eaLnBrk="1" latinLnBrk="0" hangingPunct="1">
        <a:lnSpc>
          <a:spcPct val="90000"/>
        </a:lnSpc>
        <a:spcBef>
          <a:spcPct val="0"/>
        </a:spcBef>
        <a:buNone/>
        <a:defRPr sz="15840" kern="1200">
          <a:solidFill>
            <a:schemeClr val="tx1"/>
          </a:solidFill>
          <a:latin typeface="+mj-lt"/>
          <a:ea typeface="+mj-ea"/>
          <a:cs typeface="+mj-cs"/>
        </a:defRPr>
      </a:lvl1pPr>
    </p:titleStyle>
    <p:bodyStyle>
      <a:lvl1pPr marL="822960" indent="-822960" algn="l" defTabSz="3291840" rtl="0" eaLnBrk="1" latinLnBrk="0" hangingPunct="1">
        <a:lnSpc>
          <a:spcPct val="90000"/>
        </a:lnSpc>
        <a:spcBef>
          <a:spcPts val="3600"/>
        </a:spcBef>
        <a:buFont typeface="Arial" panose="020B0604020202020204" pitchFamily="34" charset="0"/>
        <a:buChar char="•"/>
        <a:defRPr sz="10080" kern="1200">
          <a:solidFill>
            <a:schemeClr val="tx1"/>
          </a:solidFill>
          <a:latin typeface="+mn-lt"/>
          <a:ea typeface="+mn-ea"/>
          <a:cs typeface="+mn-cs"/>
        </a:defRPr>
      </a:lvl1pPr>
      <a:lvl2pPr marL="2468880" indent="-822960" algn="l" defTabSz="3291840" rtl="0" eaLnBrk="1" latinLnBrk="0" hangingPunct="1">
        <a:lnSpc>
          <a:spcPct val="90000"/>
        </a:lnSpc>
        <a:spcBef>
          <a:spcPts val="1800"/>
        </a:spcBef>
        <a:buFont typeface="Arial" panose="020B0604020202020204" pitchFamily="34" charset="0"/>
        <a:buChar char="•"/>
        <a:defRPr sz="8640" kern="1200">
          <a:solidFill>
            <a:schemeClr val="tx1"/>
          </a:solidFill>
          <a:latin typeface="+mn-lt"/>
          <a:ea typeface="+mn-ea"/>
          <a:cs typeface="+mn-cs"/>
        </a:defRPr>
      </a:lvl2pPr>
      <a:lvl3pPr marL="4114800" indent="-822960" algn="l" defTabSz="3291840" rtl="0" eaLnBrk="1" latinLnBrk="0" hangingPunct="1">
        <a:lnSpc>
          <a:spcPct val="90000"/>
        </a:lnSpc>
        <a:spcBef>
          <a:spcPts val="1800"/>
        </a:spcBef>
        <a:buFont typeface="Arial" panose="020B0604020202020204" pitchFamily="34" charset="0"/>
        <a:buChar char="•"/>
        <a:defRPr sz="7200" kern="1200">
          <a:solidFill>
            <a:schemeClr val="tx1"/>
          </a:solidFill>
          <a:latin typeface="+mn-lt"/>
          <a:ea typeface="+mn-ea"/>
          <a:cs typeface="+mn-cs"/>
        </a:defRPr>
      </a:lvl3pPr>
      <a:lvl4pPr marL="57607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4pPr>
      <a:lvl5pPr marL="740664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p:bodyStyle>
    <p:otherStyle>
      <a:defPPr>
        <a:defRPr lang="en-US"/>
      </a:defPPr>
      <a:lvl1pPr marL="0" algn="l" defTabSz="3291840" rtl="0" eaLnBrk="1" latinLnBrk="0" hangingPunct="1">
        <a:defRPr sz="6480" kern="1200">
          <a:solidFill>
            <a:schemeClr val="tx1"/>
          </a:solidFill>
          <a:latin typeface="+mn-lt"/>
          <a:ea typeface="+mn-ea"/>
          <a:cs typeface="+mn-cs"/>
        </a:defRPr>
      </a:lvl1pPr>
      <a:lvl2pPr marL="1645920" algn="l" defTabSz="3291840" rtl="0" eaLnBrk="1" latinLnBrk="0" hangingPunct="1">
        <a:defRPr sz="6480" kern="1200">
          <a:solidFill>
            <a:schemeClr val="tx1"/>
          </a:solidFill>
          <a:latin typeface="+mn-lt"/>
          <a:ea typeface="+mn-ea"/>
          <a:cs typeface="+mn-cs"/>
        </a:defRPr>
      </a:lvl2pPr>
      <a:lvl3pPr marL="3291840" algn="l" defTabSz="3291840" rtl="0" eaLnBrk="1" latinLnBrk="0" hangingPunct="1">
        <a:defRPr sz="6480" kern="1200">
          <a:solidFill>
            <a:schemeClr val="tx1"/>
          </a:solidFill>
          <a:latin typeface="+mn-lt"/>
          <a:ea typeface="+mn-ea"/>
          <a:cs typeface="+mn-cs"/>
        </a:defRPr>
      </a:lvl3pPr>
      <a:lvl4pPr marL="4937760" algn="l" defTabSz="3291840" rtl="0" eaLnBrk="1" latinLnBrk="0" hangingPunct="1">
        <a:defRPr sz="6480" kern="1200">
          <a:solidFill>
            <a:schemeClr val="tx1"/>
          </a:solidFill>
          <a:latin typeface="+mn-lt"/>
          <a:ea typeface="+mn-ea"/>
          <a:cs typeface="+mn-cs"/>
        </a:defRPr>
      </a:lvl4pPr>
      <a:lvl5pPr marL="6583680" algn="l" defTabSz="3291840" rtl="0" eaLnBrk="1" latinLnBrk="0" hangingPunct="1">
        <a:defRPr sz="6480" kern="1200">
          <a:solidFill>
            <a:schemeClr val="tx1"/>
          </a:solidFill>
          <a:latin typeface="+mn-lt"/>
          <a:ea typeface="+mn-ea"/>
          <a:cs typeface="+mn-cs"/>
        </a:defRPr>
      </a:lvl5pPr>
      <a:lvl6pPr marL="8229600" algn="l" defTabSz="3291840" rtl="0" eaLnBrk="1" latinLnBrk="0" hangingPunct="1">
        <a:defRPr sz="6480" kern="1200">
          <a:solidFill>
            <a:schemeClr val="tx1"/>
          </a:solidFill>
          <a:latin typeface="+mn-lt"/>
          <a:ea typeface="+mn-ea"/>
          <a:cs typeface="+mn-cs"/>
        </a:defRPr>
      </a:lvl6pPr>
      <a:lvl7pPr marL="9875520" algn="l" defTabSz="3291840" rtl="0" eaLnBrk="1" latinLnBrk="0" hangingPunct="1">
        <a:defRPr sz="6480" kern="1200">
          <a:solidFill>
            <a:schemeClr val="tx1"/>
          </a:solidFill>
          <a:latin typeface="+mn-lt"/>
          <a:ea typeface="+mn-ea"/>
          <a:cs typeface="+mn-cs"/>
        </a:defRPr>
      </a:lvl7pPr>
      <a:lvl8pPr marL="11521440" algn="l" defTabSz="3291840" rtl="0" eaLnBrk="1" latinLnBrk="0" hangingPunct="1">
        <a:defRPr sz="6480" kern="1200">
          <a:solidFill>
            <a:schemeClr val="tx1"/>
          </a:solidFill>
          <a:latin typeface="+mn-lt"/>
          <a:ea typeface="+mn-ea"/>
          <a:cs typeface="+mn-cs"/>
        </a:defRPr>
      </a:lvl8pPr>
      <a:lvl9pPr marL="13167360" algn="l" defTabSz="3291840" rtl="0" eaLnBrk="1" latinLnBrk="0" hangingPunct="1">
        <a:defRPr sz="64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3.xml"/><Relationship Id="rId3" Type="http://schemas.openxmlformats.org/officeDocument/2006/relationships/hyperlink" Target="https://doi.org/10.1515/lp-2014-0010" TargetMode="External"/><Relationship Id="rId7"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chart" Target="../charts/chart1.xml"/><Relationship Id="rId5" Type="http://schemas.openxmlformats.org/officeDocument/2006/relationships/hyperlink" Target="https://en.wikipedia.org/wiki/Colorado_State_Rams" TargetMode="External"/><Relationship Id="rId4" Type="http://schemas.openxmlformats.org/officeDocument/2006/relationships/image" Target="../media/image1.png"/><Relationship Id="rId9" Type="http://schemas.openxmlformats.org/officeDocument/2006/relationships/chart" Target="../charts/char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2634722" y="232433"/>
            <a:ext cx="29707931" cy="3026652"/>
          </a:xfrm>
        </p:spPr>
        <p:txBody>
          <a:bodyPr>
            <a:noAutofit/>
          </a:bodyPr>
          <a:lstStyle/>
          <a:p>
            <a:pPr algn="ctr"/>
            <a:r>
              <a:rPr lang="en-US" sz="6000" u="sng" dirty="0"/>
              <a:t>An Acoustic Analysis of Vowel Phoneme Substitutions in American English Learners of French</a:t>
            </a:r>
            <a:br>
              <a:rPr lang="en-US" sz="6000" u="sng" dirty="0"/>
            </a:br>
            <a:r>
              <a:rPr lang="en-US" sz="4000" dirty="0"/>
              <a:t>Madeline Strah-Farber</a:t>
            </a:r>
            <a:br>
              <a:rPr lang="en-US" sz="4000" dirty="0"/>
            </a:br>
            <a:r>
              <a:rPr lang="en-US" sz="4000" dirty="0"/>
              <a:t>Colorado State University</a:t>
            </a:r>
          </a:p>
        </p:txBody>
      </p:sp>
      <p:sp>
        <p:nvSpPr>
          <p:cNvPr id="3" name="Content Placeholder 2"/>
          <p:cNvSpPr>
            <a:spLocks noGrp="1"/>
          </p:cNvSpPr>
          <p:nvPr>
            <p:ph sz="half" idx="1"/>
          </p:nvPr>
        </p:nvSpPr>
        <p:spPr>
          <a:xfrm>
            <a:off x="541595" y="3259085"/>
            <a:ext cx="10228886" cy="10459274"/>
          </a:xfrm>
          <a:solidFill>
            <a:schemeClr val="accent6">
              <a:lumMod val="20000"/>
              <a:lumOff val="80000"/>
            </a:schemeClr>
          </a:solidFill>
          <a:ln>
            <a:solidFill>
              <a:schemeClr val="accent1"/>
            </a:solidFill>
          </a:ln>
        </p:spPr>
        <p:txBody>
          <a:bodyPr wrap="square" bIns="0">
            <a:spAutoFit/>
          </a:bodyPr>
          <a:lstStyle/>
          <a:p>
            <a:pPr marL="514350" indent="-514350">
              <a:lnSpc>
                <a:spcPct val="100000"/>
              </a:lnSpc>
              <a:spcBef>
                <a:spcPts val="200"/>
              </a:spcBef>
              <a:buAutoNum type="arabicPeriod"/>
            </a:pPr>
            <a:r>
              <a:rPr lang="en-US" sz="3200" b="1" dirty="0">
                <a:ln w="15875">
                  <a:solidFill>
                    <a:schemeClr val="accent6">
                      <a:lumMod val="75000"/>
                    </a:schemeClr>
                  </a:solidFill>
                </a:ln>
              </a:rPr>
              <a:t>BACKGROUND</a:t>
            </a:r>
          </a:p>
          <a:p>
            <a:pPr>
              <a:lnSpc>
                <a:spcPct val="100000"/>
              </a:lnSpc>
              <a:spcBef>
                <a:spcPts val="200"/>
              </a:spcBef>
              <a:buFont typeface="Wingdings" pitchFamily="2" charset="2"/>
              <a:buChar char="Ø"/>
            </a:pPr>
            <a:endParaRPr lang="en-US" sz="3200" dirty="0">
              <a:ln w="15875">
                <a:solidFill>
                  <a:schemeClr val="accent6">
                    <a:lumMod val="75000"/>
                  </a:schemeClr>
                </a:solidFill>
              </a:ln>
            </a:endParaRPr>
          </a:p>
          <a:p>
            <a:pPr>
              <a:lnSpc>
                <a:spcPct val="100000"/>
              </a:lnSpc>
              <a:spcBef>
                <a:spcPts val="200"/>
              </a:spcBef>
              <a:buFont typeface="Wingdings" pitchFamily="2" charset="2"/>
              <a:buChar char="Ø"/>
            </a:pPr>
            <a:r>
              <a:rPr lang="en-US" sz="3200" dirty="0"/>
              <a:t>In American English (AE) we have ~14 vowels</a:t>
            </a:r>
          </a:p>
          <a:p>
            <a:pPr>
              <a:lnSpc>
                <a:spcPct val="100000"/>
              </a:lnSpc>
              <a:spcBef>
                <a:spcPts val="200"/>
              </a:spcBef>
              <a:buFont typeface="Wingdings" pitchFamily="2" charset="2"/>
              <a:buChar char="Ø"/>
            </a:pPr>
            <a:r>
              <a:rPr lang="en-US" sz="3200" dirty="0"/>
              <a:t>However, one phonetic characteristic in French that is absent from AE is rounded vowels</a:t>
            </a:r>
          </a:p>
          <a:p>
            <a:pPr marL="822960" lvl="1">
              <a:lnSpc>
                <a:spcPct val="100000"/>
              </a:lnSpc>
              <a:spcBef>
                <a:spcPts val="200"/>
              </a:spcBef>
              <a:buFont typeface="Wingdings" pitchFamily="2" charset="2"/>
              <a:buChar char="Ø"/>
            </a:pPr>
            <a:r>
              <a:rPr lang="en-US" sz="3200" b="1" dirty="0" err="1"/>
              <a:t>Eg.</a:t>
            </a:r>
            <a:r>
              <a:rPr lang="en-US" sz="3200" b="1" dirty="0"/>
              <a:t> /y/ in the word ‘</a:t>
            </a:r>
            <a:r>
              <a:rPr lang="en-US" sz="3200" b="1" dirty="0" err="1"/>
              <a:t>tu</a:t>
            </a:r>
            <a:r>
              <a:rPr lang="en-US" sz="3200" b="1" dirty="0"/>
              <a:t>’</a:t>
            </a:r>
          </a:p>
          <a:p>
            <a:pPr lvl="1">
              <a:lnSpc>
                <a:spcPct val="100000"/>
              </a:lnSpc>
              <a:spcBef>
                <a:spcPts val="200"/>
              </a:spcBef>
              <a:buFont typeface="Wingdings" pitchFamily="2" charset="2"/>
              <a:buChar char="Ø"/>
            </a:pPr>
            <a:endParaRPr lang="en-US" sz="3200" dirty="0">
              <a:ln w="15875">
                <a:solidFill>
                  <a:schemeClr val="accent6">
                    <a:lumMod val="75000"/>
                  </a:schemeClr>
                </a:solidFill>
              </a:ln>
            </a:endParaRPr>
          </a:p>
          <a:p>
            <a:pPr>
              <a:lnSpc>
                <a:spcPct val="100000"/>
              </a:lnSpc>
              <a:spcBef>
                <a:spcPts val="200"/>
              </a:spcBef>
              <a:buFont typeface="Wingdings" pitchFamily="2" charset="2"/>
              <a:buChar char="Ø"/>
            </a:pPr>
            <a:r>
              <a:rPr lang="en-US" sz="3200" dirty="0"/>
              <a:t>When a phoneme is absent in the mother language but present in L2, many speakers will substitute the target phoneme with something that is more familiar to them.</a:t>
            </a:r>
          </a:p>
          <a:p>
            <a:pPr lvl="1">
              <a:lnSpc>
                <a:spcPct val="100000"/>
              </a:lnSpc>
              <a:spcBef>
                <a:spcPts val="200"/>
              </a:spcBef>
              <a:buFont typeface="Wingdings" pitchFamily="2" charset="2"/>
              <a:buChar char="Ø"/>
            </a:pPr>
            <a:r>
              <a:rPr lang="en-US" sz="2800" dirty="0"/>
              <a:t>E.g. Rounded French /y/ being substituted with the AE /U/</a:t>
            </a:r>
          </a:p>
          <a:p>
            <a:pPr>
              <a:lnSpc>
                <a:spcPct val="100000"/>
              </a:lnSpc>
              <a:spcBef>
                <a:spcPts val="200"/>
              </a:spcBef>
              <a:buFont typeface="Wingdings" pitchFamily="2" charset="2"/>
              <a:buChar char="Ø"/>
            </a:pPr>
            <a:r>
              <a:rPr lang="en-US" sz="3200" i="1" dirty="0">
                <a:solidFill>
                  <a:schemeClr val="tx1">
                    <a:lumMod val="95000"/>
                    <a:lumOff val="5000"/>
                  </a:schemeClr>
                </a:solidFill>
              </a:rPr>
              <a:t>Speech Learning Model </a:t>
            </a:r>
            <a:r>
              <a:rPr lang="en-US" sz="3200" dirty="0">
                <a:solidFill>
                  <a:schemeClr val="tx1">
                    <a:lumMod val="95000"/>
                    <a:lumOff val="5000"/>
                  </a:schemeClr>
                </a:solidFill>
              </a:rPr>
              <a:t>(</a:t>
            </a:r>
            <a:r>
              <a:rPr lang="en-US" sz="3200" dirty="0" err="1">
                <a:solidFill>
                  <a:schemeClr val="tx1">
                    <a:lumMod val="95000"/>
                    <a:lumOff val="5000"/>
                  </a:schemeClr>
                </a:solidFill>
              </a:rPr>
              <a:t>Flege</a:t>
            </a:r>
            <a:r>
              <a:rPr lang="en-US" sz="3200" dirty="0">
                <a:solidFill>
                  <a:schemeClr val="tx1">
                    <a:lumMod val="95000"/>
                    <a:lumOff val="5000"/>
                  </a:schemeClr>
                </a:solidFill>
              </a:rPr>
              <a:t>, 1987)</a:t>
            </a:r>
            <a:r>
              <a:rPr lang="en-US" sz="3200" i="1" dirty="0">
                <a:solidFill>
                  <a:schemeClr val="tx1">
                    <a:lumMod val="95000"/>
                    <a:lumOff val="5000"/>
                  </a:schemeClr>
                </a:solidFill>
              </a:rPr>
              <a:t>: </a:t>
            </a:r>
            <a:r>
              <a:rPr lang="en-US" sz="3200" dirty="0">
                <a:solidFill>
                  <a:schemeClr val="tx1">
                    <a:lumMod val="95000"/>
                    <a:lumOff val="5000"/>
                  </a:schemeClr>
                </a:solidFill>
              </a:rPr>
              <a:t>high front rounded vowels (/y/) should be easy to pronounce and acquire, since rounding is not found to be a contrastive vowel feature in AE</a:t>
            </a:r>
          </a:p>
          <a:p>
            <a:pPr>
              <a:lnSpc>
                <a:spcPct val="100000"/>
              </a:lnSpc>
              <a:spcBef>
                <a:spcPts val="200"/>
              </a:spcBef>
              <a:buFont typeface="Wingdings" pitchFamily="2" charset="2"/>
              <a:buChar char="Ø"/>
            </a:pPr>
            <a:r>
              <a:rPr lang="en-US" sz="3200" dirty="0">
                <a:solidFill>
                  <a:schemeClr val="tx1">
                    <a:lumMod val="95000"/>
                    <a:lumOff val="5000"/>
                  </a:schemeClr>
                </a:solidFill>
              </a:rPr>
              <a:t>Therefore, substitutions such as /u/ for /y/ are not expected to occur at higher levels of proficiency.</a:t>
            </a:r>
          </a:p>
          <a:p>
            <a:pPr>
              <a:lnSpc>
                <a:spcPct val="100000"/>
              </a:lnSpc>
              <a:spcBef>
                <a:spcPts val="200"/>
              </a:spcBef>
              <a:buFont typeface="Wingdings" pitchFamily="2" charset="2"/>
              <a:buChar char="Ø"/>
            </a:pPr>
            <a:r>
              <a:rPr lang="en-US" sz="3200" dirty="0">
                <a:solidFill>
                  <a:schemeClr val="tx1">
                    <a:lumMod val="95000"/>
                    <a:lumOff val="5000"/>
                  </a:schemeClr>
                </a:solidFill>
              </a:rPr>
              <a:t>We are exclusively looking at the acoustic correlate of the fronting, which is represented by F2 (</a:t>
            </a:r>
            <a:r>
              <a:rPr lang="en-US" sz="2800" dirty="0" err="1">
                <a:solidFill>
                  <a:srgbClr val="303030"/>
                </a:solidFill>
                <a:latin typeface="arial" panose="020B0604020202020204" pitchFamily="34" charset="0"/>
              </a:rPr>
              <a:t>Noiray</a:t>
            </a:r>
            <a:r>
              <a:rPr lang="en-US" sz="2800" dirty="0">
                <a:solidFill>
                  <a:srgbClr val="303030"/>
                </a:solidFill>
                <a:latin typeface="arial" panose="020B0604020202020204" pitchFamily="34" charset="0"/>
              </a:rPr>
              <a:t>, 2014).</a:t>
            </a:r>
            <a:br>
              <a:rPr lang="en-US" sz="2800" dirty="0"/>
            </a:br>
            <a:endParaRPr lang="en-US" sz="2800" b="1" dirty="0">
              <a:solidFill>
                <a:schemeClr val="tx1">
                  <a:lumMod val="95000"/>
                  <a:lumOff val="5000"/>
                </a:schemeClr>
              </a:solidFill>
            </a:endParaRPr>
          </a:p>
        </p:txBody>
      </p:sp>
      <p:sp>
        <p:nvSpPr>
          <p:cNvPr id="9" name="Rectangle 8"/>
          <p:cNvSpPr/>
          <p:nvPr/>
        </p:nvSpPr>
        <p:spPr>
          <a:xfrm>
            <a:off x="541595" y="14137099"/>
            <a:ext cx="10228886" cy="6776214"/>
          </a:xfrm>
          <a:prstGeom prst="rect">
            <a:avLst/>
          </a:prstGeom>
          <a:solidFill>
            <a:schemeClr val="accent1">
              <a:lumMod val="40000"/>
              <a:lumOff val="60000"/>
            </a:schemeClr>
          </a:solidFill>
        </p:spPr>
        <p:txBody>
          <a:bodyPr wrap="square">
            <a:spAutoFit/>
          </a:bodyPr>
          <a:lstStyle/>
          <a:p>
            <a:pPr>
              <a:spcBef>
                <a:spcPts val="200"/>
              </a:spcBef>
            </a:pPr>
            <a:r>
              <a:rPr lang="en-US" sz="3200" dirty="0">
                <a:ln>
                  <a:solidFill>
                    <a:schemeClr val="accent1">
                      <a:lumMod val="75000"/>
                    </a:schemeClr>
                  </a:solidFill>
                </a:ln>
              </a:rPr>
              <a:t>2. </a:t>
            </a:r>
            <a:r>
              <a:rPr lang="en-US" sz="3200" b="1" dirty="0">
                <a:ln>
                  <a:solidFill>
                    <a:schemeClr val="accent1">
                      <a:lumMod val="75000"/>
                    </a:schemeClr>
                  </a:solidFill>
                </a:ln>
              </a:rPr>
              <a:t>THE CURRENT STUDY</a:t>
            </a:r>
          </a:p>
          <a:p>
            <a:pPr>
              <a:spcBef>
                <a:spcPts val="200"/>
              </a:spcBef>
            </a:pPr>
            <a:endParaRPr lang="en-US" sz="1000" dirty="0">
              <a:ln>
                <a:solidFill>
                  <a:schemeClr val="accent1">
                    <a:lumMod val="75000"/>
                  </a:schemeClr>
                </a:solidFill>
              </a:ln>
            </a:endParaRPr>
          </a:p>
          <a:p>
            <a:pPr>
              <a:spcBef>
                <a:spcPts val="200"/>
              </a:spcBef>
            </a:pPr>
            <a:r>
              <a:rPr lang="en-US" sz="2800" dirty="0">
                <a:ln>
                  <a:solidFill>
                    <a:schemeClr val="accent1">
                      <a:lumMod val="75000"/>
                    </a:schemeClr>
                  </a:solidFill>
                </a:ln>
              </a:rPr>
              <a:t>GOAL:</a:t>
            </a:r>
            <a:r>
              <a:rPr lang="en-US" sz="3000" dirty="0">
                <a:ln>
                  <a:solidFill>
                    <a:schemeClr val="accent1">
                      <a:lumMod val="75000"/>
                    </a:schemeClr>
                  </a:solidFill>
                </a:ln>
              </a:rPr>
              <a:t> </a:t>
            </a:r>
            <a:r>
              <a:rPr lang="en-US" sz="3200" dirty="0"/>
              <a:t>Through this pilot study, we hoped to examine how native speakers of American English and second language learners of French were able to produce the French fronted closed rounded vowels, such as /y/ and /</a:t>
            </a:r>
            <a:r>
              <a:rPr lang="en-US" sz="3200" dirty="0" err="1"/>
              <a:t>ø</a:t>
            </a:r>
            <a:r>
              <a:rPr lang="en-US" sz="3200" dirty="0"/>
              <a:t>/ in words like, "</a:t>
            </a:r>
            <a:r>
              <a:rPr lang="en-US" sz="3200" dirty="0" err="1"/>
              <a:t>tu</a:t>
            </a:r>
            <a:r>
              <a:rPr lang="en-US" sz="3200" dirty="0"/>
              <a:t>" and "</a:t>
            </a:r>
            <a:r>
              <a:rPr lang="en-US" sz="3200" dirty="0" err="1"/>
              <a:t>eux</a:t>
            </a:r>
            <a:r>
              <a:rPr lang="en-US" sz="3200" dirty="0"/>
              <a:t>"</a:t>
            </a:r>
          </a:p>
          <a:p>
            <a:pPr>
              <a:spcBef>
                <a:spcPts val="200"/>
              </a:spcBef>
            </a:pPr>
            <a:r>
              <a:rPr lang="en-US" sz="3200" dirty="0">
                <a:ln>
                  <a:solidFill>
                    <a:schemeClr val="accent1">
                      <a:lumMod val="75000"/>
                    </a:schemeClr>
                  </a:solidFill>
                </a:ln>
              </a:rPr>
              <a:t>General Hypothesis</a:t>
            </a:r>
          </a:p>
          <a:p>
            <a:pPr marL="457200" indent="-457200">
              <a:lnSpc>
                <a:spcPct val="100000"/>
              </a:lnSpc>
              <a:spcBef>
                <a:spcPts val="200"/>
              </a:spcBef>
              <a:buFont typeface="Arial" charset="0"/>
              <a:buChar char="•"/>
            </a:pPr>
            <a:r>
              <a:rPr lang="en-US" sz="3200" dirty="0"/>
              <a:t>Beginners of French should have more difficulty in separating the phonetic characteristics of the close front rounded vowel /y/. </a:t>
            </a:r>
          </a:p>
          <a:p>
            <a:pPr marL="457200" indent="-457200">
              <a:lnSpc>
                <a:spcPct val="100000"/>
              </a:lnSpc>
              <a:spcBef>
                <a:spcPts val="200"/>
              </a:spcBef>
              <a:buFont typeface="Arial" charset="0"/>
              <a:buChar char="•"/>
            </a:pPr>
            <a:r>
              <a:rPr lang="en-US" sz="3200" dirty="0"/>
              <a:t>Advanced speakers of French should be able to separate the phonetic characteristics between /y/ and /u/; therefore advanced speakers should not be substituting. </a:t>
            </a:r>
          </a:p>
        </p:txBody>
      </p:sp>
      <p:sp>
        <p:nvSpPr>
          <p:cNvPr id="14" name="Rectangle 13"/>
          <p:cNvSpPr/>
          <p:nvPr/>
        </p:nvSpPr>
        <p:spPr>
          <a:xfrm>
            <a:off x="21953714" y="6044589"/>
            <a:ext cx="10124462" cy="4251168"/>
          </a:xfrm>
          <a:prstGeom prst="rect">
            <a:avLst/>
          </a:prstGeom>
          <a:solidFill>
            <a:schemeClr val="tx2">
              <a:lumMod val="20000"/>
              <a:lumOff val="80000"/>
            </a:schemeClr>
          </a:solidFill>
        </p:spPr>
        <p:txBody>
          <a:bodyPr wrap="square">
            <a:noAutofit/>
          </a:bodyPr>
          <a:lstStyle/>
          <a:p>
            <a:pPr>
              <a:spcBef>
                <a:spcPts val="200"/>
              </a:spcBef>
            </a:pPr>
            <a:r>
              <a:rPr lang="en-US" sz="3200" dirty="0">
                <a:ln>
                  <a:solidFill>
                    <a:schemeClr val="tx1">
                      <a:lumMod val="75000"/>
                      <a:lumOff val="25000"/>
                    </a:schemeClr>
                  </a:solidFill>
                </a:ln>
                <a:solidFill>
                  <a:schemeClr val="bg2">
                    <a:lumMod val="50000"/>
                  </a:schemeClr>
                </a:solidFill>
              </a:rPr>
              <a:t>6. </a:t>
            </a:r>
            <a:r>
              <a:rPr lang="en-US" sz="3200" b="1" dirty="0">
                <a:ln>
                  <a:solidFill>
                    <a:schemeClr val="tx1">
                      <a:lumMod val="75000"/>
                      <a:lumOff val="25000"/>
                    </a:schemeClr>
                  </a:solidFill>
                </a:ln>
                <a:solidFill>
                  <a:schemeClr val="bg2">
                    <a:lumMod val="50000"/>
                  </a:schemeClr>
                </a:solidFill>
              </a:rPr>
              <a:t>DISCUSSION</a:t>
            </a:r>
            <a:endParaRPr lang="en-US" sz="3200" b="1" dirty="0">
              <a:ln>
                <a:solidFill>
                  <a:schemeClr val="bg2">
                    <a:lumMod val="50000"/>
                  </a:schemeClr>
                </a:solidFill>
              </a:ln>
            </a:endParaRPr>
          </a:p>
          <a:p>
            <a:pPr marL="457200" lvl="1" indent="-457200">
              <a:spcBef>
                <a:spcPts val="200"/>
              </a:spcBef>
              <a:buFont typeface="Wingdings" pitchFamily="2" charset="2"/>
              <a:buChar char="Ø"/>
            </a:pPr>
            <a:r>
              <a:rPr lang="en-US" sz="3000" dirty="0"/>
              <a:t>As one could probably tell, two of the ANOVA tests failed </a:t>
            </a:r>
            <a:r>
              <a:rPr lang="en-US" sz="3000"/>
              <a:t>but why?</a:t>
            </a:r>
            <a:endParaRPr lang="en-US" sz="3000" dirty="0"/>
          </a:p>
          <a:p>
            <a:pPr marL="457200" lvl="1" indent="-457200">
              <a:spcBef>
                <a:spcPts val="200"/>
              </a:spcBef>
              <a:buFont typeface="Wingdings" pitchFamily="2" charset="2"/>
              <a:buChar char="Ø"/>
            </a:pPr>
            <a:r>
              <a:rPr lang="en-US" sz="3000" dirty="0"/>
              <a:t>What might we expect for F2 values of French natives and American English speakers?</a:t>
            </a:r>
          </a:p>
          <a:p>
            <a:pPr marL="457200" lvl="1" indent="-457200">
              <a:spcBef>
                <a:spcPts val="200"/>
              </a:spcBef>
              <a:buFont typeface="Wingdings" pitchFamily="2" charset="2"/>
              <a:buChar char="Ø"/>
            </a:pPr>
            <a:r>
              <a:rPr lang="en-US" sz="3000" dirty="0"/>
              <a:t>Why is the acoustic correlate important?</a:t>
            </a:r>
          </a:p>
          <a:p>
            <a:pPr marL="457200" lvl="1" indent="-457200">
              <a:spcBef>
                <a:spcPts val="200"/>
              </a:spcBef>
              <a:buFont typeface="Wingdings" pitchFamily="2" charset="2"/>
              <a:buChar char="Ø"/>
            </a:pPr>
            <a:r>
              <a:rPr lang="en-US" sz="3000" dirty="0"/>
              <a:t>What other parameters could give us a better insight to what was going on? </a:t>
            </a:r>
          </a:p>
        </p:txBody>
      </p:sp>
      <p:sp>
        <p:nvSpPr>
          <p:cNvPr id="17" name="TextBox 16"/>
          <p:cNvSpPr txBox="1"/>
          <p:nvPr/>
        </p:nvSpPr>
        <p:spPr>
          <a:xfrm>
            <a:off x="21880251" y="18714865"/>
            <a:ext cx="9997778" cy="7417415"/>
          </a:xfrm>
          <a:prstGeom prst="rect">
            <a:avLst/>
          </a:prstGeom>
          <a:solidFill>
            <a:schemeClr val="accent2">
              <a:lumMod val="40000"/>
              <a:lumOff val="60000"/>
            </a:schemeClr>
          </a:solidFill>
        </p:spPr>
        <p:txBody>
          <a:bodyPr wrap="square" rtlCol="0">
            <a:spAutoFit/>
          </a:bodyPr>
          <a:lstStyle/>
          <a:p>
            <a:pPr lvl="0"/>
            <a:r>
              <a:rPr lang="en-US" sz="2800" dirty="0"/>
              <a:t> </a:t>
            </a:r>
            <a:r>
              <a:rPr lang="en-US" sz="2800" b="1" dirty="0">
                <a:ln>
                  <a:solidFill>
                    <a:schemeClr val="tx1">
                      <a:lumMod val="75000"/>
                      <a:lumOff val="25000"/>
                    </a:schemeClr>
                  </a:solidFill>
                </a:ln>
                <a:solidFill>
                  <a:schemeClr val="bg2">
                    <a:lumMod val="50000"/>
                  </a:schemeClr>
                </a:solidFill>
              </a:rPr>
              <a:t>9. References</a:t>
            </a:r>
            <a:endParaRPr lang="en-US" sz="2800" dirty="0"/>
          </a:p>
          <a:p>
            <a:pPr lvl="0"/>
            <a:r>
              <a:rPr lang="en-US" sz="2800" dirty="0"/>
              <a:t> </a:t>
            </a:r>
          </a:p>
          <a:p>
            <a:pPr lvl="0"/>
            <a:r>
              <a:rPr lang="en-US" sz="2800" dirty="0" err="1"/>
              <a:t>Flege</a:t>
            </a:r>
            <a:r>
              <a:rPr lang="en-US" sz="2800" dirty="0"/>
              <a:t>, J. E. (2005). Origins and development of the Speech Learning   </a:t>
            </a:r>
          </a:p>
          <a:p>
            <a:pPr lvl="0"/>
            <a:r>
              <a:rPr lang="en-US" sz="2800" dirty="0"/>
              <a:t>      Model. </a:t>
            </a:r>
            <a:r>
              <a:rPr lang="en-US" sz="2800" i="1" dirty="0"/>
              <a:t>Retrieved December</a:t>
            </a:r>
            <a:r>
              <a:rPr lang="en-US" sz="2800" dirty="0"/>
              <a:t>, </a:t>
            </a:r>
            <a:r>
              <a:rPr lang="en-US" sz="2800" i="1" dirty="0"/>
              <a:t>13</a:t>
            </a:r>
            <a:r>
              <a:rPr lang="en-US" sz="2800" dirty="0"/>
              <a:t>, 2005.</a:t>
            </a:r>
          </a:p>
          <a:p>
            <a:pPr marL="520700" indent="-504825"/>
            <a:endParaRPr lang="en-US" sz="2800" dirty="0"/>
          </a:p>
          <a:p>
            <a:pPr marL="520700" indent="-504825"/>
            <a:r>
              <a:rPr lang="en-US" sz="2800" dirty="0"/>
              <a:t> </a:t>
            </a:r>
            <a:r>
              <a:rPr lang="en-US" sz="2800" dirty="0" err="1">
                <a:solidFill>
                  <a:srgbClr val="303030"/>
                </a:solidFill>
              </a:rPr>
              <a:t>Noiray</a:t>
            </a:r>
            <a:r>
              <a:rPr lang="en-US" sz="2800" dirty="0">
                <a:solidFill>
                  <a:srgbClr val="303030"/>
                </a:solidFill>
              </a:rPr>
              <a:t>, A., </a:t>
            </a:r>
            <a:r>
              <a:rPr lang="en-US" sz="2800" dirty="0" err="1">
                <a:solidFill>
                  <a:srgbClr val="303030"/>
                </a:solidFill>
              </a:rPr>
              <a:t>Iskarous</a:t>
            </a:r>
            <a:r>
              <a:rPr lang="en-US" sz="2800" dirty="0">
                <a:solidFill>
                  <a:srgbClr val="303030"/>
                </a:solidFill>
              </a:rPr>
              <a:t>, K., &amp; Whalen, D. H. (2014). Variability in English vowels is comparable in articulation and acoustics. </a:t>
            </a:r>
            <a:r>
              <a:rPr lang="en-US" sz="2800" i="1" dirty="0">
                <a:solidFill>
                  <a:srgbClr val="303030"/>
                </a:solidFill>
              </a:rPr>
              <a:t>Laboratory phonology</a:t>
            </a:r>
            <a:r>
              <a:rPr lang="en-US" sz="2800" dirty="0">
                <a:solidFill>
                  <a:srgbClr val="303030"/>
                </a:solidFill>
              </a:rPr>
              <a:t>, </a:t>
            </a:r>
            <a:r>
              <a:rPr lang="en-US" sz="2800" i="1" dirty="0">
                <a:solidFill>
                  <a:srgbClr val="303030"/>
                </a:solidFill>
              </a:rPr>
              <a:t>5</a:t>
            </a:r>
            <a:r>
              <a:rPr lang="en-US" sz="2800" dirty="0">
                <a:solidFill>
                  <a:srgbClr val="303030"/>
                </a:solidFill>
              </a:rPr>
              <a:t>(2), 271–288. </a:t>
            </a:r>
            <a:r>
              <a:rPr lang="en-US" sz="2800" dirty="0">
                <a:solidFill>
                  <a:srgbClr val="303030"/>
                </a:solidFill>
                <a:hlinkClick r:id="rId3"/>
              </a:rPr>
              <a:t>https://doi.org/10.1515/lp-2014-0010</a:t>
            </a:r>
            <a:endParaRPr lang="en-US" sz="2800" dirty="0">
              <a:solidFill>
                <a:srgbClr val="303030"/>
              </a:solidFill>
            </a:endParaRPr>
          </a:p>
          <a:p>
            <a:r>
              <a:rPr lang="en-US" sz="2800" dirty="0"/>
              <a:t> </a:t>
            </a:r>
          </a:p>
          <a:p>
            <a:r>
              <a:rPr lang="en-US" sz="2800" dirty="0"/>
              <a:t>Colantoni, L., Steele, J., &amp; </a:t>
            </a:r>
            <a:r>
              <a:rPr lang="en-US" sz="2800" dirty="0" err="1"/>
              <a:t>Rocío</a:t>
            </a:r>
            <a:r>
              <a:rPr lang="en-US" sz="2800" dirty="0"/>
              <a:t>, E. N. (2016). </a:t>
            </a:r>
            <a:r>
              <a:rPr lang="en-US" sz="2800" dirty="0" err="1"/>
              <a:t>Obstruents</a:t>
            </a:r>
            <a:r>
              <a:rPr lang="en-US" sz="2800" dirty="0"/>
              <a:t>. </a:t>
            </a:r>
          </a:p>
          <a:p>
            <a:r>
              <a:rPr lang="en-US" sz="2800" dirty="0"/>
              <a:t>        In </a:t>
            </a:r>
            <a:r>
              <a:rPr lang="en-US" sz="2800" i="1" dirty="0"/>
              <a:t>Second language speech: Theory and practice</a:t>
            </a:r>
            <a:r>
              <a:rPr lang="en-US" sz="2800" dirty="0"/>
              <a:t> </a:t>
            </a:r>
          </a:p>
          <a:p>
            <a:r>
              <a:rPr lang="en-US" sz="2800" dirty="0"/>
              <a:t>        (pp. 187-191). Cambridge University Press.</a:t>
            </a:r>
          </a:p>
          <a:p>
            <a:endParaRPr lang="en-US" sz="2800" dirty="0"/>
          </a:p>
          <a:p>
            <a:r>
              <a:rPr lang="en-US" sz="2800" dirty="0" err="1"/>
              <a:t>Vaissière</a:t>
            </a:r>
            <a:r>
              <a:rPr lang="en-US" sz="2800" dirty="0"/>
              <a:t>, J. (2015). Les </a:t>
            </a:r>
            <a:r>
              <a:rPr lang="en-US" sz="2800" dirty="0" err="1"/>
              <a:t>Voyelles</a:t>
            </a:r>
            <a:r>
              <a:rPr lang="en-US" sz="2800" dirty="0"/>
              <a:t>. In </a:t>
            </a:r>
            <a:r>
              <a:rPr lang="en-US" sz="2800" i="1" dirty="0"/>
              <a:t>La </a:t>
            </a:r>
            <a:r>
              <a:rPr lang="en-US" sz="2800" i="1" dirty="0" err="1"/>
              <a:t>Phonétique</a:t>
            </a:r>
            <a:r>
              <a:rPr lang="en-US" sz="2800" dirty="0"/>
              <a:t> (pp. 72-77). </a:t>
            </a:r>
          </a:p>
          <a:p>
            <a:r>
              <a:rPr lang="en-US" sz="2800" dirty="0"/>
              <a:t>         Paris, Fr.: Presses </a:t>
            </a:r>
            <a:r>
              <a:rPr lang="en-US" sz="2800" dirty="0" err="1"/>
              <a:t>universitaires</a:t>
            </a:r>
            <a:r>
              <a:rPr lang="en-US" sz="2800" dirty="0"/>
              <a:t> de France.</a:t>
            </a:r>
          </a:p>
          <a:p>
            <a:pPr marL="520700" indent="-504825"/>
            <a:endParaRPr lang="en-US" sz="2800" dirty="0"/>
          </a:p>
        </p:txBody>
      </p:sp>
      <p:sp>
        <p:nvSpPr>
          <p:cNvPr id="18" name="Rectangle 17"/>
          <p:cNvSpPr/>
          <p:nvPr/>
        </p:nvSpPr>
        <p:spPr>
          <a:xfrm>
            <a:off x="11176829" y="3289861"/>
            <a:ext cx="10503274" cy="35958051"/>
          </a:xfrm>
          <a:prstGeom prst="rect">
            <a:avLst/>
          </a:prstGeom>
          <a:solidFill>
            <a:schemeClr val="accent4">
              <a:lumMod val="40000"/>
              <a:lumOff val="60000"/>
            </a:schemeClr>
          </a:solidFill>
        </p:spPr>
        <p:txBody>
          <a:bodyPr wrap="square">
            <a:noAutofit/>
          </a:bodyPr>
          <a:lstStyle/>
          <a:p>
            <a:pPr>
              <a:spcBef>
                <a:spcPts val="200"/>
              </a:spcBef>
            </a:pPr>
            <a:r>
              <a:rPr lang="en-US" sz="3200" dirty="0">
                <a:ln>
                  <a:solidFill>
                    <a:schemeClr val="accent4">
                      <a:lumMod val="75000"/>
                    </a:schemeClr>
                  </a:solidFill>
                </a:ln>
              </a:rPr>
              <a:t>5. </a:t>
            </a:r>
            <a:r>
              <a:rPr lang="en-US" sz="3200" b="1" dirty="0">
                <a:ln>
                  <a:solidFill>
                    <a:schemeClr val="accent4">
                      <a:lumMod val="75000"/>
                    </a:schemeClr>
                  </a:solidFill>
                </a:ln>
              </a:rPr>
              <a:t>RESULTS</a:t>
            </a:r>
          </a:p>
          <a:p>
            <a:pPr>
              <a:spcBef>
                <a:spcPts val="200"/>
              </a:spcBef>
            </a:pPr>
            <a:r>
              <a:rPr lang="en-US" sz="3200" b="1" dirty="0"/>
              <a:t>F2 values of /u/ and /y/ for beginners </a:t>
            </a:r>
          </a:p>
          <a:p>
            <a:pPr>
              <a:spcBef>
                <a:spcPts val="200"/>
              </a:spcBef>
            </a:pPr>
            <a:endParaRPr lang="en-US" sz="3200" u="sng" dirty="0"/>
          </a:p>
          <a:p>
            <a:pPr>
              <a:spcBef>
                <a:spcPts val="200"/>
              </a:spcBef>
            </a:pPr>
            <a:endParaRPr lang="en-US" sz="3200" u="sng" dirty="0"/>
          </a:p>
          <a:p>
            <a:pPr>
              <a:spcBef>
                <a:spcPts val="200"/>
              </a:spcBef>
            </a:pPr>
            <a:endParaRPr lang="en-US" sz="2000" u="sng" dirty="0"/>
          </a:p>
          <a:p>
            <a:pPr marL="514350" indent="-514350">
              <a:spcBef>
                <a:spcPts val="200"/>
              </a:spcBef>
              <a:buAutoNum type="arabicPeriod"/>
            </a:pPr>
            <a:endParaRPr lang="en-US" sz="2800" u="sng" dirty="0"/>
          </a:p>
          <a:p>
            <a:pPr marL="514350" indent="-514350">
              <a:spcBef>
                <a:spcPts val="200"/>
              </a:spcBef>
              <a:buAutoNum type="arabicPeriod"/>
            </a:pPr>
            <a:endParaRPr lang="en-US" sz="3200" u="sng" dirty="0"/>
          </a:p>
          <a:p>
            <a:pPr>
              <a:spcBef>
                <a:spcPts val="200"/>
              </a:spcBef>
            </a:pPr>
            <a:endParaRPr lang="en-US" sz="3200" u="sng" dirty="0"/>
          </a:p>
          <a:p>
            <a:pPr>
              <a:spcBef>
                <a:spcPts val="200"/>
              </a:spcBef>
            </a:pPr>
            <a:endParaRPr lang="en-US" sz="3200" i="1" u="sng" dirty="0"/>
          </a:p>
          <a:p>
            <a:pPr>
              <a:spcBef>
                <a:spcPts val="200"/>
              </a:spcBef>
            </a:pPr>
            <a:endParaRPr lang="en-US" sz="1000" i="1" u="sng" dirty="0"/>
          </a:p>
          <a:p>
            <a:pPr>
              <a:spcBef>
                <a:spcPts val="200"/>
              </a:spcBef>
            </a:pPr>
            <a:endParaRPr lang="en-US" sz="1600" i="1" u="sng" dirty="0"/>
          </a:p>
          <a:p>
            <a:pPr>
              <a:spcBef>
                <a:spcPts val="200"/>
              </a:spcBef>
            </a:pPr>
            <a:r>
              <a:rPr lang="en-US" sz="1600" i="1" dirty="0"/>
              <a:t>	Fig. 1</a:t>
            </a:r>
            <a:endParaRPr lang="en-US" sz="1600" dirty="0"/>
          </a:p>
          <a:p>
            <a:pPr>
              <a:spcBef>
                <a:spcPts val="200"/>
              </a:spcBef>
            </a:pPr>
            <a:endParaRPr lang="en-US" sz="1600" dirty="0"/>
          </a:p>
          <a:p>
            <a:pPr>
              <a:spcBef>
                <a:spcPts val="200"/>
              </a:spcBef>
            </a:pPr>
            <a:endParaRPr lang="en-US" sz="1600" dirty="0"/>
          </a:p>
          <a:p>
            <a:pPr>
              <a:spcBef>
                <a:spcPts val="200"/>
              </a:spcBef>
            </a:pPr>
            <a:endParaRPr lang="en-US" sz="1600" dirty="0"/>
          </a:p>
          <a:p>
            <a:pPr>
              <a:spcBef>
                <a:spcPts val="200"/>
              </a:spcBef>
            </a:pPr>
            <a:endParaRPr lang="en-US" sz="1600" dirty="0"/>
          </a:p>
          <a:p>
            <a:pPr>
              <a:spcBef>
                <a:spcPts val="200"/>
              </a:spcBef>
            </a:pPr>
            <a:r>
              <a:rPr lang="en-US" sz="1600" dirty="0"/>
              <a:t>                                                	 Fig. 1.1</a:t>
            </a:r>
          </a:p>
          <a:p>
            <a:pPr lvl="2">
              <a:spcBef>
                <a:spcPts val="200"/>
              </a:spcBef>
            </a:pPr>
            <a:endParaRPr lang="en-US" sz="1600" dirty="0"/>
          </a:p>
          <a:p>
            <a:pPr lvl="2">
              <a:spcBef>
                <a:spcPts val="200"/>
              </a:spcBef>
            </a:pPr>
            <a:r>
              <a:rPr lang="en-US" sz="1600" dirty="0"/>
              <a:t>Fig 1.1 </a:t>
            </a:r>
          </a:p>
          <a:p>
            <a:pPr marL="342900" indent="-342900">
              <a:spcBef>
                <a:spcPts val="200"/>
              </a:spcBef>
              <a:buFont typeface="Arial" panose="020B0604020202020204" pitchFamily="34" charset="0"/>
              <a:buChar char="•"/>
            </a:pPr>
            <a:r>
              <a:rPr lang="en-US" sz="2000" dirty="0"/>
              <a:t>Goal: P- values higher than 0.05 for hypothesis 1. </a:t>
            </a:r>
          </a:p>
          <a:p>
            <a:pPr marL="457200" indent="-457200">
              <a:spcBef>
                <a:spcPts val="200"/>
              </a:spcBef>
              <a:buFont typeface="Arial" panose="020B0604020202020204" pitchFamily="34" charset="0"/>
              <a:buChar char="•"/>
            </a:pPr>
            <a:r>
              <a:rPr lang="en-US" sz="2000" dirty="0"/>
              <a:t>Based on the graph and a p-value of 0.005 from the </a:t>
            </a:r>
            <a:r>
              <a:rPr lang="en-US" sz="2000" dirty="0" err="1"/>
              <a:t>Anova</a:t>
            </a:r>
            <a:r>
              <a:rPr lang="en-US" sz="2000" dirty="0"/>
              <a:t> test, we can see that beginners were not differentiating /y/ and /u/, </a:t>
            </a:r>
            <a:endParaRPr lang="en-US" sz="2800" dirty="0"/>
          </a:p>
          <a:p>
            <a:pPr>
              <a:spcBef>
                <a:spcPts val="200"/>
              </a:spcBef>
            </a:pPr>
            <a:r>
              <a:rPr lang="en-US" sz="3200" b="1" dirty="0"/>
              <a:t>F2 values of /u/ and /y/ for Advanced </a:t>
            </a:r>
          </a:p>
          <a:p>
            <a:pPr>
              <a:spcBef>
                <a:spcPts val="200"/>
              </a:spcBef>
            </a:pPr>
            <a:endParaRPr lang="en-US" sz="3200" b="1" dirty="0"/>
          </a:p>
          <a:p>
            <a:pPr algn="ctr">
              <a:spcBef>
                <a:spcPts val="200"/>
              </a:spcBef>
            </a:pPr>
            <a:endParaRPr lang="en-US" sz="2000" dirty="0"/>
          </a:p>
          <a:p>
            <a:pPr algn="ctr">
              <a:spcBef>
                <a:spcPts val="200"/>
              </a:spcBef>
            </a:pPr>
            <a:endParaRPr lang="en-US" sz="2000" dirty="0"/>
          </a:p>
          <a:p>
            <a:pPr algn="ctr">
              <a:spcBef>
                <a:spcPts val="200"/>
              </a:spcBef>
            </a:pPr>
            <a:endParaRPr lang="en-US" sz="2000" dirty="0"/>
          </a:p>
          <a:p>
            <a:pPr algn="ctr">
              <a:spcBef>
                <a:spcPts val="200"/>
              </a:spcBef>
            </a:pPr>
            <a:endParaRPr lang="en-US" sz="2000" dirty="0"/>
          </a:p>
          <a:p>
            <a:pPr algn="ctr">
              <a:spcBef>
                <a:spcPts val="200"/>
              </a:spcBef>
            </a:pPr>
            <a:endParaRPr lang="en-US" sz="2000" dirty="0"/>
          </a:p>
          <a:p>
            <a:pPr algn="ctr">
              <a:spcBef>
                <a:spcPts val="200"/>
              </a:spcBef>
            </a:pPr>
            <a:endParaRPr lang="en-US" sz="2000" dirty="0"/>
          </a:p>
          <a:p>
            <a:pPr algn="ctr">
              <a:spcBef>
                <a:spcPts val="200"/>
              </a:spcBef>
            </a:pPr>
            <a:endParaRPr lang="en-US" sz="2000" dirty="0"/>
          </a:p>
          <a:p>
            <a:pPr algn="ctr">
              <a:spcBef>
                <a:spcPts val="200"/>
              </a:spcBef>
            </a:pPr>
            <a:endParaRPr lang="en-US" sz="2000" dirty="0"/>
          </a:p>
          <a:p>
            <a:pPr>
              <a:spcBef>
                <a:spcPts val="200"/>
              </a:spcBef>
            </a:pPr>
            <a:r>
              <a:rPr lang="en-US" sz="3200" i="1" dirty="0"/>
              <a:t>	</a:t>
            </a:r>
          </a:p>
          <a:p>
            <a:pPr>
              <a:spcBef>
                <a:spcPts val="200"/>
              </a:spcBef>
            </a:pPr>
            <a:r>
              <a:rPr lang="en-US" sz="3200" i="1" dirty="0"/>
              <a:t>	</a:t>
            </a:r>
          </a:p>
          <a:p>
            <a:pPr>
              <a:spcBef>
                <a:spcPts val="200"/>
              </a:spcBef>
            </a:pPr>
            <a:r>
              <a:rPr lang="en-US" sz="1600" i="1" dirty="0"/>
              <a:t> 	Fig. 2 </a:t>
            </a:r>
          </a:p>
          <a:p>
            <a:pPr>
              <a:spcBef>
                <a:spcPts val="200"/>
              </a:spcBef>
            </a:pPr>
            <a:endParaRPr lang="en-US" sz="2000" dirty="0"/>
          </a:p>
          <a:p>
            <a:pPr>
              <a:spcBef>
                <a:spcPts val="200"/>
              </a:spcBef>
            </a:pPr>
            <a:endParaRPr lang="en-US" sz="2000" dirty="0"/>
          </a:p>
          <a:p>
            <a:pPr marL="342900" indent="-342900">
              <a:spcBef>
                <a:spcPts val="200"/>
              </a:spcBef>
              <a:buFont typeface="Arial" panose="020B0604020202020204" pitchFamily="34" charset="0"/>
              <a:buChar char="•"/>
            </a:pPr>
            <a:endParaRPr lang="en-US" sz="3200" dirty="0"/>
          </a:p>
          <a:p>
            <a:pPr>
              <a:spcBef>
                <a:spcPts val="200"/>
              </a:spcBef>
            </a:pPr>
            <a:r>
              <a:rPr lang="en-US" sz="3200" dirty="0"/>
              <a:t>	</a:t>
            </a:r>
          </a:p>
          <a:p>
            <a:pPr>
              <a:spcBef>
                <a:spcPts val="200"/>
              </a:spcBef>
            </a:pPr>
            <a:r>
              <a:rPr lang="en-US" sz="2000" dirty="0"/>
              <a:t>	</a:t>
            </a:r>
            <a:r>
              <a:rPr lang="en-US" sz="1600" dirty="0"/>
              <a:t>Fig. 2.1</a:t>
            </a:r>
          </a:p>
          <a:p>
            <a:pPr marL="342900" indent="-342900">
              <a:spcBef>
                <a:spcPts val="200"/>
              </a:spcBef>
              <a:buFont typeface="Arial" panose="020B0604020202020204" pitchFamily="34" charset="0"/>
              <a:buChar char="•"/>
            </a:pPr>
            <a:r>
              <a:rPr lang="en-US" sz="2000" dirty="0"/>
              <a:t>Goal: P- values less than 0.05 for hypothesis 2</a:t>
            </a:r>
          </a:p>
          <a:p>
            <a:pPr marL="342900" indent="-342900">
              <a:spcBef>
                <a:spcPts val="200"/>
              </a:spcBef>
              <a:buFont typeface="Arial" panose="020B0604020202020204" pitchFamily="34" charset="0"/>
              <a:buChar char="•"/>
            </a:pPr>
            <a:r>
              <a:rPr lang="en-US" sz="2000" dirty="0"/>
              <a:t>Based on the graph and a p-value of 0.0006, we can confidently say that advanced speakers could differentiate between the rounded and unrounded French vowels, /u/ and /y/. </a:t>
            </a:r>
          </a:p>
          <a:p>
            <a:pPr lvl="0">
              <a:spcBef>
                <a:spcPts val="200"/>
              </a:spcBef>
            </a:pPr>
            <a:r>
              <a:rPr lang="en-US" sz="3200" b="1" dirty="0">
                <a:solidFill>
                  <a:prstClr val="black"/>
                </a:solidFill>
              </a:rPr>
              <a:t>F2 values of /y/ for Beginners and Advanced </a:t>
            </a:r>
          </a:p>
          <a:p>
            <a:pPr>
              <a:spcBef>
                <a:spcPts val="200"/>
              </a:spcBef>
            </a:pPr>
            <a:r>
              <a:rPr lang="en-US" sz="1600" i="1" dirty="0"/>
              <a:t>	</a:t>
            </a:r>
            <a:endParaRPr lang="en-US" sz="3200" i="1" dirty="0"/>
          </a:p>
          <a:p>
            <a:pPr>
              <a:spcBef>
                <a:spcPts val="200"/>
              </a:spcBef>
            </a:pPr>
            <a:endParaRPr lang="en-US" sz="3200" i="1" dirty="0"/>
          </a:p>
          <a:p>
            <a:pPr algn="ctr">
              <a:spcBef>
                <a:spcPts val="200"/>
              </a:spcBef>
            </a:pPr>
            <a:endParaRPr lang="en-US" sz="2000" dirty="0"/>
          </a:p>
          <a:p>
            <a:pPr algn="ctr">
              <a:spcBef>
                <a:spcPts val="200"/>
              </a:spcBef>
            </a:pPr>
            <a:endParaRPr lang="en-US" sz="2000" dirty="0"/>
          </a:p>
          <a:p>
            <a:pPr>
              <a:spcBef>
                <a:spcPts val="200"/>
              </a:spcBef>
            </a:pPr>
            <a:r>
              <a:rPr lang="en-US" sz="2000" dirty="0"/>
              <a:t>	</a:t>
            </a:r>
          </a:p>
          <a:p>
            <a:pPr marL="342900" indent="-342900">
              <a:spcBef>
                <a:spcPts val="200"/>
              </a:spcBef>
              <a:buFont typeface="Arial" panose="020B0604020202020204" pitchFamily="34" charset="0"/>
              <a:buChar char="•"/>
            </a:pPr>
            <a:endParaRPr lang="en-US" sz="2000" dirty="0"/>
          </a:p>
          <a:p>
            <a:pPr marL="342900" indent="-342900">
              <a:spcBef>
                <a:spcPts val="200"/>
              </a:spcBef>
              <a:buFont typeface="Arial" panose="020B0604020202020204" pitchFamily="34" charset="0"/>
              <a:buChar char="•"/>
            </a:pPr>
            <a:endParaRPr lang="en-US" sz="2000" dirty="0"/>
          </a:p>
          <a:p>
            <a:pPr marL="342900" indent="-342900">
              <a:spcBef>
                <a:spcPts val="200"/>
              </a:spcBef>
              <a:buFont typeface="Arial" panose="020B0604020202020204" pitchFamily="34" charset="0"/>
              <a:buChar char="•"/>
            </a:pPr>
            <a:endParaRPr lang="en-US" sz="2000" dirty="0"/>
          </a:p>
          <a:p>
            <a:pPr marL="342900" indent="-342900">
              <a:spcBef>
                <a:spcPts val="200"/>
              </a:spcBef>
              <a:buFont typeface="Arial" panose="020B0604020202020204" pitchFamily="34" charset="0"/>
              <a:buChar char="•"/>
            </a:pPr>
            <a:endParaRPr lang="en-US" sz="2000" dirty="0"/>
          </a:p>
          <a:p>
            <a:pPr marL="342900" indent="-342900">
              <a:spcBef>
                <a:spcPts val="200"/>
              </a:spcBef>
              <a:buFont typeface="Arial" panose="020B0604020202020204" pitchFamily="34" charset="0"/>
              <a:buChar char="•"/>
            </a:pPr>
            <a:endParaRPr lang="en-US" sz="2000" dirty="0"/>
          </a:p>
          <a:p>
            <a:pPr marL="342900" indent="-342900">
              <a:spcBef>
                <a:spcPts val="200"/>
              </a:spcBef>
              <a:buFont typeface="Arial" panose="020B0604020202020204" pitchFamily="34" charset="0"/>
              <a:buChar char="•"/>
            </a:pPr>
            <a:endParaRPr lang="en-US" sz="2000" dirty="0"/>
          </a:p>
          <a:p>
            <a:pPr marL="342900" indent="-342900">
              <a:spcBef>
                <a:spcPts val="200"/>
              </a:spcBef>
              <a:buFont typeface="Arial" panose="020B0604020202020204" pitchFamily="34" charset="0"/>
              <a:buChar char="•"/>
            </a:pPr>
            <a:endParaRPr lang="en-US" sz="2000" dirty="0"/>
          </a:p>
          <a:p>
            <a:pPr>
              <a:spcBef>
                <a:spcPts val="200"/>
              </a:spcBef>
            </a:pPr>
            <a:r>
              <a:rPr lang="en-US" sz="2000" dirty="0"/>
              <a:t>	</a:t>
            </a:r>
          </a:p>
          <a:p>
            <a:pPr>
              <a:spcBef>
                <a:spcPts val="200"/>
              </a:spcBef>
            </a:pPr>
            <a:r>
              <a:rPr lang="en-US" sz="2000" dirty="0"/>
              <a:t>	</a:t>
            </a:r>
            <a:r>
              <a:rPr lang="en-US" sz="1600" dirty="0"/>
              <a:t>Fig 3 </a:t>
            </a:r>
          </a:p>
          <a:p>
            <a:pPr marL="342900" indent="-342900">
              <a:spcBef>
                <a:spcPts val="200"/>
              </a:spcBef>
              <a:buFont typeface="Arial" panose="020B0604020202020204" pitchFamily="34" charset="0"/>
              <a:buChar char="•"/>
            </a:pPr>
            <a:endParaRPr lang="en-US" sz="2000" dirty="0"/>
          </a:p>
          <a:p>
            <a:pPr marL="342900" indent="-342900">
              <a:spcBef>
                <a:spcPts val="200"/>
              </a:spcBef>
              <a:buFont typeface="Arial" panose="020B0604020202020204" pitchFamily="34" charset="0"/>
              <a:buChar char="•"/>
            </a:pPr>
            <a:endParaRPr lang="en-US" sz="2000" dirty="0"/>
          </a:p>
          <a:p>
            <a:pPr marL="342900" indent="-342900">
              <a:spcBef>
                <a:spcPts val="200"/>
              </a:spcBef>
              <a:buFont typeface="Arial" panose="020B0604020202020204" pitchFamily="34" charset="0"/>
              <a:buChar char="•"/>
            </a:pPr>
            <a:endParaRPr lang="en-US" sz="2000" dirty="0"/>
          </a:p>
          <a:p>
            <a:pPr marL="342900" indent="-342900">
              <a:spcBef>
                <a:spcPts val="200"/>
              </a:spcBef>
              <a:buFont typeface="Arial" panose="020B0604020202020204" pitchFamily="34" charset="0"/>
              <a:buChar char="•"/>
            </a:pPr>
            <a:endParaRPr lang="en-US" sz="2000" dirty="0"/>
          </a:p>
          <a:p>
            <a:pPr>
              <a:spcBef>
                <a:spcPts val="200"/>
              </a:spcBef>
            </a:pPr>
            <a:r>
              <a:rPr lang="en-US" sz="2000" dirty="0"/>
              <a:t>	</a:t>
            </a:r>
            <a:r>
              <a:rPr lang="en-US" sz="1600" dirty="0"/>
              <a:t>Fig 3.1</a:t>
            </a:r>
          </a:p>
          <a:p>
            <a:pPr marL="457200" indent="-457200">
              <a:spcBef>
                <a:spcPts val="200"/>
              </a:spcBef>
              <a:buFont typeface="Arial" panose="020B0604020202020204" pitchFamily="34" charset="0"/>
              <a:buChar char="•"/>
            </a:pPr>
            <a:r>
              <a:rPr lang="en-US" sz="2000" dirty="0"/>
              <a:t>Goal: p- values less than 0.05, for hypothesis 3.</a:t>
            </a:r>
          </a:p>
          <a:p>
            <a:pPr marL="342900" indent="-342900">
              <a:spcBef>
                <a:spcPts val="200"/>
              </a:spcBef>
              <a:buFont typeface="Arial" panose="020B0604020202020204" pitchFamily="34" charset="0"/>
              <a:buChar char="•"/>
            </a:pPr>
            <a:r>
              <a:rPr lang="en-US" sz="2000" dirty="0"/>
              <a:t>In our third test and graph we can see that with a p-value of 0.08 that no matter what level a person is at, L2 speakers of French inconsistently missed the target vowel /y/. </a:t>
            </a:r>
          </a:p>
          <a:p>
            <a:pPr lvl="0">
              <a:spcBef>
                <a:spcPts val="200"/>
              </a:spcBef>
            </a:pPr>
            <a:r>
              <a:rPr lang="en-US" sz="3200" b="1" dirty="0">
                <a:solidFill>
                  <a:prstClr val="black"/>
                </a:solidFill>
              </a:rPr>
              <a:t>F2 values of /u/ for Beginners and Advanced</a:t>
            </a:r>
          </a:p>
          <a:p>
            <a:pPr>
              <a:spcBef>
                <a:spcPts val="200"/>
              </a:spcBef>
            </a:pPr>
            <a:endParaRPr lang="en-US" sz="2000" dirty="0"/>
          </a:p>
          <a:p>
            <a:pPr>
              <a:spcBef>
                <a:spcPts val="200"/>
              </a:spcBef>
            </a:pPr>
            <a:endParaRPr lang="en-US" sz="2000" dirty="0"/>
          </a:p>
          <a:p>
            <a:pPr>
              <a:spcBef>
                <a:spcPts val="200"/>
              </a:spcBef>
            </a:pPr>
            <a:endParaRPr lang="en-US" sz="2000" dirty="0"/>
          </a:p>
          <a:p>
            <a:pPr>
              <a:spcBef>
                <a:spcPts val="200"/>
              </a:spcBef>
            </a:pPr>
            <a:endParaRPr lang="en-US" sz="2000" dirty="0"/>
          </a:p>
          <a:p>
            <a:pPr>
              <a:spcBef>
                <a:spcPts val="200"/>
              </a:spcBef>
            </a:pPr>
            <a:endParaRPr lang="en-US" sz="2000" dirty="0"/>
          </a:p>
          <a:p>
            <a:pPr>
              <a:spcBef>
                <a:spcPts val="200"/>
              </a:spcBef>
            </a:pPr>
            <a:endParaRPr lang="en-US" sz="2000" dirty="0"/>
          </a:p>
          <a:p>
            <a:pPr>
              <a:spcBef>
                <a:spcPts val="200"/>
              </a:spcBef>
            </a:pPr>
            <a:endParaRPr lang="en-US" sz="2000" dirty="0"/>
          </a:p>
          <a:p>
            <a:pPr>
              <a:spcBef>
                <a:spcPts val="200"/>
              </a:spcBef>
            </a:pPr>
            <a:endParaRPr lang="en-US" sz="2000" dirty="0"/>
          </a:p>
          <a:p>
            <a:pPr>
              <a:spcBef>
                <a:spcPts val="200"/>
              </a:spcBef>
            </a:pPr>
            <a:endParaRPr lang="en-US" sz="2000" dirty="0"/>
          </a:p>
          <a:p>
            <a:pPr>
              <a:spcBef>
                <a:spcPts val="200"/>
              </a:spcBef>
            </a:pPr>
            <a:endParaRPr lang="en-US" sz="2000" dirty="0"/>
          </a:p>
          <a:p>
            <a:pPr>
              <a:spcBef>
                <a:spcPts val="200"/>
              </a:spcBef>
            </a:pPr>
            <a:endParaRPr lang="en-US" sz="2000" dirty="0"/>
          </a:p>
          <a:p>
            <a:pPr>
              <a:spcBef>
                <a:spcPts val="200"/>
              </a:spcBef>
            </a:pPr>
            <a:endParaRPr lang="en-US" sz="2000" dirty="0"/>
          </a:p>
          <a:p>
            <a:pPr>
              <a:spcBef>
                <a:spcPts val="200"/>
              </a:spcBef>
            </a:pPr>
            <a:endParaRPr lang="en-US" sz="2000" dirty="0"/>
          </a:p>
          <a:p>
            <a:pPr>
              <a:spcBef>
                <a:spcPts val="200"/>
              </a:spcBef>
            </a:pPr>
            <a:endParaRPr lang="en-US" sz="2000" dirty="0"/>
          </a:p>
          <a:p>
            <a:pPr>
              <a:spcBef>
                <a:spcPts val="200"/>
              </a:spcBef>
            </a:pPr>
            <a:endParaRPr lang="en-US" sz="2000" dirty="0"/>
          </a:p>
          <a:p>
            <a:pPr>
              <a:spcBef>
                <a:spcPts val="200"/>
              </a:spcBef>
            </a:pPr>
            <a:r>
              <a:rPr lang="en-US" sz="2000" dirty="0"/>
              <a:t>	</a:t>
            </a:r>
            <a:r>
              <a:rPr lang="en-US" sz="1600" dirty="0"/>
              <a:t>Fig. 4 </a:t>
            </a:r>
          </a:p>
        </p:txBody>
      </p:sp>
      <p:sp>
        <p:nvSpPr>
          <p:cNvPr id="31" name="Rectangle 30"/>
          <p:cNvSpPr/>
          <p:nvPr/>
        </p:nvSpPr>
        <p:spPr>
          <a:xfrm>
            <a:off x="453596" y="21821709"/>
            <a:ext cx="10441935" cy="17193683"/>
          </a:xfrm>
          <a:prstGeom prst="rect">
            <a:avLst/>
          </a:prstGeom>
          <a:solidFill>
            <a:schemeClr val="accent2">
              <a:lumMod val="40000"/>
              <a:lumOff val="60000"/>
            </a:schemeClr>
          </a:solidFill>
        </p:spPr>
        <p:txBody>
          <a:bodyPr wrap="square">
            <a:noAutofit/>
          </a:bodyPr>
          <a:lstStyle/>
          <a:p>
            <a:pPr>
              <a:spcBef>
                <a:spcPts val="200"/>
              </a:spcBef>
            </a:pPr>
            <a:r>
              <a:rPr lang="en-US" sz="3200" dirty="0">
                <a:ln>
                  <a:solidFill>
                    <a:schemeClr val="accent2">
                      <a:lumMod val="75000"/>
                    </a:schemeClr>
                  </a:solidFill>
                </a:ln>
              </a:rPr>
              <a:t>3. </a:t>
            </a:r>
            <a:r>
              <a:rPr lang="en-US" sz="3200" b="1" dirty="0">
                <a:ln>
                  <a:solidFill>
                    <a:schemeClr val="accent2">
                      <a:lumMod val="75000"/>
                    </a:schemeClr>
                  </a:solidFill>
                </a:ln>
              </a:rPr>
              <a:t>Methods/ Protocols:</a:t>
            </a:r>
          </a:p>
          <a:p>
            <a:pPr>
              <a:spcBef>
                <a:spcPts val="200"/>
              </a:spcBef>
            </a:pPr>
            <a:endParaRPr lang="en-US" sz="1000" i="1" dirty="0"/>
          </a:p>
          <a:p>
            <a:pPr marL="457200" indent="-457200">
              <a:spcBef>
                <a:spcPts val="200"/>
              </a:spcBef>
              <a:buFont typeface="Wingdings" charset="2"/>
              <a:buChar char="Ø"/>
            </a:pPr>
            <a:r>
              <a:rPr lang="en-US" sz="3000" dirty="0"/>
              <a:t>Participants: 15 American English speakers, enrolled in beginning, intermediate, and advanced French language classes at Colorado State University</a:t>
            </a:r>
          </a:p>
          <a:p>
            <a:pPr marL="444500" lvl="1" indent="-444500">
              <a:spcBef>
                <a:spcPts val="100"/>
              </a:spcBef>
              <a:buFont typeface="Wingdings" charset="2"/>
              <a:buChar char="Ø"/>
            </a:pPr>
            <a:r>
              <a:rPr lang="en-US" sz="3000" dirty="0"/>
              <a:t>The experiment: recorded participants’ productions of isolated English and French vowels in a semantically neutral sentence.</a:t>
            </a:r>
          </a:p>
          <a:p>
            <a:pPr marL="2325512" lvl="2" indent="-444500">
              <a:spcBef>
                <a:spcPts val="100"/>
              </a:spcBef>
              <a:buFont typeface="Wingdings" charset="2"/>
              <a:buChar char="Ø"/>
            </a:pPr>
            <a:r>
              <a:rPr lang="en-US" sz="3000" dirty="0"/>
              <a:t>E.g. “</a:t>
            </a:r>
            <a:r>
              <a:rPr lang="en-US" sz="3000" dirty="0" err="1"/>
              <a:t>Dites</a:t>
            </a:r>
            <a:r>
              <a:rPr lang="en-US" sz="3000" dirty="0"/>
              <a:t> (bus) </a:t>
            </a:r>
            <a:r>
              <a:rPr lang="en-US" sz="3000" dirty="0" err="1"/>
              <a:t>une</a:t>
            </a:r>
            <a:r>
              <a:rPr lang="en-US" sz="3000" dirty="0"/>
              <a:t> </a:t>
            </a:r>
            <a:r>
              <a:rPr lang="en-US" sz="3000" dirty="0" err="1"/>
              <a:t>fois</a:t>
            </a:r>
            <a:r>
              <a:rPr lang="en-US" sz="3000" dirty="0"/>
              <a:t> encore, </a:t>
            </a:r>
            <a:r>
              <a:rPr lang="en-US" sz="3000" dirty="0" err="1"/>
              <a:t>s’il</a:t>
            </a:r>
            <a:r>
              <a:rPr lang="en-US" sz="3000" dirty="0"/>
              <a:t> </a:t>
            </a:r>
            <a:r>
              <a:rPr lang="en-US" sz="3000" dirty="0" err="1"/>
              <a:t>vous</a:t>
            </a:r>
            <a:r>
              <a:rPr lang="en-US" sz="3000" dirty="0"/>
              <a:t> plait.” </a:t>
            </a:r>
          </a:p>
          <a:p>
            <a:pPr marL="2325512" lvl="2" indent="-444500">
              <a:spcBef>
                <a:spcPts val="100"/>
              </a:spcBef>
              <a:buFont typeface="Wingdings" charset="2"/>
              <a:buChar char="Ø"/>
            </a:pPr>
            <a:r>
              <a:rPr lang="en-US" sz="3000" dirty="0"/>
              <a:t>”Say (bus) one more time please.”</a:t>
            </a:r>
          </a:p>
          <a:p>
            <a:pPr marL="457200" lvl="1" indent="-457200">
              <a:spcBef>
                <a:spcPts val="100"/>
              </a:spcBef>
              <a:buFont typeface="Wingdings" pitchFamily="2" charset="2"/>
              <a:buChar char="Ø"/>
            </a:pPr>
            <a:r>
              <a:rPr lang="en-US" sz="3000" i="1" dirty="0"/>
              <a:t>The participants were presented with roughly 40 words, 20 in French and 20 in English, that were repeated in 4 rounds, with appropriate breaks, every 5 words. </a:t>
            </a:r>
          </a:p>
          <a:p>
            <a:pPr marL="457200" lvl="1" indent="-457200">
              <a:spcBef>
                <a:spcPts val="100"/>
              </a:spcBef>
              <a:buFont typeface="Wingdings" pitchFamily="2" charset="2"/>
              <a:buChar char="Ø"/>
            </a:pPr>
            <a:r>
              <a:rPr lang="en-US" sz="3000" i="1" dirty="0"/>
              <a:t>Participants were recorded in a soundproof booth, using microphones and a USB audio interface.</a:t>
            </a:r>
          </a:p>
          <a:p>
            <a:pPr marL="0" lvl="1">
              <a:spcBef>
                <a:spcPts val="100"/>
              </a:spcBef>
            </a:pPr>
            <a:endParaRPr lang="en-US" sz="3000" i="1" dirty="0"/>
          </a:p>
          <a:p>
            <a:pPr marL="0" lvl="1">
              <a:spcBef>
                <a:spcPts val="100"/>
              </a:spcBef>
            </a:pPr>
            <a:r>
              <a:rPr lang="en-US" sz="3000" i="1" dirty="0"/>
              <a:t>My Predictions:</a:t>
            </a:r>
            <a:endParaRPr lang="en-US" sz="3000" dirty="0"/>
          </a:p>
          <a:p>
            <a:pPr marL="444500" lvl="1" indent="-444500">
              <a:spcBef>
                <a:spcPts val="100"/>
              </a:spcBef>
              <a:buFont typeface="Wingdings" charset="2"/>
              <a:buChar char="Ø"/>
            </a:pPr>
            <a:r>
              <a:rPr lang="en-US" sz="3000" u="sng" dirty="0"/>
              <a:t>Hypothesis 1: </a:t>
            </a:r>
            <a:r>
              <a:rPr lang="en-US" sz="3000" dirty="0"/>
              <a:t>If beginner L2 learners of French don’t differentiate the phonetic characteristics of the French closed, rounded vowel /y/ or the close back rounded vowel /u/, then the format values or p-value will be higher that 0.05 (not statistically significant). </a:t>
            </a:r>
          </a:p>
          <a:p>
            <a:pPr marL="444500" lvl="1" indent="-444500">
              <a:spcBef>
                <a:spcPts val="100"/>
              </a:spcBef>
              <a:buFont typeface="Wingdings" charset="2"/>
              <a:buChar char="Ø"/>
            </a:pPr>
            <a:r>
              <a:rPr lang="en-US" sz="3000" u="sng" dirty="0"/>
              <a:t>Hypothesis 2</a:t>
            </a:r>
            <a:r>
              <a:rPr lang="en-US" sz="3000" dirty="0"/>
              <a:t>: If advanced L2 speakers of French can differentiate the  phonetic characteristics of /y/, or the close back rounded vowel /u/, then their formant values or p-values will be less than 0.05 (significant).</a:t>
            </a:r>
          </a:p>
          <a:p>
            <a:pPr marL="444500" lvl="1" indent="-444500">
              <a:spcBef>
                <a:spcPts val="100"/>
              </a:spcBef>
              <a:buFont typeface="Wingdings" charset="2"/>
              <a:buChar char="Ø"/>
            </a:pPr>
            <a:r>
              <a:rPr lang="en-US" sz="3000" u="sng" dirty="0"/>
              <a:t>Hypothesis 3: </a:t>
            </a:r>
            <a:r>
              <a:rPr lang="en-US" sz="3000" dirty="0"/>
              <a:t>If beginners and advanced speakers can differentiate the French closed rounded vowel /y/, then the formant values or p values should be less that 0.05 (significant). </a:t>
            </a:r>
          </a:p>
          <a:p>
            <a:pPr marL="444500" lvl="1" indent="-444500">
              <a:spcBef>
                <a:spcPts val="100"/>
              </a:spcBef>
              <a:buFont typeface="Wingdings" charset="2"/>
              <a:buChar char="Ø"/>
            </a:pPr>
            <a:r>
              <a:rPr lang="en-US" sz="3000" u="sng" dirty="0"/>
              <a:t>Hypothesis 4: </a:t>
            </a:r>
            <a:r>
              <a:rPr lang="en-US" sz="3000" dirty="0"/>
              <a:t> If beginners and advanced speakers can differentiate the close back rounded vowel, /u/ then the formant values or p- value should be higher than 0.05 (not statistically significant). </a:t>
            </a:r>
          </a:p>
          <a:p>
            <a:pPr marL="0" lvl="1">
              <a:spcBef>
                <a:spcPts val="200"/>
              </a:spcBef>
            </a:pPr>
            <a:endParaRPr lang="en-US" sz="3000" i="1" dirty="0"/>
          </a:p>
          <a:p>
            <a:pPr marL="0" lvl="1">
              <a:spcBef>
                <a:spcPts val="200"/>
              </a:spcBef>
            </a:pPr>
            <a:r>
              <a:rPr lang="en-US" sz="3000" i="1" dirty="0"/>
              <a:t>Analysis</a:t>
            </a:r>
          </a:p>
          <a:p>
            <a:pPr marL="457200" lvl="1" indent="-457200">
              <a:spcBef>
                <a:spcPts val="200"/>
              </a:spcBef>
              <a:buFont typeface="Wingdings" charset="2"/>
              <a:buChar char="Ø"/>
            </a:pPr>
            <a:r>
              <a:rPr lang="en-US" sz="3000" dirty="0"/>
              <a:t>Analysis of variance with ANOVA</a:t>
            </a:r>
            <a:endParaRPr lang="en-US" sz="3000" i="1" dirty="0"/>
          </a:p>
          <a:p>
            <a:pPr marL="0" lvl="1">
              <a:spcBef>
                <a:spcPts val="100"/>
              </a:spcBef>
            </a:pPr>
            <a:endParaRPr lang="en-US" sz="3000" u="sng" dirty="0"/>
          </a:p>
        </p:txBody>
      </p:sp>
      <p:sp>
        <p:nvSpPr>
          <p:cNvPr id="34" name="Rectangle 33"/>
          <p:cNvSpPr/>
          <p:nvPr/>
        </p:nvSpPr>
        <p:spPr>
          <a:xfrm>
            <a:off x="21953714" y="3289861"/>
            <a:ext cx="10124462" cy="2298065"/>
          </a:xfrm>
          <a:prstGeom prst="rect">
            <a:avLst/>
          </a:prstGeom>
          <a:solidFill>
            <a:schemeClr val="accent4">
              <a:lumMod val="40000"/>
              <a:lumOff val="60000"/>
            </a:schemeClr>
          </a:solidFill>
        </p:spPr>
        <p:txBody>
          <a:bodyPr wrap="square" bIns="0">
            <a:spAutoFit/>
          </a:bodyPr>
          <a:lstStyle/>
          <a:p>
            <a:pPr>
              <a:spcBef>
                <a:spcPts val="200"/>
              </a:spcBef>
            </a:pPr>
            <a:r>
              <a:rPr lang="en-US" sz="3200" dirty="0">
                <a:ln>
                  <a:solidFill>
                    <a:schemeClr val="accent4">
                      <a:lumMod val="75000"/>
                    </a:schemeClr>
                  </a:solidFill>
                </a:ln>
              </a:rPr>
              <a:t>5. </a:t>
            </a:r>
            <a:r>
              <a:rPr lang="en-US" sz="3200" b="1" dirty="0">
                <a:ln>
                  <a:solidFill>
                    <a:schemeClr val="accent4">
                      <a:lumMod val="75000"/>
                    </a:schemeClr>
                  </a:solidFill>
                </a:ln>
              </a:rPr>
              <a:t>RESULTS</a:t>
            </a:r>
            <a:r>
              <a:rPr lang="en-US" sz="3200" dirty="0">
                <a:ln>
                  <a:solidFill>
                    <a:schemeClr val="accent4">
                      <a:lumMod val="75000"/>
                    </a:schemeClr>
                  </a:solidFill>
                </a:ln>
              </a:rPr>
              <a:t> (CONT’D)</a:t>
            </a:r>
            <a:r>
              <a:rPr lang="en-US" sz="1600" dirty="0"/>
              <a:t> </a:t>
            </a:r>
          </a:p>
          <a:p>
            <a:pPr>
              <a:spcBef>
                <a:spcPts val="200"/>
              </a:spcBef>
            </a:pPr>
            <a:r>
              <a:rPr lang="en-US" sz="2000" dirty="0"/>
              <a:t>Goal: P- values higher than 0.05, for hypothesis 4</a:t>
            </a:r>
          </a:p>
          <a:p>
            <a:pPr marL="457200" indent="-457200">
              <a:spcBef>
                <a:spcPts val="200"/>
              </a:spcBef>
              <a:buFont typeface="Arial" panose="020B0604020202020204" pitchFamily="34" charset="0"/>
              <a:buChar char="•"/>
            </a:pPr>
            <a:r>
              <a:rPr lang="en-US" sz="2000" dirty="0"/>
              <a:t>Much like figure 2, this graph and p-test show that whether a beginner or advanced, the vowel /u/ was easily executed. </a:t>
            </a:r>
          </a:p>
          <a:p>
            <a:pPr marL="457200" indent="-457200">
              <a:spcBef>
                <a:spcPts val="200"/>
              </a:spcBef>
              <a:buFont typeface="Arial" panose="020B0604020202020204" pitchFamily="34" charset="0"/>
              <a:buChar char="•"/>
            </a:pPr>
            <a:endParaRPr lang="en-US" sz="2800" dirty="0"/>
          </a:p>
          <a:p>
            <a:pPr algn="ctr">
              <a:spcBef>
                <a:spcPts val="200"/>
              </a:spcBef>
            </a:pPr>
            <a:endParaRPr lang="en-US" sz="900" dirty="0"/>
          </a:p>
          <a:p>
            <a:pPr algn="ctr">
              <a:spcBef>
                <a:spcPts val="200"/>
              </a:spcBef>
            </a:pPr>
            <a:endParaRPr lang="en-US" sz="900" dirty="0"/>
          </a:p>
        </p:txBody>
      </p:sp>
      <p:pic>
        <p:nvPicPr>
          <p:cNvPr id="10" name="Picture 9" descr="A close up of a sign&#10;&#10;Description automatically generated">
            <a:extLst>
              <a:ext uri="{FF2B5EF4-FFF2-40B4-BE49-F238E27FC236}">
                <a16:creationId xmlns:a16="http://schemas.microsoft.com/office/drawing/2014/main" id="{3D458FB8-9129-E748-85EB-6EBD8709A7FD}"/>
              </a:ext>
            </a:extLst>
          </p:cNvPr>
          <p:cNvPicPr>
            <a:picLocks noChangeAspect="1"/>
          </p:cNvPicPr>
          <p:nvPr/>
        </p:nvPicPr>
        <p:blipFill>
          <a:blip r:embed="rId4">
            <a:extLst>
              <a:ext uri="{837473B0-CC2E-450A-ABE3-18F120FF3D39}">
                <a1611:picAttrSrcUrl xmlns:a1611="http://schemas.microsoft.com/office/drawing/2016/11/main" r:id="rId5"/>
              </a:ext>
            </a:extLst>
          </a:blip>
          <a:stretch>
            <a:fillRect/>
          </a:stretch>
        </p:blipFill>
        <p:spPr>
          <a:xfrm>
            <a:off x="226564" y="724029"/>
            <a:ext cx="2556471" cy="2556471"/>
          </a:xfrm>
          <a:prstGeom prst="rect">
            <a:avLst/>
          </a:prstGeom>
        </p:spPr>
      </p:pic>
      <p:graphicFrame>
        <p:nvGraphicFramePr>
          <p:cNvPr id="21" name="Table 20">
            <a:extLst>
              <a:ext uri="{FF2B5EF4-FFF2-40B4-BE49-F238E27FC236}">
                <a16:creationId xmlns:a16="http://schemas.microsoft.com/office/drawing/2014/main" id="{E8EFDE5F-DEBF-FF46-9CAB-7C67DAD2DCD8}"/>
              </a:ext>
            </a:extLst>
          </p:cNvPr>
          <p:cNvGraphicFramePr>
            <a:graphicFrameLocks noGrp="1"/>
          </p:cNvGraphicFramePr>
          <p:nvPr>
            <p:extLst>
              <p:ext uri="{D42A27DB-BD31-4B8C-83A1-F6EECF244321}">
                <p14:modId xmlns:p14="http://schemas.microsoft.com/office/powerpoint/2010/main" val="1737578857"/>
              </p:ext>
            </p:extLst>
          </p:nvPr>
        </p:nvGraphicFramePr>
        <p:xfrm>
          <a:off x="11504707" y="8435087"/>
          <a:ext cx="9488696" cy="1420755"/>
        </p:xfrm>
        <a:graphic>
          <a:graphicData uri="http://schemas.openxmlformats.org/drawingml/2006/table">
            <a:tbl>
              <a:tblPr>
                <a:tableStyleId>{5C22544A-7EE6-4342-B048-85BDC9FD1C3A}</a:tableStyleId>
              </a:tblPr>
              <a:tblGrid>
                <a:gridCol w="1355528">
                  <a:extLst>
                    <a:ext uri="{9D8B030D-6E8A-4147-A177-3AD203B41FA5}">
                      <a16:colId xmlns:a16="http://schemas.microsoft.com/office/drawing/2014/main" val="2885657832"/>
                    </a:ext>
                  </a:extLst>
                </a:gridCol>
                <a:gridCol w="1355528">
                  <a:extLst>
                    <a:ext uri="{9D8B030D-6E8A-4147-A177-3AD203B41FA5}">
                      <a16:colId xmlns:a16="http://schemas.microsoft.com/office/drawing/2014/main" val="377603293"/>
                    </a:ext>
                  </a:extLst>
                </a:gridCol>
                <a:gridCol w="1355528">
                  <a:extLst>
                    <a:ext uri="{9D8B030D-6E8A-4147-A177-3AD203B41FA5}">
                      <a16:colId xmlns:a16="http://schemas.microsoft.com/office/drawing/2014/main" val="3532354419"/>
                    </a:ext>
                  </a:extLst>
                </a:gridCol>
                <a:gridCol w="1355528">
                  <a:extLst>
                    <a:ext uri="{9D8B030D-6E8A-4147-A177-3AD203B41FA5}">
                      <a16:colId xmlns:a16="http://schemas.microsoft.com/office/drawing/2014/main" val="4169057207"/>
                    </a:ext>
                  </a:extLst>
                </a:gridCol>
                <a:gridCol w="1355528">
                  <a:extLst>
                    <a:ext uri="{9D8B030D-6E8A-4147-A177-3AD203B41FA5}">
                      <a16:colId xmlns:a16="http://schemas.microsoft.com/office/drawing/2014/main" val="1224374135"/>
                    </a:ext>
                  </a:extLst>
                </a:gridCol>
                <a:gridCol w="1355528">
                  <a:extLst>
                    <a:ext uri="{9D8B030D-6E8A-4147-A177-3AD203B41FA5}">
                      <a16:colId xmlns:a16="http://schemas.microsoft.com/office/drawing/2014/main" val="2701729559"/>
                    </a:ext>
                  </a:extLst>
                </a:gridCol>
                <a:gridCol w="1355528">
                  <a:extLst>
                    <a:ext uri="{9D8B030D-6E8A-4147-A177-3AD203B41FA5}">
                      <a16:colId xmlns:a16="http://schemas.microsoft.com/office/drawing/2014/main" val="760259192"/>
                    </a:ext>
                  </a:extLst>
                </a:gridCol>
              </a:tblGrid>
              <a:tr h="215482">
                <a:tc>
                  <a:txBody>
                    <a:bodyPr/>
                    <a:lstStyle/>
                    <a:p>
                      <a:pPr algn="l" fontAlgn="b"/>
                      <a:r>
                        <a:rPr lang="en-US" sz="1200" u="none" strike="noStrike">
                          <a:effectLst/>
                        </a:rPr>
                        <a:t>ANOVA</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50090805"/>
                  </a:ext>
                </a:extLst>
              </a:tr>
              <a:tr h="420297">
                <a:tc>
                  <a:txBody>
                    <a:bodyPr/>
                    <a:lstStyle/>
                    <a:p>
                      <a:pPr algn="l" fontAlgn="b"/>
                      <a:r>
                        <a:rPr lang="en-US" sz="1200" u="none" strike="noStrike">
                          <a:effectLst/>
                        </a:rPr>
                        <a:t>Source of Variation</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dirty="0">
                          <a:effectLst/>
                        </a:rPr>
                        <a:t>SS</a:t>
                      </a:r>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df</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MS</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F</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P-value</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F crit</a:t>
                      </a:r>
                      <a:endParaRPr lang="en-US"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630915031"/>
                  </a:ext>
                </a:extLst>
              </a:tr>
              <a:tr h="284747">
                <a:tc>
                  <a:txBody>
                    <a:bodyPr/>
                    <a:lstStyle/>
                    <a:p>
                      <a:pPr algn="l" fontAlgn="b"/>
                      <a:r>
                        <a:rPr lang="en-US" sz="1200" u="none" strike="noStrike">
                          <a:effectLst/>
                        </a:rPr>
                        <a:t>Between Groups</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978979.688</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1</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978979.688</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8.49504766</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0.00548405</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4.05174869</a:t>
                      </a:r>
                      <a:endParaRPr lang="en-US"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63873129"/>
                  </a:ext>
                </a:extLst>
              </a:tr>
              <a:tr h="284747">
                <a:tc>
                  <a:txBody>
                    <a:bodyPr/>
                    <a:lstStyle/>
                    <a:p>
                      <a:pPr algn="l" fontAlgn="b"/>
                      <a:r>
                        <a:rPr lang="en-US" sz="1200" u="none" strike="noStrike">
                          <a:effectLst/>
                        </a:rPr>
                        <a:t>Within Groups</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5301096.29</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46</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115241.224</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698281431"/>
                  </a:ext>
                </a:extLst>
              </a:tr>
              <a:tr h="215482">
                <a:tc>
                  <a:txBody>
                    <a:bodyPr/>
                    <a:lstStyle/>
                    <a:p>
                      <a:pPr algn="l" fontAlgn="b"/>
                      <a:r>
                        <a:rPr lang="en-US" sz="1200" u="none" strike="noStrike">
                          <a:effectLst/>
                        </a:rPr>
                        <a:t>Total</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dirty="0">
                          <a:effectLst/>
                        </a:rPr>
                        <a:t>6280075.98</a:t>
                      </a:r>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dirty="0">
                          <a:effectLst/>
                        </a:rPr>
                        <a:t>47</a:t>
                      </a:r>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27332203"/>
                  </a:ext>
                </a:extLst>
              </a:tr>
            </a:tbl>
          </a:graphicData>
        </a:graphic>
      </p:graphicFrame>
      <p:graphicFrame>
        <p:nvGraphicFramePr>
          <p:cNvPr id="22" name="Table 21">
            <a:extLst>
              <a:ext uri="{FF2B5EF4-FFF2-40B4-BE49-F238E27FC236}">
                <a16:creationId xmlns:a16="http://schemas.microsoft.com/office/drawing/2014/main" id="{B6DF2CED-4B6A-C345-BA60-DF447E418E9C}"/>
              </a:ext>
            </a:extLst>
          </p:cNvPr>
          <p:cNvGraphicFramePr>
            <a:graphicFrameLocks noGrp="1"/>
          </p:cNvGraphicFramePr>
          <p:nvPr>
            <p:extLst>
              <p:ext uri="{D42A27DB-BD31-4B8C-83A1-F6EECF244321}">
                <p14:modId xmlns:p14="http://schemas.microsoft.com/office/powerpoint/2010/main" val="1509049080"/>
              </p:ext>
            </p:extLst>
          </p:nvPr>
        </p:nvGraphicFramePr>
        <p:xfrm>
          <a:off x="11470654" y="16244669"/>
          <a:ext cx="9448859" cy="1605988"/>
        </p:xfrm>
        <a:graphic>
          <a:graphicData uri="http://schemas.openxmlformats.org/drawingml/2006/table">
            <a:tbl>
              <a:tblPr>
                <a:tableStyleId>{5C22544A-7EE6-4342-B048-85BDC9FD1C3A}</a:tableStyleId>
              </a:tblPr>
              <a:tblGrid>
                <a:gridCol w="1349837">
                  <a:extLst>
                    <a:ext uri="{9D8B030D-6E8A-4147-A177-3AD203B41FA5}">
                      <a16:colId xmlns:a16="http://schemas.microsoft.com/office/drawing/2014/main" val="2385791235"/>
                    </a:ext>
                  </a:extLst>
                </a:gridCol>
                <a:gridCol w="1349837">
                  <a:extLst>
                    <a:ext uri="{9D8B030D-6E8A-4147-A177-3AD203B41FA5}">
                      <a16:colId xmlns:a16="http://schemas.microsoft.com/office/drawing/2014/main" val="3543568261"/>
                    </a:ext>
                  </a:extLst>
                </a:gridCol>
                <a:gridCol w="1349837">
                  <a:extLst>
                    <a:ext uri="{9D8B030D-6E8A-4147-A177-3AD203B41FA5}">
                      <a16:colId xmlns:a16="http://schemas.microsoft.com/office/drawing/2014/main" val="831339563"/>
                    </a:ext>
                  </a:extLst>
                </a:gridCol>
                <a:gridCol w="1349837">
                  <a:extLst>
                    <a:ext uri="{9D8B030D-6E8A-4147-A177-3AD203B41FA5}">
                      <a16:colId xmlns:a16="http://schemas.microsoft.com/office/drawing/2014/main" val="3465583014"/>
                    </a:ext>
                  </a:extLst>
                </a:gridCol>
                <a:gridCol w="1349837">
                  <a:extLst>
                    <a:ext uri="{9D8B030D-6E8A-4147-A177-3AD203B41FA5}">
                      <a16:colId xmlns:a16="http://schemas.microsoft.com/office/drawing/2014/main" val="786700001"/>
                    </a:ext>
                  </a:extLst>
                </a:gridCol>
                <a:gridCol w="1349837">
                  <a:extLst>
                    <a:ext uri="{9D8B030D-6E8A-4147-A177-3AD203B41FA5}">
                      <a16:colId xmlns:a16="http://schemas.microsoft.com/office/drawing/2014/main" val="3208362181"/>
                    </a:ext>
                  </a:extLst>
                </a:gridCol>
                <a:gridCol w="1349837">
                  <a:extLst>
                    <a:ext uri="{9D8B030D-6E8A-4147-A177-3AD203B41FA5}">
                      <a16:colId xmlns:a16="http://schemas.microsoft.com/office/drawing/2014/main" val="374285184"/>
                    </a:ext>
                  </a:extLst>
                </a:gridCol>
              </a:tblGrid>
              <a:tr h="207975">
                <a:tc>
                  <a:txBody>
                    <a:bodyPr/>
                    <a:lstStyle/>
                    <a:p>
                      <a:pPr algn="l" fontAlgn="b"/>
                      <a:r>
                        <a:rPr lang="en-US" sz="1200" u="none" strike="noStrike">
                          <a:effectLst/>
                        </a:rPr>
                        <a:t>ANOVA</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5668347"/>
                  </a:ext>
                </a:extLst>
              </a:tr>
              <a:tr h="530072">
                <a:tc>
                  <a:txBody>
                    <a:bodyPr/>
                    <a:lstStyle/>
                    <a:p>
                      <a:pPr algn="l" fontAlgn="b"/>
                      <a:r>
                        <a:rPr lang="en-US" sz="1200" u="none" strike="noStrike">
                          <a:effectLst/>
                        </a:rPr>
                        <a:t>Source of Variation</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SS</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df</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dirty="0">
                          <a:effectLst/>
                        </a:rPr>
                        <a:t>MS</a:t>
                      </a:r>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F</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P-value</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F crit</a:t>
                      </a:r>
                      <a:endParaRPr lang="en-US"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30359850"/>
                  </a:ext>
                </a:extLst>
              </a:tr>
              <a:tr h="329983">
                <a:tc>
                  <a:txBody>
                    <a:bodyPr/>
                    <a:lstStyle/>
                    <a:p>
                      <a:pPr algn="l" fontAlgn="b"/>
                      <a:r>
                        <a:rPr lang="en-US" sz="1200" u="none" strike="noStrike">
                          <a:effectLst/>
                        </a:rPr>
                        <a:t>Between Groups</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2004510.02</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1</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2004510.02</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13.3925186</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0.000649</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4.05174869</a:t>
                      </a:r>
                      <a:endParaRPr lang="en-US"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85970639"/>
                  </a:ext>
                </a:extLst>
              </a:tr>
              <a:tr h="329983">
                <a:tc>
                  <a:txBody>
                    <a:bodyPr/>
                    <a:lstStyle/>
                    <a:p>
                      <a:pPr algn="l" fontAlgn="b"/>
                      <a:r>
                        <a:rPr lang="en-US" sz="1200" u="none" strike="noStrike">
                          <a:effectLst/>
                        </a:rPr>
                        <a:t>Within Groups</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6884997.79</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46</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149673.865</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45188541"/>
                  </a:ext>
                </a:extLst>
              </a:tr>
              <a:tr h="207975">
                <a:tc>
                  <a:txBody>
                    <a:bodyPr/>
                    <a:lstStyle/>
                    <a:p>
                      <a:pPr algn="l" fontAlgn="b"/>
                      <a:r>
                        <a:rPr lang="en-US" sz="1200" u="none" strike="noStrike">
                          <a:effectLst/>
                        </a:rPr>
                        <a:t>Total</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8889507.81</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dirty="0">
                          <a:effectLst/>
                        </a:rPr>
                        <a:t>47</a:t>
                      </a:r>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79509986"/>
                  </a:ext>
                </a:extLst>
              </a:tr>
            </a:tbl>
          </a:graphicData>
        </a:graphic>
      </p:graphicFrame>
      <p:graphicFrame>
        <p:nvGraphicFramePr>
          <p:cNvPr id="23" name="Table 22">
            <a:extLst>
              <a:ext uri="{FF2B5EF4-FFF2-40B4-BE49-F238E27FC236}">
                <a16:creationId xmlns:a16="http://schemas.microsoft.com/office/drawing/2014/main" id="{41DA420D-9CC7-BB49-B3CE-1A3252A210B1}"/>
              </a:ext>
            </a:extLst>
          </p:cNvPr>
          <p:cNvGraphicFramePr>
            <a:graphicFrameLocks noGrp="1"/>
          </p:cNvGraphicFramePr>
          <p:nvPr>
            <p:extLst>
              <p:ext uri="{D42A27DB-BD31-4B8C-83A1-F6EECF244321}">
                <p14:modId xmlns:p14="http://schemas.microsoft.com/office/powerpoint/2010/main" val="3168269828"/>
              </p:ext>
            </p:extLst>
          </p:nvPr>
        </p:nvGraphicFramePr>
        <p:xfrm>
          <a:off x="11504707" y="24428759"/>
          <a:ext cx="9358049" cy="1290867"/>
        </p:xfrm>
        <a:graphic>
          <a:graphicData uri="http://schemas.openxmlformats.org/drawingml/2006/table">
            <a:tbl>
              <a:tblPr>
                <a:tableStyleId>{5C22544A-7EE6-4342-B048-85BDC9FD1C3A}</a:tableStyleId>
              </a:tblPr>
              <a:tblGrid>
                <a:gridCol w="1336864">
                  <a:extLst>
                    <a:ext uri="{9D8B030D-6E8A-4147-A177-3AD203B41FA5}">
                      <a16:colId xmlns:a16="http://schemas.microsoft.com/office/drawing/2014/main" val="187558475"/>
                    </a:ext>
                  </a:extLst>
                </a:gridCol>
                <a:gridCol w="1336864">
                  <a:extLst>
                    <a:ext uri="{9D8B030D-6E8A-4147-A177-3AD203B41FA5}">
                      <a16:colId xmlns:a16="http://schemas.microsoft.com/office/drawing/2014/main" val="734237820"/>
                    </a:ext>
                  </a:extLst>
                </a:gridCol>
                <a:gridCol w="1228522">
                  <a:extLst>
                    <a:ext uri="{9D8B030D-6E8A-4147-A177-3AD203B41FA5}">
                      <a16:colId xmlns:a16="http://schemas.microsoft.com/office/drawing/2014/main" val="4108871103"/>
                    </a:ext>
                  </a:extLst>
                </a:gridCol>
                <a:gridCol w="1445207">
                  <a:extLst>
                    <a:ext uri="{9D8B030D-6E8A-4147-A177-3AD203B41FA5}">
                      <a16:colId xmlns:a16="http://schemas.microsoft.com/office/drawing/2014/main" val="896589943"/>
                    </a:ext>
                  </a:extLst>
                </a:gridCol>
                <a:gridCol w="1336864">
                  <a:extLst>
                    <a:ext uri="{9D8B030D-6E8A-4147-A177-3AD203B41FA5}">
                      <a16:colId xmlns:a16="http://schemas.microsoft.com/office/drawing/2014/main" val="4229714676"/>
                    </a:ext>
                  </a:extLst>
                </a:gridCol>
                <a:gridCol w="1336864">
                  <a:extLst>
                    <a:ext uri="{9D8B030D-6E8A-4147-A177-3AD203B41FA5}">
                      <a16:colId xmlns:a16="http://schemas.microsoft.com/office/drawing/2014/main" val="3556028813"/>
                    </a:ext>
                  </a:extLst>
                </a:gridCol>
                <a:gridCol w="1336864">
                  <a:extLst>
                    <a:ext uri="{9D8B030D-6E8A-4147-A177-3AD203B41FA5}">
                      <a16:colId xmlns:a16="http://schemas.microsoft.com/office/drawing/2014/main" val="978736681"/>
                    </a:ext>
                  </a:extLst>
                </a:gridCol>
              </a:tblGrid>
              <a:tr h="208301">
                <a:tc>
                  <a:txBody>
                    <a:bodyPr/>
                    <a:lstStyle/>
                    <a:p>
                      <a:pPr algn="l" fontAlgn="b"/>
                      <a:r>
                        <a:rPr lang="en-US" sz="1200" u="none" strike="noStrike" dirty="0">
                          <a:effectLst/>
                        </a:rPr>
                        <a:t>ANOVA</a:t>
                      </a:r>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dirty="0">
                          <a:effectLst/>
                        </a:rPr>
                        <a:t> </a:t>
                      </a:r>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46298551"/>
                  </a:ext>
                </a:extLst>
              </a:tr>
              <a:tr h="258057">
                <a:tc>
                  <a:txBody>
                    <a:bodyPr/>
                    <a:lstStyle/>
                    <a:p>
                      <a:pPr algn="l" fontAlgn="b"/>
                      <a:r>
                        <a:rPr lang="en-US" sz="1000" u="none" strike="noStrike">
                          <a:effectLst/>
                        </a:rPr>
                        <a:t>Source of Variation</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SS</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1000" u="none" strike="noStrike" dirty="0">
                          <a:effectLst/>
                        </a:rPr>
                        <a:t>df</a:t>
                      </a:r>
                      <a:endParaRPr lang="en-US" sz="10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MS</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F</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P-value</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F crit</a:t>
                      </a:r>
                      <a:endParaRPr lang="en-US" sz="10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980870438"/>
                  </a:ext>
                </a:extLst>
              </a:tr>
              <a:tr h="308104">
                <a:tc>
                  <a:txBody>
                    <a:bodyPr/>
                    <a:lstStyle/>
                    <a:p>
                      <a:pPr algn="l" fontAlgn="b"/>
                      <a:r>
                        <a:rPr lang="en-US" sz="1200" u="none" strike="noStrike">
                          <a:effectLst/>
                        </a:rPr>
                        <a:t>Between Groups</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200" u="none" strike="noStrike">
                          <a:effectLst/>
                        </a:rPr>
                        <a:t>308962.521</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200" u="none" strike="noStrike">
                          <a:effectLst/>
                        </a:rPr>
                        <a:t>1</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200" u="none" strike="noStrike">
                          <a:effectLst/>
                        </a:rPr>
                        <a:t>308962.521</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200" u="none" strike="noStrike">
                          <a:effectLst/>
                        </a:rPr>
                        <a:t>3.20484113</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200" u="none" strike="noStrike">
                          <a:effectLst/>
                        </a:rPr>
                        <a:t>0.08000367</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200" u="none" strike="noStrike">
                          <a:effectLst/>
                        </a:rPr>
                        <a:t>4.05174869</a:t>
                      </a:r>
                      <a:endParaRPr lang="en-US"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91734007"/>
                  </a:ext>
                </a:extLst>
              </a:tr>
              <a:tr h="308104">
                <a:tc>
                  <a:txBody>
                    <a:bodyPr/>
                    <a:lstStyle/>
                    <a:p>
                      <a:pPr algn="l" fontAlgn="b"/>
                      <a:r>
                        <a:rPr lang="en-US" sz="1200" u="none" strike="noStrike">
                          <a:effectLst/>
                        </a:rPr>
                        <a:t>Within Groups</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200" u="none" strike="noStrike">
                          <a:effectLst/>
                        </a:rPr>
                        <a:t>4434627.29</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200" u="none" strike="noStrike">
                          <a:effectLst/>
                        </a:rPr>
                        <a:t>46</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200" u="none" strike="noStrike">
                          <a:effectLst/>
                        </a:rPr>
                        <a:t>96404.9411</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75218061"/>
                  </a:ext>
                </a:extLst>
              </a:tr>
              <a:tr h="208301">
                <a:tc>
                  <a:txBody>
                    <a:bodyPr/>
                    <a:lstStyle/>
                    <a:p>
                      <a:pPr algn="l" fontAlgn="b"/>
                      <a:r>
                        <a:rPr lang="en-US" sz="1200" u="none" strike="noStrike" dirty="0">
                          <a:effectLst/>
                        </a:rPr>
                        <a:t>Total</a:t>
                      </a:r>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200" u="none" strike="noStrike">
                          <a:effectLst/>
                        </a:rPr>
                        <a:t>4743589.81</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200" u="none" strike="noStrike" dirty="0">
                          <a:effectLst/>
                        </a:rPr>
                        <a:t>47</a:t>
                      </a:r>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200" u="none" strike="noStrike" dirty="0">
                          <a:effectLst/>
                        </a:rPr>
                        <a:t> </a:t>
                      </a:r>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dirty="0">
                          <a:effectLst/>
                        </a:rPr>
                        <a:t> </a:t>
                      </a:r>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dirty="0">
                          <a:effectLst/>
                        </a:rPr>
                        <a:t> </a:t>
                      </a:r>
                      <a:endParaRPr lang="en-US"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56991531"/>
                  </a:ext>
                </a:extLst>
              </a:tr>
            </a:tbl>
          </a:graphicData>
        </a:graphic>
      </p:graphicFrame>
      <p:graphicFrame>
        <p:nvGraphicFramePr>
          <p:cNvPr id="24" name="Table 23">
            <a:extLst>
              <a:ext uri="{FF2B5EF4-FFF2-40B4-BE49-F238E27FC236}">
                <a16:creationId xmlns:a16="http://schemas.microsoft.com/office/drawing/2014/main" id="{A6858DF0-CC4F-9848-87DD-A7C8CAE8F95D}"/>
              </a:ext>
            </a:extLst>
          </p:cNvPr>
          <p:cNvGraphicFramePr>
            <a:graphicFrameLocks noGrp="1"/>
          </p:cNvGraphicFramePr>
          <p:nvPr>
            <p:extLst>
              <p:ext uri="{D42A27DB-BD31-4B8C-83A1-F6EECF244321}">
                <p14:modId xmlns:p14="http://schemas.microsoft.com/office/powerpoint/2010/main" val="781340753"/>
              </p:ext>
            </p:extLst>
          </p:nvPr>
        </p:nvGraphicFramePr>
        <p:xfrm>
          <a:off x="11504707" y="33038043"/>
          <a:ext cx="8840111" cy="1599355"/>
        </p:xfrm>
        <a:graphic>
          <a:graphicData uri="http://schemas.openxmlformats.org/drawingml/2006/table">
            <a:tbl>
              <a:tblPr>
                <a:tableStyleId>{5C22544A-7EE6-4342-B048-85BDC9FD1C3A}</a:tableStyleId>
              </a:tblPr>
              <a:tblGrid>
                <a:gridCol w="1262873">
                  <a:extLst>
                    <a:ext uri="{9D8B030D-6E8A-4147-A177-3AD203B41FA5}">
                      <a16:colId xmlns:a16="http://schemas.microsoft.com/office/drawing/2014/main" val="1628713230"/>
                    </a:ext>
                  </a:extLst>
                </a:gridCol>
                <a:gridCol w="1262873">
                  <a:extLst>
                    <a:ext uri="{9D8B030D-6E8A-4147-A177-3AD203B41FA5}">
                      <a16:colId xmlns:a16="http://schemas.microsoft.com/office/drawing/2014/main" val="13992975"/>
                    </a:ext>
                  </a:extLst>
                </a:gridCol>
                <a:gridCol w="1262873">
                  <a:extLst>
                    <a:ext uri="{9D8B030D-6E8A-4147-A177-3AD203B41FA5}">
                      <a16:colId xmlns:a16="http://schemas.microsoft.com/office/drawing/2014/main" val="2622923613"/>
                    </a:ext>
                  </a:extLst>
                </a:gridCol>
                <a:gridCol w="1262873">
                  <a:extLst>
                    <a:ext uri="{9D8B030D-6E8A-4147-A177-3AD203B41FA5}">
                      <a16:colId xmlns:a16="http://schemas.microsoft.com/office/drawing/2014/main" val="502478944"/>
                    </a:ext>
                  </a:extLst>
                </a:gridCol>
                <a:gridCol w="1262873">
                  <a:extLst>
                    <a:ext uri="{9D8B030D-6E8A-4147-A177-3AD203B41FA5}">
                      <a16:colId xmlns:a16="http://schemas.microsoft.com/office/drawing/2014/main" val="3807653568"/>
                    </a:ext>
                  </a:extLst>
                </a:gridCol>
                <a:gridCol w="1262873">
                  <a:extLst>
                    <a:ext uri="{9D8B030D-6E8A-4147-A177-3AD203B41FA5}">
                      <a16:colId xmlns:a16="http://schemas.microsoft.com/office/drawing/2014/main" val="1813953226"/>
                    </a:ext>
                  </a:extLst>
                </a:gridCol>
                <a:gridCol w="1262873">
                  <a:extLst>
                    <a:ext uri="{9D8B030D-6E8A-4147-A177-3AD203B41FA5}">
                      <a16:colId xmlns:a16="http://schemas.microsoft.com/office/drawing/2014/main" val="248283558"/>
                    </a:ext>
                  </a:extLst>
                </a:gridCol>
              </a:tblGrid>
              <a:tr h="273540">
                <a:tc>
                  <a:txBody>
                    <a:bodyPr/>
                    <a:lstStyle/>
                    <a:p>
                      <a:pPr algn="l" fontAlgn="b"/>
                      <a:r>
                        <a:rPr lang="en-US" sz="1200" u="none" strike="noStrike">
                          <a:effectLst/>
                        </a:rPr>
                        <a:t>ANOVA</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79901245"/>
                  </a:ext>
                </a:extLst>
              </a:tr>
              <a:tr h="505195">
                <a:tc>
                  <a:txBody>
                    <a:bodyPr/>
                    <a:lstStyle/>
                    <a:p>
                      <a:pPr algn="l" fontAlgn="b"/>
                      <a:r>
                        <a:rPr lang="en-US" sz="1200" u="none" strike="noStrike">
                          <a:effectLst/>
                        </a:rPr>
                        <a:t>Source of Variation</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SS</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dirty="0">
                          <a:effectLst/>
                        </a:rPr>
                        <a:t>df</a:t>
                      </a:r>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MS</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F</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P-value</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F crit</a:t>
                      </a:r>
                      <a:endParaRPr lang="en-US"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27478141"/>
                  </a:ext>
                </a:extLst>
              </a:tr>
              <a:tr h="273540">
                <a:tc>
                  <a:txBody>
                    <a:bodyPr/>
                    <a:lstStyle/>
                    <a:p>
                      <a:pPr algn="l" fontAlgn="b"/>
                      <a:r>
                        <a:rPr lang="en-US" sz="1200" u="none" strike="noStrike">
                          <a:effectLst/>
                        </a:rPr>
                        <a:t>Between Groups</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16762.6875</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1</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16762.6875</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0.09947583</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0.75388602</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4.05174869</a:t>
                      </a:r>
                      <a:endParaRPr lang="en-US"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34662794"/>
                  </a:ext>
                </a:extLst>
              </a:tr>
              <a:tr h="273540">
                <a:tc>
                  <a:txBody>
                    <a:bodyPr/>
                    <a:lstStyle/>
                    <a:p>
                      <a:pPr algn="l" fontAlgn="b"/>
                      <a:r>
                        <a:rPr lang="en-US" sz="1200" u="none" strike="noStrike">
                          <a:effectLst/>
                        </a:rPr>
                        <a:t>Within Groups</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7751466.79</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46</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168510.148</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05129679"/>
                  </a:ext>
                </a:extLst>
              </a:tr>
              <a:tr h="273540">
                <a:tc>
                  <a:txBody>
                    <a:bodyPr/>
                    <a:lstStyle/>
                    <a:p>
                      <a:pPr algn="l" fontAlgn="b"/>
                      <a:r>
                        <a:rPr lang="en-US" sz="1200" u="none" strike="noStrike" dirty="0">
                          <a:effectLst/>
                        </a:rPr>
                        <a:t>Total</a:t>
                      </a:r>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7768229.48</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dirty="0">
                          <a:effectLst/>
                        </a:rPr>
                        <a:t>47</a:t>
                      </a:r>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72441597"/>
                  </a:ext>
                </a:extLst>
              </a:tr>
            </a:tbl>
          </a:graphicData>
        </a:graphic>
      </p:graphicFrame>
      <p:graphicFrame>
        <p:nvGraphicFramePr>
          <p:cNvPr id="51" name="Chart 50">
            <a:extLst>
              <a:ext uri="{FF2B5EF4-FFF2-40B4-BE49-F238E27FC236}">
                <a16:creationId xmlns:a16="http://schemas.microsoft.com/office/drawing/2014/main" id="{645BAC35-40B3-EA4E-BEF4-B21AF3AE9812}"/>
              </a:ext>
            </a:extLst>
          </p:cNvPr>
          <p:cNvGraphicFramePr>
            <a:graphicFrameLocks/>
          </p:cNvGraphicFramePr>
          <p:nvPr>
            <p:extLst>
              <p:ext uri="{D42A27DB-BD31-4B8C-83A1-F6EECF244321}">
                <p14:modId xmlns:p14="http://schemas.microsoft.com/office/powerpoint/2010/main" val="1453471010"/>
              </p:ext>
            </p:extLst>
          </p:nvPr>
        </p:nvGraphicFramePr>
        <p:xfrm>
          <a:off x="11447948" y="4377369"/>
          <a:ext cx="9471565" cy="3734346"/>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52" name="Chart 51">
            <a:extLst>
              <a:ext uri="{FF2B5EF4-FFF2-40B4-BE49-F238E27FC236}">
                <a16:creationId xmlns:a16="http://schemas.microsoft.com/office/drawing/2014/main" id="{F8913A3B-ED65-124C-AF2D-8BD8A7F72E38}"/>
              </a:ext>
            </a:extLst>
          </p:cNvPr>
          <p:cNvGraphicFramePr>
            <a:graphicFrameLocks/>
          </p:cNvGraphicFramePr>
          <p:nvPr>
            <p:extLst>
              <p:ext uri="{D42A27DB-BD31-4B8C-83A1-F6EECF244321}">
                <p14:modId xmlns:p14="http://schemas.microsoft.com/office/powerpoint/2010/main" val="3629012209"/>
              </p:ext>
            </p:extLst>
          </p:nvPr>
        </p:nvGraphicFramePr>
        <p:xfrm>
          <a:off x="11447952" y="11866615"/>
          <a:ext cx="9471561" cy="3974835"/>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54" name="Chart 53">
            <a:extLst>
              <a:ext uri="{FF2B5EF4-FFF2-40B4-BE49-F238E27FC236}">
                <a16:creationId xmlns:a16="http://schemas.microsoft.com/office/drawing/2014/main" id="{B868D551-A2FB-E048-A313-416902C32E41}"/>
              </a:ext>
            </a:extLst>
          </p:cNvPr>
          <p:cNvGraphicFramePr>
            <a:graphicFrameLocks/>
          </p:cNvGraphicFramePr>
          <p:nvPr>
            <p:extLst>
              <p:ext uri="{D42A27DB-BD31-4B8C-83A1-F6EECF244321}">
                <p14:modId xmlns:p14="http://schemas.microsoft.com/office/powerpoint/2010/main" val="2681624103"/>
              </p:ext>
            </p:extLst>
          </p:nvPr>
        </p:nvGraphicFramePr>
        <p:xfrm>
          <a:off x="11470654" y="19900018"/>
          <a:ext cx="9426152" cy="4209493"/>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61" name="Chart 60">
            <a:extLst>
              <a:ext uri="{FF2B5EF4-FFF2-40B4-BE49-F238E27FC236}">
                <a16:creationId xmlns:a16="http://schemas.microsoft.com/office/drawing/2014/main" id="{3A02C6F6-A08A-484E-BBF8-862AF40E0D15}"/>
              </a:ext>
            </a:extLst>
          </p:cNvPr>
          <p:cNvGraphicFramePr>
            <a:graphicFrameLocks/>
          </p:cNvGraphicFramePr>
          <p:nvPr>
            <p:extLst>
              <p:ext uri="{D42A27DB-BD31-4B8C-83A1-F6EECF244321}">
                <p14:modId xmlns:p14="http://schemas.microsoft.com/office/powerpoint/2010/main" val="1747704621"/>
              </p:ext>
            </p:extLst>
          </p:nvPr>
        </p:nvGraphicFramePr>
        <p:xfrm>
          <a:off x="11447948" y="27578867"/>
          <a:ext cx="8885515" cy="4999080"/>
        </p:xfrm>
        <a:graphic>
          <a:graphicData uri="http://schemas.openxmlformats.org/drawingml/2006/chart">
            <c:chart xmlns:c="http://schemas.openxmlformats.org/drawingml/2006/chart" xmlns:r="http://schemas.openxmlformats.org/officeDocument/2006/relationships" r:id="rId9"/>
          </a:graphicData>
        </a:graphic>
      </p:graphicFrame>
      <p:sp>
        <p:nvSpPr>
          <p:cNvPr id="26" name="Rectangle 25">
            <a:extLst>
              <a:ext uri="{FF2B5EF4-FFF2-40B4-BE49-F238E27FC236}">
                <a16:creationId xmlns:a16="http://schemas.microsoft.com/office/drawing/2014/main" id="{1F561753-7D30-504E-9853-B5DE39C6F534}"/>
              </a:ext>
            </a:extLst>
          </p:cNvPr>
          <p:cNvSpPr/>
          <p:nvPr/>
        </p:nvSpPr>
        <p:spPr>
          <a:xfrm>
            <a:off x="21953713" y="10752420"/>
            <a:ext cx="9924315" cy="2797951"/>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tx1"/>
              </a:solidFill>
            </a:endParaRPr>
          </a:p>
          <a:p>
            <a:pPr marL="457200" indent="-457200">
              <a:buFont typeface="Wingdings" pitchFamily="2" charset="2"/>
              <a:buChar char="Ø"/>
            </a:pPr>
            <a:r>
              <a:rPr lang="en-US" sz="2800" dirty="0">
                <a:solidFill>
                  <a:schemeClr val="tx1"/>
                </a:solidFill>
              </a:rPr>
              <a:t>Run another test with a bigger sampling size</a:t>
            </a:r>
          </a:p>
          <a:p>
            <a:pPr marL="457200" indent="-457200">
              <a:buFont typeface="Wingdings" pitchFamily="2" charset="2"/>
              <a:buChar char="Ø"/>
            </a:pPr>
            <a:r>
              <a:rPr lang="en-US" sz="2800" dirty="0">
                <a:solidFill>
                  <a:schemeClr val="tx1"/>
                </a:solidFill>
              </a:rPr>
              <a:t>Test comprehension </a:t>
            </a:r>
          </a:p>
          <a:p>
            <a:endParaRPr lang="en-US" sz="2800" dirty="0">
              <a:solidFill>
                <a:schemeClr val="tx1"/>
              </a:solidFill>
            </a:endParaRPr>
          </a:p>
          <a:p>
            <a:pPr marL="457200" indent="-457200">
              <a:buFont typeface="Wingdings" pitchFamily="2" charset="2"/>
              <a:buChar char="Ø"/>
            </a:pPr>
            <a:endParaRPr lang="en-US" sz="2800" dirty="0">
              <a:solidFill>
                <a:schemeClr val="accent6">
                  <a:lumMod val="50000"/>
                </a:schemeClr>
              </a:solidFill>
            </a:endParaRPr>
          </a:p>
        </p:txBody>
      </p:sp>
      <p:sp>
        <p:nvSpPr>
          <p:cNvPr id="27" name="TextBox 26">
            <a:extLst>
              <a:ext uri="{FF2B5EF4-FFF2-40B4-BE49-F238E27FC236}">
                <a16:creationId xmlns:a16="http://schemas.microsoft.com/office/drawing/2014/main" id="{1BEF1971-570F-D94C-8A9F-221FAA5E281D}"/>
              </a:ext>
            </a:extLst>
          </p:cNvPr>
          <p:cNvSpPr txBox="1"/>
          <p:nvPr/>
        </p:nvSpPr>
        <p:spPr>
          <a:xfrm>
            <a:off x="21997306" y="10860041"/>
            <a:ext cx="10080870" cy="584775"/>
          </a:xfrm>
          <a:prstGeom prst="rect">
            <a:avLst/>
          </a:prstGeom>
          <a:noFill/>
        </p:spPr>
        <p:txBody>
          <a:bodyPr wrap="square" rtlCol="0">
            <a:spAutoFit/>
          </a:bodyPr>
          <a:lstStyle/>
          <a:p>
            <a:r>
              <a:rPr lang="en-US" sz="3200" b="1" dirty="0">
                <a:ln>
                  <a:solidFill>
                    <a:schemeClr val="tx1">
                      <a:lumMod val="75000"/>
                      <a:lumOff val="25000"/>
                    </a:schemeClr>
                  </a:solidFill>
                </a:ln>
                <a:solidFill>
                  <a:schemeClr val="bg2">
                    <a:lumMod val="50000"/>
                  </a:schemeClr>
                </a:solidFill>
              </a:rPr>
              <a:t>7. Future Steps</a:t>
            </a:r>
            <a:endParaRPr lang="en-US" sz="3200" dirty="0"/>
          </a:p>
        </p:txBody>
      </p:sp>
      <p:sp>
        <p:nvSpPr>
          <p:cNvPr id="28" name="Rectangle 27">
            <a:extLst>
              <a:ext uri="{FF2B5EF4-FFF2-40B4-BE49-F238E27FC236}">
                <a16:creationId xmlns:a16="http://schemas.microsoft.com/office/drawing/2014/main" id="{F016D915-73B3-F148-89C4-44E16DE66F56}"/>
              </a:ext>
            </a:extLst>
          </p:cNvPr>
          <p:cNvSpPr/>
          <p:nvPr/>
        </p:nvSpPr>
        <p:spPr>
          <a:xfrm>
            <a:off x="21953713" y="14034975"/>
            <a:ext cx="9924315" cy="4159048"/>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a:extLst>
              <a:ext uri="{FF2B5EF4-FFF2-40B4-BE49-F238E27FC236}">
                <a16:creationId xmlns:a16="http://schemas.microsoft.com/office/drawing/2014/main" id="{DE1F1FDA-76BE-314A-8402-3E1912E12F0F}"/>
              </a:ext>
            </a:extLst>
          </p:cNvPr>
          <p:cNvSpPr txBox="1"/>
          <p:nvPr/>
        </p:nvSpPr>
        <p:spPr>
          <a:xfrm>
            <a:off x="22054027" y="14114655"/>
            <a:ext cx="9723686" cy="4462760"/>
          </a:xfrm>
          <a:prstGeom prst="rect">
            <a:avLst/>
          </a:prstGeom>
          <a:noFill/>
        </p:spPr>
        <p:txBody>
          <a:bodyPr wrap="square" rtlCol="0">
            <a:spAutoFit/>
          </a:bodyPr>
          <a:lstStyle/>
          <a:p>
            <a:r>
              <a:rPr lang="en-US" sz="3200" b="1" dirty="0">
                <a:ln>
                  <a:solidFill>
                    <a:schemeClr val="tx1">
                      <a:lumMod val="75000"/>
                      <a:lumOff val="25000"/>
                    </a:schemeClr>
                  </a:solidFill>
                </a:ln>
                <a:solidFill>
                  <a:schemeClr val="bg2">
                    <a:lumMod val="50000"/>
                  </a:schemeClr>
                </a:solidFill>
              </a:rPr>
              <a:t>8. Acknowledgments </a:t>
            </a:r>
            <a:endParaRPr lang="en-US" sz="3200" dirty="0"/>
          </a:p>
          <a:p>
            <a:pPr marL="457200" indent="-457200">
              <a:buFont typeface="Wingdings" pitchFamily="2" charset="2"/>
              <a:buChar char="Ø"/>
            </a:pPr>
            <a:r>
              <a:rPr lang="en-US" sz="2800" dirty="0"/>
              <a:t>Thank you to the English department for the SURE Grant that helped us fund the research.</a:t>
            </a:r>
          </a:p>
          <a:p>
            <a:pPr marL="457200" indent="-457200">
              <a:buFont typeface="Wingdings" pitchFamily="2" charset="2"/>
              <a:buChar char="Ø"/>
            </a:pPr>
            <a:r>
              <a:rPr lang="en-US" sz="2800" dirty="0"/>
              <a:t>Thank you to KCSU and Little Shop of Physics for letting us use their soundproof booths.</a:t>
            </a:r>
          </a:p>
          <a:p>
            <a:pPr marL="457200" indent="-457200">
              <a:buFont typeface="Wingdings" pitchFamily="2" charset="2"/>
              <a:buChar char="Ø"/>
            </a:pPr>
            <a:r>
              <a:rPr lang="en-US" sz="2800" dirty="0"/>
              <a:t>Thank you to </a:t>
            </a:r>
            <a:r>
              <a:rPr lang="en-US" sz="2800" dirty="0" err="1"/>
              <a:t>Cheba</a:t>
            </a:r>
            <a:r>
              <a:rPr lang="en-US" sz="2800" dirty="0"/>
              <a:t> Hut for donating free food to our participants</a:t>
            </a:r>
          </a:p>
          <a:p>
            <a:pPr marL="457200" indent="-457200">
              <a:buFont typeface="Wingdings" pitchFamily="2" charset="2"/>
              <a:buChar char="Ø"/>
            </a:pPr>
            <a:r>
              <a:rPr lang="en-US" sz="2800" dirty="0"/>
              <a:t>Thank you to Dr. Luciana Marques for her endless dedication and willingness to advise on the project. </a:t>
            </a:r>
          </a:p>
          <a:p>
            <a:pPr marL="457200" indent="-457200">
              <a:buFont typeface="Wingdings" pitchFamily="2" charset="2"/>
              <a:buChar char="Ø"/>
            </a:pPr>
            <a:endParaRPr lang="en-US" sz="2800" dirty="0"/>
          </a:p>
        </p:txBody>
      </p:sp>
      <p:sp>
        <p:nvSpPr>
          <p:cNvPr id="2" name="TextBox 1">
            <a:extLst>
              <a:ext uri="{FF2B5EF4-FFF2-40B4-BE49-F238E27FC236}">
                <a16:creationId xmlns:a16="http://schemas.microsoft.com/office/drawing/2014/main" id="{B31DA1B1-93BA-5868-66F9-79B1E201205D}"/>
              </a:ext>
            </a:extLst>
          </p:cNvPr>
          <p:cNvSpPr txBox="1"/>
          <p:nvPr/>
        </p:nvSpPr>
        <p:spPr>
          <a:xfrm>
            <a:off x="14800594" y="34758940"/>
            <a:ext cx="914400" cy="338554"/>
          </a:xfrm>
          <a:prstGeom prst="rect">
            <a:avLst/>
          </a:prstGeom>
          <a:noFill/>
          <a:ln>
            <a:noFill/>
          </a:ln>
        </p:spPr>
        <p:txBody>
          <a:bodyPr wrap="square" rtlCol="0">
            <a:spAutoFit/>
          </a:bodyPr>
          <a:lstStyle/>
          <a:p>
            <a:r>
              <a:rPr lang="en-US" sz="1600" dirty="0"/>
              <a:t>Fig. 4.1</a:t>
            </a:r>
          </a:p>
        </p:txBody>
      </p:sp>
    </p:spTree>
    <p:extLst>
      <p:ext uri="{BB962C8B-B14F-4D97-AF65-F5344CB8AC3E}">
        <p14:creationId xmlns:p14="http://schemas.microsoft.com/office/powerpoint/2010/main" val="60197012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30805</TotalTime>
  <Words>1296</Words>
  <Application>Microsoft Macintosh PowerPoint</Application>
  <PresentationFormat>Custom</PresentationFormat>
  <Paragraphs>251</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vt:lpstr>
      <vt:lpstr>Calibri</vt:lpstr>
      <vt:lpstr>Calibri Light</vt:lpstr>
      <vt:lpstr>Wingdings</vt:lpstr>
      <vt:lpstr>Office Theme</vt:lpstr>
      <vt:lpstr>An Acoustic Analysis of Vowel Phoneme Substitutions in American English Learners of French Madeline Strah-Farber Colorado State University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Luciana Ferreira Marques</dc:creator>
  <cp:lastModifiedBy>Strah,Madeline (EID)</cp:lastModifiedBy>
  <cp:revision>338</cp:revision>
  <dcterms:created xsi:type="dcterms:W3CDTF">2017-07-27T02:30:26Z</dcterms:created>
  <dcterms:modified xsi:type="dcterms:W3CDTF">2023-02-18T05:37:15Z</dcterms:modified>
</cp:coreProperties>
</file>