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56" r:id="rId2"/>
    <p:sldId id="257" r:id="rId3"/>
    <p:sldId id="263" r:id="rId4"/>
    <p:sldId id="265" r:id="rId5"/>
    <p:sldId id="283" r:id="rId6"/>
    <p:sldId id="264" r:id="rId7"/>
    <p:sldId id="271" r:id="rId8"/>
    <p:sldId id="268" r:id="rId9"/>
    <p:sldId id="285" r:id="rId10"/>
    <p:sldId id="288" r:id="rId11"/>
    <p:sldId id="266" r:id="rId12"/>
    <p:sldId id="284" r:id="rId13"/>
    <p:sldId id="274" r:id="rId14"/>
    <p:sldId id="272" r:id="rId15"/>
    <p:sldId id="275" r:id="rId16"/>
    <p:sldId id="276" r:id="rId17"/>
    <p:sldId id="278" r:id="rId18"/>
    <p:sldId id="279" r:id="rId19"/>
    <p:sldId id="277" r:id="rId20"/>
    <p:sldId id="28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B71"/>
    <a:srgbClr val="4D5D72"/>
    <a:srgbClr val="000000"/>
    <a:srgbClr val="A26921"/>
    <a:srgbClr val="5B687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8375" autoAdjust="0"/>
  </p:normalViewPr>
  <p:slideViewPr>
    <p:cSldViewPr snapToGrid="0">
      <p:cViewPr>
        <p:scale>
          <a:sx n="100" d="100"/>
          <a:sy n="100" d="100"/>
        </p:scale>
        <p:origin x="29" y="-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/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rgbClr val="4D5D72"/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>
        <a:solidFill>
          <a:srgbClr val="4A5B71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/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/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/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/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/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C334F6-95FA-4BF3-922A-082911800129}" type="doc">
      <dgm:prSet loTypeId="urn:microsoft.com/office/officeart/2005/8/layout/hChevron3" loCatId="process" qsTypeId="urn:microsoft.com/office/officeart/2005/8/quickstyle/simple5" qsCatId="simple" csTypeId="urn:microsoft.com/office/officeart/2005/8/colors/accent0_3" csCatId="mainScheme" phldr="1"/>
      <dgm:spPr/>
    </dgm:pt>
    <dgm:pt modelId="{6045BE3C-89CE-4DC1-A8EA-2DF2B907E7C2}">
      <dgm:prSet phldrT="[Text]"/>
      <dgm:spPr>
        <a:solidFill>
          <a:srgbClr val="5B687A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E2D6C752-AA38-4D1B-9DC6-4F7E1F1A5DBE}" type="parTrans" cxnId="{9F7157BA-8C8F-4EF7-83BF-64046E947E10}">
      <dgm:prSet/>
      <dgm:spPr/>
      <dgm:t>
        <a:bodyPr/>
        <a:lstStyle/>
        <a:p>
          <a:endParaRPr lang="en-US"/>
        </a:p>
      </dgm:t>
    </dgm:pt>
    <dgm:pt modelId="{D870EF41-1C0F-44EF-BD47-699E6115954B}" type="sibTrans" cxnId="{9F7157BA-8C8F-4EF7-83BF-64046E947E10}">
      <dgm:prSet/>
      <dgm:spPr/>
      <dgm:t>
        <a:bodyPr/>
        <a:lstStyle/>
        <a:p>
          <a:endParaRPr lang="en-US"/>
        </a:p>
      </dgm:t>
    </dgm:pt>
    <dgm:pt modelId="{741EA866-1D26-4709-A172-C32800852ED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Literature</a:t>
          </a:r>
        </a:p>
      </dgm:t>
    </dgm:pt>
    <dgm:pt modelId="{51597579-3743-4773-A2F2-81887918BC9E}" type="parTrans" cxnId="{50E36263-3C62-4EEB-9993-06F26DB32B16}">
      <dgm:prSet/>
      <dgm:spPr/>
      <dgm:t>
        <a:bodyPr/>
        <a:lstStyle/>
        <a:p>
          <a:endParaRPr lang="en-US"/>
        </a:p>
      </dgm:t>
    </dgm:pt>
    <dgm:pt modelId="{E2669AFC-4A5C-4515-B208-DFAF198CBCB1}" type="sibTrans" cxnId="{50E36263-3C62-4EEB-9993-06F26DB32B16}">
      <dgm:prSet/>
      <dgm:spPr/>
      <dgm:t>
        <a:bodyPr/>
        <a:lstStyle/>
        <a:p>
          <a:endParaRPr lang="en-US"/>
        </a:p>
      </dgm:t>
    </dgm:pt>
    <dgm:pt modelId="{DB380EE9-B4B0-4D32-B151-6CF4D7523354}">
      <dgm:prSet phldrT="[Text]"/>
      <dgm:spPr/>
      <dgm:t>
        <a:bodyPr/>
        <a:lstStyle/>
        <a:p>
          <a:r>
            <a:rPr lang="en-US" dirty="0"/>
            <a:t>Research Question </a:t>
          </a:r>
        </a:p>
      </dgm:t>
    </dgm:pt>
    <dgm:pt modelId="{E22B36FC-0DB7-404C-8EAB-AB969BC5CD34}" type="parTrans" cxnId="{D28B0A21-EBD6-4AFB-9E43-1F1D0C884372}">
      <dgm:prSet/>
      <dgm:spPr/>
      <dgm:t>
        <a:bodyPr/>
        <a:lstStyle/>
        <a:p>
          <a:endParaRPr lang="en-US"/>
        </a:p>
      </dgm:t>
    </dgm:pt>
    <dgm:pt modelId="{1FE05628-826C-4A3E-861F-78E6F713FE9A}" type="sibTrans" cxnId="{D28B0A21-EBD6-4AFB-9E43-1F1D0C884372}">
      <dgm:prSet/>
      <dgm:spPr/>
      <dgm:t>
        <a:bodyPr/>
        <a:lstStyle/>
        <a:p>
          <a:endParaRPr lang="en-US"/>
        </a:p>
      </dgm:t>
    </dgm:pt>
    <dgm:pt modelId="{D05DA4FA-C92D-4182-B452-6CDF385B445B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0B0E6E5D-216D-4E7B-812B-59EB727294B6}" type="parTrans" cxnId="{5DED211E-6A44-40C5-A59A-FB9744CBFC61}">
      <dgm:prSet/>
      <dgm:spPr/>
      <dgm:t>
        <a:bodyPr/>
        <a:lstStyle/>
        <a:p>
          <a:endParaRPr lang="en-US"/>
        </a:p>
      </dgm:t>
    </dgm:pt>
    <dgm:pt modelId="{E82369E7-D461-4FBF-8EF1-8C81B4F5B713}" type="sibTrans" cxnId="{5DED211E-6A44-40C5-A59A-FB9744CBFC61}">
      <dgm:prSet/>
      <dgm:spPr/>
      <dgm:t>
        <a:bodyPr/>
        <a:lstStyle/>
        <a:p>
          <a:endParaRPr lang="en-US"/>
        </a:p>
      </dgm:t>
    </dgm:pt>
    <dgm:pt modelId="{38EBCEA0-F8DC-4B8B-B188-3F316AAE98D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9C277DA-B5F8-4186-8E51-366CF3304BB2}" type="parTrans" cxnId="{B354916E-B884-435D-B84D-967B61D8D8DA}">
      <dgm:prSet/>
      <dgm:spPr/>
      <dgm:t>
        <a:bodyPr/>
        <a:lstStyle/>
        <a:p>
          <a:endParaRPr lang="en-US"/>
        </a:p>
      </dgm:t>
    </dgm:pt>
    <dgm:pt modelId="{57794ACC-4120-4445-801C-1A542CAD61D8}" type="sibTrans" cxnId="{B354916E-B884-435D-B84D-967B61D8D8DA}">
      <dgm:prSet/>
      <dgm:spPr/>
      <dgm:t>
        <a:bodyPr/>
        <a:lstStyle/>
        <a:p>
          <a:endParaRPr lang="en-US"/>
        </a:p>
      </dgm:t>
    </dgm:pt>
    <dgm:pt modelId="{C5E77D6C-D9AB-4A67-BC3C-B2BCE4C693FA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2A3CC69D-7CCF-433C-91AC-325913E384FC}" type="parTrans" cxnId="{602FABCD-5F4D-4A66-A81C-150BE14A128C}">
      <dgm:prSet/>
      <dgm:spPr/>
      <dgm:t>
        <a:bodyPr/>
        <a:lstStyle/>
        <a:p>
          <a:endParaRPr lang="en-US"/>
        </a:p>
      </dgm:t>
    </dgm:pt>
    <dgm:pt modelId="{8F001FD2-4FBF-4C6D-AD1C-9F360FE62551}" type="sibTrans" cxnId="{602FABCD-5F4D-4A66-A81C-150BE14A128C}">
      <dgm:prSet/>
      <dgm:spPr/>
      <dgm:t>
        <a:bodyPr/>
        <a:lstStyle/>
        <a:p>
          <a:endParaRPr lang="en-US"/>
        </a:p>
      </dgm:t>
    </dgm:pt>
    <dgm:pt modelId="{BE04F31E-E28B-4F32-9536-416FCB4F26F2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0D3A8968-6BF8-41B4-B843-A1902812F986}" type="parTrans" cxnId="{4D37E827-F90C-4ACE-BB71-2CC23285D364}">
      <dgm:prSet/>
      <dgm:spPr/>
      <dgm:t>
        <a:bodyPr/>
        <a:lstStyle/>
        <a:p>
          <a:endParaRPr lang="en-US"/>
        </a:p>
      </dgm:t>
    </dgm:pt>
    <dgm:pt modelId="{FE28A6D1-E4D9-4FBD-85DB-DE933DD356AD}" type="sibTrans" cxnId="{4D37E827-F90C-4ACE-BB71-2CC23285D364}">
      <dgm:prSet/>
      <dgm:spPr/>
      <dgm:t>
        <a:bodyPr/>
        <a:lstStyle/>
        <a:p>
          <a:endParaRPr lang="en-US"/>
        </a:p>
      </dgm:t>
    </dgm:pt>
    <dgm:pt modelId="{DFFA5EC1-1D77-4FA2-B31C-2BCC97A16553}" type="pres">
      <dgm:prSet presAssocID="{C5C334F6-95FA-4BF3-922A-082911800129}" presName="Name0" presStyleCnt="0">
        <dgm:presLayoutVars>
          <dgm:dir/>
          <dgm:resizeHandles val="exact"/>
        </dgm:presLayoutVars>
      </dgm:prSet>
      <dgm:spPr/>
    </dgm:pt>
    <dgm:pt modelId="{D96BD37A-8A64-4991-9A5A-87271723E7AC}" type="pres">
      <dgm:prSet presAssocID="{6045BE3C-89CE-4DC1-A8EA-2DF2B907E7C2}" presName="parTxOnly" presStyleLbl="node1" presStyleIdx="0" presStyleCnt="7">
        <dgm:presLayoutVars>
          <dgm:bulletEnabled val="1"/>
        </dgm:presLayoutVars>
      </dgm:prSet>
      <dgm:spPr/>
    </dgm:pt>
    <dgm:pt modelId="{E20D4C7B-853B-4908-A79B-E61ABBA06BBE}" type="pres">
      <dgm:prSet presAssocID="{D870EF41-1C0F-44EF-BD47-699E6115954B}" presName="parSpace" presStyleCnt="0"/>
      <dgm:spPr/>
    </dgm:pt>
    <dgm:pt modelId="{96AB4F73-AEBA-488F-9AA9-A150B250C2B0}" type="pres">
      <dgm:prSet presAssocID="{741EA866-1D26-4709-A172-C32800852ED8}" presName="parTxOnly" presStyleLbl="node1" presStyleIdx="1" presStyleCnt="7">
        <dgm:presLayoutVars>
          <dgm:bulletEnabled val="1"/>
        </dgm:presLayoutVars>
      </dgm:prSet>
      <dgm:spPr/>
    </dgm:pt>
    <dgm:pt modelId="{DAFD9724-D629-4BD4-BA5C-F40C93FC3C69}" type="pres">
      <dgm:prSet presAssocID="{E2669AFC-4A5C-4515-B208-DFAF198CBCB1}" presName="parSpace" presStyleCnt="0"/>
      <dgm:spPr/>
    </dgm:pt>
    <dgm:pt modelId="{E97AA921-6269-4B7D-8269-06E5E18CC1FE}" type="pres">
      <dgm:prSet presAssocID="{DB380EE9-B4B0-4D32-B151-6CF4D7523354}" presName="parTxOnly" presStyleLbl="node1" presStyleIdx="2" presStyleCnt="7">
        <dgm:presLayoutVars>
          <dgm:bulletEnabled val="1"/>
        </dgm:presLayoutVars>
      </dgm:prSet>
      <dgm:spPr/>
    </dgm:pt>
    <dgm:pt modelId="{5CD3B4FD-F395-401C-A221-8534BEEB5BEC}" type="pres">
      <dgm:prSet presAssocID="{1FE05628-826C-4A3E-861F-78E6F713FE9A}" presName="parSpace" presStyleCnt="0"/>
      <dgm:spPr/>
    </dgm:pt>
    <dgm:pt modelId="{3C3CA4B2-87AB-40C5-87F1-3F413DCA540A}" type="pres">
      <dgm:prSet presAssocID="{38EBCEA0-F8DC-4B8B-B188-3F316AAE98DE}" presName="parTxOnly" presStyleLbl="node1" presStyleIdx="3" presStyleCnt="7">
        <dgm:presLayoutVars>
          <dgm:bulletEnabled val="1"/>
        </dgm:presLayoutVars>
      </dgm:prSet>
      <dgm:spPr/>
    </dgm:pt>
    <dgm:pt modelId="{2A17A59A-D881-43DA-A3F4-30EE50D73975}" type="pres">
      <dgm:prSet presAssocID="{57794ACC-4120-4445-801C-1A542CAD61D8}" presName="parSpace" presStyleCnt="0"/>
      <dgm:spPr/>
    </dgm:pt>
    <dgm:pt modelId="{550FFDEE-AA9B-4B26-B70C-49057AFFE1C4}" type="pres">
      <dgm:prSet presAssocID="{C5E77D6C-D9AB-4A67-BC3C-B2BCE4C693FA}" presName="parTxOnly" presStyleLbl="node1" presStyleIdx="4" presStyleCnt="7">
        <dgm:presLayoutVars>
          <dgm:bulletEnabled val="1"/>
        </dgm:presLayoutVars>
      </dgm:prSet>
      <dgm:spPr/>
    </dgm:pt>
    <dgm:pt modelId="{13613D6D-D78B-48DD-96D6-6C0E9E20D5B5}" type="pres">
      <dgm:prSet presAssocID="{8F001FD2-4FBF-4C6D-AD1C-9F360FE62551}" presName="parSpace" presStyleCnt="0"/>
      <dgm:spPr/>
    </dgm:pt>
    <dgm:pt modelId="{18E92665-63AE-402F-93A8-8CD665863982}" type="pres">
      <dgm:prSet presAssocID="{BE04F31E-E28B-4F32-9536-416FCB4F26F2}" presName="parTxOnly" presStyleLbl="node1" presStyleIdx="5" presStyleCnt="7">
        <dgm:presLayoutVars>
          <dgm:bulletEnabled val="1"/>
        </dgm:presLayoutVars>
      </dgm:prSet>
      <dgm:spPr/>
    </dgm:pt>
    <dgm:pt modelId="{F89C4CA8-FC1F-4CF4-B265-6739A91799C9}" type="pres">
      <dgm:prSet presAssocID="{FE28A6D1-E4D9-4FBD-85DB-DE933DD356AD}" presName="parSpace" presStyleCnt="0"/>
      <dgm:spPr/>
    </dgm:pt>
    <dgm:pt modelId="{1AFCD823-57B8-432C-8C24-8AA686BCA2DA}" type="pres">
      <dgm:prSet presAssocID="{D05DA4FA-C92D-4182-B452-6CDF385B445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6E45FB01-6988-4C9D-A4DC-592FB4C2CD05}" type="presOf" srcId="{D05DA4FA-C92D-4182-B452-6CDF385B445B}" destId="{1AFCD823-57B8-432C-8C24-8AA686BCA2DA}" srcOrd="0" destOrd="0" presId="urn:microsoft.com/office/officeart/2005/8/layout/hChevron3"/>
    <dgm:cxn modelId="{CD571706-DA18-456A-9003-2F26136F78D1}" type="presOf" srcId="{BE04F31E-E28B-4F32-9536-416FCB4F26F2}" destId="{18E92665-63AE-402F-93A8-8CD665863982}" srcOrd="0" destOrd="0" presId="urn:microsoft.com/office/officeart/2005/8/layout/hChevron3"/>
    <dgm:cxn modelId="{5DED211E-6A44-40C5-A59A-FB9744CBFC61}" srcId="{C5C334F6-95FA-4BF3-922A-082911800129}" destId="{D05DA4FA-C92D-4182-B452-6CDF385B445B}" srcOrd="6" destOrd="0" parTransId="{0B0E6E5D-216D-4E7B-812B-59EB727294B6}" sibTransId="{E82369E7-D461-4FBF-8EF1-8C81B4F5B713}"/>
    <dgm:cxn modelId="{D28B0A21-EBD6-4AFB-9E43-1F1D0C884372}" srcId="{C5C334F6-95FA-4BF3-922A-082911800129}" destId="{DB380EE9-B4B0-4D32-B151-6CF4D7523354}" srcOrd="2" destOrd="0" parTransId="{E22B36FC-0DB7-404C-8EAB-AB969BC5CD34}" sibTransId="{1FE05628-826C-4A3E-861F-78E6F713FE9A}"/>
    <dgm:cxn modelId="{4D37E827-F90C-4ACE-BB71-2CC23285D364}" srcId="{C5C334F6-95FA-4BF3-922A-082911800129}" destId="{BE04F31E-E28B-4F32-9536-416FCB4F26F2}" srcOrd="5" destOrd="0" parTransId="{0D3A8968-6BF8-41B4-B843-A1902812F986}" sibTransId="{FE28A6D1-E4D9-4FBD-85DB-DE933DD356AD}"/>
    <dgm:cxn modelId="{50E36263-3C62-4EEB-9993-06F26DB32B16}" srcId="{C5C334F6-95FA-4BF3-922A-082911800129}" destId="{741EA866-1D26-4709-A172-C32800852ED8}" srcOrd="1" destOrd="0" parTransId="{51597579-3743-4773-A2F2-81887918BC9E}" sibTransId="{E2669AFC-4A5C-4515-B208-DFAF198CBCB1}"/>
    <dgm:cxn modelId="{17B57167-DD15-4F51-9534-64EF618F2AC4}" type="presOf" srcId="{C5E77D6C-D9AB-4A67-BC3C-B2BCE4C693FA}" destId="{550FFDEE-AA9B-4B26-B70C-49057AFFE1C4}" srcOrd="0" destOrd="0" presId="urn:microsoft.com/office/officeart/2005/8/layout/hChevron3"/>
    <dgm:cxn modelId="{B354916E-B884-435D-B84D-967B61D8D8DA}" srcId="{C5C334F6-95FA-4BF3-922A-082911800129}" destId="{38EBCEA0-F8DC-4B8B-B188-3F316AAE98DE}" srcOrd="3" destOrd="0" parTransId="{39C277DA-B5F8-4186-8E51-366CF3304BB2}" sibTransId="{57794ACC-4120-4445-801C-1A542CAD61D8}"/>
    <dgm:cxn modelId="{15C96A75-4479-4BEF-A44B-54AFB8D0564F}" type="presOf" srcId="{DB380EE9-B4B0-4D32-B151-6CF4D7523354}" destId="{E97AA921-6269-4B7D-8269-06E5E18CC1FE}" srcOrd="0" destOrd="0" presId="urn:microsoft.com/office/officeart/2005/8/layout/hChevron3"/>
    <dgm:cxn modelId="{61208255-B03D-4747-A9E3-7E82FF9CFA9F}" type="presOf" srcId="{741EA866-1D26-4709-A172-C32800852ED8}" destId="{96AB4F73-AEBA-488F-9AA9-A150B250C2B0}" srcOrd="0" destOrd="0" presId="urn:microsoft.com/office/officeart/2005/8/layout/hChevron3"/>
    <dgm:cxn modelId="{2FBE1A90-6D92-4281-A169-359F38FE6F6C}" type="presOf" srcId="{38EBCEA0-F8DC-4B8B-B188-3F316AAE98DE}" destId="{3C3CA4B2-87AB-40C5-87F1-3F413DCA540A}" srcOrd="0" destOrd="0" presId="urn:microsoft.com/office/officeart/2005/8/layout/hChevron3"/>
    <dgm:cxn modelId="{9F7157BA-8C8F-4EF7-83BF-64046E947E10}" srcId="{C5C334F6-95FA-4BF3-922A-082911800129}" destId="{6045BE3C-89CE-4DC1-A8EA-2DF2B907E7C2}" srcOrd="0" destOrd="0" parTransId="{E2D6C752-AA38-4D1B-9DC6-4F7E1F1A5DBE}" sibTransId="{D870EF41-1C0F-44EF-BD47-699E6115954B}"/>
    <dgm:cxn modelId="{602FABCD-5F4D-4A66-A81C-150BE14A128C}" srcId="{C5C334F6-95FA-4BF3-922A-082911800129}" destId="{C5E77D6C-D9AB-4A67-BC3C-B2BCE4C693FA}" srcOrd="4" destOrd="0" parTransId="{2A3CC69D-7CCF-433C-91AC-325913E384FC}" sibTransId="{8F001FD2-4FBF-4C6D-AD1C-9F360FE62551}"/>
    <dgm:cxn modelId="{4C6C15DB-A32F-48F4-8A2B-5F767E7FD767}" type="presOf" srcId="{C5C334F6-95FA-4BF3-922A-082911800129}" destId="{DFFA5EC1-1D77-4FA2-B31C-2BCC97A16553}" srcOrd="0" destOrd="0" presId="urn:microsoft.com/office/officeart/2005/8/layout/hChevron3"/>
    <dgm:cxn modelId="{ED5D95E0-31E6-44BF-998D-F1E95EA09D72}" type="presOf" srcId="{6045BE3C-89CE-4DC1-A8EA-2DF2B907E7C2}" destId="{D96BD37A-8A64-4991-9A5A-87271723E7AC}" srcOrd="0" destOrd="0" presId="urn:microsoft.com/office/officeart/2005/8/layout/hChevron3"/>
    <dgm:cxn modelId="{1DE66561-23C6-41A0-BAEE-9985785A6609}" type="presParOf" srcId="{DFFA5EC1-1D77-4FA2-B31C-2BCC97A16553}" destId="{D96BD37A-8A64-4991-9A5A-87271723E7AC}" srcOrd="0" destOrd="0" presId="urn:microsoft.com/office/officeart/2005/8/layout/hChevron3"/>
    <dgm:cxn modelId="{80C448F2-A46F-4585-BE64-2B40A10A4A29}" type="presParOf" srcId="{DFFA5EC1-1D77-4FA2-B31C-2BCC97A16553}" destId="{E20D4C7B-853B-4908-A79B-E61ABBA06BBE}" srcOrd="1" destOrd="0" presId="urn:microsoft.com/office/officeart/2005/8/layout/hChevron3"/>
    <dgm:cxn modelId="{83D2CD02-180A-4A09-899C-6BF00FAEB720}" type="presParOf" srcId="{DFFA5EC1-1D77-4FA2-B31C-2BCC97A16553}" destId="{96AB4F73-AEBA-488F-9AA9-A150B250C2B0}" srcOrd="2" destOrd="0" presId="urn:microsoft.com/office/officeart/2005/8/layout/hChevron3"/>
    <dgm:cxn modelId="{404D61BD-37ED-42DA-B9BF-B7DF1A9E3010}" type="presParOf" srcId="{DFFA5EC1-1D77-4FA2-B31C-2BCC97A16553}" destId="{DAFD9724-D629-4BD4-BA5C-F40C93FC3C69}" srcOrd="3" destOrd="0" presId="urn:microsoft.com/office/officeart/2005/8/layout/hChevron3"/>
    <dgm:cxn modelId="{17ACB249-A6C8-420A-88B8-CC4CCC088615}" type="presParOf" srcId="{DFFA5EC1-1D77-4FA2-B31C-2BCC97A16553}" destId="{E97AA921-6269-4B7D-8269-06E5E18CC1FE}" srcOrd="4" destOrd="0" presId="urn:microsoft.com/office/officeart/2005/8/layout/hChevron3"/>
    <dgm:cxn modelId="{6FA42EE4-A399-4CC9-AB56-597FC1CA8F6C}" type="presParOf" srcId="{DFFA5EC1-1D77-4FA2-B31C-2BCC97A16553}" destId="{5CD3B4FD-F395-401C-A221-8534BEEB5BEC}" srcOrd="5" destOrd="0" presId="urn:microsoft.com/office/officeart/2005/8/layout/hChevron3"/>
    <dgm:cxn modelId="{C0DFA861-382B-4E01-B773-B53334B076D5}" type="presParOf" srcId="{DFFA5EC1-1D77-4FA2-B31C-2BCC97A16553}" destId="{3C3CA4B2-87AB-40C5-87F1-3F413DCA540A}" srcOrd="6" destOrd="0" presId="urn:microsoft.com/office/officeart/2005/8/layout/hChevron3"/>
    <dgm:cxn modelId="{30ADADD0-9E18-4DE0-962F-A9E5A40DDEC2}" type="presParOf" srcId="{DFFA5EC1-1D77-4FA2-B31C-2BCC97A16553}" destId="{2A17A59A-D881-43DA-A3F4-30EE50D73975}" srcOrd="7" destOrd="0" presId="urn:microsoft.com/office/officeart/2005/8/layout/hChevron3"/>
    <dgm:cxn modelId="{C5F46CAE-6D15-4D8A-ADBE-6B4F79F2369F}" type="presParOf" srcId="{DFFA5EC1-1D77-4FA2-B31C-2BCC97A16553}" destId="{550FFDEE-AA9B-4B26-B70C-49057AFFE1C4}" srcOrd="8" destOrd="0" presId="urn:microsoft.com/office/officeart/2005/8/layout/hChevron3"/>
    <dgm:cxn modelId="{056F337D-8003-41CA-BE1C-1FF4C0B1D9EB}" type="presParOf" srcId="{DFFA5EC1-1D77-4FA2-B31C-2BCC97A16553}" destId="{13613D6D-D78B-48DD-96D6-6C0E9E20D5B5}" srcOrd="9" destOrd="0" presId="urn:microsoft.com/office/officeart/2005/8/layout/hChevron3"/>
    <dgm:cxn modelId="{8CABD0F3-EAE5-4CF5-86BB-A93F1B65EE4D}" type="presParOf" srcId="{DFFA5EC1-1D77-4FA2-B31C-2BCC97A16553}" destId="{18E92665-63AE-402F-93A8-8CD665863982}" srcOrd="10" destOrd="0" presId="urn:microsoft.com/office/officeart/2005/8/layout/hChevron3"/>
    <dgm:cxn modelId="{1998950B-9910-4E01-A1FC-0596D8743A52}" type="presParOf" srcId="{DFFA5EC1-1D77-4FA2-B31C-2BCC97A16553}" destId="{F89C4CA8-FC1F-4CF4-B265-6739A91799C9}" srcOrd="11" destOrd="0" presId="urn:microsoft.com/office/officeart/2005/8/layout/hChevron3"/>
    <dgm:cxn modelId="{67CFB867-C55B-429C-9E7F-C48E27BFA042}" type="presParOf" srcId="{DFFA5EC1-1D77-4FA2-B31C-2BCC97A16553}" destId="{1AFCD823-57B8-432C-8C24-8AA686BCA2DA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rgbClr val="4D5D7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solidFill>
          <a:srgbClr val="4A5B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D37A-8A64-4991-9A5A-87271723E7AC}">
      <dsp:nvSpPr>
        <dsp:cNvPr id="0" name=""/>
        <dsp:cNvSpPr/>
      </dsp:nvSpPr>
      <dsp:spPr>
        <a:xfrm>
          <a:off x="1759" y="1352757"/>
          <a:ext cx="2070409" cy="828163"/>
        </a:xfrm>
        <a:prstGeom prst="homePlate">
          <a:avLst/>
        </a:prstGeom>
        <a:solidFill>
          <a:srgbClr val="5B6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>
        <a:off x="1759" y="1352757"/>
        <a:ext cx="1863368" cy="828163"/>
      </dsp:txXfrm>
    </dsp:sp>
    <dsp:sp modelId="{96AB4F73-AEBA-488F-9AA9-A150B250C2B0}">
      <dsp:nvSpPr>
        <dsp:cNvPr id="0" name=""/>
        <dsp:cNvSpPr/>
      </dsp:nvSpPr>
      <dsp:spPr>
        <a:xfrm>
          <a:off x="1658086" y="1352757"/>
          <a:ext cx="2070409" cy="828163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Literature</a:t>
          </a:r>
        </a:p>
      </dsp:txBody>
      <dsp:txXfrm>
        <a:off x="2072168" y="1352757"/>
        <a:ext cx="1242246" cy="828163"/>
      </dsp:txXfrm>
    </dsp:sp>
    <dsp:sp modelId="{E97AA921-6269-4B7D-8269-06E5E18CC1FE}">
      <dsp:nvSpPr>
        <dsp:cNvPr id="0" name=""/>
        <dsp:cNvSpPr/>
      </dsp:nvSpPr>
      <dsp:spPr>
        <a:xfrm>
          <a:off x="3314414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Question </a:t>
          </a:r>
        </a:p>
      </dsp:txBody>
      <dsp:txXfrm>
        <a:off x="3728496" y="1352757"/>
        <a:ext cx="1242246" cy="828163"/>
      </dsp:txXfrm>
    </dsp:sp>
    <dsp:sp modelId="{3C3CA4B2-87AB-40C5-87F1-3F413DCA540A}">
      <dsp:nvSpPr>
        <dsp:cNvPr id="0" name=""/>
        <dsp:cNvSpPr/>
      </dsp:nvSpPr>
      <dsp:spPr>
        <a:xfrm>
          <a:off x="4970741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5384823" y="1352757"/>
        <a:ext cx="1242246" cy="828163"/>
      </dsp:txXfrm>
    </dsp:sp>
    <dsp:sp modelId="{550FFDEE-AA9B-4B26-B70C-49057AFFE1C4}">
      <dsp:nvSpPr>
        <dsp:cNvPr id="0" name=""/>
        <dsp:cNvSpPr/>
      </dsp:nvSpPr>
      <dsp:spPr>
        <a:xfrm>
          <a:off x="6627068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Methods</a:t>
          </a:r>
        </a:p>
      </dsp:txBody>
      <dsp:txXfrm>
        <a:off x="7041150" y="1352757"/>
        <a:ext cx="1242246" cy="828163"/>
      </dsp:txXfrm>
    </dsp:sp>
    <dsp:sp modelId="{18E92665-63AE-402F-93A8-8CD665863982}">
      <dsp:nvSpPr>
        <dsp:cNvPr id="0" name=""/>
        <dsp:cNvSpPr/>
      </dsp:nvSpPr>
      <dsp:spPr>
        <a:xfrm>
          <a:off x="8283396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Results</a:t>
          </a:r>
        </a:p>
      </dsp:txBody>
      <dsp:txXfrm>
        <a:off x="8697478" y="1352757"/>
        <a:ext cx="1242246" cy="828163"/>
      </dsp:txXfrm>
    </dsp:sp>
    <dsp:sp modelId="{1AFCD823-57B8-432C-8C24-8AA686BCA2DA}">
      <dsp:nvSpPr>
        <dsp:cNvPr id="0" name=""/>
        <dsp:cNvSpPr/>
      </dsp:nvSpPr>
      <dsp:spPr>
        <a:xfrm>
          <a:off x="9939723" y="1352757"/>
          <a:ext cx="2070409" cy="8281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</a:t>
          </a:r>
        </a:p>
      </dsp:txBody>
      <dsp:txXfrm>
        <a:off x="10353805" y="1352757"/>
        <a:ext cx="1242246" cy="828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209.83606" units="1/cm"/>
          <inkml:channelProperty channel="Y" name="resolution" value="104.80349" units="1/cm"/>
          <inkml:channelProperty channel="T" name="resolution" value="1" units="1/dev"/>
        </inkml:channelProperties>
      </inkml:inkSource>
      <inkml:timestamp xml:id="ts0" timeString="2023-02-13T17:03:31.3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21672 16449 0,'0'0'2,"-340"-36"34,141 36-5,-1019-128-16,175-25 35,-3057-269 0,1757 469-17,2062 12-32,-199 199-1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D10C9-EED9-497D-8419-287B2BF6189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47920-E34B-445D-89A7-7B7F11CA3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7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16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63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4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8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6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6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6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7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5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5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9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77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7920-E34B-445D-89A7-7B7F11CA3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5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0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3D11-88C8-422B-9C7F-F21115520515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DFCD-C10E-4172-A52D-646F8EF6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7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10.png"/><Relationship Id="rId7" Type="http://schemas.openxmlformats.org/officeDocument/2006/relationships/diagramData" Target="../diagrams/data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diagramDrawing" Target="../diagrams/drawing13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8.png"/><Relationship Id="rId10" Type="http://schemas.microsoft.com/office/2007/relationships/diagramDrawing" Target="../diagrams/drawing8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501C-C257-E7F0-74A3-78FCE5D4B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59" y="1764407"/>
            <a:ext cx="11331333" cy="231031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Missed Opportunities to Vaccinate Teens against HPV: Variation and Mechanisms between </a:t>
            </a:r>
            <a:b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 &amp; Private Facilities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A4A01-29D7-DC45-266B-16AC9B47F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9148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Boise, Patrick,  Master of Arts,  Spring 2023 | Economics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Chair: Katrina Mullan, Ph.D.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1CF91F-2CE7-B809-BA58-CCAA108A57D9}"/>
                  </a:ext>
                </a:extLst>
              </p14:cNvPr>
              <p14:cNvContentPartPr/>
              <p14:nvPr/>
            </p14:nvContentPartPr>
            <p14:xfrm>
              <a:off x="4200480" y="5655600"/>
              <a:ext cx="3601800" cy="266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1CF91F-2CE7-B809-BA58-CCAA108A5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640" y="5592240"/>
                <a:ext cx="363312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165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BE3A0-FB5F-C9BA-B7D3-2B63C5DB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4" y="1078942"/>
            <a:ext cx="10047079" cy="4383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6EEA30-1C36-70F1-D135-53A53D81C061}"/>
              </a:ext>
            </a:extLst>
          </p:cNvPr>
          <p:cNvSpPr txBox="1"/>
          <p:nvPr/>
        </p:nvSpPr>
        <p:spPr>
          <a:xfrm>
            <a:off x="4442194" y="1733116"/>
            <a:ext cx="279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Teens Aged 13-17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44D16-FCDE-B7C6-40A8-0642DC076A03}"/>
              </a:ext>
            </a:extLst>
          </p:cNvPr>
          <p:cNvSpPr txBox="1"/>
          <p:nvPr/>
        </p:nvSpPr>
        <p:spPr>
          <a:xfrm>
            <a:off x="1218702" y="4178121"/>
            <a:ext cx="279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 Population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5B9047-DD52-7B0E-D25E-FE0830F9965F}"/>
              </a:ext>
            </a:extLst>
          </p:cNvPr>
          <p:cNvSpPr txBox="1"/>
          <p:nvPr/>
        </p:nvSpPr>
        <p:spPr>
          <a:xfrm>
            <a:off x="6952177" y="2414999"/>
            <a:ext cx="336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HPV Vaccine </a:t>
            </a:r>
          </a:p>
          <a:p>
            <a:pPr algn="ctr"/>
            <a:r>
              <a:rPr lang="en-US" sz="2800" dirty="0"/>
              <a:t>Missed Opportunity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2451A0-2918-F160-B883-0C1D186B5209}"/>
              </a:ext>
            </a:extLst>
          </p:cNvPr>
          <p:cNvSpPr txBox="1"/>
          <p:nvPr/>
        </p:nvSpPr>
        <p:spPr>
          <a:xfrm>
            <a:off x="4158177" y="3411628"/>
            <a:ext cx="336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Facility Type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1FB1CB-A1B3-544E-CEA7-2AF935587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780097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1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BD9-A483-79B8-8ED6-0A146B8F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1E3AF-666D-7168-AE61-F8166A61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the likelihood of missed opportunities to vaccinate teens against HPV vary between public and private facility types?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mechanisms help explain the trends?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421B64E-2941-BBE8-8910-50B8419B7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915551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23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345-B396-E092-F36E-2E096B1C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sz="3600" dirty="0"/>
              <a:t>National Immunization Survey - Teen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0F02B-5FB3-57F2-DE7C-CDA7DF39E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Random digit dialing survey of US households</a:t>
            </a:r>
          </a:p>
          <a:p>
            <a:pPr lvl="1"/>
            <a:r>
              <a:rPr lang="en-US" dirty="0"/>
              <a:t>If a 13-17yo in home, a survey is conducted</a:t>
            </a:r>
          </a:p>
          <a:p>
            <a:pPr lvl="1"/>
            <a:endParaRPr lang="en-US" dirty="0"/>
          </a:p>
          <a:p>
            <a:r>
              <a:rPr lang="en-US" dirty="0"/>
              <a:t>Provider IHQs</a:t>
            </a:r>
          </a:p>
          <a:p>
            <a:endParaRPr lang="en-US" dirty="0"/>
          </a:p>
          <a:p>
            <a:r>
              <a:rPr lang="en-US" dirty="0"/>
              <a:t>Annually published PUF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FD0D4C0-44E5-A763-1E18-0C07EE6C4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503570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72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424E-4879-FB84-1E1B-082EFB2C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dirty="0"/>
              <a:t>Data for this study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E665A0-2832-AFDF-3C90-9B80AB3C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US" sz="2000" dirty="0"/>
              <a:t>NIS-Teen</a:t>
            </a:r>
          </a:p>
          <a:p>
            <a:pPr lvl="1"/>
            <a:r>
              <a:rPr lang="en-US" sz="1600" dirty="0"/>
              <a:t>2018</a:t>
            </a:r>
          </a:p>
          <a:p>
            <a:pPr lvl="1"/>
            <a:r>
              <a:rPr lang="en-US" sz="1600" dirty="0"/>
              <a:t>2019</a:t>
            </a:r>
          </a:p>
          <a:p>
            <a:pPr lvl="1"/>
            <a:r>
              <a:rPr lang="en-US" sz="1600" dirty="0"/>
              <a:t>2020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69C0048-68A2-D005-CAC5-6549790A3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r="1238" b="1"/>
          <a:stretch/>
        </p:blipFill>
        <p:spPr>
          <a:xfrm>
            <a:off x="566262" y="83560"/>
            <a:ext cx="7315699" cy="577691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F7AB72-3C56-404F-93F7-B29BDA3E1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765208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490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A64044-4109-AD8C-FF08-99BE68A94499}"/>
              </a:ext>
            </a:extLst>
          </p:cNvPr>
          <p:cNvSpPr/>
          <p:nvPr/>
        </p:nvSpPr>
        <p:spPr>
          <a:xfrm>
            <a:off x="9000715" y="297142"/>
            <a:ext cx="3057427" cy="51061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Other Facility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14C66-7B8B-1842-13D1-25374471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3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Types of Facilities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29C5A8F-FA05-6279-3157-DD6E09E74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54" y="438998"/>
            <a:ext cx="2636951" cy="2636951"/>
          </a:xfr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64C786-DEE3-AF79-F015-B32A01F98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76" y="1080661"/>
            <a:ext cx="3514737" cy="2636951"/>
          </a:xfrm>
          <a:prstGeom prst="rect">
            <a:avLst/>
          </a:prstGeom>
        </p:spPr>
      </p:pic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E050BA1-CA55-44EA-6405-740F0C87E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5" y="985184"/>
            <a:ext cx="3619567" cy="3128963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3EB98FF-6867-EA41-80E8-45761A388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03" y="3075949"/>
            <a:ext cx="2636951" cy="13514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AB5D1C9-1F22-FB18-49AF-E8FA8039560C}"/>
              </a:ext>
            </a:extLst>
          </p:cNvPr>
          <p:cNvGrpSpPr/>
          <p:nvPr/>
        </p:nvGrpSpPr>
        <p:grpSpPr>
          <a:xfrm>
            <a:off x="344095" y="3798871"/>
            <a:ext cx="9037144" cy="2314134"/>
            <a:chOff x="344095" y="4921082"/>
            <a:chExt cx="9037144" cy="2314134"/>
          </a:xfrm>
        </p:grpSpPr>
        <p:sp>
          <p:nvSpPr>
            <p:cNvPr id="10" name="Content Placeholder 7">
              <a:extLst>
                <a:ext uri="{FF2B5EF4-FFF2-40B4-BE49-F238E27FC236}">
                  <a16:creationId xmlns:a16="http://schemas.microsoft.com/office/drawing/2014/main" id="{190A5676-7299-FC11-DAD2-0CD87656F8A1}"/>
                </a:ext>
              </a:extLst>
            </p:cNvPr>
            <p:cNvSpPr txBox="1">
              <a:spLocks/>
            </p:cNvSpPr>
            <p:nvPr/>
          </p:nvSpPr>
          <p:spPr>
            <a:xfrm>
              <a:off x="344095" y="5073267"/>
              <a:ext cx="3553906" cy="16909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/>
                <a:t>Lower Income</a:t>
              </a:r>
            </a:p>
            <a:p>
              <a:pPr marL="0" indent="0">
                <a:buNone/>
              </a:pPr>
              <a:r>
                <a:rPr lang="en-US" sz="1600" dirty="0"/>
                <a:t>Medicaid</a:t>
              </a:r>
            </a:p>
            <a:p>
              <a:pPr marL="0" indent="0">
                <a:buNone/>
              </a:pPr>
              <a:r>
                <a:rPr lang="en-US" sz="1600" dirty="0"/>
                <a:t>Non-white</a:t>
              </a:r>
            </a:p>
            <a:p>
              <a:pPr marL="0" indent="0">
                <a:buNone/>
              </a:pPr>
              <a:r>
                <a:rPr lang="en-US" sz="1600" dirty="0"/>
                <a:t>Lower Education</a:t>
              </a:r>
            </a:p>
          </p:txBody>
        </p:sp>
        <p:sp>
          <p:nvSpPr>
            <p:cNvPr id="12" name="Content Placeholder 7">
              <a:extLst>
                <a:ext uri="{FF2B5EF4-FFF2-40B4-BE49-F238E27FC236}">
                  <a16:creationId xmlns:a16="http://schemas.microsoft.com/office/drawing/2014/main" id="{44119F69-B006-DD8E-7CEE-1BBCDF0C4DC7}"/>
                </a:ext>
              </a:extLst>
            </p:cNvPr>
            <p:cNvSpPr txBox="1">
              <a:spLocks/>
            </p:cNvSpPr>
            <p:nvPr/>
          </p:nvSpPr>
          <p:spPr>
            <a:xfrm>
              <a:off x="5827333" y="4921082"/>
              <a:ext cx="3553906" cy="16909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/>
                <a:t>Higher Income</a:t>
              </a:r>
            </a:p>
            <a:p>
              <a:pPr marL="0" indent="0">
                <a:buNone/>
              </a:pPr>
              <a:r>
                <a:rPr lang="en-US" sz="1600" dirty="0"/>
                <a:t>Private Insurance</a:t>
              </a:r>
            </a:p>
            <a:p>
              <a:pPr marL="0" indent="0">
                <a:buNone/>
              </a:pPr>
              <a:r>
                <a:rPr lang="en-US" sz="1600" dirty="0"/>
                <a:t>White</a:t>
              </a:r>
            </a:p>
            <a:p>
              <a:pPr marL="0" indent="0">
                <a:buNone/>
              </a:pPr>
              <a:r>
                <a:rPr lang="en-US" sz="1600" dirty="0"/>
                <a:t>Higher Education</a:t>
              </a:r>
            </a:p>
          </p:txBody>
        </p:sp>
        <p:sp>
          <p:nvSpPr>
            <p:cNvPr id="14" name="Content Placeholder 7">
              <a:extLst>
                <a:ext uri="{FF2B5EF4-FFF2-40B4-BE49-F238E27FC236}">
                  <a16:creationId xmlns:a16="http://schemas.microsoft.com/office/drawing/2014/main" id="{F941ACE4-0262-BF85-E0BD-0E50DA1FF5ED}"/>
                </a:ext>
              </a:extLst>
            </p:cNvPr>
            <p:cNvSpPr txBox="1">
              <a:spLocks/>
            </p:cNvSpPr>
            <p:nvPr/>
          </p:nvSpPr>
          <p:spPr>
            <a:xfrm>
              <a:off x="2928283" y="5544301"/>
              <a:ext cx="3553906" cy="16909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/>
                <a:t>Rurality/Urbanicity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83C32FA-094F-E3EE-517F-1E4AA93D0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730604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242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9ABE8-0BE7-3496-1A84-C677597F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722"/>
            <a:ext cx="10515600" cy="1325563"/>
          </a:xfrm>
        </p:spPr>
        <p:txBody>
          <a:bodyPr/>
          <a:lstStyle/>
          <a:p>
            <a:r>
              <a:rPr lang="en-US" dirty="0"/>
              <a:t>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A33D-16E1-5D8D-C0B1-A71888A8D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2673" cy="4351338"/>
          </a:xfrm>
        </p:spPr>
        <p:txBody>
          <a:bodyPr/>
          <a:lstStyle/>
          <a:p>
            <a:r>
              <a:rPr lang="en-US" dirty="0"/>
              <a:t>Defining the outcome of interest: </a:t>
            </a:r>
          </a:p>
          <a:p>
            <a:pPr lvl="1"/>
            <a:r>
              <a:rPr lang="en-US" dirty="0"/>
              <a:t>Missed Opportunity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9E7854-FC2B-6E5B-9EA5-DD043EC5ED4E}"/>
              </a:ext>
            </a:extLst>
          </p:cNvPr>
          <p:cNvGrpSpPr/>
          <p:nvPr/>
        </p:nvGrpSpPr>
        <p:grpSpPr>
          <a:xfrm>
            <a:off x="4933663" y="202741"/>
            <a:ext cx="5860432" cy="5455110"/>
            <a:chOff x="4933662" y="202740"/>
            <a:chExt cx="7009847" cy="652502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BB3C24-E2A2-898F-1868-901F9DF1C329}"/>
                </a:ext>
              </a:extLst>
            </p:cNvPr>
            <p:cNvSpPr/>
            <p:nvPr/>
          </p:nvSpPr>
          <p:spPr>
            <a:xfrm>
              <a:off x="7554500" y="202740"/>
              <a:ext cx="1554346" cy="3239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TeenID</a:t>
              </a:r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264A4-01B0-607B-0AB2-3B8D3CC81210}"/>
                </a:ext>
              </a:extLst>
            </p:cNvPr>
            <p:cNvSpPr/>
            <p:nvPr/>
          </p:nvSpPr>
          <p:spPr>
            <a:xfrm>
              <a:off x="7515555" y="720397"/>
              <a:ext cx="1649020" cy="9335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Adequate Provider Data?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C6B4BD6-0892-2E93-923B-81B821149C84}"/>
                </a:ext>
              </a:extLst>
            </p:cNvPr>
            <p:cNvSpPr/>
            <p:nvPr/>
          </p:nvSpPr>
          <p:spPr>
            <a:xfrm>
              <a:off x="6727165" y="2544919"/>
              <a:ext cx="1649020" cy="6394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&gt;0 visits?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729798F-C906-5001-129A-2C807BE78AE8}"/>
                </a:ext>
              </a:extLst>
            </p:cNvPr>
            <p:cNvSpPr/>
            <p:nvPr/>
          </p:nvSpPr>
          <p:spPr>
            <a:xfrm>
              <a:off x="5938776" y="4075340"/>
              <a:ext cx="1649020" cy="672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&gt;0 doses?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C60AC95-FAA9-4A73-86B6-B3D7CD9838ED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>
              <a:off x="8331673" y="526733"/>
              <a:ext cx="8392" cy="19366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8621582-5693-E270-0DB9-1FDCC9D33BB6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flipH="1">
              <a:off x="7551675" y="1653992"/>
              <a:ext cx="788390" cy="89092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33C92A-997B-9E97-A1BA-F7D26795DBFF}"/>
                </a:ext>
              </a:extLst>
            </p:cNvPr>
            <p:cNvCxnSpPr>
              <a:cxnSpLocks/>
              <a:stCxn id="7" idx="2"/>
              <a:endCxn id="102" idx="0"/>
            </p:cNvCxnSpPr>
            <p:nvPr/>
          </p:nvCxnSpPr>
          <p:spPr>
            <a:xfrm flipH="1">
              <a:off x="5866535" y="4748216"/>
              <a:ext cx="896751" cy="89092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0C02044-E820-2361-914A-844F6CCEB227}"/>
                </a:ext>
              </a:extLst>
            </p:cNvPr>
            <p:cNvCxnSpPr>
              <a:cxnSpLocks/>
              <a:stCxn id="6" idx="3"/>
              <a:endCxn id="64" idx="0"/>
            </p:cNvCxnSpPr>
            <p:nvPr/>
          </p:nvCxnSpPr>
          <p:spPr>
            <a:xfrm>
              <a:off x="8376185" y="2864666"/>
              <a:ext cx="1632306" cy="5644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A93C85C-8E95-5B9B-7B04-8311AF7DDA0F}"/>
                </a:ext>
              </a:extLst>
            </p:cNvPr>
            <p:cNvSpPr/>
            <p:nvPr/>
          </p:nvSpPr>
          <p:spPr>
            <a:xfrm>
              <a:off x="9040982" y="3429101"/>
              <a:ext cx="1935018" cy="4518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No Opportunity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0BA8418-BA96-2CA3-5537-190302855126}"/>
                </a:ext>
              </a:extLst>
            </p:cNvPr>
            <p:cNvCxnSpPr>
              <a:cxnSpLocks/>
              <a:stCxn id="7" idx="3"/>
              <a:endCxn id="67" idx="0"/>
            </p:cNvCxnSpPr>
            <p:nvPr/>
          </p:nvCxnSpPr>
          <p:spPr>
            <a:xfrm>
              <a:off x="7587796" y="4411778"/>
              <a:ext cx="1453186" cy="6875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DA24BF8-AAF9-96B9-87F0-10C8D74D874E}"/>
                </a:ext>
              </a:extLst>
            </p:cNvPr>
            <p:cNvSpPr/>
            <p:nvPr/>
          </p:nvSpPr>
          <p:spPr>
            <a:xfrm>
              <a:off x="8073472" y="5099309"/>
              <a:ext cx="1935019" cy="4518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Missed Opportunity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B2C1A912-B970-1C03-86B3-022F4E5C3FBB}"/>
                </a:ext>
              </a:extLst>
            </p:cNvPr>
            <p:cNvSpPr/>
            <p:nvPr/>
          </p:nvSpPr>
          <p:spPr>
            <a:xfrm>
              <a:off x="10008491" y="1251578"/>
              <a:ext cx="1935018" cy="4518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Excluded – weights maintained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7F3C78A-2AB4-863A-D6FE-C6A15DF386FA}"/>
                </a:ext>
              </a:extLst>
            </p:cNvPr>
            <p:cNvSpPr txBox="1"/>
            <p:nvPr/>
          </p:nvSpPr>
          <p:spPr>
            <a:xfrm>
              <a:off x="9146823" y="849472"/>
              <a:ext cx="860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No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C9932B3-2620-8C1D-A606-08A3247A8794}"/>
                </a:ext>
              </a:extLst>
            </p:cNvPr>
            <p:cNvCxnSpPr>
              <a:cxnSpLocks/>
              <a:stCxn id="5" idx="3"/>
              <a:endCxn id="79" idx="1"/>
            </p:cNvCxnSpPr>
            <p:nvPr/>
          </p:nvCxnSpPr>
          <p:spPr>
            <a:xfrm>
              <a:off x="9164575" y="1187195"/>
              <a:ext cx="843916" cy="2903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DFD5C87F-7919-7A2B-5E1B-E1897C5AEA11}"/>
                </a:ext>
              </a:extLst>
            </p:cNvPr>
            <p:cNvSpPr/>
            <p:nvPr/>
          </p:nvSpPr>
          <p:spPr>
            <a:xfrm>
              <a:off x="4933662" y="5639143"/>
              <a:ext cx="1865745" cy="4690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HPV Vaxxed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81A2C8A-82B7-0D37-1476-60CA63F80518}"/>
                </a:ext>
              </a:extLst>
            </p:cNvPr>
            <p:cNvSpPr txBox="1"/>
            <p:nvPr/>
          </p:nvSpPr>
          <p:spPr>
            <a:xfrm>
              <a:off x="8276410" y="1588084"/>
              <a:ext cx="860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Yes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3FA3CCF-E20D-F909-EB35-57347F888BC9}"/>
                </a:ext>
              </a:extLst>
            </p:cNvPr>
            <p:cNvSpPr txBox="1"/>
            <p:nvPr/>
          </p:nvSpPr>
          <p:spPr>
            <a:xfrm>
              <a:off x="7506246" y="3124908"/>
              <a:ext cx="860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Yes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D6CDCF14-5DBB-64D3-8CE2-12085801237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6763286" y="3184413"/>
              <a:ext cx="788389" cy="89092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78D3FE9-3CDF-BF38-301C-00B664516E7E}"/>
                </a:ext>
              </a:extLst>
            </p:cNvPr>
            <p:cNvSpPr txBox="1"/>
            <p:nvPr/>
          </p:nvSpPr>
          <p:spPr>
            <a:xfrm>
              <a:off x="6678040" y="4671383"/>
              <a:ext cx="860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Yes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64E86BE-FF7D-8378-77D0-CF63F385930C}"/>
                </a:ext>
              </a:extLst>
            </p:cNvPr>
            <p:cNvSpPr txBox="1"/>
            <p:nvPr/>
          </p:nvSpPr>
          <p:spPr>
            <a:xfrm>
              <a:off x="8349262" y="2515633"/>
              <a:ext cx="860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33AB4AE-38DC-DA66-F528-63AC58907F26}"/>
                </a:ext>
              </a:extLst>
            </p:cNvPr>
            <p:cNvSpPr txBox="1"/>
            <p:nvPr/>
          </p:nvSpPr>
          <p:spPr>
            <a:xfrm>
              <a:off x="7559369" y="4088162"/>
              <a:ext cx="860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No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D3A4C1-F2C2-1567-E1F7-07FA2D812DA4}"/>
                    </a:ext>
                  </a:extLst>
                </p:cNvPr>
                <p:cNvSpPr txBox="1"/>
                <p:nvPr/>
              </p:nvSpPr>
              <p:spPr>
                <a:xfrm>
                  <a:off x="5938776" y="1918033"/>
                  <a:ext cx="1997620" cy="441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= 57,651</m:t>
                        </m:r>
                      </m:oMath>
                    </m:oMathPara>
                  </a14:m>
                  <a:endParaRPr lang="en-US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D3A4C1-F2C2-1567-E1F7-07FA2D812D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776" y="1918033"/>
                  <a:ext cx="1997620" cy="4417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5AE64C-EC51-5508-42FF-3AD0F0684038}"/>
                    </a:ext>
                  </a:extLst>
                </p:cNvPr>
                <p:cNvSpPr txBox="1"/>
                <p:nvPr/>
              </p:nvSpPr>
              <p:spPr>
                <a:xfrm>
                  <a:off x="6544938" y="6358437"/>
                  <a:ext cx="42282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= 57,651 =&gt; </m:t>
                        </m:r>
                        <m:r>
                          <a:rPr lang="en-US" i="1" dirty="0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=20,834,784</m:t>
                        </m:r>
                      </m:oMath>
                    </m:oMathPara>
                  </a14:m>
                  <a:endParaRPr lang="en-US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5AE64C-EC51-5508-42FF-3AD0F0684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938" y="6358437"/>
                  <a:ext cx="42282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16415DC-203C-F7B2-7375-79BE16D1CF8E}"/>
                </a:ext>
              </a:extLst>
            </p:cNvPr>
            <p:cNvSpPr/>
            <p:nvPr/>
          </p:nvSpPr>
          <p:spPr>
            <a:xfrm>
              <a:off x="6714770" y="2544919"/>
              <a:ext cx="1649020" cy="6394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Tdap or Men 1+?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A0D200C-2EF7-4B81-6555-D0C410AC2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302082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02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AFFC-198B-79FB-3105-100440F5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0E91B-0468-4B0A-1E51-5B2D0061D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1766"/>
                <a:ext cx="10515600" cy="54350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𝐻𝑃𝑉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0E91B-0468-4B0A-1E51-5B2D0061D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1766"/>
                <a:ext cx="10515600" cy="5435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B2CF8D8-E76B-665F-5810-C6E48FC2B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540865"/>
                <a:ext cx="10515600" cy="32058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Logistic regression of binary outcome: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𝐻𝑃𝑉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𝑀𝑖𝑠𝑠𝑒𝑑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𝑂𝑝𝑝𝑜𝑟𝑡𝑢𝑛𝑖𝑡𝑦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𝑙𝑒𝑎𝑠𝑡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𝑑𝑜𝑠𝑒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for teen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Explanatory variables Facility type (4 levels), interacted with opportunity indicator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Control for teen’s insurance status, age, sex, race, and state, plus providers’ participation in IIS and/or VFC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B2CF8D8-E76B-665F-5810-C6E48FC2B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40865"/>
                <a:ext cx="10515600" cy="3205885"/>
              </a:xfrm>
              <a:prstGeom prst="rect">
                <a:avLst/>
              </a:prstGeom>
              <a:blipFill>
                <a:blip r:embed="rId3"/>
                <a:stretch>
                  <a:fillRect l="-1217" t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52518B-14FD-DA93-F0E9-1F82DE470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910326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413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C18A-ADF9-8D50-7EE6-CB9F19D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325"/>
            <a:ext cx="10515600" cy="1325563"/>
          </a:xfrm>
        </p:spPr>
        <p:txBody>
          <a:bodyPr/>
          <a:lstStyle/>
          <a:p>
            <a:r>
              <a:rPr lang="en-US" dirty="0"/>
              <a:t>Preliminary Results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BA87AE6-5FFF-ED4A-632E-EF2D7704C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605172"/>
              </p:ext>
            </p:extLst>
          </p:nvPr>
        </p:nvGraphicFramePr>
        <p:xfrm>
          <a:off x="1320036" y="2782015"/>
          <a:ext cx="9384633" cy="277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2167">
                  <a:extLst>
                    <a:ext uri="{9D8B030D-6E8A-4147-A177-3AD203B41FA5}">
                      <a16:colId xmlns:a16="http://schemas.microsoft.com/office/drawing/2014/main" val="4142214640"/>
                    </a:ext>
                  </a:extLst>
                </a:gridCol>
                <a:gridCol w="1140411">
                  <a:extLst>
                    <a:ext uri="{9D8B030D-6E8A-4147-A177-3AD203B41FA5}">
                      <a16:colId xmlns:a16="http://schemas.microsoft.com/office/drawing/2014/main" val="2854181190"/>
                    </a:ext>
                  </a:extLst>
                </a:gridCol>
                <a:gridCol w="1140411">
                  <a:extLst>
                    <a:ext uri="{9D8B030D-6E8A-4147-A177-3AD203B41FA5}">
                      <a16:colId xmlns:a16="http://schemas.microsoft.com/office/drawing/2014/main" val="626631948"/>
                    </a:ext>
                  </a:extLst>
                </a:gridCol>
                <a:gridCol w="1140411">
                  <a:extLst>
                    <a:ext uri="{9D8B030D-6E8A-4147-A177-3AD203B41FA5}">
                      <a16:colId xmlns:a16="http://schemas.microsoft.com/office/drawing/2014/main" val="1988521213"/>
                    </a:ext>
                  </a:extLst>
                </a:gridCol>
                <a:gridCol w="1140411">
                  <a:extLst>
                    <a:ext uri="{9D8B030D-6E8A-4147-A177-3AD203B41FA5}">
                      <a16:colId xmlns:a16="http://schemas.microsoft.com/office/drawing/2014/main" val="148295128"/>
                    </a:ext>
                  </a:extLst>
                </a:gridCol>
                <a:gridCol w="1140411">
                  <a:extLst>
                    <a:ext uri="{9D8B030D-6E8A-4147-A177-3AD203B41FA5}">
                      <a16:colId xmlns:a16="http://schemas.microsoft.com/office/drawing/2014/main" val="4197936292"/>
                    </a:ext>
                  </a:extLst>
                </a:gridCol>
                <a:gridCol w="1140411">
                  <a:extLst>
                    <a:ext uri="{9D8B030D-6E8A-4147-A177-3AD203B41FA5}">
                      <a16:colId xmlns:a16="http://schemas.microsoft.com/office/drawing/2014/main" val="3430162452"/>
                    </a:ext>
                  </a:extLst>
                </a:gridCol>
              </a:tblGrid>
              <a:tr h="6926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Factor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lower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upper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6440493"/>
                  </a:ext>
                </a:extLst>
              </a:tr>
              <a:tr h="6926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Only Public Facilities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-0.0456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-3.5018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-0.0721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-0.0211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1045032"/>
                  </a:ext>
                </a:extLst>
              </a:tr>
              <a:tr h="6926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Mixed Facility Type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-0.0067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-0.5706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0.5683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-0.0309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3854020"/>
                  </a:ext>
                </a:extLst>
              </a:tr>
              <a:tr h="6926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All Other Facility Types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-0.0111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0.0103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-1.0783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0.2809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-0.0311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0.0092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8817846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8D95-3B80-4DEC-69EE-EDCD3FA35727}"/>
              </a:ext>
            </a:extLst>
          </p:cNvPr>
          <p:cNvSpPr txBox="1">
            <a:spLocks/>
          </p:cNvSpPr>
          <p:nvPr/>
        </p:nvSpPr>
        <p:spPr>
          <a:xfrm>
            <a:off x="838200" y="2384513"/>
            <a:ext cx="10515600" cy="85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Average Partial effects of facility type, reference case: Private Only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937340-5A17-69FF-3D64-EF9A9DD5E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42205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779D86-D4F1-49DD-CC56-2E58965A8F45}"/>
              </a:ext>
            </a:extLst>
          </p:cNvPr>
          <p:cNvSpPr/>
          <p:nvPr/>
        </p:nvSpPr>
        <p:spPr>
          <a:xfrm>
            <a:off x="3892550" y="3746500"/>
            <a:ext cx="6800850" cy="552450"/>
          </a:xfrm>
          <a:prstGeom prst="round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33D230E-C554-F63C-5C8A-413CF5077E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01766"/>
                <a:ext cx="10515600" cy="5435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𝐻𝑃𝑉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33D230E-C554-F63C-5C8A-413CF5077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01766"/>
                <a:ext cx="10515600" cy="5435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12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3143-61FD-A494-B4CB-EFA5F8C1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</a:t>
            </a:r>
            <a:r>
              <a:rPr lang="en-US" dirty="0"/>
              <a:t>Results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766ACD-943A-8DBB-D072-7558E51EB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5320"/>
              </p:ext>
            </p:extLst>
          </p:nvPr>
        </p:nvGraphicFramePr>
        <p:xfrm>
          <a:off x="1073054" y="1745365"/>
          <a:ext cx="9625264" cy="3960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1071">
                  <a:extLst>
                    <a:ext uri="{9D8B030D-6E8A-4147-A177-3AD203B41FA5}">
                      <a16:colId xmlns:a16="http://schemas.microsoft.com/office/drawing/2014/main" val="3152340118"/>
                    </a:ext>
                  </a:extLst>
                </a:gridCol>
                <a:gridCol w="995096">
                  <a:extLst>
                    <a:ext uri="{9D8B030D-6E8A-4147-A177-3AD203B41FA5}">
                      <a16:colId xmlns:a16="http://schemas.microsoft.com/office/drawing/2014/main" val="530215853"/>
                    </a:ext>
                  </a:extLst>
                </a:gridCol>
                <a:gridCol w="977737">
                  <a:extLst>
                    <a:ext uri="{9D8B030D-6E8A-4147-A177-3AD203B41FA5}">
                      <a16:colId xmlns:a16="http://schemas.microsoft.com/office/drawing/2014/main" val="3239664680"/>
                    </a:ext>
                  </a:extLst>
                </a:gridCol>
                <a:gridCol w="1017528">
                  <a:extLst>
                    <a:ext uri="{9D8B030D-6E8A-4147-A177-3AD203B41FA5}">
                      <a16:colId xmlns:a16="http://schemas.microsoft.com/office/drawing/2014/main" val="6938029"/>
                    </a:ext>
                  </a:extLst>
                </a:gridCol>
                <a:gridCol w="983152">
                  <a:extLst>
                    <a:ext uri="{9D8B030D-6E8A-4147-A177-3AD203B41FA5}">
                      <a16:colId xmlns:a16="http://schemas.microsoft.com/office/drawing/2014/main" val="1022523723"/>
                    </a:ext>
                  </a:extLst>
                </a:gridCol>
                <a:gridCol w="1113780">
                  <a:extLst>
                    <a:ext uri="{9D8B030D-6E8A-4147-A177-3AD203B41FA5}">
                      <a16:colId xmlns:a16="http://schemas.microsoft.com/office/drawing/2014/main" val="3004142100"/>
                    </a:ext>
                  </a:extLst>
                </a:gridCol>
                <a:gridCol w="886900">
                  <a:extLst>
                    <a:ext uri="{9D8B030D-6E8A-4147-A177-3AD203B41FA5}">
                      <a16:colId xmlns:a16="http://schemas.microsoft.com/office/drawing/2014/main" val="2909545914"/>
                    </a:ext>
                  </a:extLst>
                </a:gridCol>
              </a:tblGrid>
              <a:tr h="56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Factor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lower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upper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949450"/>
                  </a:ext>
                </a:extLst>
              </a:tr>
              <a:tr h="56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Only Public Facilities, 0 visits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-0.0045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-0.1671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0.8673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-0.0568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0.0479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11536106"/>
                  </a:ext>
                </a:extLst>
              </a:tr>
              <a:tr h="56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Only Public Facilities, 1+ visits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-0.0535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-3.7137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-0.0815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7771540"/>
                  </a:ext>
                </a:extLst>
              </a:tr>
              <a:tr h="56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Mixed Facility Type, 0 visits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0.7806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-0.0423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0.0977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1900378"/>
                  </a:ext>
                </a:extLst>
              </a:tr>
              <a:tr h="56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Mixed Facility Type, 1+ visits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-0.0134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-1.1631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0.2448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-0.0358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62844800"/>
                  </a:ext>
                </a:extLst>
              </a:tr>
              <a:tr h="56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All Other Facility Types, 0 visits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-0.0153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0.0259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-0.5905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0.5549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-0.0658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5421887"/>
                  </a:ext>
                </a:extLst>
              </a:tr>
              <a:tr h="56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All Other Facility Types, 1+ visits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-0.0103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-0.9562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-0.0314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0.0108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175829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6E1E-B2C2-9AB0-2846-D9E1C09E2C38}"/>
              </a:ext>
            </a:extLst>
          </p:cNvPr>
          <p:cNvSpPr txBox="1">
            <a:spLocks/>
          </p:cNvSpPr>
          <p:nvPr/>
        </p:nvSpPr>
        <p:spPr>
          <a:xfrm>
            <a:off x="769973" y="1282479"/>
            <a:ext cx="10515600" cy="39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Average Partial effects of facility type at visits = 0 or 1+, reference case: Private Only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EED9DE-78D7-73C5-4A40-454DEC3AA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36488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BF462B-3A59-5941-F505-5698152E3DE0}"/>
              </a:ext>
            </a:extLst>
          </p:cNvPr>
          <p:cNvSpPr/>
          <p:nvPr/>
        </p:nvSpPr>
        <p:spPr>
          <a:xfrm>
            <a:off x="4743450" y="3041650"/>
            <a:ext cx="5954868" cy="552450"/>
          </a:xfrm>
          <a:prstGeom prst="round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E1F3-6789-B436-B8CE-39FD1DDB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6F80-B8C5-2F9F-A463-DDDAD3953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132"/>
            <a:ext cx="10515600" cy="4351338"/>
          </a:xfrm>
        </p:spPr>
        <p:txBody>
          <a:bodyPr/>
          <a:lstStyle/>
          <a:p>
            <a:r>
              <a:rPr lang="en-US" dirty="0"/>
              <a:t>NIS-Teen aggregation of facility type</a:t>
            </a:r>
          </a:p>
          <a:p>
            <a:r>
              <a:rPr lang="en-US" dirty="0"/>
              <a:t>Type of visit &amp; whether any vaccination was given unavailable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8C46F4-1A6C-7052-BDAE-5D9DC7252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020646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54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3573-1E80-5955-5CFA-946247BC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5859-4DF9-F67E-535E-1132501E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Literature</a:t>
            </a:r>
          </a:p>
          <a:p>
            <a:r>
              <a:rPr lang="en-US" dirty="0"/>
              <a:t>Research Question &amp; Hypothesis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1C7C3EC-29DD-DE0D-1766-F128E9197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80208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603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D274-EB53-593B-807D-54F19CCB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6C08C-E36D-EB96-F1C7-ECB11346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Expand/refine the model</a:t>
            </a:r>
          </a:p>
          <a:p>
            <a:pPr lvl="1"/>
            <a:r>
              <a:rPr lang="en-US" dirty="0"/>
              <a:t>Omitted variables</a:t>
            </a:r>
          </a:p>
          <a:p>
            <a:pPr lvl="1"/>
            <a:r>
              <a:rPr lang="en-US" dirty="0"/>
              <a:t>Alternate form</a:t>
            </a:r>
          </a:p>
          <a:p>
            <a:pPr lvl="1"/>
            <a:r>
              <a:rPr lang="en-US" dirty="0"/>
              <a:t>Statistical validity in complex survey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096583-DDEE-1912-7F07-93A6BB263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296691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92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0733-AB63-A9F1-E708-5A40D86C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7C713-D672-2F54-F75B-6D19D987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513"/>
            <a:ext cx="3149600" cy="67023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Katrina Mullan, Ph.D.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F50CE4-1868-BA3B-E35B-4191A3DAB481}"/>
              </a:ext>
            </a:extLst>
          </p:cNvPr>
          <p:cNvSpPr txBox="1">
            <a:spLocks/>
          </p:cNvSpPr>
          <p:nvPr/>
        </p:nvSpPr>
        <p:spPr>
          <a:xfrm>
            <a:off x="4872637" y="1747513"/>
            <a:ext cx="2765684" cy="67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My Committee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7114A2-74B5-F5BE-59B5-E79C20611C6B}"/>
              </a:ext>
            </a:extLst>
          </p:cNvPr>
          <p:cNvSpPr txBox="1">
            <a:spLocks/>
          </p:cNvSpPr>
          <p:nvPr/>
        </p:nvSpPr>
        <p:spPr>
          <a:xfrm>
            <a:off x="8523157" y="1747513"/>
            <a:ext cx="2362200" cy="67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Chris Peterson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065178-85BD-3C84-6828-D31BB876A2EC}"/>
              </a:ext>
            </a:extLst>
          </p:cNvPr>
          <p:cNvSpPr txBox="1">
            <a:spLocks/>
          </p:cNvSpPr>
          <p:nvPr/>
        </p:nvSpPr>
        <p:spPr>
          <a:xfrm>
            <a:off x="3040506" y="2296571"/>
            <a:ext cx="2362200" cy="67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844858-0F11-4859-5DDB-DD36F9E4FC1A}"/>
              </a:ext>
            </a:extLst>
          </p:cNvPr>
          <p:cNvGrpSpPr/>
          <p:nvPr/>
        </p:nvGrpSpPr>
        <p:grpSpPr>
          <a:xfrm>
            <a:off x="4323683" y="2746489"/>
            <a:ext cx="3404371" cy="4238929"/>
            <a:chOff x="4323683" y="2746489"/>
            <a:chExt cx="3404371" cy="4238929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2D289A2-DA11-13D1-8924-7CD1F2DAFDD9}"/>
                </a:ext>
              </a:extLst>
            </p:cNvPr>
            <p:cNvSpPr txBox="1">
              <a:spLocks/>
            </p:cNvSpPr>
            <p:nvPr/>
          </p:nvSpPr>
          <p:spPr>
            <a:xfrm>
              <a:off x="4844769" y="2746489"/>
              <a:ext cx="2362200" cy="6702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dirty="0"/>
                <a:t>Akemi</a:t>
              </a:r>
            </a:p>
          </p:txBody>
        </p:sp>
        <p:pic>
          <p:nvPicPr>
            <p:cNvPr id="11" name="970705a3-2e3d-4f24-b238-a07248d8c62c" descr="Image">
              <a:extLst>
                <a:ext uri="{FF2B5EF4-FFF2-40B4-BE49-F238E27FC236}">
                  <a16:creationId xmlns:a16="http://schemas.microsoft.com/office/drawing/2014/main" id="{C1C2CE1E-E74E-4CD8-0F85-F010CD23B0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4" r="23143"/>
            <a:stretch/>
          </p:blipFill>
          <p:spPr bwMode="auto">
            <a:xfrm rot="5400000">
              <a:off x="4123533" y="3380897"/>
              <a:ext cx="3804671" cy="340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5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a highway interchange">
            <a:extLst>
              <a:ext uri="{FF2B5EF4-FFF2-40B4-BE49-F238E27FC236}">
                <a16:creationId xmlns:a16="http://schemas.microsoft.com/office/drawing/2014/main" id="{6E6DDEAB-80A0-E3FC-11D2-0CDCF576D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3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F275D1-A502-6CCE-396F-38A9D979EF7D}"/>
              </a:ext>
            </a:extLst>
          </p:cNvPr>
          <p:cNvSpPr txBox="1">
            <a:spLocks/>
          </p:cNvSpPr>
          <p:nvPr/>
        </p:nvSpPr>
        <p:spPr>
          <a:xfrm>
            <a:off x="477979" y="3499843"/>
            <a:ext cx="5060807" cy="18475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Diversity, Inclusion, &amp; Equity</a:t>
            </a:r>
          </a:p>
          <a:p>
            <a:r>
              <a:rPr lang="en-US" sz="2000" dirty="0"/>
              <a:t>Social Justice &amp; Reform</a:t>
            </a:r>
          </a:p>
          <a:p>
            <a:r>
              <a:rPr lang="en-US" sz="2000" dirty="0"/>
              <a:t>Public Policy Reform</a:t>
            </a:r>
          </a:p>
          <a:p>
            <a:r>
              <a:rPr lang="en-US" sz="2000" dirty="0"/>
              <a:t>Systemization of Solutions </a:t>
            </a:r>
          </a:p>
          <a:p>
            <a:r>
              <a:rPr lang="en-US" sz="2000" dirty="0"/>
              <a:t>Democratization </a:t>
            </a:r>
          </a:p>
          <a:p>
            <a:r>
              <a:rPr lang="en-US" sz="2000" dirty="0"/>
              <a:t>Application IRL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037FC-E4E4-1946-FF64-6039C79E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295709"/>
            <a:ext cx="5060807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Intersectional and interdisciplinary interests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E61F4DF-AF16-D2CE-CD14-D263F276B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563632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904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5F4E-A6A5-74FF-CE4F-17051BF0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14 high-risk HPV serotypes</a:t>
            </a:r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86906B1C-5C40-5091-FE00-52739D63F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57" y="1422478"/>
            <a:ext cx="4504825" cy="313501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5649F1-BECE-7DFE-8179-4220016C7FDB}"/>
              </a:ext>
            </a:extLst>
          </p:cNvPr>
          <p:cNvSpPr txBox="1"/>
          <p:nvPr/>
        </p:nvSpPr>
        <p:spPr>
          <a:xfrm>
            <a:off x="2147455" y="4505379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(Kombe Kombe et al. 2021)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6B8F43-69D3-D3D3-CC03-CFC3014B1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984841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DE0706-0081-E1C8-9971-17F8433C1346}"/>
              </a:ext>
            </a:extLst>
          </p:cNvPr>
          <p:cNvSpPr txBox="1"/>
          <p:nvPr/>
        </p:nvSpPr>
        <p:spPr>
          <a:xfrm>
            <a:off x="6289964" y="1552853"/>
            <a:ext cx="3990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‘Sexually Transmitted Infection’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Researchers may understand that ‘sex’ includes any intimate contact.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US population has a more complex understanding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HPV18 does not care how we define intimate contact</a:t>
            </a:r>
          </a:p>
        </p:txBody>
      </p:sp>
    </p:spTree>
    <p:extLst>
      <p:ext uri="{BB962C8B-B14F-4D97-AF65-F5344CB8AC3E}">
        <p14:creationId xmlns:p14="http://schemas.microsoft.com/office/powerpoint/2010/main" val="389684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6F76-650C-92CC-3BB2-78322281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of taboo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1EC24-579A-1530-7941-65E75AD2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HPV is a girls’ disease and so it is a girls’ vaccine</a:t>
            </a:r>
          </a:p>
          <a:p>
            <a:r>
              <a:rPr lang="en-US" dirty="0"/>
              <a:t>Sex Education and onset of Sexual Activity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Uncomfortable =&gt; not discussed</a:t>
            </a:r>
          </a:p>
          <a:p>
            <a:pPr lvl="1"/>
            <a:r>
              <a:rPr lang="en-US" sz="2800" dirty="0"/>
              <a:t>Not discussed =&gt; not researched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0ACB93-A71A-879B-A66D-12AF4EA51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750151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72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6D88-C762-F3D3-BCAA-AF28A956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600" dirty="0"/>
              <a:t>HPV is not a girls’ disease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DF702F-2BB5-948C-D2A5-3E46A122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buClr>
                <a:srgbClr val="FDA519"/>
              </a:buClr>
            </a:pPr>
            <a:r>
              <a:rPr lang="en-US" sz="1600" dirty="0"/>
              <a:t>Human Papillomavirus (HPV)  is a leading cause of a number of cancers.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</a:p>
          <a:p>
            <a:pPr lvl="1">
              <a:buClr>
                <a:srgbClr val="FDA519"/>
              </a:buClr>
            </a:pPr>
            <a:r>
              <a:rPr lang="en-US" sz="1200" dirty="0">
                <a:sym typeface="Wingdings" panose="05000000000000000000" pitchFamily="2" charset="2"/>
              </a:rPr>
              <a:t>37,300 new cases annually in the US</a:t>
            </a:r>
            <a:endParaRPr lang="en-US" sz="1200" dirty="0"/>
          </a:p>
          <a:p>
            <a:pPr>
              <a:buClr>
                <a:srgbClr val="FDA519"/>
              </a:buClr>
            </a:pPr>
            <a:r>
              <a:rPr lang="en-US" sz="1600" dirty="0"/>
              <a:t>They are among the only cancers that are preventable with an approved vaccine!</a:t>
            </a:r>
          </a:p>
          <a:p>
            <a:pPr lvl="1">
              <a:buClr>
                <a:srgbClr val="FDA519"/>
              </a:buClr>
            </a:pPr>
            <a:r>
              <a:rPr lang="en-US" sz="1200" dirty="0"/>
              <a:t>Hepatitis B</a:t>
            </a:r>
          </a:p>
          <a:p>
            <a:pPr lvl="1">
              <a:buClr>
                <a:srgbClr val="FDA519"/>
              </a:buClr>
            </a:pPr>
            <a:r>
              <a:rPr lang="en-US" sz="1050" dirty="0"/>
              <a:t>NSCLC</a:t>
            </a:r>
          </a:p>
          <a:p>
            <a:pPr lvl="1">
              <a:buClr>
                <a:srgbClr val="FDA519"/>
              </a:buClr>
            </a:pPr>
            <a:r>
              <a:rPr lang="en-US" sz="1050" dirty="0"/>
              <a:t>Others in trial</a:t>
            </a:r>
            <a:endParaRPr lang="en-US" sz="1200" dirty="0"/>
          </a:p>
          <a:p>
            <a:pPr>
              <a:buClr>
                <a:srgbClr val="FDA519"/>
              </a:buClr>
            </a:pPr>
            <a:r>
              <a:rPr lang="en-US" sz="1600" dirty="0"/>
              <a:t>Highly prevalent – virtually all will become infected.</a:t>
            </a:r>
          </a:p>
          <a:p>
            <a:pPr>
              <a:buClr>
                <a:srgbClr val="FDA519"/>
              </a:buClr>
            </a:pPr>
            <a:r>
              <a:rPr lang="en-US" sz="1600" dirty="0"/>
              <a:t>Uptake rates remain low compared to other vaccines.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5CD80B-E3A5-CFB2-1C1D-D834F6ED4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/>
          <a:stretch/>
        </p:blipFill>
        <p:spPr>
          <a:xfrm>
            <a:off x="7795843" y="147782"/>
            <a:ext cx="4101638" cy="5634182"/>
          </a:xfrm>
          <a:prstGeom prst="rect">
            <a:avLst/>
          </a:prstGeom>
          <a:effectLst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1FF6D7-C266-34DE-8696-6949CD155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984841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488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93A5DCE-5DB0-3E8D-6DC5-189535EAF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72608"/>
            <a:ext cx="6096000" cy="4305300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0C9C64-75D4-B704-2686-045C5A792538}"/>
              </a:ext>
            </a:extLst>
          </p:cNvPr>
          <p:cNvGrpSpPr/>
          <p:nvPr/>
        </p:nvGrpSpPr>
        <p:grpSpPr>
          <a:xfrm>
            <a:off x="4883727" y="710402"/>
            <a:ext cx="1662546" cy="1080464"/>
            <a:chOff x="4883727" y="1786438"/>
            <a:chExt cx="1662546" cy="1080464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25F34110-96D6-42AD-1413-D920B707D911}"/>
                </a:ext>
              </a:extLst>
            </p:cNvPr>
            <p:cNvSpPr/>
            <p:nvPr/>
          </p:nvSpPr>
          <p:spPr>
            <a:xfrm>
              <a:off x="5316517" y="2322616"/>
              <a:ext cx="710211" cy="5442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61B9ED-1D42-D04B-80C9-E98FA479BEEB}"/>
                </a:ext>
              </a:extLst>
            </p:cNvPr>
            <p:cNvSpPr txBox="1"/>
            <p:nvPr/>
          </p:nvSpPr>
          <p:spPr>
            <a:xfrm>
              <a:off x="4883727" y="1786438"/>
              <a:ext cx="1662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Vaccinate 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CF330A-0447-FE04-74C1-9467B81F2885}"/>
              </a:ext>
            </a:extLst>
          </p:cNvPr>
          <p:cNvGrpSpPr/>
          <p:nvPr/>
        </p:nvGrpSpPr>
        <p:grpSpPr>
          <a:xfrm>
            <a:off x="6553200" y="508964"/>
            <a:ext cx="2189019" cy="949393"/>
            <a:chOff x="6553200" y="1585000"/>
            <a:chExt cx="2189019" cy="949393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43BEE962-80E2-B280-EC8E-5413953F63F2}"/>
                </a:ext>
              </a:extLst>
            </p:cNvPr>
            <p:cNvSpPr/>
            <p:nvPr/>
          </p:nvSpPr>
          <p:spPr>
            <a:xfrm>
              <a:off x="7230258" y="1990107"/>
              <a:ext cx="710211" cy="5442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B0FC2B-CE72-78F5-5B55-4BC12D3F5831}"/>
                </a:ext>
              </a:extLst>
            </p:cNvPr>
            <p:cNvSpPr txBox="1"/>
            <p:nvPr/>
          </p:nvSpPr>
          <p:spPr>
            <a:xfrm>
              <a:off x="6553200" y="1585000"/>
              <a:ext cx="2189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Prevent Cancer Here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AA067F-F7C8-E99A-ECA1-79AEBA98AAC4}"/>
              </a:ext>
            </a:extLst>
          </p:cNvPr>
          <p:cNvGrpSpPr/>
          <p:nvPr/>
        </p:nvGrpSpPr>
        <p:grpSpPr>
          <a:xfrm>
            <a:off x="3068782" y="4352419"/>
            <a:ext cx="6075218" cy="1051994"/>
            <a:chOff x="3068782" y="5428455"/>
            <a:chExt cx="6075218" cy="1051994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CBD623C1-528C-F97C-A9D2-CB760FEAFA82}"/>
                </a:ext>
              </a:extLst>
            </p:cNvPr>
            <p:cNvSpPr/>
            <p:nvPr/>
          </p:nvSpPr>
          <p:spPr>
            <a:xfrm>
              <a:off x="3068782" y="5428455"/>
              <a:ext cx="1759527" cy="6307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 – 36 months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9A518B68-C4A0-6629-52A7-CC5FB4A3F93A}"/>
                </a:ext>
              </a:extLst>
            </p:cNvPr>
            <p:cNvSpPr/>
            <p:nvPr/>
          </p:nvSpPr>
          <p:spPr>
            <a:xfrm>
              <a:off x="4693391" y="5428455"/>
              <a:ext cx="1662546" cy="6307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 – 21 years</a:t>
              </a: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44414EC-056D-95A6-3AA9-C04DB63FD70D}"/>
                </a:ext>
              </a:extLst>
            </p:cNvPr>
            <p:cNvSpPr/>
            <p:nvPr/>
          </p:nvSpPr>
          <p:spPr>
            <a:xfrm>
              <a:off x="6210464" y="5437583"/>
              <a:ext cx="1291773" cy="6307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21-29 years</a:t>
              </a: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160F74BA-AB24-3C0C-7D36-6F9C2A5D033D}"/>
                </a:ext>
              </a:extLst>
            </p:cNvPr>
            <p:cNvSpPr/>
            <p:nvPr/>
          </p:nvSpPr>
          <p:spPr>
            <a:xfrm>
              <a:off x="7344886" y="5437583"/>
              <a:ext cx="1799114" cy="6307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30-65 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years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FFD5C4-F9FE-1847-6F6F-01A16435E856}"/>
                </a:ext>
              </a:extLst>
            </p:cNvPr>
            <p:cNvSpPr txBox="1"/>
            <p:nvPr/>
          </p:nvSpPr>
          <p:spPr>
            <a:xfrm>
              <a:off x="3328719" y="6068290"/>
              <a:ext cx="1239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&gt;1 visit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A2AF06-65F1-8972-15C6-DA8799D81A56}"/>
                </a:ext>
              </a:extLst>
            </p:cNvPr>
            <p:cNvSpPr txBox="1"/>
            <p:nvPr/>
          </p:nvSpPr>
          <p:spPr>
            <a:xfrm>
              <a:off x="4845791" y="6111117"/>
              <a:ext cx="1239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=1 visit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3E16A0-B040-3184-C903-827EAE5D8067}"/>
                </a:ext>
              </a:extLst>
            </p:cNvPr>
            <p:cNvSpPr txBox="1"/>
            <p:nvPr/>
          </p:nvSpPr>
          <p:spPr>
            <a:xfrm>
              <a:off x="6236359" y="6068290"/>
              <a:ext cx="1239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&lt;1 visit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B11687-B361-C3A5-2AD6-F911342B9B91}"/>
                </a:ext>
              </a:extLst>
            </p:cNvPr>
            <p:cNvSpPr txBox="1"/>
            <p:nvPr/>
          </p:nvSpPr>
          <p:spPr>
            <a:xfrm>
              <a:off x="7618677" y="6068290"/>
              <a:ext cx="1239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&lt;1 visit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33B18C-B183-0EF2-DA0C-24105A829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984841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34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138D-E32F-8179-3D54-C2EE2260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Two Key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7E32-3A87-7914-0152-2AC10C646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280"/>
            <a:ext cx="4730702" cy="509769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Charnetta L. Williams,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Tanja Y. Walker,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Laurie D. Elam-Evans,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David </a:t>
            </a:r>
            <a:r>
              <a:rPr lang="en-US" sz="7200" dirty="0" err="1"/>
              <a:t>Yankey</a:t>
            </a:r>
            <a:r>
              <a:rPr lang="en-US" sz="7200" dirty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Benjamin </a:t>
            </a:r>
            <a:r>
              <a:rPr lang="en-US" sz="7200" dirty="0" err="1"/>
              <a:t>Fredua</a:t>
            </a:r>
            <a:r>
              <a:rPr lang="en-US" sz="7200" dirty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Mona Saraiya,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Shannon </a:t>
            </a:r>
            <a:r>
              <a:rPr lang="en-US" sz="7200" dirty="0" err="1"/>
              <a:t>Stokley</a:t>
            </a:r>
            <a:r>
              <a:rPr lang="en-US" sz="7200" dirty="0"/>
              <a:t> (2020)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i="1" dirty="0"/>
              <a:t>Factors associated with not receiving HPV vaccine among adolescents by metropolitan statistical area status, United States, National Immunization Survey–Teen, 2016–2017</a:t>
            </a:r>
            <a:r>
              <a:rPr lang="en-US" sz="72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Human Vaccines &amp; </a:t>
            </a:r>
            <a:r>
              <a:rPr lang="en-US" sz="7200" dirty="0" err="1"/>
              <a:t>Immunotherapeutics</a:t>
            </a:r>
            <a:r>
              <a:rPr lang="en-US" sz="7200" dirty="0"/>
              <a:t>, 16:3, 562-572,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DOI: 10.1080/21645515.2019.1670036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9CE100-6C93-922F-75D1-47497B981184}"/>
              </a:ext>
            </a:extLst>
          </p:cNvPr>
          <p:cNvSpPr txBox="1">
            <a:spLocks/>
          </p:cNvSpPr>
          <p:nvPr/>
        </p:nvSpPr>
        <p:spPr>
          <a:xfrm>
            <a:off x="5871983" y="1213279"/>
            <a:ext cx="4730702" cy="509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Sophia R. Newcomer,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Rain E. Freeman,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Alexandria N. Albers,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Sara </a:t>
            </a:r>
            <a:r>
              <a:rPr lang="en-US" sz="1800" dirty="0" err="1"/>
              <a:t>Murgel</a:t>
            </a:r>
            <a:r>
              <a:rPr lang="en-US" sz="18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Juthika</a:t>
            </a:r>
            <a:r>
              <a:rPr lang="en-US" sz="1800" dirty="0"/>
              <a:t> </a:t>
            </a:r>
            <a:r>
              <a:rPr lang="en-US" sz="1800" dirty="0" err="1"/>
              <a:t>Thaker</a:t>
            </a:r>
            <a:r>
              <a:rPr lang="en-US" sz="18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Annie </a:t>
            </a:r>
            <a:r>
              <a:rPr lang="en-US" sz="1800" dirty="0" err="1"/>
              <a:t>Rechlin</a:t>
            </a:r>
            <a:r>
              <a:rPr lang="en-US" sz="1800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Bekki K. </a:t>
            </a:r>
            <a:r>
              <a:rPr lang="en-US" sz="1800" dirty="0" err="1"/>
              <a:t>Wehner</a:t>
            </a:r>
            <a:r>
              <a:rPr lang="en-US" sz="1800" dirty="0"/>
              <a:t> (2022)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/>
              <a:t>Missed opportunities for human papillomavirus vaccine series initiation in a large, rural U.S. state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Human Vaccines &amp; </a:t>
            </a:r>
            <a:r>
              <a:rPr lang="en-US" sz="1800" dirty="0" err="1"/>
              <a:t>Immunotherapeutics</a:t>
            </a:r>
            <a:r>
              <a:rPr lang="en-US" sz="1800" dirty="0"/>
              <a:t>, 18:1, 2016304,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DOI: 10.1080/21645515.2021.2016304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D7CD50-4B27-7AAD-8D70-017D22871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670541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518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40E95F2C-DDFB-747E-E4A9-25C681B0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4" y="1266678"/>
            <a:ext cx="7139035" cy="38895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83E3A09-D43C-CA77-5582-29C375B6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758" y="2209618"/>
            <a:ext cx="6675699" cy="298264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3BC8CF3-4FE5-643D-042A-ACE14D50B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14" y="1107506"/>
            <a:ext cx="10047079" cy="438340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40BE707-B060-436E-D659-53F9D2CC5D0F}"/>
              </a:ext>
            </a:extLst>
          </p:cNvPr>
          <p:cNvGrpSpPr/>
          <p:nvPr/>
        </p:nvGrpSpPr>
        <p:grpSpPr>
          <a:xfrm>
            <a:off x="452253" y="7383"/>
            <a:ext cx="6788561" cy="4693958"/>
            <a:chOff x="452253" y="699974"/>
            <a:chExt cx="6788561" cy="4693958"/>
          </a:xfrm>
        </p:grpSpPr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31AD0A9D-E848-9683-E3C4-B7FB39B162E7}"/>
                </a:ext>
              </a:extLst>
            </p:cNvPr>
            <p:cNvSpPr txBox="1">
              <a:spLocks/>
            </p:cNvSpPr>
            <p:nvPr/>
          </p:nvSpPr>
          <p:spPr>
            <a:xfrm>
              <a:off x="452253" y="699974"/>
              <a:ext cx="3987510" cy="16223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dirty="0"/>
                <a:t>Williams et al. (2020)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6EEA30-1C36-70F1-D135-53A53D81C061}"/>
                </a:ext>
              </a:extLst>
            </p:cNvPr>
            <p:cNvSpPr txBox="1"/>
            <p:nvPr/>
          </p:nvSpPr>
          <p:spPr>
            <a:xfrm>
              <a:off x="4442194" y="2425707"/>
              <a:ext cx="2798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Teens Aged 13-17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344D16-FCDE-B7C6-40A8-0642DC076A03}"/>
                </a:ext>
              </a:extLst>
            </p:cNvPr>
            <p:cNvSpPr txBox="1"/>
            <p:nvPr/>
          </p:nvSpPr>
          <p:spPr>
            <a:xfrm>
              <a:off x="1218702" y="4870712"/>
              <a:ext cx="2798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US Population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273B2A-9945-2691-5D30-119321290DE6}"/>
                </a:ext>
              </a:extLst>
            </p:cNvPr>
            <p:cNvSpPr txBox="1"/>
            <p:nvPr/>
          </p:nvSpPr>
          <p:spPr>
            <a:xfrm>
              <a:off x="934685" y="3304696"/>
              <a:ext cx="33666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HPV Vaccine Uptake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F059933-0F47-5E16-2BD2-5F736295BE1A}"/>
              </a:ext>
            </a:extLst>
          </p:cNvPr>
          <p:cNvGrpSpPr/>
          <p:nvPr/>
        </p:nvGrpSpPr>
        <p:grpSpPr>
          <a:xfrm>
            <a:off x="4158177" y="-10953"/>
            <a:ext cx="7913049" cy="4730631"/>
            <a:chOff x="4158177" y="663301"/>
            <a:chExt cx="7913049" cy="4730631"/>
          </a:xfrm>
        </p:grpSpPr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84DADF6C-6370-1E88-5491-439484DA3E7D}"/>
                </a:ext>
              </a:extLst>
            </p:cNvPr>
            <p:cNvSpPr txBox="1">
              <a:spLocks/>
            </p:cNvSpPr>
            <p:nvPr/>
          </p:nvSpPr>
          <p:spPr>
            <a:xfrm>
              <a:off x="7879641" y="663301"/>
              <a:ext cx="4191585" cy="16223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dirty="0"/>
                <a:t>Newcomer et al. (2022)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C809B7-528F-83F5-C319-4BFDD7AA819D}"/>
                </a:ext>
              </a:extLst>
            </p:cNvPr>
            <p:cNvSpPr txBox="1"/>
            <p:nvPr/>
          </p:nvSpPr>
          <p:spPr>
            <a:xfrm>
              <a:off x="7236194" y="4870712"/>
              <a:ext cx="2798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MT Population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5B9047-DD52-7B0E-D25E-FE0830F9965F}"/>
                </a:ext>
              </a:extLst>
            </p:cNvPr>
            <p:cNvSpPr txBox="1"/>
            <p:nvPr/>
          </p:nvSpPr>
          <p:spPr>
            <a:xfrm>
              <a:off x="6952177" y="3089253"/>
              <a:ext cx="33666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HPV Vaccine </a:t>
              </a:r>
            </a:p>
            <a:p>
              <a:pPr algn="ctr"/>
              <a:r>
                <a:rPr lang="en-US" sz="2800" dirty="0"/>
                <a:t>Missed Opportunity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2451A0-2918-F160-B883-0C1D186B5209}"/>
                </a:ext>
              </a:extLst>
            </p:cNvPr>
            <p:cNvSpPr txBox="1"/>
            <p:nvPr/>
          </p:nvSpPr>
          <p:spPr>
            <a:xfrm>
              <a:off x="4158177" y="4085882"/>
              <a:ext cx="33666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Facility Type</a:t>
              </a:r>
            </a:p>
          </p:txBody>
        </p:sp>
      </p:grpSp>
      <p:graphicFrame>
        <p:nvGraphicFramePr>
          <p:cNvPr id="62" name="Diagram 61">
            <a:extLst>
              <a:ext uri="{FF2B5EF4-FFF2-40B4-BE49-F238E27FC236}">
                <a16:creationId xmlns:a16="http://schemas.microsoft.com/office/drawing/2014/main" id="{4E824D05-D216-D211-7AA8-0FF5EF397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244324"/>
              </p:ext>
            </p:extLst>
          </p:nvPr>
        </p:nvGraphicFramePr>
        <p:xfrm>
          <a:off x="90054" y="4604328"/>
          <a:ext cx="12011892" cy="353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904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5236</TotalTime>
  <Words>1045</Words>
  <Application>Microsoft Office PowerPoint</Application>
  <PresentationFormat>Widescreen</PresentationFormat>
  <Paragraphs>405</Paragraphs>
  <Slides>21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Office Theme</vt:lpstr>
      <vt:lpstr>Missed Opportunities to Vaccinate Teens against HPV: Variation and Mechanisms between  Public &amp; Private Facilities</vt:lpstr>
      <vt:lpstr>PowerPoint Presentation</vt:lpstr>
      <vt:lpstr>Intersectional and interdisciplinary interests</vt:lpstr>
      <vt:lpstr>One of 14 high-risk HPV serotypes</vt:lpstr>
      <vt:lpstr>The issue of taboo topics</vt:lpstr>
      <vt:lpstr>HPV is not a girls’ disease</vt:lpstr>
      <vt:lpstr>PowerPoint Presentation</vt:lpstr>
      <vt:lpstr>Two Key Studies</vt:lpstr>
      <vt:lpstr>PowerPoint Presentation</vt:lpstr>
      <vt:lpstr>PowerPoint Presentation</vt:lpstr>
      <vt:lpstr>Research Question</vt:lpstr>
      <vt:lpstr>Data: National Immunization Survey - Teen</vt:lpstr>
      <vt:lpstr>Data for this study</vt:lpstr>
      <vt:lpstr>Types of Facilities</vt:lpstr>
      <vt:lpstr>Methods </vt:lpstr>
      <vt:lpstr>Methods</vt:lpstr>
      <vt:lpstr>Preliminary Results</vt:lpstr>
      <vt:lpstr>Preliminary Results</vt:lpstr>
      <vt:lpstr>Limitations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boise</dc:creator>
  <cp:lastModifiedBy>Boise, Patrick</cp:lastModifiedBy>
  <cp:revision>25</cp:revision>
  <dcterms:created xsi:type="dcterms:W3CDTF">2023-01-08T22:18:34Z</dcterms:created>
  <dcterms:modified xsi:type="dcterms:W3CDTF">2023-02-13T18:21:39Z</dcterms:modified>
</cp:coreProperties>
</file>