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7739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183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431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94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9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9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21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45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374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31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56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162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07" r:id="rId6"/>
    <p:sldLayoutId id="2147483803" r:id="rId7"/>
    <p:sldLayoutId id="2147483804" r:id="rId8"/>
    <p:sldLayoutId id="2147483805" r:id="rId9"/>
    <p:sldLayoutId id="2147483806" r:id="rId10"/>
    <p:sldLayoutId id="214748380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oraal.uoregon.edu/coraa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19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bstract background of mesh">
            <a:extLst>
              <a:ext uri="{FF2B5EF4-FFF2-40B4-BE49-F238E27FC236}">
                <a16:creationId xmlns:a16="http://schemas.microsoft.com/office/drawing/2014/main" id="{75BBCF3F-4D43-DC2F-78F9-B304EC0814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730"/>
          <a:stretch/>
        </p:blipFill>
        <p:spPr>
          <a:xfrm>
            <a:off x="19" y="-190490"/>
            <a:ext cx="12191981" cy="6857990"/>
          </a:xfrm>
          <a:prstGeom prst="rect">
            <a:avLst/>
          </a:prstGeom>
        </p:spPr>
      </p:pic>
      <p:sp>
        <p:nvSpPr>
          <p:cNvPr id="26" name="Rectangle 21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bg1">
                  <a:alpha val="46000"/>
                </a:schemeClr>
              </a:gs>
              <a:gs pos="21000">
                <a:schemeClr val="bg1">
                  <a:alpha val="3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9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C587791-2881-0203-2C6E-6B2D633099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Autofit/>
          </a:bodyPr>
          <a:lstStyle/>
          <a:p>
            <a:r>
              <a:rPr lang="en-US" sz="4800" dirty="0"/>
              <a:t>Aspectual Markers in African American English(s)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79F40191-0F44-4FD1-82CC-ACB507C14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575039"/>
            <a:ext cx="9785897" cy="685800"/>
          </a:xfrm>
          <a:prstGeom prst="roundRect">
            <a:avLst>
              <a:gd name="adj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18B176-4237-AC29-A7CC-8F06D78D3C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624945"/>
            <a:ext cx="9078562" cy="592975"/>
          </a:xfrm>
        </p:spPr>
        <p:txBody>
          <a:bodyPr anchor="ctr">
            <a:normAutofit/>
          </a:bodyPr>
          <a:lstStyle/>
          <a:p>
            <a:r>
              <a:rPr lang="en-US" dirty="0"/>
              <a:t>Kevin Vrla</a:t>
            </a:r>
          </a:p>
        </p:txBody>
      </p:sp>
    </p:spTree>
    <p:extLst>
      <p:ext uri="{BB962C8B-B14F-4D97-AF65-F5344CB8AC3E}">
        <p14:creationId xmlns:p14="http://schemas.microsoft.com/office/powerpoint/2010/main" val="24146731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5454B-305C-3E22-A2CF-37652E2DA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80B478-0AFA-BBAD-C29E-4819B8530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interpretation of both markers is highly context dependent</a:t>
            </a:r>
          </a:p>
          <a:p>
            <a:r>
              <a:rPr lang="en-US" dirty="0"/>
              <a:t>Both can be employed to indicate the temporal context but also communicate many other features (habituality, </a:t>
            </a:r>
            <a:r>
              <a:rPr lang="en-US" dirty="0" err="1"/>
              <a:t>resultiveness</a:t>
            </a:r>
            <a:r>
              <a:rPr lang="en-US" dirty="0"/>
              <a:t>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r>
              <a:rPr lang="en-US" dirty="0"/>
              <a:t>Analyzing and comparing tokens taken from the corpus along with elicitations from speakers will help to tease apart the semantic nuances</a:t>
            </a:r>
          </a:p>
        </p:txBody>
      </p:sp>
    </p:spTree>
    <p:extLst>
      <p:ext uri="{BB962C8B-B14F-4D97-AF65-F5344CB8AC3E}">
        <p14:creationId xmlns:p14="http://schemas.microsoft.com/office/powerpoint/2010/main" val="29230896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71B98-26E9-C107-E77A-94194E7BF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the relevance?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443987-C503-F3CE-530D-809B456D5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studying the contrasts and shadings of meaning, we can glean valuable information about the internal structure of AAE</a:t>
            </a:r>
          </a:p>
          <a:p>
            <a:r>
              <a:rPr lang="en-US" dirty="0"/>
              <a:t>Similarities to other dialects such as Nigerian Creole (</a:t>
            </a:r>
            <a:r>
              <a:rPr lang="en-US" dirty="0" err="1"/>
              <a:t>Poplack</a:t>
            </a:r>
            <a:r>
              <a:rPr lang="en-US" dirty="0"/>
              <a:t> &amp; Torres </a:t>
            </a:r>
            <a:r>
              <a:rPr lang="en-US" dirty="0" err="1"/>
              <a:t>Cacoullos</a:t>
            </a:r>
            <a:r>
              <a:rPr lang="en-US" dirty="0"/>
              <a:t> 2015) provide areas of cross linguistic investigation</a:t>
            </a:r>
          </a:p>
          <a:p>
            <a:r>
              <a:rPr lang="en-US" dirty="0"/>
              <a:t>This kind of investigation also helps to highlight and promote rule governed structure of AAE</a:t>
            </a:r>
          </a:p>
        </p:txBody>
      </p:sp>
    </p:spTree>
    <p:extLst>
      <p:ext uri="{BB962C8B-B14F-4D97-AF65-F5344CB8AC3E}">
        <p14:creationId xmlns:p14="http://schemas.microsoft.com/office/powerpoint/2010/main" val="2092066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12BB5E-9F78-E61D-3BDB-77FCF2B9C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7B662-7A39-EA5F-757A-36904F3527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>
                <a:effectLst/>
                <a:latin typeface="Arial" panose="020B0604020202020204" pitchFamily="34" charset="0"/>
              </a:rPr>
              <a:t>Kendall, Tyler and Charlie Farrington. 2021. </a:t>
            </a:r>
            <a:r>
              <a:rPr lang="en-US" sz="1600" i="1" dirty="0">
                <a:effectLst/>
                <a:latin typeface="Arial" panose="020B0604020202020204" pitchFamily="34" charset="0"/>
              </a:rPr>
              <a:t>The Corpus of Regional African American Language.</a:t>
            </a:r>
            <a:r>
              <a:rPr lang="en-US" sz="1600" dirty="0">
                <a:effectLst/>
                <a:latin typeface="Arial" panose="020B0604020202020204" pitchFamily="34" charset="0"/>
              </a:rPr>
              <a:t> Version 2021.07. Eugene, OR: The Online Resources for African American Language Project. </a:t>
            </a:r>
            <a:r>
              <a:rPr lang="en-US" sz="1600" dirty="0">
                <a:effectLst/>
                <a:latin typeface="Arial" panose="020B0604020202020204" pitchFamily="34" charset="0"/>
                <a:hlinkClick r:id="rId2"/>
              </a:rPr>
              <a:t>http://oraal.uoregon.edu/coraal</a:t>
            </a:r>
            <a:r>
              <a:rPr lang="en-US" sz="1600" dirty="0">
                <a:effectLst/>
                <a:latin typeface="Arial" panose="020B0604020202020204" pitchFamily="34" charset="0"/>
              </a:rPr>
              <a:t>.</a:t>
            </a:r>
            <a:endParaRPr lang="en-US" sz="1600" dirty="0"/>
          </a:p>
          <a:p>
            <a:r>
              <a:rPr lang="en-US" sz="1600" dirty="0"/>
              <a:t>Edwards, Walter F. 2001. ‘Aspectual done in African American Vernacular English in Detroit.’ Journal of Sociolinguistics 5. 413-427.</a:t>
            </a:r>
          </a:p>
          <a:p>
            <a:r>
              <a:rPr lang="en-US" sz="1600" dirty="0">
                <a:effectLst/>
              </a:rPr>
              <a:t>Scott, C. (2016). </a:t>
            </a:r>
            <a:r>
              <a:rPr lang="en-US" sz="1600" i="1" dirty="0">
                <a:effectLst/>
              </a:rPr>
              <a:t>Tense &amp; Aspect Markers in African American English</a:t>
            </a:r>
            <a:r>
              <a:rPr lang="en-US" sz="1600" dirty="0">
                <a:effectLst/>
              </a:rPr>
              <a:t> (dissertation). </a:t>
            </a:r>
          </a:p>
          <a:p>
            <a:r>
              <a:rPr lang="en-US" sz="1600" dirty="0">
                <a:effectLst/>
                <a:latin typeface="Arial" panose="020B0604020202020204" pitchFamily="34" charset="0"/>
              </a:rPr>
              <a:t>Terry, J. Michael. 2010. ‘Variation in the interpretation and use of the African American English</a:t>
            </a:r>
            <a:br>
              <a:rPr lang="en-US" sz="1600" dirty="0"/>
            </a:br>
            <a:r>
              <a:rPr lang="en-US" sz="1600" dirty="0">
                <a:effectLst/>
                <a:latin typeface="Arial" panose="020B0604020202020204" pitchFamily="34" charset="0"/>
              </a:rPr>
              <a:t>preverbal done construction.’ American Speech, Vol. 85, No. 1, pp. 3-31</a:t>
            </a:r>
            <a:endParaRPr lang="en-US" sz="2000" dirty="0">
              <a:effectLst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92153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D220C-A6C7-9FA5-AEC1-8437C10BF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in an aspect?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E5843-FAF8-36E2-E902-366B5C3C71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“Lexical aspect refers to the inherent temporal properties of an event” (Becker, Ferretti, Madden-Lombardi 2013)</a:t>
            </a:r>
          </a:p>
          <a:p>
            <a:r>
              <a:rPr lang="en-US" dirty="0"/>
              <a:t>The aspect frames the temporal relationship between a reported event and the speech utterance</a:t>
            </a:r>
          </a:p>
          <a:p>
            <a:r>
              <a:rPr lang="en-US" dirty="0"/>
              <a:t>In English, ‘I eat’ vs ‘I am eating’ vs ‘I have eaten’</a:t>
            </a:r>
          </a:p>
        </p:txBody>
      </p:sp>
    </p:spTree>
    <p:extLst>
      <p:ext uri="{BB962C8B-B14F-4D97-AF65-F5344CB8AC3E}">
        <p14:creationId xmlns:p14="http://schemas.microsoft.com/office/powerpoint/2010/main" val="3050853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083E4-3C6A-D455-BBF4-875546D89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African American English (AAE)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1525C-3209-0739-0BDB-0529DFCDB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Aspect markers are well documented in AAE</a:t>
            </a:r>
          </a:p>
          <a:p>
            <a:pPr lvl="1"/>
            <a:r>
              <a:rPr lang="en-US" dirty="0"/>
              <a:t>Such as in habitual </a:t>
            </a:r>
            <a:r>
              <a:rPr lang="en-US" i="1" dirty="0"/>
              <a:t>be</a:t>
            </a:r>
            <a:endParaRPr lang="en-US" dirty="0"/>
          </a:p>
          <a:p>
            <a:r>
              <a:rPr lang="en-US" dirty="0"/>
              <a:t>I have focused on two here </a:t>
            </a:r>
            <a:r>
              <a:rPr lang="en-US" i="1" dirty="0"/>
              <a:t>been</a:t>
            </a:r>
            <a:r>
              <a:rPr lang="en-US" dirty="0"/>
              <a:t> and </a:t>
            </a:r>
            <a:r>
              <a:rPr lang="en-US" i="1" dirty="0"/>
              <a:t>done</a:t>
            </a:r>
          </a:p>
        </p:txBody>
      </p:sp>
    </p:spTree>
    <p:extLst>
      <p:ext uri="{BB962C8B-B14F-4D97-AF65-F5344CB8AC3E}">
        <p14:creationId xmlns:p14="http://schemas.microsoft.com/office/powerpoint/2010/main" val="3544650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F8F392-6E37-ADDA-78D9-CA1519424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5B4BC0-7510-9C46-030A-09A50B684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Been</a:t>
            </a:r>
            <a:r>
              <a:rPr lang="en-US" dirty="0"/>
              <a:t> (sometimes referred to as ‘stressed bin’) refers to events in the distant past</a:t>
            </a:r>
          </a:p>
          <a:p>
            <a:pPr lvl="1"/>
            <a:r>
              <a:rPr lang="en-US" dirty="0"/>
              <a:t>“I been knowing her since like the 90s”</a:t>
            </a:r>
          </a:p>
          <a:p>
            <a:r>
              <a:rPr lang="en-US" dirty="0"/>
              <a:t>Situates events as well known or established to the speaker</a:t>
            </a:r>
          </a:p>
          <a:p>
            <a:r>
              <a:rPr lang="en-US" i="1" dirty="0"/>
              <a:t>Done </a:t>
            </a:r>
            <a:r>
              <a:rPr lang="en-US" dirty="0"/>
              <a:t>has been described as a present perfect marker </a:t>
            </a:r>
          </a:p>
          <a:p>
            <a:pPr lvl="1"/>
            <a:r>
              <a:rPr lang="en-US" dirty="0"/>
              <a:t>I.E. indicating a completed action in the same manner as Mainstream American English (MAE) </a:t>
            </a:r>
            <a:r>
              <a:rPr lang="en-US" i="1" dirty="0"/>
              <a:t>have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876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FB38C-25D5-B09A-2AE8-03C8B822CE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claims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2E83E-877E-4E9C-399B-407DE868F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 agree with current claims (Scott 2016, Edwards 2001, Terry 2004) concerning </a:t>
            </a:r>
            <a:r>
              <a:rPr lang="en-US" i="1" dirty="0"/>
              <a:t>been</a:t>
            </a:r>
            <a:r>
              <a:rPr lang="en-US" dirty="0"/>
              <a:t> as a remote past marker, but I posit this is not the only usage</a:t>
            </a:r>
          </a:p>
          <a:p>
            <a:r>
              <a:rPr lang="en-US" i="1" dirty="0"/>
              <a:t>Been</a:t>
            </a:r>
            <a:r>
              <a:rPr lang="en-US" dirty="0"/>
              <a:t> can be employed to indicate established events and can even convey habituality </a:t>
            </a:r>
          </a:p>
          <a:p>
            <a:pPr lvl="1"/>
            <a:r>
              <a:rPr lang="en-US" i="1" dirty="0"/>
              <a:t>“</a:t>
            </a:r>
            <a:r>
              <a:rPr lang="en-US" dirty="0"/>
              <a:t>I been driving safe all my life”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07760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D8E48-E751-8F92-87EC-B1FDBAC026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claims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B16D25-285C-6F7A-3261-96FB1A4AC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Done </a:t>
            </a:r>
            <a:r>
              <a:rPr lang="en-US" dirty="0"/>
              <a:t>I argue has a recent past interpretation and need not represent completed action</a:t>
            </a:r>
          </a:p>
          <a:p>
            <a:pPr lvl="1"/>
            <a:r>
              <a:rPr lang="en-US" i="1" dirty="0"/>
              <a:t>“</a:t>
            </a:r>
            <a:r>
              <a:rPr lang="en-US" dirty="0"/>
              <a:t>I done been to a couple of your shows”</a:t>
            </a:r>
          </a:p>
          <a:p>
            <a:r>
              <a:rPr lang="en-US" dirty="0"/>
              <a:t>I agree with claims made in the literature that </a:t>
            </a:r>
            <a:r>
              <a:rPr lang="en-US" i="1" dirty="0"/>
              <a:t>done</a:t>
            </a:r>
            <a:r>
              <a:rPr lang="en-US" dirty="0"/>
              <a:t> often times has a resultant state interpretation</a:t>
            </a:r>
          </a:p>
        </p:txBody>
      </p:sp>
    </p:spTree>
    <p:extLst>
      <p:ext uri="{BB962C8B-B14F-4D97-AF65-F5344CB8AC3E}">
        <p14:creationId xmlns:p14="http://schemas.microsoft.com/office/powerpoint/2010/main" val="2289230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114F5-B58B-26AD-4CA9-6C0273D3C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93B91-37D2-B2FC-C746-BCBA9A7223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analysis primarily draws on spoken tokens taken from the Corpus of Regional African American Language (CORAAL)</a:t>
            </a:r>
          </a:p>
          <a:p>
            <a:r>
              <a:rPr lang="en-US" dirty="0"/>
              <a:t>The corpus allows for pinpointing when </a:t>
            </a:r>
            <a:r>
              <a:rPr lang="en-US" i="1" dirty="0"/>
              <a:t>been</a:t>
            </a:r>
            <a:r>
              <a:rPr lang="en-US" dirty="0"/>
              <a:t> and </a:t>
            </a:r>
            <a:r>
              <a:rPr lang="en-US" i="1" dirty="0"/>
              <a:t>done</a:t>
            </a:r>
            <a:r>
              <a:rPr lang="en-US" dirty="0"/>
              <a:t> are employed by speakers and for extrapolating the intended meaning</a:t>
            </a:r>
          </a:p>
        </p:txBody>
      </p:sp>
    </p:spTree>
    <p:extLst>
      <p:ext uri="{BB962C8B-B14F-4D97-AF65-F5344CB8AC3E}">
        <p14:creationId xmlns:p14="http://schemas.microsoft.com/office/powerpoint/2010/main" val="263031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3D9CF-3D9A-4D66-9802-71284507A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Results…?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ED6D5-1F33-4CE0-8759-96EAA9EC50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Are ongoing</a:t>
            </a:r>
          </a:p>
          <a:p>
            <a:r>
              <a:rPr lang="en-US" dirty="0"/>
              <a:t>My analysis has revealed several alternation patterns for both </a:t>
            </a:r>
            <a:r>
              <a:rPr lang="en-US" i="1" dirty="0"/>
              <a:t>been</a:t>
            </a:r>
            <a:r>
              <a:rPr lang="en-US" dirty="0"/>
              <a:t> and </a:t>
            </a:r>
            <a:r>
              <a:rPr lang="en-US" i="1" dirty="0"/>
              <a:t>done</a:t>
            </a:r>
            <a:r>
              <a:rPr lang="en-US" dirty="0"/>
              <a:t> in their usage by speakers</a:t>
            </a:r>
          </a:p>
          <a:p>
            <a:r>
              <a:rPr lang="en-US" dirty="0"/>
              <a:t>On top of remote past, </a:t>
            </a:r>
            <a:r>
              <a:rPr lang="en-US" i="1" dirty="0"/>
              <a:t>been</a:t>
            </a:r>
            <a:r>
              <a:rPr lang="en-US" dirty="0"/>
              <a:t> frequently shows up with a habitual reading</a:t>
            </a:r>
          </a:p>
          <a:p>
            <a:pPr lvl="1"/>
            <a:r>
              <a:rPr lang="en-US" dirty="0"/>
              <a:t>“They been working on this years and years ago”</a:t>
            </a:r>
          </a:p>
          <a:p>
            <a:pPr lvl="1"/>
            <a:r>
              <a:rPr lang="en-US" dirty="0"/>
              <a:t>“He would been </a:t>
            </a:r>
            <a:r>
              <a:rPr lang="en-US" dirty="0" err="1"/>
              <a:t>playin</a:t>
            </a:r>
            <a:r>
              <a:rPr lang="en-US" dirty="0"/>
              <a:t> football for a minute”</a:t>
            </a:r>
          </a:p>
        </p:txBody>
      </p:sp>
    </p:spTree>
    <p:extLst>
      <p:ext uri="{BB962C8B-B14F-4D97-AF65-F5344CB8AC3E}">
        <p14:creationId xmlns:p14="http://schemas.microsoft.com/office/powerpoint/2010/main" val="2897527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C8444-7C0C-1EE0-F9EF-20EB9E84F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Results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A19815-23FB-017C-4CBE-1370BB528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Done</a:t>
            </a:r>
            <a:r>
              <a:rPr lang="en-US" dirty="0"/>
              <a:t> frequently has a resultative interpretation but also situates events as temporally relevant</a:t>
            </a:r>
          </a:p>
          <a:p>
            <a:pPr lvl="1"/>
            <a:r>
              <a:rPr lang="en-US" i="1" dirty="0"/>
              <a:t>“</a:t>
            </a:r>
            <a:r>
              <a:rPr lang="en-US" dirty="0"/>
              <a:t>I done had people come stay at my house”</a:t>
            </a:r>
          </a:p>
          <a:p>
            <a:pPr lvl="1"/>
            <a:r>
              <a:rPr lang="en-US" i="1" dirty="0"/>
              <a:t>“</a:t>
            </a:r>
            <a:r>
              <a:rPr lang="en-US" dirty="0"/>
              <a:t>It gets rogue because you done depressed yourself so much”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2037888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76</TotalTime>
  <Words>641</Words>
  <Application>Microsoft Office PowerPoint</Application>
  <PresentationFormat>Widescreen</PresentationFormat>
  <Paragraphs>50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Neue Haas Grotesk Text Pro</vt:lpstr>
      <vt:lpstr>AccentBoxVTI</vt:lpstr>
      <vt:lpstr>Aspectual Markers in African American English(s)</vt:lpstr>
      <vt:lpstr>What’s in an aspect?</vt:lpstr>
      <vt:lpstr>African American English (AAE)</vt:lpstr>
      <vt:lpstr>The Background</vt:lpstr>
      <vt:lpstr>My claims</vt:lpstr>
      <vt:lpstr>My claims cont.</vt:lpstr>
      <vt:lpstr>Data</vt:lpstr>
      <vt:lpstr>Results…?</vt:lpstr>
      <vt:lpstr>Results cont.</vt:lpstr>
      <vt:lpstr>Results cont.</vt:lpstr>
      <vt:lpstr>What’s the relevance?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Aspectual Markers in African American English(s)</dc:title>
  <dc:creator>Vrla, Kevin</dc:creator>
  <cp:lastModifiedBy>Vrla, Kevin</cp:lastModifiedBy>
  <cp:revision>2</cp:revision>
  <dcterms:created xsi:type="dcterms:W3CDTF">2023-02-13T17:14:26Z</dcterms:created>
  <dcterms:modified xsi:type="dcterms:W3CDTF">2023-02-13T18:30:41Z</dcterms:modified>
</cp:coreProperties>
</file>