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7"/>
  </p:notesMasterIdLst>
  <p:handoutMasterIdLst>
    <p:handoutMasterId r:id="rId38"/>
  </p:handoutMasterIdLst>
  <p:sldIdLst>
    <p:sldId id="305" r:id="rId5"/>
    <p:sldId id="317" r:id="rId6"/>
    <p:sldId id="296" r:id="rId7"/>
    <p:sldId id="259" r:id="rId8"/>
    <p:sldId id="261" r:id="rId9"/>
    <p:sldId id="297" r:id="rId10"/>
    <p:sldId id="262" r:id="rId11"/>
    <p:sldId id="365" r:id="rId12"/>
    <p:sldId id="404" r:id="rId13"/>
    <p:sldId id="369" r:id="rId14"/>
    <p:sldId id="389" r:id="rId15"/>
    <p:sldId id="266" r:id="rId16"/>
    <p:sldId id="285" r:id="rId17"/>
    <p:sldId id="390" r:id="rId18"/>
    <p:sldId id="376" r:id="rId19"/>
    <p:sldId id="388" r:id="rId20"/>
    <p:sldId id="391" r:id="rId21"/>
    <p:sldId id="392" r:id="rId22"/>
    <p:sldId id="397" r:id="rId23"/>
    <p:sldId id="387" r:id="rId24"/>
    <p:sldId id="399" r:id="rId25"/>
    <p:sldId id="400" r:id="rId26"/>
    <p:sldId id="402" r:id="rId27"/>
    <p:sldId id="393" r:id="rId28"/>
    <p:sldId id="401" r:id="rId29"/>
    <p:sldId id="405" r:id="rId30"/>
    <p:sldId id="394" r:id="rId31"/>
    <p:sldId id="307" r:id="rId32"/>
    <p:sldId id="316" r:id="rId33"/>
    <p:sldId id="283" r:id="rId34"/>
    <p:sldId id="286" r:id="rId35"/>
    <p:sldId id="40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F5945"/>
    <a:srgbClr val="7F867A"/>
    <a:srgbClr val="A9D7D9"/>
    <a:srgbClr val="AAD6FF"/>
    <a:srgbClr val="73292A"/>
    <a:srgbClr val="A65B3A"/>
    <a:srgbClr val="93D3D9"/>
    <a:srgbClr val="B2C8CD"/>
    <a:srgbClr val="CCD8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5804" autoAdjust="0"/>
  </p:normalViewPr>
  <p:slideViewPr>
    <p:cSldViewPr snapToGrid="0">
      <p:cViewPr varScale="1">
        <p:scale>
          <a:sx n="51" d="100"/>
          <a:sy n="51" d="100"/>
        </p:scale>
        <p:origin x="1416" y="72"/>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82" d="100"/>
          <a:sy n="82" d="100"/>
        </p:scale>
        <p:origin x="27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commentAuthors" Target="commentAuthor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Juthika.Thaker\Desktop\Book2.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Juthika.Thaker\Desktop\Book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Juthika.Thaker\Downloads\IdentifyingNurseAndC_DATA_2023-02-07_1043.csv"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r>
              <a:rPr lang="en-US" sz="2400" b="1" i="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HPV vaccine series initiation (</a:t>
            </a:r>
            <a:r>
              <a:rPr lang="en-US" sz="2400" b="1" i="0" u="none" strike="noStrike" baseline="0" dirty="0">
                <a:effectLst/>
                <a:latin typeface="Calibri" panose="020F0502020204030204" pitchFamily="34" charset="0"/>
                <a:ea typeface="Calibri" panose="020F0502020204030204" pitchFamily="34" charset="0"/>
                <a:cs typeface="Calibri" panose="020F0502020204030204" pitchFamily="34" charset="0"/>
              </a:rPr>
              <a:t>≥1 dose)</a:t>
            </a:r>
            <a:r>
              <a:rPr lang="en-US" sz="2400" b="1" i="0" u="none" strike="noStrike"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for adolescents ages 13-17 Years</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2150484998192554"/>
          <c:y val="2.1125655205982686E-4"/>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8.5961857571181813E-2"/>
          <c:y val="0.20578984811821596"/>
          <c:w val="0.89894833003813024"/>
          <c:h val="0.64184462721057045"/>
        </c:manualLayout>
      </c:layout>
      <c:lineChart>
        <c:grouping val="standard"/>
        <c:varyColors val="0"/>
        <c:ser>
          <c:idx val="0"/>
          <c:order val="0"/>
          <c:tx>
            <c:strRef>
              <c:f>Sheet1!$B$4</c:f>
              <c:strCache>
                <c:ptCount val="1"/>
                <c:pt idx="0">
                  <c:v>Montana </c:v>
                </c:pt>
              </c:strCache>
            </c:strRef>
          </c:tx>
          <c:spPr>
            <a:ln w="28575" cap="rnd">
              <a:solidFill>
                <a:schemeClr val="accent1"/>
              </a:solidFill>
              <a:round/>
            </a:ln>
            <a:effectLst/>
          </c:spPr>
          <c:marker>
            <c:symbol val="none"/>
          </c:marker>
          <c:dLbls>
            <c:dLbl>
              <c:idx val="0"/>
              <c:layout>
                <c:manualLayout>
                  <c:x val="-4.7145888013998279E-2"/>
                  <c:y val="3.9386482939632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448-4985-9A03-03A7C5C4087E}"/>
                </c:ext>
              </c:extLst>
            </c:dLbl>
            <c:dLbl>
              <c:idx val="2"/>
              <c:layout>
                <c:manualLayout>
                  <c:x val="-5.8256999125109364E-2"/>
                  <c:y val="6.2534631087780734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448-4985-9A03-03A7C5C4087E}"/>
                </c:ext>
              </c:extLst>
            </c:dLbl>
            <c:dLbl>
              <c:idx val="3"/>
              <c:layout>
                <c:manualLayout>
                  <c:x val="-6.1034776902887139E-2"/>
                  <c:y val="4.864574219889180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448-4985-9A03-03A7C5C4087E}"/>
                </c:ext>
              </c:extLst>
            </c:dLbl>
            <c:dLbl>
              <c:idx val="4"/>
              <c:layout>
                <c:manualLayout>
                  <c:x val="-4.7145888013998355E-2"/>
                  <c:y val="7.642351997666958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448-4985-9A03-03A7C5C4087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2016</c:v>
                </c:pt>
                <c:pt idx="1">
                  <c:v>2017</c:v>
                </c:pt>
                <c:pt idx="2">
                  <c:v>2018</c:v>
                </c:pt>
                <c:pt idx="3">
                  <c:v>2019</c:v>
                </c:pt>
                <c:pt idx="4">
                  <c:v>2020</c:v>
                </c:pt>
              </c:numCache>
            </c:numRef>
          </c:cat>
          <c:val>
            <c:numRef>
              <c:f>Sheet1!$C$4:$G$4</c:f>
              <c:numCache>
                <c:formatCode>0%</c:formatCode>
                <c:ptCount val="5"/>
                <c:pt idx="0">
                  <c:v>0.55300000000000005</c:v>
                </c:pt>
                <c:pt idx="1">
                  <c:v>0.65500000000000003</c:v>
                </c:pt>
                <c:pt idx="2">
                  <c:v>0.66400000000000003</c:v>
                </c:pt>
                <c:pt idx="3">
                  <c:v>0.63700000000000001</c:v>
                </c:pt>
                <c:pt idx="4">
                  <c:v>0.73699999999999999</c:v>
                </c:pt>
              </c:numCache>
            </c:numRef>
          </c:val>
          <c:smooth val="0"/>
          <c:extLst>
            <c:ext xmlns:c16="http://schemas.microsoft.com/office/drawing/2014/chart" uri="{C3380CC4-5D6E-409C-BE32-E72D297353CC}">
              <c16:uniqueId val="{00000004-A448-4985-9A03-03A7C5C4087E}"/>
            </c:ext>
          </c:extLst>
        </c:ser>
        <c:ser>
          <c:idx val="1"/>
          <c:order val="1"/>
          <c:tx>
            <c:strRef>
              <c:f>Sheet1!$B$5</c:f>
              <c:strCache>
                <c:ptCount val="1"/>
                <c:pt idx="0">
                  <c:v>United States</c:v>
                </c:pt>
              </c:strCache>
            </c:strRef>
          </c:tx>
          <c:spPr>
            <a:ln w="28575" cap="rnd">
              <a:solidFill>
                <a:schemeClr val="accent2"/>
              </a:solidFill>
              <a:round/>
            </a:ln>
            <a:effectLst/>
          </c:spPr>
          <c:marker>
            <c:symbol val="none"/>
          </c:marker>
          <c:dLbls>
            <c:dLbl>
              <c:idx val="1"/>
              <c:layout>
                <c:manualLayout>
                  <c:x val="-5.2701443569553807E-2"/>
                  <c:y val="7.642351997666954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448-4985-9A03-03A7C5C4087E}"/>
                </c:ext>
              </c:extLst>
            </c:dLbl>
            <c:dLbl>
              <c:idx val="2"/>
              <c:layout>
                <c:manualLayout>
                  <c:x val="-6.1034776902887243E-2"/>
                  <c:y val="-9.950240594925634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448-4985-9A03-03A7C5C4087E}"/>
                </c:ext>
              </c:extLst>
            </c:dLbl>
            <c:dLbl>
              <c:idx val="4"/>
              <c:layout>
                <c:manualLayout>
                  <c:x val="-6.1034776902887035E-2"/>
                  <c:y val="-9.4872776319626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448-4985-9A03-03A7C5C4087E}"/>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ysClr val="windowText" lastClr="000000"/>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Sheet1!$C$3:$G$3</c:f>
              <c:numCache>
                <c:formatCode>General</c:formatCode>
                <c:ptCount val="5"/>
                <c:pt idx="0">
                  <c:v>2016</c:v>
                </c:pt>
                <c:pt idx="1">
                  <c:v>2017</c:v>
                </c:pt>
                <c:pt idx="2">
                  <c:v>2018</c:v>
                </c:pt>
                <c:pt idx="3">
                  <c:v>2019</c:v>
                </c:pt>
                <c:pt idx="4">
                  <c:v>2020</c:v>
                </c:pt>
              </c:numCache>
            </c:numRef>
          </c:cat>
          <c:val>
            <c:numRef>
              <c:f>Sheet1!$C$5:$G$5</c:f>
              <c:numCache>
                <c:formatCode>0%</c:formatCode>
                <c:ptCount val="5"/>
                <c:pt idx="0">
                  <c:v>0.60399999999999998</c:v>
                </c:pt>
                <c:pt idx="1">
                  <c:v>0.65500000000000003</c:v>
                </c:pt>
                <c:pt idx="2">
                  <c:v>0.68100000000000005</c:v>
                </c:pt>
                <c:pt idx="3">
                  <c:v>0.71499999999999997</c:v>
                </c:pt>
                <c:pt idx="4">
                  <c:v>0.751</c:v>
                </c:pt>
              </c:numCache>
            </c:numRef>
          </c:val>
          <c:smooth val="0"/>
          <c:extLst>
            <c:ext xmlns:c16="http://schemas.microsoft.com/office/drawing/2014/chart" uri="{C3380CC4-5D6E-409C-BE32-E72D297353CC}">
              <c16:uniqueId val="{00000008-A448-4985-9A03-03A7C5C4087E}"/>
            </c:ext>
          </c:extLst>
        </c:ser>
        <c:dLbls>
          <c:dLblPos val="t"/>
          <c:showLegendKey val="0"/>
          <c:showVal val="1"/>
          <c:showCatName val="0"/>
          <c:showSerName val="0"/>
          <c:showPercent val="0"/>
          <c:showBubbleSize val="0"/>
        </c:dLbls>
        <c:smooth val="0"/>
        <c:axId val="1633569536"/>
        <c:axId val="1633568704"/>
      </c:lineChart>
      <c:catAx>
        <c:axId val="16335695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633568704"/>
        <c:crosses val="autoZero"/>
        <c:auto val="1"/>
        <c:lblAlgn val="ctr"/>
        <c:lblOffset val="100"/>
        <c:noMultiLvlLbl val="0"/>
      </c:catAx>
      <c:valAx>
        <c:axId val="1633568704"/>
        <c:scaling>
          <c:orientation val="minMax"/>
          <c:min val="0.4"/>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633569536"/>
        <c:crosses val="autoZero"/>
        <c:crossBetween val="between"/>
      </c:valAx>
      <c:spPr>
        <a:noFill/>
        <a:ln>
          <a:noFill/>
        </a:ln>
        <a:effectLst/>
      </c:spPr>
    </c:plotArea>
    <c:legend>
      <c:legendPos val="b"/>
      <c:layout>
        <c:manualLayout>
          <c:xMode val="edge"/>
          <c:yMode val="edge"/>
          <c:x val="0.20099494313058786"/>
          <c:y val="0.93091337200443469"/>
          <c:w val="0.5548963640511444"/>
          <c:h val="6.9086636873723725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tx1"/>
      </a:solid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r>
              <a:rPr lang="en-US" sz="2400" b="1" i="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HPV vaccine up-to-date rates for adolescents ages 13-17 years by MSA status- 2020 NIS Teen Survey</a:t>
            </a:r>
            <a:endParaRPr lang="en-US" sz="24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sz="2400">
                <a:solidFill>
                  <a:prstClr val="black">
                    <a:lumMod val="65000"/>
                    <a:lumOff val="35000"/>
                  </a:prstClr>
                </a:solidFill>
              </a:defRPr>
            </a:pPr>
            <a:endParaRPr lang="en-US" sz="2400" dirty="0"/>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0" i="0" u="none" strike="noStrike" kern="1200" spc="0" baseline="0">
              <a:solidFill>
                <a:prstClr val="black">
                  <a:lumMod val="65000"/>
                  <a:lumOff val="35000"/>
                </a:prstClr>
              </a:solidFill>
              <a:latin typeface="+mn-lt"/>
              <a:ea typeface="+mn-ea"/>
              <a:cs typeface="+mn-cs"/>
            </a:defRPr>
          </a:pPr>
          <a:endParaRPr lang="en-US"/>
        </a:p>
      </c:txPr>
    </c:title>
    <c:autoTitleDeleted val="0"/>
    <c:plotArea>
      <c:layout/>
      <c:barChart>
        <c:barDir val="col"/>
        <c:grouping val="clustered"/>
        <c:varyColors val="0"/>
        <c:ser>
          <c:idx val="0"/>
          <c:order val="0"/>
          <c:tx>
            <c:strRef>
              <c:f>Sheet1!$H$24</c:f>
              <c:strCache>
                <c:ptCount val="1"/>
                <c:pt idx="0">
                  <c:v>2020</c:v>
                </c:pt>
              </c:strCache>
            </c:strRef>
          </c:tx>
          <c:spPr>
            <a:solidFill>
              <a:schemeClr val="accent1"/>
            </a:solidFill>
            <a:ln>
              <a:solidFill>
                <a:schemeClr val="tx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Sheet1!$G$25:$G$26</c:f>
              <c:strCache>
                <c:ptCount val="2"/>
                <c:pt idx="0">
                  <c:v>Rural</c:v>
                </c:pt>
                <c:pt idx="1">
                  <c:v>Urban</c:v>
                </c:pt>
              </c:strCache>
            </c:strRef>
          </c:cat>
          <c:val>
            <c:numRef>
              <c:f>Sheet1!$H$25:$H$26</c:f>
              <c:numCache>
                <c:formatCode>0.0%</c:formatCode>
                <c:ptCount val="2"/>
                <c:pt idx="0">
                  <c:v>0.48599999999999999</c:v>
                </c:pt>
                <c:pt idx="1">
                  <c:v>0.63400000000000001</c:v>
                </c:pt>
              </c:numCache>
            </c:numRef>
          </c:val>
          <c:extLst>
            <c:ext xmlns:c16="http://schemas.microsoft.com/office/drawing/2014/chart" uri="{C3380CC4-5D6E-409C-BE32-E72D297353CC}">
              <c16:uniqueId val="{00000000-4B6F-4EBA-BC55-4BE04C0D8F4C}"/>
            </c:ext>
          </c:extLst>
        </c:ser>
        <c:dLbls>
          <c:dLblPos val="outEnd"/>
          <c:showLegendKey val="0"/>
          <c:showVal val="1"/>
          <c:showCatName val="0"/>
          <c:showSerName val="0"/>
          <c:showPercent val="0"/>
          <c:showBubbleSize val="0"/>
        </c:dLbls>
        <c:gapWidth val="219"/>
        <c:overlap val="-27"/>
        <c:axId val="1885999456"/>
        <c:axId val="1886006528"/>
      </c:barChart>
      <c:catAx>
        <c:axId val="1885999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86006528"/>
        <c:crosses val="autoZero"/>
        <c:auto val="1"/>
        <c:lblAlgn val="ctr"/>
        <c:lblOffset val="100"/>
        <c:noMultiLvlLbl val="0"/>
      </c:catAx>
      <c:valAx>
        <c:axId val="18860065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885999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28575">
      <a:solidFill>
        <a:schemeClr val="tx1"/>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r>
              <a:rPr lang="en-US" sz="2400" b="1" i="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Adolescent Vaccination Rates </a:t>
            </a:r>
          </a:p>
          <a:p>
            <a:pPr>
              <a:defRPr sz="2400">
                <a:latin typeface="Calibri" panose="020F0502020204030204" pitchFamily="34" charset="0"/>
                <a:ea typeface="Calibri" panose="020F0502020204030204" pitchFamily="34" charset="0"/>
                <a:cs typeface="Calibri" panose="020F0502020204030204" pitchFamily="34" charset="0"/>
              </a:defRPr>
            </a:pPr>
            <a:r>
              <a:rPr lang="en-US" sz="2400" b="1" i="0" baseline="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Montana</a:t>
            </a:r>
            <a:endParaRPr lang="en-US" sz="24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10549280532069849"/>
          <c:y val="0"/>
        </c:manualLayout>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Calibri" panose="020F0502020204030204" pitchFamily="34" charset="0"/>
              <a:ea typeface="Calibri" panose="020F0502020204030204" pitchFamily="34" charset="0"/>
              <a:cs typeface="Calibri" panose="020F0502020204030204" pitchFamily="34" charset="0"/>
            </a:defRPr>
          </a:pPr>
          <a:endParaRPr lang="en-US"/>
        </a:p>
      </c:txPr>
    </c:title>
    <c:autoTitleDeleted val="0"/>
    <c:plotArea>
      <c:layout>
        <c:manualLayout>
          <c:layoutTarget val="inner"/>
          <c:xMode val="edge"/>
          <c:yMode val="edge"/>
          <c:x val="4.3703279772171429E-2"/>
          <c:y val="0.15421901533656912"/>
          <c:w val="0.90891197866015294"/>
          <c:h val="0.55605256373986856"/>
        </c:manualLayout>
      </c:layout>
      <c:barChart>
        <c:barDir val="col"/>
        <c:grouping val="clustered"/>
        <c:varyColors val="0"/>
        <c:ser>
          <c:idx val="0"/>
          <c:order val="0"/>
          <c:tx>
            <c:strRef>
              <c:f>Sheet1!$B$1</c:f>
              <c:strCache>
                <c:ptCount val="1"/>
                <c:pt idx="0">
                  <c:v>Montana</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Tdap</c:v>
                </c:pt>
                <c:pt idx="1">
                  <c:v>MenACWY*</c:v>
                </c:pt>
                <c:pt idx="2">
                  <c:v>HPV</c:v>
                </c:pt>
              </c:strCache>
            </c:strRef>
          </c:cat>
          <c:val>
            <c:numRef>
              <c:f>Sheet1!$B$2:$B$4</c:f>
              <c:numCache>
                <c:formatCode>0.0%</c:formatCode>
                <c:ptCount val="3"/>
                <c:pt idx="0">
                  <c:v>0.87</c:v>
                </c:pt>
                <c:pt idx="1">
                  <c:v>0.75800000000000001</c:v>
                </c:pt>
                <c:pt idx="2">
                  <c:v>0.73699999999999999</c:v>
                </c:pt>
              </c:numCache>
            </c:numRef>
          </c:val>
          <c:extLst>
            <c:ext xmlns:c16="http://schemas.microsoft.com/office/drawing/2014/chart" uri="{C3380CC4-5D6E-409C-BE32-E72D297353CC}">
              <c16:uniqueId val="{00000000-6C53-4DC2-B1E5-262545A171B5}"/>
            </c:ext>
          </c:extLst>
        </c:ser>
        <c:dLbls>
          <c:showLegendKey val="0"/>
          <c:showVal val="0"/>
          <c:showCatName val="0"/>
          <c:showSerName val="0"/>
          <c:showPercent val="0"/>
          <c:showBubbleSize val="0"/>
        </c:dLbls>
        <c:gapWidth val="59"/>
        <c:overlap val="-27"/>
        <c:axId val="1947143247"/>
        <c:axId val="1947144079"/>
      </c:barChart>
      <c:catAx>
        <c:axId val="19471432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1947144079"/>
        <c:crosses val="autoZero"/>
        <c:auto val="1"/>
        <c:lblAlgn val="ctr"/>
        <c:lblOffset val="100"/>
        <c:noMultiLvlLbl val="0"/>
      </c:catAx>
      <c:valAx>
        <c:axId val="1947144079"/>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crossAx val="1947143247"/>
        <c:crosses val="autoZero"/>
        <c:crossBetween val="between"/>
        <c:majorUnit val="0.2"/>
      </c:valAx>
      <c:spPr>
        <a:solidFill>
          <a:schemeClr val="bg2"/>
        </a:solidFill>
        <a:ln>
          <a:noFill/>
        </a:ln>
        <a:effectLst/>
      </c:spPr>
    </c:plotArea>
    <c:plotVisOnly val="1"/>
    <c:dispBlanksAs val="gap"/>
    <c:showDLblsOverMax val="0"/>
  </c:chart>
  <c:spPr>
    <a:noFill/>
    <a:ln>
      <a:solidFill>
        <a:schemeClr val="tx1"/>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rPr>
              <a:t>HPV</a:t>
            </a:r>
            <a:r>
              <a:rPr lang="en-US" sz="2400" b="1" baseline="0" dirty="0">
                <a:solidFill>
                  <a:schemeClr val="tx1"/>
                </a:solidFill>
                <a:latin typeface="Calibri" panose="020F0502020204030204" pitchFamily="34" charset="0"/>
                <a:ea typeface="Calibri" panose="020F0502020204030204" pitchFamily="34" charset="0"/>
                <a:cs typeface="Calibri" panose="020F0502020204030204" pitchFamily="34" charset="0"/>
              </a:rPr>
              <a:t> Vaccination Practices </a:t>
            </a:r>
            <a:endParaRPr lang="en-US" sz="24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c:rich>
      </c:tx>
      <c:layout>
        <c:manualLayout>
          <c:xMode val="edge"/>
          <c:yMode val="edge"/>
          <c:x val="0.3605852325388636"/>
          <c:y val="1.9286403085824494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348992167044218"/>
          <c:y val="8.5429198399380402E-2"/>
          <c:w val="0.45483157669552909"/>
          <c:h val="0.82359531963036925"/>
        </c:manualLayout>
      </c:layout>
      <c:barChart>
        <c:barDir val="bar"/>
        <c:grouping val="clustered"/>
        <c:varyColors val="0"/>
        <c:ser>
          <c:idx val="0"/>
          <c:order val="0"/>
          <c:tx>
            <c:strRef>
              <c:f>Sheet1!$B$1</c:f>
              <c:strCache>
                <c:ptCount val="1"/>
                <c:pt idx="0">
                  <c:v>Higher-performing Departments</c:v>
                </c:pt>
              </c:strCache>
            </c:strRef>
          </c:tx>
          <c:spPr>
            <a:solidFill>
              <a:schemeClr val="accent1"/>
            </a:solidFill>
            <a:ln>
              <a:noFill/>
            </a:ln>
            <a:effectLst/>
          </c:spPr>
          <c:invertIfNegative val="0"/>
          <c:dLbls>
            <c:dLbl>
              <c:idx val="0"/>
              <c:layout>
                <c:manualLayout>
                  <c:x val="0"/>
                  <c:y val="1.3500482160077005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5BBE-4ECD-A819-200323C0B8DA}"/>
                </c:ext>
              </c:extLst>
            </c:dLbl>
            <c:dLbl>
              <c:idx val="1"/>
              <c:layout>
                <c:manualLayout>
                  <c:x val="3.3487045611113155E-3"/>
                  <c:y val="3.278688524590164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5BBE-4ECD-A819-200323C0B8DA}"/>
                </c:ext>
              </c:extLst>
            </c:dLbl>
            <c:dLbl>
              <c:idx val="9"/>
              <c:layout>
                <c:manualLayout>
                  <c:x val="4.4649394148151963E-3"/>
                  <c:y val="1.3500482160077111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BBE-4ECD-A819-200323C0B8D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 designated HPV vaccine champion</c:v>
                </c:pt>
                <c:pt idx="1">
                  <c:v>A designated go-to person for parents/patients to ask questions</c:v>
                </c:pt>
                <c:pt idx="2">
                  <c:v>Use of prompts, either electronic health record (EHR) or nurse- or staff-initiated, for HPV vaccine doses</c:v>
                </c:pt>
                <c:pt idx="3">
                  <c:v>Regular review of HPV vaccination rates at your facility</c:v>
                </c:pt>
                <c:pt idx="4">
                  <c:v>Monitoring HPV vaccine adherence at the facility </c:v>
                </c:pt>
                <c:pt idx="5">
                  <c:v>Updating the state immunization registry (ImMTrax) within a day or two of the patient visit</c:v>
                </c:pt>
                <c:pt idx="6">
                  <c:v>Use of reminder/recall systems for HPV vaccination </c:v>
                </c:pt>
                <c:pt idx="7">
                  <c:v>Scheduling the second or the third dose of the HPV vaccine before the patient leaves the clinic</c:v>
                </c:pt>
                <c:pt idx="8">
                  <c:v>Quality Improvement projects to improve HPV vaccination rates</c:v>
                </c:pt>
                <c:pt idx="9">
                  <c:v>Checking immunization history for adolescents before or during their clinic visit</c:v>
                </c:pt>
                <c:pt idx="10">
                  <c:v>Use of Standing Orders</c:v>
                </c:pt>
                <c:pt idx="11">
                  <c:v>Recommending the HPV vaccine when adolescents come in for other vaccines if they are due or overdue </c:v>
                </c:pt>
              </c:strCache>
            </c:strRef>
          </c:cat>
          <c:val>
            <c:numRef>
              <c:f>Sheet1!$B$2:$B$13</c:f>
              <c:numCache>
                <c:formatCode>General</c:formatCode>
                <c:ptCount val="12"/>
                <c:pt idx="0">
                  <c:v>1</c:v>
                </c:pt>
                <c:pt idx="1">
                  <c:v>3</c:v>
                </c:pt>
                <c:pt idx="2">
                  <c:v>4</c:v>
                </c:pt>
                <c:pt idx="3">
                  <c:v>6</c:v>
                </c:pt>
                <c:pt idx="4">
                  <c:v>6</c:v>
                </c:pt>
                <c:pt idx="5">
                  <c:v>7</c:v>
                </c:pt>
                <c:pt idx="6">
                  <c:v>8</c:v>
                </c:pt>
                <c:pt idx="7">
                  <c:v>8</c:v>
                </c:pt>
                <c:pt idx="8">
                  <c:v>8</c:v>
                </c:pt>
                <c:pt idx="9">
                  <c:v>9</c:v>
                </c:pt>
                <c:pt idx="10" formatCode="0">
                  <c:v>11</c:v>
                </c:pt>
                <c:pt idx="11">
                  <c:v>11</c:v>
                </c:pt>
              </c:numCache>
            </c:numRef>
          </c:val>
          <c:extLst>
            <c:ext xmlns:c16="http://schemas.microsoft.com/office/drawing/2014/chart" uri="{C3380CC4-5D6E-409C-BE32-E72D297353CC}">
              <c16:uniqueId val="{00000000-5BBE-4ECD-A819-200323C0B8DA}"/>
            </c:ext>
          </c:extLst>
        </c:ser>
        <c:ser>
          <c:idx val="1"/>
          <c:order val="1"/>
          <c:tx>
            <c:strRef>
              <c:f>Sheet1!$C$1</c:f>
              <c:strCache>
                <c:ptCount val="1"/>
                <c:pt idx="0">
                  <c:v>Lower-performing Departments</c:v>
                </c:pt>
              </c:strCache>
            </c:strRef>
          </c:tx>
          <c:spPr>
            <a:solidFill>
              <a:schemeClr val="accent2"/>
            </a:solidFill>
            <a:ln>
              <a:noFill/>
            </a:ln>
            <a:effectLst/>
          </c:spPr>
          <c:invertIfNegative val="0"/>
          <c:dLbls>
            <c:dLbl>
              <c:idx val="1"/>
              <c:layout>
                <c:manualLayout>
                  <c:x val="5.5811742685189956E-3"/>
                  <c:y val="-5.78592092574748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BBE-4ECD-A819-200323C0B8DA}"/>
                </c:ext>
              </c:extLst>
            </c:dLbl>
            <c:dLbl>
              <c:idx val="2"/>
              <c:layout>
                <c:manualLayout>
                  <c:x val="3.3487045611113155E-3"/>
                  <c:y val="-1.7357762777242186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BBE-4ECD-A819-200323C0B8DA}"/>
                </c:ext>
              </c:extLst>
            </c:dLbl>
            <c:dLbl>
              <c:idx val="9"/>
              <c:layout>
                <c:manualLayout>
                  <c:x val="4.4649394148151963E-3"/>
                  <c:y val="-7.7145612343297977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BBE-4ECD-A819-200323C0B8DA}"/>
                </c:ext>
              </c:extLst>
            </c:dLbl>
            <c:dLbl>
              <c:idx val="11"/>
              <c:layout>
                <c:manualLayout>
                  <c:x val="4.4649394148151963E-3"/>
                  <c:y val="-1.542912246865960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BBE-4ECD-A819-200323C0B8DA}"/>
                </c:ext>
              </c:extLst>
            </c:dLbl>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A designated HPV vaccine champion</c:v>
                </c:pt>
                <c:pt idx="1">
                  <c:v>A designated go-to person for parents/patients to ask questions</c:v>
                </c:pt>
                <c:pt idx="2">
                  <c:v>Use of prompts, either electronic health record (EHR) or nurse- or staff-initiated, for HPV vaccine doses</c:v>
                </c:pt>
                <c:pt idx="3">
                  <c:v>Regular review of HPV vaccination rates at your facility</c:v>
                </c:pt>
                <c:pt idx="4">
                  <c:v>Monitoring HPV vaccine adherence at the facility </c:v>
                </c:pt>
                <c:pt idx="5">
                  <c:v>Updating the state immunization registry (ImMTrax) within a day or two of the patient visit</c:v>
                </c:pt>
                <c:pt idx="6">
                  <c:v>Use of reminder/recall systems for HPV vaccination </c:v>
                </c:pt>
                <c:pt idx="7">
                  <c:v>Scheduling the second or the third dose of the HPV vaccine before the patient leaves the clinic</c:v>
                </c:pt>
                <c:pt idx="8">
                  <c:v>Quality Improvement projects to improve HPV vaccination rates</c:v>
                </c:pt>
                <c:pt idx="9">
                  <c:v>Checking immunization history for adolescents before or during their clinic visit</c:v>
                </c:pt>
                <c:pt idx="10">
                  <c:v>Use of Standing Orders</c:v>
                </c:pt>
                <c:pt idx="11">
                  <c:v>Recommending the HPV vaccine when adolescents come in for other vaccines if they are due or overdue </c:v>
                </c:pt>
              </c:strCache>
            </c:strRef>
          </c:cat>
          <c:val>
            <c:numRef>
              <c:f>Sheet1!$C$2:$C$13</c:f>
              <c:numCache>
                <c:formatCode>General</c:formatCode>
                <c:ptCount val="12"/>
                <c:pt idx="0">
                  <c:v>2</c:v>
                </c:pt>
                <c:pt idx="1">
                  <c:v>3</c:v>
                </c:pt>
                <c:pt idx="2">
                  <c:v>3</c:v>
                </c:pt>
                <c:pt idx="3">
                  <c:v>2</c:v>
                </c:pt>
                <c:pt idx="4">
                  <c:v>2</c:v>
                </c:pt>
                <c:pt idx="5">
                  <c:v>8</c:v>
                </c:pt>
                <c:pt idx="6">
                  <c:v>5</c:v>
                </c:pt>
                <c:pt idx="7">
                  <c:v>5</c:v>
                </c:pt>
                <c:pt idx="8">
                  <c:v>4</c:v>
                </c:pt>
                <c:pt idx="9">
                  <c:v>9</c:v>
                </c:pt>
                <c:pt idx="10" formatCode="0">
                  <c:v>9</c:v>
                </c:pt>
                <c:pt idx="11">
                  <c:v>9</c:v>
                </c:pt>
              </c:numCache>
            </c:numRef>
          </c:val>
          <c:extLst>
            <c:ext xmlns:c16="http://schemas.microsoft.com/office/drawing/2014/chart" uri="{C3380CC4-5D6E-409C-BE32-E72D297353CC}">
              <c16:uniqueId val="{00000001-5BBE-4ECD-A819-200323C0B8DA}"/>
            </c:ext>
          </c:extLst>
        </c:ser>
        <c:dLbls>
          <c:dLblPos val="outEnd"/>
          <c:showLegendKey val="0"/>
          <c:showVal val="1"/>
          <c:showCatName val="0"/>
          <c:showSerName val="0"/>
          <c:showPercent val="0"/>
          <c:showBubbleSize val="0"/>
        </c:dLbls>
        <c:gapWidth val="182"/>
        <c:axId val="2145854992"/>
        <c:axId val="2145837104"/>
      </c:barChart>
      <c:catAx>
        <c:axId val="214585499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crossAx val="2145837104"/>
        <c:crosses val="autoZero"/>
        <c:auto val="1"/>
        <c:lblAlgn val="ctr"/>
        <c:lblOffset val="100"/>
        <c:noMultiLvlLbl val="0"/>
      </c:catAx>
      <c:valAx>
        <c:axId val="2145837104"/>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1458549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Calibri" panose="020F0502020204030204" pitchFamily="34" charset="0"/>
              <a:cs typeface="Calibri" panose="020F0502020204030204" pitchFamily="34" charset="0"/>
            </a:defRPr>
          </a:pPr>
          <a:endParaRPr lang="en-US"/>
        </a:p>
      </c:txPr>
    </c:legend>
    <c:plotVisOnly val="1"/>
    <c:dispBlanksAs val="gap"/>
    <c:showDLblsOverMax val="0"/>
  </c:chart>
  <c:spPr>
    <a:noFill/>
    <a:ln w="12700">
      <a:solidFill>
        <a:schemeClr val="tx1"/>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F6798D-7AA2-40A7-A839-A97A0DD2656D}"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979E04A7-CF86-4367-8C05-796E4BA99D99}">
      <dgm:prSet phldrT="[Text]" custT="1"/>
      <dgm:spPr/>
      <dgm:t>
        <a:bodyPr/>
        <a:lstStyle/>
        <a:p>
          <a:endParaRPr lang="en-US" sz="2000" b="1" dirty="0">
            <a:latin typeface="Calibri" panose="020F0502020204030204" pitchFamily="34" charset="0"/>
            <a:ea typeface="Calibri" panose="020F0502020204030204" pitchFamily="34" charset="0"/>
            <a:cs typeface="Calibri" panose="020F0502020204030204" pitchFamily="34" charset="0"/>
          </a:endParaRPr>
        </a:p>
      </dgm:t>
    </dgm:pt>
    <dgm:pt modelId="{563A2C15-9347-4E68-818E-49E76B2675E4}" type="parTrans" cxnId="{E8E0900C-D920-4F41-B578-054806719B91}">
      <dgm:prSet/>
      <dgm:spPr/>
      <dgm:t>
        <a:bodyPr/>
        <a:lstStyle/>
        <a:p>
          <a:endParaRPr lang="en-US"/>
        </a:p>
      </dgm:t>
    </dgm:pt>
    <dgm:pt modelId="{F2886217-1E28-4364-A925-31C9FAE64390}" type="sibTrans" cxnId="{E8E0900C-D920-4F41-B578-054806719B91}">
      <dgm:prSet/>
      <dgm:spPr/>
      <dgm:t>
        <a:bodyPr/>
        <a:lstStyle/>
        <a:p>
          <a:endParaRPr lang="en-US"/>
        </a:p>
      </dgm:t>
    </dgm:pt>
    <dgm:pt modelId="{5E329F5F-A705-48B9-8D79-C775CC2417B6}">
      <dgm:prSet phldrT="[Text]"/>
      <dgm:spPr/>
      <dgm:t>
        <a:bodyPr/>
        <a:lstStyle/>
        <a:p>
          <a:endParaRPr lang="en-US" b="1" dirty="0">
            <a:latin typeface="Calibri" panose="020F0502020204030204" pitchFamily="34" charset="0"/>
            <a:ea typeface="Calibri" panose="020F0502020204030204" pitchFamily="34" charset="0"/>
            <a:cs typeface="Calibri" panose="020F0502020204030204" pitchFamily="34" charset="0"/>
          </a:endParaRPr>
        </a:p>
      </dgm:t>
    </dgm:pt>
    <dgm:pt modelId="{023C318D-45A2-4AC7-9D70-6A18BAD5E424}" type="parTrans" cxnId="{6ADDA384-B1D8-4E22-96F9-C14865FA2E42}">
      <dgm:prSet/>
      <dgm:spPr/>
      <dgm:t>
        <a:bodyPr/>
        <a:lstStyle/>
        <a:p>
          <a:endParaRPr lang="en-US"/>
        </a:p>
      </dgm:t>
    </dgm:pt>
    <dgm:pt modelId="{C1BF740A-4B28-400E-8EC0-CDF91BD11961}" type="sibTrans" cxnId="{6ADDA384-B1D8-4E22-96F9-C14865FA2E42}">
      <dgm:prSet/>
      <dgm:spPr/>
      <dgm:t>
        <a:bodyPr/>
        <a:lstStyle/>
        <a:p>
          <a:endParaRPr lang="en-US"/>
        </a:p>
      </dgm:t>
    </dgm:pt>
    <dgm:pt modelId="{5476E4A3-FE37-494A-A2DF-2F704DF79EFE}">
      <dgm:prSet phldrT="[Text]"/>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p>
      </dgm:t>
    </dgm:pt>
    <dgm:pt modelId="{6A9BDF67-D76A-4707-890C-0153E801B764}" type="parTrans" cxnId="{90F70F16-B856-480F-94DD-353D53B05AB3}">
      <dgm:prSet/>
      <dgm:spPr/>
      <dgm:t>
        <a:bodyPr/>
        <a:lstStyle/>
        <a:p>
          <a:endParaRPr lang="en-US"/>
        </a:p>
      </dgm:t>
    </dgm:pt>
    <dgm:pt modelId="{18B957BF-D0AA-4E36-90DD-A19047648E9B}" type="sibTrans" cxnId="{90F70F16-B856-480F-94DD-353D53B05AB3}">
      <dgm:prSet/>
      <dgm:spPr/>
      <dgm:t>
        <a:bodyPr/>
        <a:lstStyle/>
        <a:p>
          <a:endParaRPr lang="en-US"/>
        </a:p>
      </dgm:t>
    </dgm:pt>
    <dgm:pt modelId="{F94660BB-2BEF-4F10-81BD-9BE74120D150}">
      <dgm:prSet phldrT="[Text]"/>
      <dgm:spPr/>
      <dgm: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Participants</a:t>
          </a:r>
        </a:p>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Characteristics </a:t>
          </a:r>
        </a:p>
      </dgm:t>
    </dgm:pt>
    <dgm:pt modelId="{04FACF8E-4BBE-4FA1-BD6E-7581EC85D715}" type="parTrans" cxnId="{5BA03F60-E485-43D2-8C37-08B4CF3617F0}">
      <dgm:prSet/>
      <dgm:spPr/>
      <dgm:t>
        <a:bodyPr/>
        <a:lstStyle/>
        <a:p>
          <a:endParaRPr lang="en-US"/>
        </a:p>
      </dgm:t>
    </dgm:pt>
    <dgm:pt modelId="{9EFB3298-E131-40B0-A130-6DD8A9B95D41}" type="sibTrans" cxnId="{5BA03F60-E485-43D2-8C37-08B4CF3617F0}">
      <dgm:prSet/>
      <dgm:spPr/>
      <dgm:t>
        <a:bodyPr/>
        <a:lstStyle/>
        <a:p>
          <a:endParaRPr lang="en-US"/>
        </a:p>
      </dgm:t>
    </dgm:pt>
    <dgm:pt modelId="{33DFA230-D388-4552-B4B8-73248E3C10AD}" type="pres">
      <dgm:prSet presAssocID="{C9F6798D-7AA2-40A7-A839-A97A0DD2656D}" presName="cycleMatrixDiagram" presStyleCnt="0">
        <dgm:presLayoutVars>
          <dgm:chMax val="1"/>
          <dgm:dir/>
          <dgm:animLvl val="lvl"/>
          <dgm:resizeHandles val="exact"/>
        </dgm:presLayoutVars>
      </dgm:prSet>
      <dgm:spPr/>
    </dgm:pt>
    <dgm:pt modelId="{61C0CE66-124F-4CE1-8716-6478BD44CE64}" type="pres">
      <dgm:prSet presAssocID="{C9F6798D-7AA2-40A7-A839-A97A0DD2656D}" presName="children" presStyleCnt="0"/>
      <dgm:spPr/>
    </dgm:pt>
    <dgm:pt modelId="{E1700E8D-B94E-4264-AF98-E550DB4041DB}" type="pres">
      <dgm:prSet presAssocID="{C9F6798D-7AA2-40A7-A839-A97A0DD2656D}" presName="childPlaceholder" presStyleCnt="0"/>
      <dgm:spPr/>
    </dgm:pt>
    <dgm:pt modelId="{255D39AB-EB85-4760-B432-731D6D47B2D8}" type="pres">
      <dgm:prSet presAssocID="{C9F6798D-7AA2-40A7-A839-A97A0DD2656D}" presName="circle" presStyleCnt="0"/>
      <dgm:spPr/>
    </dgm:pt>
    <dgm:pt modelId="{0A390963-E617-4E0A-80FC-198FD23D04FE}" type="pres">
      <dgm:prSet presAssocID="{C9F6798D-7AA2-40A7-A839-A97A0DD2656D}" presName="quadrant1" presStyleLbl="node1" presStyleIdx="0" presStyleCnt="4">
        <dgm:presLayoutVars>
          <dgm:chMax val="1"/>
          <dgm:bulletEnabled val="1"/>
        </dgm:presLayoutVars>
      </dgm:prSet>
      <dgm:spPr/>
    </dgm:pt>
    <dgm:pt modelId="{37561A1D-FB28-4A83-A318-A96E3B62617D}" type="pres">
      <dgm:prSet presAssocID="{C9F6798D-7AA2-40A7-A839-A97A0DD2656D}" presName="quadrant2" presStyleLbl="node1" presStyleIdx="1" presStyleCnt="4">
        <dgm:presLayoutVars>
          <dgm:chMax val="1"/>
          <dgm:bulletEnabled val="1"/>
        </dgm:presLayoutVars>
      </dgm:prSet>
      <dgm:spPr/>
    </dgm:pt>
    <dgm:pt modelId="{1FD5ABF0-D944-44BD-BF62-7D6AD9DDDB85}" type="pres">
      <dgm:prSet presAssocID="{C9F6798D-7AA2-40A7-A839-A97A0DD2656D}" presName="quadrant3" presStyleLbl="node1" presStyleIdx="2" presStyleCnt="4">
        <dgm:presLayoutVars>
          <dgm:chMax val="1"/>
          <dgm:bulletEnabled val="1"/>
        </dgm:presLayoutVars>
      </dgm:prSet>
      <dgm:spPr/>
    </dgm:pt>
    <dgm:pt modelId="{51EED68C-0B61-4029-A81F-DB184E62DD54}" type="pres">
      <dgm:prSet presAssocID="{C9F6798D-7AA2-40A7-A839-A97A0DD2656D}" presName="quadrant4" presStyleLbl="node1" presStyleIdx="3" presStyleCnt="4">
        <dgm:presLayoutVars>
          <dgm:chMax val="1"/>
          <dgm:bulletEnabled val="1"/>
        </dgm:presLayoutVars>
      </dgm:prSet>
      <dgm:spPr/>
    </dgm:pt>
    <dgm:pt modelId="{C103C809-C77E-4418-9356-57162DF92916}" type="pres">
      <dgm:prSet presAssocID="{C9F6798D-7AA2-40A7-A839-A97A0DD2656D}" presName="quadrantPlaceholder" presStyleCnt="0"/>
      <dgm:spPr/>
    </dgm:pt>
    <dgm:pt modelId="{94088E15-B568-4473-977B-39B6CB08A6B5}" type="pres">
      <dgm:prSet presAssocID="{C9F6798D-7AA2-40A7-A839-A97A0DD2656D}" presName="center1" presStyleLbl="fgShp" presStyleIdx="0" presStyleCnt="2"/>
      <dgm:spPr/>
    </dgm:pt>
    <dgm:pt modelId="{9F65B623-3853-401E-9CDF-3F6FC1972B9B}" type="pres">
      <dgm:prSet presAssocID="{C9F6798D-7AA2-40A7-A839-A97A0DD2656D}" presName="center2" presStyleLbl="fgShp" presStyleIdx="1" presStyleCnt="2"/>
      <dgm:spPr/>
    </dgm:pt>
  </dgm:ptLst>
  <dgm:cxnLst>
    <dgm:cxn modelId="{6B7CEA01-339D-48C3-AAED-6EA475DD422E}" type="presOf" srcId="{C9F6798D-7AA2-40A7-A839-A97A0DD2656D}" destId="{33DFA230-D388-4552-B4B8-73248E3C10AD}" srcOrd="0" destOrd="0" presId="urn:microsoft.com/office/officeart/2005/8/layout/cycle4"/>
    <dgm:cxn modelId="{E8E0900C-D920-4F41-B578-054806719B91}" srcId="{C9F6798D-7AA2-40A7-A839-A97A0DD2656D}" destId="{979E04A7-CF86-4367-8C05-796E4BA99D99}" srcOrd="0" destOrd="0" parTransId="{563A2C15-9347-4E68-818E-49E76B2675E4}" sibTransId="{F2886217-1E28-4364-A925-31C9FAE64390}"/>
    <dgm:cxn modelId="{63573810-49DD-4C04-867D-60398C38AD14}" type="presOf" srcId="{5E329F5F-A705-48B9-8D79-C775CC2417B6}" destId="{37561A1D-FB28-4A83-A318-A96E3B62617D}" srcOrd="0" destOrd="0" presId="urn:microsoft.com/office/officeart/2005/8/layout/cycle4"/>
    <dgm:cxn modelId="{90F70F16-B856-480F-94DD-353D53B05AB3}" srcId="{C9F6798D-7AA2-40A7-A839-A97A0DD2656D}" destId="{5476E4A3-FE37-494A-A2DF-2F704DF79EFE}" srcOrd="2" destOrd="0" parTransId="{6A9BDF67-D76A-4707-890C-0153E801B764}" sibTransId="{18B957BF-D0AA-4E36-90DD-A19047648E9B}"/>
    <dgm:cxn modelId="{5BA03F60-E485-43D2-8C37-08B4CF3617F0}" srcId="{C9F6798D-7AA2-40A7-A839-A97A0DD2656D}" destId="{F94660BB-2BEF-4F10-81BD-9BE74120D150}" srcOrd="3" destOrd="0" parTransId="{04FACF8E-4BBE-4FA1-BD6E-7581EC85D715}" sibTransId="{9EFB3298-E131-40B0-A130-6DD8A9B95D41}"/>
    <dgm:cxn modelId="{17E2F382-2F3C-4704-8C82-5AA39CC3DAB2}" type="presOf" srcId="{979E04A7-CF86-4367-8C05-796E4BA99D99}" destId="{0A390963-E617-4E0A-80FC-198FD23D04FE}" srcOrd="0" destOrd="0" presId="urn:microsoft.com/office/officeart/2005/8/layout/cycle4"/>
    <dgm:cxn modelId="{6ADDA384-B1D8-4E22-96F9-C14865FA2E42}" srcId="{C9F6798D-7AA2-40A7-A839-A97A0DD2656D}" destId="{5E329F5F-A705-48B9-8D79-C775CC2417B6}" srcOrd="1" destOrd="0" parTransId="{023C318D-45A2-4AC7-9D70-6A18BAD5E424}" sibTransId="{C1BF740A-4B28-400E-8EC0-CDF91BD11961}"/>
    <dgm:cxn modelId="{E51E47C4-2656-439A-AFA7-62293651C1C3}" type="presOf" srcId="{F94660BB-2BEF-4F10-81BD-9BE74120D150}" destId="{51EED68C-0B61-4029-A81F-DB184E62DD54}" srcOrd="0" destOrd="0" presId="urn:microsoft.com/office/officeart/2005/8/layout/cycle4"/>
    <dgm:cxn modelId="{26CA00F7-2859-487D-B2A5-FAA289721AE3}" type="presOf" srcId="{5476E4A3-FE37-494A-A2DF-2F704DF79EFE}" destId="{1FD5ABF0-D944-44BD-BF62-7D6AD9DDDB85}" srcOrd="0" destOrd="0" presId="urn:microsoft.com/office/officeart/2005/8/layout/cycle4"/>
    <dgm:cxn modelId="{E6B0CC3B-2897-4A8A-A31D-CFF90D26E574}" type="presParOf" srcId="{33DFA230-D388-4552-B4B8-73248E3C10AD}" destId="{61C0CE66-124F-4CE1-8716-6478BD44CE64}" srcOrd="0" destOrd="0" presId="urn:microsoft.com/office/officeart/2005/8/layout/cycle4"/>
    <dgm:cxn modelId="{75C887FF-FC3F-46DE-9E8E-3188102B7E15}" type="presParOf" srcId="{61C0CE66-124F-4CE1-8716-6478BD44CE64}" destId="{E1700E8D-B94E-4264-AF98-E550DB4041DB}" srcOrd="0" destOrd="0" presId="urn:microsoft.com/office/officeart/2005/8/layout/cycle4"/>
    <dgm:cxn modelId="{EAA7B566-7CE5-4B98-9719-B7397C5FDB55}" type="presParOf" srcId="{33DFA230-D388-4552-B4B8-73248E3C10AD}" destId="{255D39AB-EB85-4760-B432-731D6D47B2D8}" srcOrd="1" destOrd="0" presId="urn:microsoft.com/office/officeart/2005/8/layout/cycle4"/>
    <dgm:cxn modelId="{9AD5BD0D-C1A6-47C4-A9C5-60643D1395A8}" type="presParOf" srcId="{255D39AB-EB85-4760-B432-731D6D47B2D8}" destId="{0A390963-E617-4E0A-80FC-198FD23D04FE}" srcOrd="0" destOrd="0" presId="urn:microsoft.com/office/officeart/2005/8/layout/cycle4"/>
    <dgm:cxn modelId="{FAFA3CEE-B13A-481C-B039-259C917402DC}" type="presParOf" srcId="{255D39AB-EB85-4760-B432-731D6D47B2D8}" destId="{37561A1D-FB28-4A83-A318-A96E3B62617D}" srcOrd="1" destOrd="0" presId="urn:microsoft.com/office/officeart/2005/8/layout/cycle4"/>
    <dgm:cxn modelId="{FFEF0FBE-A9CC-44F8-BD29-631DA88B9275}" type="presParOf" srcId="{255D39AB-EB85-4760-B432-731D6D47B2D8}" destId="{1FD5ABF0-D944-44BD-BF62-7D6AD9DDDB85}" srcOrd="2" destOrd="0" presId="urn:microsoft.com/office/officeart/2005/8/layout/cycle4"/>
    <dgm:cxn modelId="{DC390B93-A359-477A-9ABA-71B41D9EB53B}" type="presParOf" srcId="{255D39AB-EB85-4760-B432-731D6D47B2D8}" destId="{51EED68C-0B61-4029-A81F-DB184E62DD54}" srcOrd="3" destOrd="0" presId="urn:microsoft.com/office/officeart/2005/8/layout/cycle4"/>
    <dgm:cxn modelId="{5D8FBD29-0851-4384-8D23-0E8D46ACDAA1}" type="presParOf" srcId="{255D39AB-EB85-4760-B432-731D6D47B2D8}" destId="{C103C809-C77E-4418-9356-57162DF92916}" srcOrd="4" destOrd="0" presId="urn:microsoft.com/office/officeart/2005/8/layout/cycle4"/>
    <dgm:cxn modelId="{244E3F47-6C3F-48E6-BE7C-352C49DBD909}" type="presParOf" srcId="{33DFA230-D388-4552-B4B8-73248E3C10AD}" destId="{94088E15-B568-4473-977B-39B6CB08A6B5}" srcOrd="2" destOrd="0" presId="urn:microsoft.com/office/officeart/2005/8/layout/cycle4"/>
    <dgm:cxn modelId="{E78BBEF4-D130-4038-9F89-E1831575C590}" type="presParOf" srcId="{33DFA230-D388-4552-B4B8-73248E3C10AD}" destId="{9F65B623-3853-401E-9CDF-3F6FC1972B9B}"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90963-E617-4E0A-80FC-198FD23D04FE}">
      <dsp:nvSpPr>
        <dsp:cNvPr id="0" name=""/>
        <dsp:cNvSpPr/>
      </dsp:nvSpPr>
      <dsp:spPr>
        <a:xfrm>
          <a:off x="3109794" y="336432"/>
          <a:ext cx="2555707" cy="25557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endParaRPr lang="en-US" sz="2000" b="1" kern="1200" dirty="0">
            <a:latin typeface="Calibri" panose="020F0502020204030204" pitchFamily="34" charset="0"/>
            <a:ea typeface="Calibri" panose="020F0502020204030204" pitchFamily="34" charset="0"/>
            <a:cs typeface="Calibri" panose="020F0502020204030204" pitchFamily="34" charset="0"/>
          </a:endParaRPr>
        </a:p>
      </dsp:txBody>
      <dsp:txXfrm>
        <a:off x="3858343" y="1084981"/>
        <a:ext cx="1807158" cy="1807158"/>
      </dsp:txXfrm>
    </dsp:sp>
    <dsp:sp modelId="{37561A1D-FB28-4A83-A318-A96E3B62617D}">
      <dsp:nvSpPr>
        <dsp:cNvPr id="0" name=""/>
        <dsp:cNvSpPr/>
      </dsp:nvSpPr>
      <dsp:spPr>
        <a:xfrm rot="5400000">
          <a:off x="5783548" y="336432"/>
          <a:ext cx="2555707" cy="25557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endParaRPr lang="en-US" sz="1900" b="1" kern="1200" dirty="0">
            <a:latin typeface="Calibri" panose="020F0502020204030204" pitchFamily="34" charset="0"/>
            <a:ea typeface="Calibri" panose="020F0502020204030204" pitchFamily="34" charset="0"/>
            <a:cs typeface="Calibri" panose="020F0502020204030204" pitchFamily="34" charset="0"/>
          </a:endParaRPr>
        </a:p>
      </dsp:txBody>
      <dsp:txXfrm rot="-5400000">
        <a:off x="5783548" y="1084981"/>
        <a:ext cx="1807158" cy="1807158"/>
      </dsp:txXfrm>
    </dsp:sp>
    <dsp:sp modelId="{1FD5ABF0-D944-44BD-BF62-7D6AD9DDDB85}">
      <dsp:nvSpPr>
        <dsp:cNvPr id="0" name=""/>
        <dsp:cNvSpPr/>
      </dsp:nvSpPr>
      <dsp:spPr>
        <a:xfrm rot="10800000">
          <a:off x="5783548" y="3010186"/>
          <a:ext cx="2555707" cy="25557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Process</a:t>
          </a:r>
        </a:p>
      </dsp:txBody>
      <dsp:txXfrm rot="10800000">
        <a:off x="5783548" y="3010186"/>
        <a:ext cx="1807158" cy="1807158"/>
      </dsp:txXfrm>
    </dsp:sp>
    <dsp:sp modelId="{51EED68C-0B61-4029-A81F-DB184E62DD54}">
      <dsp:nvSpPr>
        <dsp:cNvPr id="0" name=""/>
        <dsp:cNvSpPr/>
      </dsp:nvSpPr>
      <dsp:spPr>
        <a:xfrm rot="16200000">
          <a:off x="3109794" y="3010186"/>
          <a:ext cx="2555707" cy="2555707"/>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Participants</a:t>
          </a:r>
        </a:p>
        <a:p>
          <a:pPr marL="0" lvl="0" indent="0" algn="ctr" defTabSz="844550">
            <a:lnSpc>
              <a:spcPct val="90000"/>
            </a:lnSpc>
            <a:spcBef>
              <a:spcPct val="0"/>
            </a:spcBef>
            <a:spcAft>
              <a:spcPct val="35000"/>
            </a:spcAft>
            <a:buNone/>
          </a:pPr>
          <a:r>
            <a:rPr lang="en-US" sz="1900" b="1" kern="1200" dirty="0">
              <a:solidFill>
                <a:schemeClr val="tx1"/>
              </a:solidFill>
              <a:latin typeface="Calibri" panose="020F0502020204030204" pitchFamily="34" charset="0"/>
              <a:ea typeface="Calibri" panose="020F0502020204030204" pitchFamily="34" charset="0"/>
              <a:cs typeface="Calibri" panose="020F0502020204030204" pitchFamily="34" charset="0"/>
            </a:rPr>
            <a:t>Characteristics </a:t>
          </a:r>
        </a:p>
      </dsp:txBody>
      <dsp:txXfrm rot="5400000">
        <a:off x="3858343" y="3010186"/>
        <a:ext cx="1807158" cy="1807158"/>
      </dsp:txXfrm>
    </dsp:sp>
    <dsp:sp modelId="{94088E15-B568-4473-977B-39B6CB08A6B5}">
      <dsp:nvSpPr>
        <dsp:cNvPr id="0" name=""/>
        <dsp:cNvSpPr/>
      </dsp:nvSpPr>
      <dsp:spPr>
        <a:xfrm>
          <a:off x="5283326" y="2419953"/>
          <a:ext cx="882397" cy="76730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65B623-3853-401E-9CDF-3F6FC1972B9B}">
      <dsp:nvSpPr>
        <dsp:cNvPr id="0" name=""/>
        <dsp:cNvSpPr/>
      </dsp:nvSpPr>
      <dsp:spPr>
        <a:xfrm rot="10800000">
          <a:off x="5283326" y="2715069"/>
          <a:ext cx="882397" cy="767302"/>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852A6-C536-198B-0B36-808C24FAAF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9F40B29C-E84A-E4D1-8998-1A961EC23BA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A5AE42-7DC1-8140-9B13-146984FDEF22}" type="datetimeFigureOut">
              <a:rPr lang="en-US" smtClean="0"/>
              <a:t>2/12/2023</a:t>
            </a:fld>
            <a:endParaRPr lang="en-US" dirty="0"/>
          </a:p>
        </p:txBody>
      </p:sp>
      <p:sp>
        <p:nvSpPr>
          <p:cNvPr id="4" name="Footer Placeholder 3">
            <a:extLst>
              <a:ext uri="{FF2B5EF4-FFF2-40B4-BE49-F238E27FC236}">
                <a16:creationId xmlns:a16="http://schemas.microsoft.com/office/drawing/2014/main" id="{FCCE4DE7-ED89-D264-F004-38F2DF4879D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F7E8591-FF54-5A00-A703-95ABC16B78D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369B77-94AB-0344-9EBF-9DB9EE8D3ABC}" type="slidenum">
              <a:rPr lang="en-US" smtClean="0"/>
              <a:t>‹#›</a:t>
            </a:fld>
            <a:endParaRPr lang="en-US" dirty="0"/>
          </a:p>
        </p:txBody>
      </p:sp>
    </p:spTree>
    <p:extLst>
      <p:ext uri="{BB962C8B-B14F-4D97-AF65-F5344CB8AC3E}">
        <p14:creationId xmlns:p14="http://schemas.microsoft.com/office/powerpoint/2010/main" val="23985974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F75F72-8950-AF4F-9381-1D26FB547EA1}" type="datetimeFigureOut">
              <a:rPr lang="en-US" smtClean="0"/>
              <a:t>2/12/2023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5476F-A808-1F46-A368-07984F6DA22E}" type="slidenum">
              <a:rPr lang="en-US" smtClean="0"/>
              <a:t>‹#›</a:t>
            </a:fld>
            <a:endParaRPr lang="en-US" dirty="0"/>
          </a:p>
        </p:txBody>
      </p:sp>
    </p:spTree>
    <p:extLst>
      <p:ext uri="{BB962C8B-B14F-4D97-AF65-F5344CB8AC3E}">
        <p14:creationId xmlns:p14="http://schemas.microsoft.com/office/powerpoint/2010/main" val="11142527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Hello and Welcome, I am Juthika Thaker, a PhD candidate with the school of public and community health sciences and for the next fifteen minutes or so I will walk you through my research project which is titled</a:t>
            </a:r>
          </a:p>
        </p:txBody>
      </p:sp>
      <p:sp>
        <p:nvSpPr>
          <p:cNvPr id="4" name="Slide Number Placeholder 3"/>
          <p:cNvSpPr>
            <a:spLocks noGrp="1"/>
          </p:cNvSpPr>
          <p:nvPr>
            <p:ph type="sldNum" sz="quarter" idx="5"/>
          </p:nvPr>
        </p:nvSpPr>
        <p:spPr/>
        <p:txBody>
          <a:bodyPr/>
          <a:lstStyle/>
          <a:p>
            <a:fld id="{0775476F-A808-1F46-A368-07984F6DA22E}" type="slidenum">
              <a:rPr lang="en-US" smtClean="0"/>
              <a:t>1</a:t>
            </a:fld>
            <a:endParaRPr lang="en-US" dirty="0"/>
          </a:p>
        </p:txBody>
      </p:sp>
    </p:spTree>
    <p:extLst>
      <p:ext uri="{BB962C8B-B14F-4D97-AF65-F5344CB8AC3E}">
        <p14:creationId xmlns:p14="http://schemas.microsoft.com/office/powerpoint/2010/main" val="38296836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11</a:t>
            </a:fld>
            <a:endParaRPr lang="en-US" dirty="0"/>
          </a:p>
        </p:txBody>
      </p:sp>
    </p:spTree>
    <p:extLst>
      <p:ext uri="{BB962C8B-B14F-4D97-AF65-F5344CB8AC3E}">
        <p14:creationId xmlns:p14="http://schemas.microsoft.com/office/powerpoint/2010/main" val="23672767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The approach is particularly appropriate in situations: </a:t>
            </a:r>
            <a:r>
              <a:rPr lang="en-US" sz="1800" baseline="30000" dirty="0"/>
              <a:t>20-22</a:t>
            </a:r>
          </a:p>
          <a:p>
            <a:pPr marL="1257300" lvl="2" indent="-342900">
              <a:buAutoNum type="alphaLcParenR"/>
            </a:pPr>
            <a:r>
              <a:rPr lang="en-US" sz="2800" dirty="0"/>
              <a:t>ranking reliably on valid performance measures </a:t>
            </a:r>
          </a:p>
          <a:p>
            <a:pPr marL="1257300" lvl="2" indent="-342900">
              <a:buAutoNum type="alphaLcParenR"/>
            </a:pPr>
            <a:r>
              <a:rPr lang="en-US" sz="2800" dirty="0"/>
              <a:t>substantial variation in performance within an industry</a:t>
            </a:r>
          </a:p>
          <a:p>
            <a:pPr marL="1257300" lvl="2" indent="-342900">
              <a:buAutoNum type="alphaLcParenR"/>
            </a:pPr>
            <a:r>
              <a:rPr lang="en-US" sz="2800" dirty="0"/>
              <a:t>openness about practices to achieve exceptional performance exists</a:t>
            </a:r>
          </a:p>
          <a:p>
            <a:pPr marL="1257300" lvl="2" indent="-342900">
              <a:buAutoNum type="alphaLcParenR"/>
            </a:pPr>
            <a:r>
              <a:rPr lang="en-US" sz="2800" dirty="0"/>
              <a:t>engaged constituency to promote uptake of discovered practices</a:t>
            </a:r>
          </a:p>
          <a:p>
            <a:pPr marL="1257300" lvl="2" indent="-342900">
              <a:buAutoNum type="alphaLcParenR"/>
            </a:pPr>
            <a:endParaRPr lang="en-US" sz="2800" dirty="0"/>
          </a:p>
          <a:p>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Emphasis on strategies built on local resources</a:t>
            </a:r>
            <a:endParaRPr lang="en-US" sz="2800" baseline="30000" dirty="0">
              <a:latin typeface="Calibri" panose="020F0502020204030204" pitchFamily="34" charset="0"/>
              <a:ea typeface="Calibri" panose="020F0502020204030204" pitchFamily="34" charset="0"/>
              <a:cs typeface="Calibri" panose="020F0502020204030204" pitchFamily="34" charset="0"/>
            </a:endParaRPr>
          </a:p>
          <a:p>
            <a:pPr marL="1257300" lvl="2" indent="-342900">
              <a:buAutoNum type="alphaLcParenR"/>
            </a:pPr>
            <a:endParaRPr lang="en-US" sz="2800" dirty="0"/>
          </a:p>
          <a:p>
            <a:endParaRPr lang="en-US" dirty="0"/>
          </a:p>
        </p:txBody>
      </p:sp>
      <p:sp>
        <p:nvSpPr>
          <p:cNvPr id="4" name="Slide Number Placeholder 3"/>
          <p:cNvSpPr>
            <a:spLocks noGrp="1"/>
          </p:cNvSpPr>
          <p:nvPr>
            <p:ph type="sldNum" sz="quarter" idx="5"/>
          </p:nvPr>
        </p:nvSpPr>
        <p:spPr/>
        <p:txBody>
          <a:bodyPr/>
          <a:lstStyle/>
          <a:p>
            <a:fld id="{ABF93AE9-3F2C-466B-B687-06228C42A421}" type="slidenum">
              <a:rPr lang="en-US" smtClean="0"/>
              <a:t>12</a:t>
            </a:fld>
            <a:endParaRPr lang="en-US" dirty="0"/>
          </a:p>
        </p:txBody>
      </p:sp>
    </p:spTree>
    <p:extLst>
      <p:ext uri="{BB962C8B-B14F-4D97-AF65-F5344CB8AC3E}">
        <p14:creationId xmlns:p14="http://schemas.microsoft.com/office/powerpoint/2010/main" val="37397823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Wingdings" panose="05000000000000000000" pitchFamily="2" charset="2"/>
              <a:buChar char="§"/>
            </a:pPr>
            <a:r>
              <a:rPr lang="en-US" dirty="0"/>
              <a:t>** We recruited a purposive sample of </a:t>
            </a:r>
            <a:r>
              <a:rPr lang="en-US" sz="1200" dirty="0"/>
              <a:t>immunizations nurses working at public health departments in rural Montana who are in the highest and lowest quartiles of HPV missed opportunities</a:t>
            </a:r>
          </a:p>
          <a:p>
            <a:pPr marL="285750" indent="-285750">
              <a:buFont typeface="Wingdings" panose="05000000000000000000" pitchFamily="2" charset="2"/>
              <a:buChar char="§"/>
            </a:pPr>
            <a:r>
              <a:rPr lang="en-US" sz="1200" dirty="0"/>
              <a:t>Higher: 41%-57%</a:t>
            </a:r>
          </a:p>
          <a:p>
            <a:pPr marL="285750" indent="-285750">
              <a:buFont typeface="Wingdings" panose="05000000000000000000" pitchFamily="2" charset="2"/>
              <a:buChar char="§"/>
            </a:pPr>
            <a:r>
              <a:rPr lang="en-US" sz="1200" dirty="0"/>
              <a:t>Lower: 75%-94%</a:t>
            </a:r>
          </a:p>
          <a:p>
            <a:endParaRPr lang="en-US" sz="1200" dirty="0"/>
          </a:p>
          <a:p>
            <a:pPr marL="285750" indent="-285750">
              <a:buFont typeface="Wingdings" panose="05000000000000000000" pitchFamily="2" charset="2"/>
              <a:buChar char="§"/>
            </a:pPr>
            <a:r>
              <a:rPr lang="en-US" sz="1200" dirty="0">
                <a:ea typeface="Calibri" panose="020F0502020204030204" pitchFamily="34" charset="0"/>
              </a:rPr>
              <a:t>W</a:t>
            </a:r>
            <a:r>
              <a:rPr lang="en-US" sz="1200" dirty="0">
                <a:effectLst/>
                <a:ea typeface="Calibri" panose="020F0502020204030204" pitchFamily="34" charset="0"/>
              </a:rPr>
              <a:t>e excluded PHDs with missed opportunities data on a total of fewer than 30 individuals </a:t>
            </a:r>
            <a:r>
              <a:rPr lang="en-US" sz="1200" dirty="0">
                <a:ea typeface="Calibri" panose="020F0502020204030204" pitchFamily="34" charset="0"/>
              </a:rPr>
              <a:t>or situated</a:t>
            </a:r>
            <a:r>
              <a:rPr lang="en-US" sz="1200" dirty="0">
                <a:effectLst/>
                <a:ea typeface="Calibri" panose="020F0502020204030204" pitchFamily="34" charset="0"/>
              </a:rPr>
              <a:t> in Missoula, Yellowstone, and Cascade counties (MSA Areas)</a:t>
            </a:r>
            <a:endParaRPr lang="en-US" baseline="30000" dirty="0"/>
          </a:p>
          <a:p>
            <a:endParaRPr lang="en-US" dirty="0"/>
          </a:p>
        </p:txBody>
      </p:sp>
      <p:sp>
        <p:nvSpPr>
          <p:cNvPr id="4" name="Slide Number Placeholder 3"/>
          <p:cNvSpPr>
            <a:spLocks noGrp="1"/>
          </p:cNvSpPr>
          <p:nvPr>
            <p:ph type="sldNum" sz="quarter" idx="5"/>
          </p:nvPr>
        </p:nvSpPr>
        <p:spPr/>
        <p:txBody>
          <a:bodyPr/>
          <a:lstStyle/>
          <a:p>
            <a:fld id="{ABF93AE9-3F2C-466B-B687-06228C42A421}" type="slidenum">
              <a:rPr lang="en-US" smtClean="0"/>
              <a:t>13</a:t>
            </a:fld>
            <a:endParaRPr lang="en-US" dirty="0"/>
          </a:p>
        </p:txBody>
      </p:sp>
    </p:spTree>
    <p:extLst>
      <p:ext uri="{BB962C8B-B14F-4D97-AF65-F5344CB8AC3E}">
        <p14:creationId xmlns:p14="http://schemas.microsoft.com/office/powerpoint/2010/main" val="2950409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14</a:t>
            </a:fld>
            <a:endParaRPr lang="en-US" dirty="0"/>
          </a:p>
        </p:txBody>
      </p:sp>
    </p:spTree>
    <p:extLst>
      <p:ext uri="{BB962C8B-B14F-4D97-AF65-F5344CB8AC3E}">
        <p14:creationId xmlns:p14="http://schemas.microsoft.com/office/powerpoint/2010/main" val="197290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16</a:t>
            </a:fld>
            <a:endParaRPr lang="en-US" dirty="0"/>
          </a:p>
        </p:txBody>
      </p:sp>
    </p:spTree>
    <p:extLst>
      <p:ext uri="{BB962C8B-B14F-4D97-AF65-F5344CB8AC3E}">
        <p14:creationId xmlns:p14="http://schemas.microsoft.com/office/powerpoint/2010/main" val="4150509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solidFill>
              </a:rPr>
              <a:t>Pilot testing of data collection tools with 4 public health nurses from non-participating facilities</a:t>
            </a:r>
          </a:p>
        </p:txBody>
      </p:sp>
      <p:sp>
        <p:nvSpPr>
          <p:cNvPr id="4" name="Slide Number Placeholder 3"/>
          <p:cNvSpPr>
            <a:spLocks noGrp="1"/>
          </p:cNvSpPr>
          <p:nvPr>
            <p:ph type="sldNum" sz="quarter" idx="5"/>
          </p:nvPr>
        </p:nvSpPr>
        <p:spPr/>
        <p:txBody>
          <a:bodyPr/>
          <a:lstStyle/>
          <a:p>
            <a:fld id="{0775476F-A808-1F46-A368-07984F6DA22E}" type="slidenum">
              <a:rPr lang="en-US" smtClean="0"/>
              <a:t>17</a:t>
            </a:fld>
            <a:endParaRPr lang="en-US" dirty="0"/>
          </a:p>
        </p:txBody>
      </p:sp>
    </p:spTree>
    <p:extLst>
      <p:ext uri="{BB962C8B-B14F-4D97-AF65-F5344CB8AC3E}">
        <p14:creationId xmlns:p14="http://schemas.microsoft.com/office/powerpoint/2010/main" val="28702316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18</a:t>
            </a:fld>
            <a:endParaRPr lang="en-US" dirty="0"/>
          </a:p>
        </p:txBody>
      </p:sp>
    </p:spTree>
    <p:extLst>
      <p:ext uri="{BB962C8B-B14F-4D97-AF65-F5344CB8AC3E}">
        <p14:creationId xmlns:p14="http://schemas.microsoft.com/office/powerpoint/2010/main" val="26306347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olidFill>
                  <a:schemeClr val="tx1"/>
                </a:solidFill>
                <a:latin typeface="Calibri" panose="020F0502020204030204" pitchFamily="34" charset="0"/>
                <a:ea typeface="Calibri" panose="020F0502020204030204" pitchFamily="34" charset="0"/>
                <a:cs typeface="Calibri" panose="020F0502020204030204" pitchFamily="34" charset="0"/>
              </a:rPr>
              <a:t>GoTranscript</a:t>
            </a: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 NVivo software for qualitative data analysis</a:t>
            </a:r>
          </a:p>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19</a:t>
            </a:fld>
            <a:endParaRPr lang="en-US" dirty="0"/>
          </a:p>
        </p:txBody>
      </p:sp>
    </p:spTree>
    <p:extLst>
      <p:ext uri="{BB962C8B-B14F-4D97-AF65-F5344CB8AC3E}">
        <p14:creationId xmlns:p14="http://schemas.microsoft.com/office/powerpoint/2010/main" val="36555248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24</a:t>
            </a:fld>
            <a:endParaRPr lang="en-US" dirty="0"/>
          </a:p>
        </p:txBody>
      </p:sp>
    </p:spTree>
    <p:extLst>
      <p:ext uri="{BB962C8B-B14F-4D97-AF65-F5344CB8AC3E}">
        <p14:creationId xmlns:p14="http://schemas.microsoft.com/office/powerpoint/2010/main" val="14035334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27</a:t>
            </a:fld>
            <a:endParaRPr lang="en-US" dirty="0"/>
          </a:p>
        </p:txBody>
      </p:sp>
    </p:spTree>
    <p:extLst>
      <p:ext uri="{BB962C8B-B14F-4D97-AF65-F5344CB8AC3E}">
        <p14:creationId xmlns:p14="http://schemas.microsoft.com/office/powerpoint/2010/main" val="3323209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5476F-A808-1F46-A368-07984F6DA22E}" type="slidenum">
              <a:rPr lang="en-US" smtClean="0"/>
              <a:t>2</a:t>
            </a:fld>
            <a:endParaRPr lang="en-US" dirty="0"/>
          </a:p>
        </p:txBody>
      </p:sp>
    </p:spTree>
    <p:extLst>
      <p:ext uri="{BB962C8B-B14F-4D97-AF65-F5344CB8AC3E}">
        <p14:creationId xmlns:p14="http://schemas.microsoft.com/office/powerpoint/2010/main" val="8829405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28</a:t>
            </a:fld>
            <a:endParaRPr lang="en-US" dirty="0"/>
          </a:p>
        </p:txBody>
      </p:sp>
    </p:spTree>
    <p:extLst>
      <p:ext uri="{BB962C8B-B14F-4D97-AF65-F5344CB8AC3E}">
        <p14:creationId xmlns:p14="http://schemas.microsoft.com/office/powerpoint/2010/main" val="1749342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BF93AE9-3F2C-466B-B687-06228C42A421}" type="slidenum">
              <a:rPr lang="en-US" smtClean="0"/>
              <a:t>30</a:t>
            </a:fld>
            <a:endParaRPr lang="en-US"/>
          </a:p>
        </p:txBody>
      </p:sp>
    </p:spTree>
    <p:extLst>
      <p:ext uri="{BB962C8B-B14F-4D97-AF65-F5344CB8AC3E}">
        <p14:creationId xmlns:p14="http://schemas.microsoft.com/office/powerpoint/2010/main" val="31274201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E714E2-DC13-4BA4-97FA-FE673EFC8F4B}" type="slidenum">
              <a:rPr lang="en-US" smtClean="0"/>
              <a:t>31</a:t>
            </a:fld>
            <a:endParaRPr lang="en-US" dirty="0"/>
          </a:p>
        </p:txBody>
      </p:sp>
    </p:spTree>
    <p:extLst>
      <p:ext uri="{BB962C8B-B14F-4D97-AF65-F5344CB8AC3E}">
        <p14:creationId xmlns:p14="http://schemas.microsoft.com/office/powerpoint/2010/main" val="1768815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will start off the discussion by talking briefly about some background on HPV vaccine and the uptake in Montana, followed by elaborating on my research and the study methods and  present the findings and representative quotes, and finally conclude the discussion with some key takeaways</a:t>
            </a:r>
          </a:p>
        </p:txBody>
      </p:sp>
      <p:sp>
        <p:nvSpPr>
          <p:cNvPr id="4" name="Slide Number Placeholder 3"/>
          <p:cNvSpPr>
            <a:spLocks noGrp="1"/>
          </p:cNvSpPr>
          <p:nvPr>
            <p:ph type="sldNum" sz="quarter" idx="5"/>
          </p:nvPr>
        </p:nvSpPr>
        <p:spPr/>
        <p:txBody>
          <a:bodyPr/>
          <a:lstStyle/>
          <a:p>
            <a:fld id="{0775476F-A808-1F46-A368-07984F6DA22E}" type="slidenum">
              <a:rPr lang="en-US" smtClean="0"/>
              <a:t>3</a:t>
            </a:fld>
            <a:endParaRPr lang="en-US" dirty="0"/>
          </a:p>
        </p:txBody>
      </p:sp>
    </p:spTree>
    <p:extLst>
      <p:ext uri="{BB962C8B-B14F-4D97-AF65-F5344CB8AC3E}">
        <p14:creationId xmlns:p14="http://schemas.microsoft.com/office/powerpoint/2010/main" val="3270232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4</a:t>
            </a:fld>
            <a:endParaRPr lang="en-US" dirty="0"/>
          </a:p>
        </p:txBody>
      </p:sp>
    </p:spTree>
    <p:extLst>
      <p:ext uri="{BB962C8B-B14F-4D97-AF65-F5344CB8AC3E}">
        <p14:creationId xmlns:p14="http://schemas.microsoft.com/office/powerpoint/2010/main" val="12428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Human papillomavirus is the most common sexually transmitted disease in the United States with about 13 million new infections emerging every year. Approximately 35800 cancers of the genital, anal, and oropharyngeal regions diagnosed every year in the United States can be attributed to HPV. In fact. oropharyngeal cancer has been dubbed fastest-growing cancer in white men.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50% of all new cases occur among 15 to 24-year-olds</a:t>
            </a:r>
            <a:r>
              <a:rPr kumimoji="0" lang="en-US" sz="1200" b="0" i="0" u="none" strike="noStrike" kern="1200" cap="none" spc="0" normalizeH="0" baseline="3000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r>
              <a:rPr kumimoji="0" lang="en-US" sz="1200" b="0"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and we spend about To protect against these infections and cancers, the HPV vaccine is administered as a two-dose or a three-dose series depending on what age the series was started. If the age of initial vaccination was less than 15 years, then 2 dose is required, otherwise three doses of vaccine is required for series completion.</a:t>
            </a:r>
          </a:p>
          <a:p>
            <a:endParaRPr lang="en-US" dirty="0"/>
          </a:p>
        </p:txBody>
      </p:sp>
      <p:sp>
        <p:nvSpPr>
          <p:cNvPr id="4" name="Slide Number Placeholder 3"/>
          <p:cNvSpPr>
            <a:spLocks noGrp="1"/>
          </p:cNvSpPr>
          <p:nvPr>
            <p:ph type="sldNum" sz="quarter" idx="5"/>
          </p:nvPr>
        </p:nvSpPr>
        <p:spPr/>
        <p:txBody>
          <a:bodyPr/>
          <a:lstStyle/>
          <a:p>
            <a:fld id="{ABF93AE9-3F2C-466B-B687-06228C42A421}" type="slidenum">
              <a:rPr lang="en-US" smtClean="0"/>
              <a:t>5</a:t>
            </a:fld>
            <a:endParaRPr lang="en-US" dirty="0"/>
          </a:p>
        </p:txBody>
      </p:sp>
    </p:spTree>
    <p:extLst>
      <p:ext uri="{BB962C8B-B14F-4D97-AF65-F5344CB8AC3E}">
        <p14:creationId xmlns:p14="http://schemas.microsoft.com/office/powerpoint/2010/main" val="1547741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 was first introduced, the HPV vaccine has been instrumental in bringing about significant reductions in cervical precancers and cancers, as well as anogenital and oropharyngeal lesions. In fact, countries like Australia with very high HPV vaccination rates are set to eliminate cervical cancer completely by 2035. Several safety surveillance studies from multiple countries including the US have shown that the HPV vaccine is completely safe to use. </a:t>
            </a:r>
          </a:p>
          <a:p>
            <a:endParaRPr lang="en-US" dirty="0"/>
          </a:p>
          <a:p>
            <a:r>
              <a:rPr lang="en-US" dirty="0"/>
              <a:t>In Denmark, with 85% vaccination rates in females aged 16-17, the incidence of genital warts dropped to 0 from 2% </a:t>
            </a:r>
          </a:p>
          <a:p>
            <a:endParaRPr lang="en-US" dirty="0"/>
          </a:p>
          <a:p>
            <a:r>
              <a:rPr lang="en-US" dirty="0"/>
              <a:t>By 2034, 1 new case per 100,000 women in Australia</a:t>
            </a:r>
          </a:p>
        </p:txBody>
      </p:sp>
      <p:sp>
        <p:nvSpPr>
          <p:cNvPr id="4" name="Slide Number Placeholder 3"/>
          <p:cNvSpPr>
            <a:spLocks noGrp="1"/>
          </p:cNvSpPr>
          <p:nvPr>
            <p:ph type="sldNum" sz="quarter" idx="5"/>
          </p:nvPr>
        </p:nvSpPr>
        <p:spPr/>
        <p:txBody>
          <a:bodyPr/>
          <a:lstStyle/>
          <a:p>
            <a:fld id="{ABF93AE9-3F2C-466B-B687-06228C42A421}" type="slidenum">
              <a:rPr lang="en-US" smtClean="0"/>
              <a:t>6</a:t>
            </a:fld>
            <a:endParaRPr lang="en-US"/>
          </a:p>
        </p:txBody>
      </p:sp>
    </p:spTree>
    <p:extLst>
      <p:ext uri="{BB962C8B-B14F-4D97-AF65-F5344CB8AC3E}">
        <p14:creationId xmlns:p14="http://schemas.microsoft.com/office/powerpoint/2010/main" val="2315920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a typeface="Calibri" panose="020F0502020204030204" pitchFamily="34" charset="0"/>
                <a:cs typeface="Calibri" panose="020F0502020204030204" pitchFamily="34" charset="0"/>
              </a:rPr>
              <a:t>Rural practices face staffing issues, insufficient HPV vaccine inventory, time constraints, discomfort in vaccine conversations, and knowledge or training gaps about the HPV vaccine </a:t>
            </a:r>
          </a:p>
          <a:p>
            <a:endParaRPr lang="en-US" dirty="0"/>
          </a:p>
        </p:txBody>
      </p:sp>
      <p:sp>
        <p:nvSpPr>
          <p:cNvPr id="4" name="Slide Number Placeholder 3"/>
          <p:cNvSpPr>
            <a:spLocks noGrp="1"/>
          </p:cNvSpPr>
          <p:nvPr>
            <p:ph type="sldNum" sz="quarter" idx="5"/>
          </p:nvPr>
        </p:nvSpPr>
        <p:spPr/>
        <p:txBody>
          <a:bodyPr/>
          <a:lstStyle/>
          <a:p>
            <a:fld id="{ABF93AE9-3F2C-466B-B687-06228C42A421}" type="slidenum">
              <a:rPr lang="en-US" smtClean="0"/>
              <a:t>7</a:t>
            </a:fld>
            <a:endParaRPr lang="en-US" dirty="0"/>
          </a:p>
        </p:txBody>
      </p:sp>
    </p:spTree>
    <p:extLst>
      <p:ext uri="{BB962C8B-B14F-4D97-AF65-F5344CB8AC3E}">
        <p14:creationId xmlns:p14="http://schemas.microsoft.com/office/powerpoint/2010/main" val="20190168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panose="05000000000000000000" pitchFamily="2" charset="2"/>
              <a:buChar char="§"/>
            </a:pPr>
            <a:r>
              <a:rPr lang="en-US" sz="1200" dirty="0"/>
              <a:t>On this slide, start by defining Missed Opportunities</a:t>
            </a:r>
          </a:p>
          <a:p>
            <a:pPr>
              <a:buFont typeface="Wingdings" panose="05000000000000000000" pitchFamily="2" charset="2"/>
              <a:buChar char="§"/>
            </a:pPr>
            <a:r>
              <a:rPr lang="en-US" sz="1200" dirty="0"/>
              <a:t>Adolescent vaccination rates in Montana: HPV the lowest</a:t>
            </a:r>
          </a:p>
          <a:p>
            <a:pPr>
              <a:buFont typeface="Wingdings" panose="05000000000000000000" pitchFamily="2" charset="2"/>
              <a:buChar char="§"/>
            </a:pPr>
            <a:r>
              <a:rPr lang="en-US" sz="1200" dirty="0"/>
              <a:t>Talk about the findings from Newcomer et al Missed </a:t>
            </a:r>
            <a:r>
              <a:rPr lang="en-US" sz="1200" dirty="0" err="1"/>
              <a:t>Opps</a:t>
            </a:r>
            <a:r>
              <a:rPr lang="en-US" sz="1200" dirty="0"/>
              <a:t>. paper</a:t>
            </a:r>
          </a:p>
          <a:p>
            <a:pPr>
              <a:buFont typeface="Wingdings" panose="05000000000000000000" pitchFamily="2" charset="2"/>
              <a:buNone/>
            </a:pPr>
            <a:r>
              <a:rPr lang="en-US" sz="1200" dirty="0"/>
              <a:t>	In Montana, </a:t>
            </a:r>
            <a:r>
              <a:rPr lang="en-US" sz="1200" b="1" dirty="0"/>
              <a:t>56.3%</a:t>
            </a:r>
            <a:r>
              <a:rPr lang="en-US" sz="1200" dirty="0"/>
              <a:t> of adolescents had at least one missed opportunity and </a:t>
            </a:r>
            <a:r>
              <a:rPr lang="en-US" sz="1200" b="1" dirty="0"/>
              <a:t>53.9%</a:t>
            </a:r>
            <a:r>
              <a:rPr lang="en-US" sz="1200" dirty="0"/>
              <a:t> of clinic visits were missed opportunities between 2014-2020 </a:t>
            </a:r>
            <a:endParaRPr lang="en-US" baseline="30000" dirty="0"/>
          </a:p>
          <a:p>
            <a:pPr>
              <a:buFont typeface="Wingdings" panose="05000000000000000000" pitchFamily="2" charset="2"/>
              <a:buNone/>
            </a:pPr>
            <a:r>
              <a:rPr lang="en-US" baseline="30000" dirty="0">
                <a:ea typeface="+mn-ea"/>
              </a:rPr>
              <a:t>	</a:t>
            </a:r>
            <a:r>
              <a:rPr lang="en-US" dirty="0">
                <a:ea typeface="Calibri" panose="020F0502020204030204" pitchFamily="34" charset="0"/>
              </a:rPr>
              <a:t>T</a:t>
            </a:r>
            <a:r>
              <a:rPr lang="en-US" dirty="0">
                <a:effectLst/>
                <a:ea typeface="Calibri" panose="020F0502020204030204" pitchFamily="34" charset="0"/>
              </a:rPr>
              <a:t>he President’s Cancer Panel </a:t>
            </a:r>
            <a:r>
              <a:rPr lang="en-US" dirty="0">
                <a:ea typeface="Calibri" panose="020F0502020204030204" pitchFamily="34" charset="0"/>
              </a:rPr>
              <a:t>recommended utilizing clinic visits effectively to vaccinate against HPV </a:t>
            </a:r>
            <a:endParaRPr lang="en-US" sz="1000" baseline="30000" dirty="0">
              <a:effectLst/>
              <a:ea typeface="Calibri" panose="020F0502020204030204" pitchFamily="34" charset="0"/>
            </a:endParaRPr>
          </a:p>
          <a:p>
            <a:pPr>
              <a:buFont typeface="Wingdings" panose="05000000000000000000" pitchFamily="2" charset="2"/>
              <a:buNone/>
            </a:pPr>
            <a:r>
              <a:rPr lang="en-US" sz="1000" baseline="0" dirty="0">
                <a:effectLst/>
                <a:ea typeface="Calibri" panose="020F0502020204030204" pitchFamily="34" charset="0"/>
              </a:rPr>
              <a:t>Justification for the HPV Public Health Nurses Study</a:t>
            </a:r>
            <a:endParaRPr lang="en-US" sz="1000"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714E2-DC13-4BA4-97FA-FE673EFC8F4B}"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193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775476F-A808-1F46-A368-07984F6DA22E}" type="slidenum">
              <a:rPr lang="en-US" smtClean="0"/>
              <a:t>10</a:t>
            </a:fld>
            <a:endParaRPr lang="en-US" dirty="0"/>
          </a:p>
        </p:txBody>
      </p:sp>
    </p:spTree>
    <p:extLst>
      <p:ext uri="{BB962C8B-B14F-4D97-AF65-F5344CB8AC3E}">
        <p14:creationId xmlns:p14="http://schemas.microsoft.com/office/powerpoint/2010/main" val="2863430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2.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5" name="Picture 4" descr="A picture containing text, plant&#10;&#10;Description automatically generated">
            <a:extLst>
              <a:ext uri="{FF2B5EF4-FFF2-40B4-BE49-F238E27FC236}">
                <a16:creationId xmlns:a16="http://schemas.microsoft.com/office/drawing/2014/main" id="{A26D6E84-B5BE-5F3E-8B3F-1A46C7F30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17210" y="0"/>
            <a:ext cx="8392026" cy="6858000"/>
          </a:xfrm>
          <a:prstGeom prst="rect">
            <a:avLst/>
          </a:prstGeom>
        </p:spPr>
      </p:pic>
      <p:sp>
        <p:nvSpPr>
          <p:cNvPr id="7" name="Oval 6">
            <a:extLst>
              <a:ext uri="{FF2B5EF4-FFF2-40B4-BE49-F238E27FC236}">
                <a16:creationId xmlns:a16="http://schemas.microsoft.com/office/drawing/2014/main" id="{F0A7E03F-5776-960D-3CA6-7CE62AC96693}"/>
              </a:ext>
            </a:extLst>
          </p:cNvPr>
          <p:cNvSpPr/>
          <p:nvPr userDrawn="1"/>
        </p:nvSpPr>
        <p:spPr>
          <a:xfrm>
            <a:off x="3300284" y="654912"/>
            <a:ext cx="5591432" cy="55914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6A7464AF-3FD6-6193-CC95-A941ECE17B9D}"/>
              </a:ext>
            </a:extLst>
          </p:cNvPr>
          <p:cNvCxnSpPr>
            <a:cxnSpLocks/>
          </p:cNvCxnSpPr>
          <p:nvPr userDrawn="1"/>
        </p:nvCxnSpPr>
        <p:spPr>
          <a:xfrm>
            <a:off x="4359876" y="4300155"/>
            <a:ext cx="3472249" cy="0"/>
          </a:xfrm>
          <a:prstGeom prst="line">
            <a:avLst/>
          </a:prstGeom>
          <a:ln w="19050">
            <a:solidFill>
              <a:schemeClr val="accent1"/>
            </a:solidFill>
          </a:ln>
        </p:spPr>
        <p:style>
          <a:lnRef idx="1">
            <a:schemeClr val="dk1"/>
          </a:lnRef>
          <a:fillRef idx="0">
            <a:schemeClr val="dk1"/>
          </a:fillRef>
          <a:effectRef idx="0">
            <a:schemeClr val="dk1"/>
          </a:effectRef>
          <a:fontRef idx="minor">
            <a:schemeClr val="tx1"/>
          </a:fontRef>
        </p:style>
      </p:cxnSp>
      <p:pic>
        <p:nvPicPr>
          <p:cNvPr id="11" name="Picture 10" descr="A picture containing text&#10;&#10;Description automatically generated">
            <a:extLst>
              <a:ext uri="{FF2B5EF4-FFF2-40B4-BE49-F238E27FC236}">
                <a16:creationId xmlns:a16="http://schemas.microsoft.com/office/drawing/2014/main" id="{E5214731-3110-8D76-56DF-6335371041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609961" y="4157464"/>
            <a:ext cx="972078" cy="285381"/>
          </a:xfrm>
          <a:prstGeom prst="rect">
            <a:avLst/>
          </a:prstGeom>
        </p:spPr>
      </p:pic>
      <p:sp>
        <p:nvSpPr>
          <p:cNvPr id="17" name="Oval 16">
            <a:extLst>
              <a:ext uri="{FF2B5EF4-FFF2-40B4-BE49-F238E27FC236}">
                <a16:creationId xmlns:a16="http://schemas.microsoft.com/office/drawing/2014/main" id="{516369FF-9501-1944-3E3F-46CBFD515D8D}"/>
              </a:ext>
            </a:extLst>
          </p:cNvPr>
          <p:cNvSpPr/>
          <p:nvPr userDrawn="1"/>
        </p:nvSpPr>
        <p:spPr>
          <a:xfrm>
            <a:off x="3447535" y="807312"/>
            <a:ext cx="5296930" cy="529693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ceramic ware, porcelain&#10;&#10;Description automatically generated">
            <a:extLst>
              <a:ext uri="{FF2B5EF4-FFF2-40B4-BE49-F238E27FC236}">
                <a16:creationId xmlns:a16="http://schemas.microsoft.com/office/drawing/2014/main" id="{AB1576B0-66ED-3F92-2AF8-4EF965E4E3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019338" y="4814449"/>
            <a:ext cx="1668775" cy="1621434"/>
          </a:xfrm>
          <a:prstGeom prst="rect">
            <a:avLst/>
          </a:prstGeom>
        </p:spPr>
      </p:pic>
      <p:pic>
        <p:nvPicPr>
          <p:cNvPr id="15" name="Picture 14">
            <a:extLst>
              <a:ext uri="{FF2B5EF4-FFF2-40B4-BE49-F238E27FC236}">
                <a16:creationId xmlns:a16="http://schemas.microsoft.com/office/drawing/2014/main" id="{9E576603-B88C-9F7F-98A5-E94BD2C23E6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30777" y="1164252"/>
            <a:ext cx="818801" cy="845501"/>
          </a:xfrm>
          <a:prstGeom prst="rect">
            <a:avLst/>
          </a:prstGeom>
        </p:spPr>
      </p:pic>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2749296" y="2660904"/>
            <a:ext cx="6693408" cy="1088136"/>
          </a:xfrm>
        </p:spPr>
        <p:txBody>
          <a:bodyPr anchor="b">
            <a:noAutofit/>
          </a:bodyPr>
          <a:lstStyle>
            <a:lvl1pPr algn="ctr">
              <a:defRPr sz="4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4596384" y="2267712"/>
            <a:ext cx="2999232" cy="43891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2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EB05881-FB11-43E8-CCDD-8C12CDB4FE47}"/>
              </a:ext>
            </a:extLst>
          </p:cNvPr>
          <p:cNvSpPr/>
          <p:nvPr userDrawn="1"/>
        </p:nvSpPr>
        <p:spPr>
          <a:xfrm>
            <a:off x="838199" y="196052"/>
            <a:ext cx="10515601" cy="16867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descr="A picture containing fabric&#10;&#10;Description automatically generated">
            <a:extLst>
              <a:ext uri="{FF2B5EF4-FFF2-40B4-BE49-F238E27FC236}">
                <a16:creationId xmlns:a16="http://schemas.microsoft.com/office/drawing/2014/main" id="{A4941BBB-13FC-2ACE-1A50-C0F465531B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14950" y="-64113"/>
            <a:ext cx="1562100" cy="4394200"/>
          </a:xfrm>
          <a:prstGeom prst="rect">
            <a:avLst/>
          </a:prstGeom>
        </p:spPr>
      </p:pic>
      <p:sp>
        <p:nvSpPr>
          <p:cNvPr id="11" name="Rectangle 10">
            <a:extLst>
              <a:ext uri="{FF2B5EF4-FFF2-40B4-BE49-F238E27FC236}">
                <a16:creationId xmlns:a16="http://schemas.microsoft.com/office/drawing/2014/main" id="{D8BE9E36-E9D5-3FA6-EE22-A6E5CE13C462}"/>
              </a:ext>
            </a:extLst>
          </p:cNvPr>
          <p:cNvSpPr/>
          <p:nvPr userDrawn="1"/>
        </p:nvSpPr>
        <p:spPr>
          <a:xfrm>
            <a:off x="995423"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picture containing flower, plant&#10;&#10;Description automatically generated">
            <a:extLst>
              <a:ext uri="{FF2B5EF4-FFF2-40B4-BE49-F238E27FC236}">
                <a16:creationId xmlns:a16="http://schemas.microsoft.com/office/drawing/2014/main" id="{479E4054-0885-457B-35B3-A9B26ED9360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4869421" y="459092"/>
            <a:ext cx="749300" cy="27559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484632"/>
            <a:ext cx="10515600" cy="1133856"/>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2990088"/>
            <a:ext cx="10515600" cy="347472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Footer Placeholder 13">
            <a:extLst>
              <a:ext uri="{FF2B5EF4-FFF2-40B4-BE49-F238E27FC236}">
                <a16:creationId xmlns:a16="http://schemas.microsoft.com/office/drawing/2014/main" id="{C6C79F3B-6B68-BA3C-6CBE-C26E339E450E}"/>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9D503431-982D-5D35-88BF-09474F76D65D}"/>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791044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068407D-A1C4-B842-0C34-B2DE8AD312D3}"/>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DA1AE7FB-DFC0-DCDA-47AD-6ED81A6427FA}"/>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7A4DFCBA-879E-D6C9-9F81-B4F92254235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2" name="Title 1">
            <a:extLst>
              <a:ext uri="{FF2B5EF4-FFF2-40B4-BE49-F238E27FC236}">
                <a16:creationId xmlns:a16="http://schemas.microsoft.com/office/drawing/2014/main" id="{B8562BF3-1BFC-6948-02E0-8A1C121C387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Footer Placeholder 2">
            <a:extLst>
              <a:ext uri="{FF2B5EF4-FFF2-40B4-BE49-F238E27FC236}">
                <a16:creationId xmlns:a16="http://schemas.microsoft.com/office/drawing/2014/main" id="{E158D7F8-0920-52BA-580D-07249122876C}"/>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9E6611EB-89A4-4C55-4032-4D0C418398DB}"/>
              </a:ext>
            </a:extLst>
          </p:cNvPr>
          <p:cNvSpPr>
            <a:spLocks noGrp="1"/>
          </p:cNvSpPr>
          <p:nvPr>
            <p:ph type="sldNum" sz="quarter" idx="11"/>
          </p:nvPr>
        </p:nvSpPr>
        <p:spPr/>
        <p:txBody>
          <a:bodyPr/>
          <a:lstStyle/>
          <a:p>
            <a:fld id="{294A09A9-5501-47C1-A89A-A340965A2BE2}" type="slidenum">
              <a:rPr lang="en-US" smtClean="0"/>
              <a:pPr/>
              <a:t>‹#›</a:t>
            </a:fld>
            <a:endParaRPr lang="en-US" dirty="0"/>
          </a:p>
        </p:txBody>
      </p:sp>
      <p:sp>
        <p:nvSpPr>
          <p:cNvPr id="12" name="Content Placeholder 11">
            <a:extLst>
              <a:ext uri="{FF2B5EF4-FFF2-40B4-BE49-F238E27FC236}">
                <a16:creationId xmlns:a16="http://schemas.microsoft.com/office/drawing/2014/main" id="{C6963F99-41C3-5ED4-AAD8-B904145CC7EA}"/>
              </a:ext>
            </a:extLst>
          </p:cNvPr>
          <p:cNvSpPr>
            <a:spLocks noGrp="1"/>
          </p:cNvSpPr>
          <p:nvPr>
            <p:ph sz="quarter" idx="12"/>
          </p:nvPr>
        </p:nvSpPr>
        <p:spPr>
          <a:xfrm>
            <a:off x="975360" y="2615184"/>
            <a:ext cx="10241280" cy="33192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18034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2F7EB7A-F5B6-E308-68EE-3065E2B039A6}"/>
              </a:ext>
            </a:extLst>
          </p:cNvPr>
          <p:cNvSpPr/>
          <p:nvPr userDrawn="1"/>
        </p:nvSpPr>
        <p:spPr>
          <a:xfrm>
            <a:off x="0" y="0"/>
            <a:ext cx="4873752"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Picture 35" descr="A close-up of a tree&#10;&#10;Description automatically generated with medium confidence">
            <a:extLst>
              <a:ext uri="{FF2B5EF4-FFF2-40B4-BE49-F238E27FC236}">
                <a16:creationId xmlns:a16="http://schemas.microsoft.com/office/drawing/2014/main" id="{FED57607-56F6-9FD5-F0A8-DE0BCFE896B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2866459" flipH="1">
            <a:off x="2282032" y="1589693"/>
            <a:ext cx="970220" cy="22361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6291072" y="978408"/>
            <a:ext cx="4974336"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29" name="Text Placeholder 2">
            <a:extLst>
              <a:ext uri="{FF2B5EF4-FFF2-40B4-BE49-F238E27FC236}">
                <a16:creationId xmlns:a16="http://schemas.microsoft.com/office/drawing/2014/main" id="{DEF26CDF-94D4-BA22-7D14-8D3289040C90}"/>
              </a:ext>
            </a:extLst>
          </p:cNvPr>
          <p:cNvSpPr>
            <a:spLocks noGrp="1"/>
          </p:cNvSpPr>
          <p:nvPr>
            <p:ph type="body" idx="1"/>
          </p:nvPr>
        </p:nvSpPr>
        <p:spPr>
          <a:xfrm>
            <a:off x="6291072" y="2322576"/>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Content Placeholder 3">
            <a:extLst>
              <a:ext uri="{FF2B5EF4-FFF2-40B4-BE49-F238E27FC236}">
                <a16:creationId xmlns:a16="http://schemas.microsoft.com/office/drawing/2014/main" id="{0017BF0C-B2B7-932F-A9AE-5BFAE4AB5C4D}"/>
              </a:ext>
            </a:extLst>
          </p:cNvPr>
          <p:cNvSpPr>
            <a:spLocks noGrp="1"/>
          </p:cNvSpPr>
          <p:nvPr>
            <p:ph sz="half" idx="2"/>
          </p:nvPr>
        </p:nvSpPr>
        <p:spPr>
          <a:xfrm>
            <a:off x="6289612" y="2770632"/>
            <a:ext cx="5065776" cy="1554480"/>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4">
            <a:extLst>
              <a:ext uri="{FF2B5EF4-FFF2-40B4-BE49-F238E27FC236}">
                <a16:creationId xmlns:a16="http://schemas.microsoft.com/office/drawing/2014/main" id="{DEAB8B47-DF86-7C9F-F027-2D4D22B2EA50}"/>
              </a:ext>
            </a:extLst>
          </p:cNvPr>
          <p:cNvSpPr>
            <a:spLocks noGrp="1"/>
          </p:cNvSpPr>
          <p:nvPr>
            <p:ph type="body" sz="quarter" idx="3"/>
          </p:nvPr>
        </p:nvSpPr>
        <p:spPr>
          <a:xfrm>
            <a:off x="6289612" y="4361688"/>
            <a:ext cx="5065776" cy="448056"/>
          </a:xfrm>
        </p:spPr>
        <p:txBody>
          <a:bodyPr anchor="b">
            <a:normAutofit/>
          </a:bodyPr>
          <a:lstStyle>
            <a:lvl1pPr marL="0" indent="0">
              <a:buFont typeface="Arial" panose="020B0604020202020204" pitchFamily="34" charse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6289612" y="4791456"/>
            <a:ext cx="5065776" cy="1408176"/>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38" name="Picture 37" descr="A group of flowers&#10;&#10;Description automatically generated with low confidence">
            <a:extLst>
              <a:ext uri="{FF2B5EF4-FFF2-40B4-BE49-F238E27FC236}">
                <a16:creationId xmlns:a16="http://schemas.microsoft.com/office/drawing/2014/main" id="{5B08C513-7071-2499-7E9D-CFD5A027C09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flipH="1">
            <a:off x="1019083" y="2260473"/>
            <a:ext cx="1245309" cy="2314810"/>
          </a:xfrm>
          <a:prstGeom prst="rect">
            <a:avLst/>
          </a:prstGeom>
        </p:spPr>
      </p:pic>
      <p:sp>
        <p:nvSpPr>
          <p:cNvPr id="34" name="Text Placeholder 33">
            <a:extLst>
              <a:ext uri="{FF2B5EF4-FFF2-40B4-BE49-F238E27FC236}">
                <a16:creationId xmlns:a16="http://schemas.microsoft.com/office/drawing/2014/main" id="{BD46E6E9-39FE-B605-0786-F7F7E656F9B0}"/>
              </a:ext>
            </a:extLst>
          </p:cNvPr>
          <p:cNvSpPr>
            <a:spLocks noGrp="1"/>
          </p:cNvSpPr>
          <p:nvPr>
            <p:ph type="body" sz="quarter" idx="13" hasCustomPrompt="1"/>
          </p:nvPr>
        </p:nvSpPr>
        <p:spPr>
          <a:xfrm>
            <a:off x="466344"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4062460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1_Comparison">
    <p:bg>
      <p:bgPr>
        <a:solidFill>
          <a:schemeClr val="tx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88546F5-5752-9595-980A-9978EC65B179}"/>
              </a:ext>
            </a:extLst>
          </p:cNvPr>
          <p:cNvSpPr/>
          <p:nvPr userDrawn="1"/>
        </p:nvSpPr>
        <p:spPr>
          <a:xfrm>
            <a:off x="491679" y="319214"/>
            <a:ext cx="11208641" cy="58577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a:extLst>
              <a:ext uri="{FF2B5EF4-FFF2-40B4-BE49-F238E27FC236}">
                <a16:creationId xmlns:a16="http://schemas.microsoft.com/office/drawing/2014/main" id="{788B1DFD-B7E9-D65B-0A47-8D442617B0D0}"/>
              </a:ext>
            </a:extLst>
          </p:cNvPr>
          <p:cNvCxnSpPr>
            <a:cxnSpLocks/>
          </p:cNvCxnSpPr>
          <p:nvPr userDrawn="1"/>
        </p:nvCxnSpPr>
        <p:spPr>
          <a:xfrm>
            <a:off x="837235" y="1767119"/>
            <a:ext cx="10516564"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descr="A picture containing mollusk, insect&#10;&#10;Description automatically generated">
            <a:extLst>
              <a:ext uri="{FF2B5EF4-FFF2-40B4-BE49-F238E27FC236}">
                <a16:creationId xmlns:a16="http://schemas.microsoft.com/office/drawing/2014/main" id="{4190CCC3-E5E8-9E96-318B-F3F62E2328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5658" y="1631192"/>
            <a:ext cx="1207554" cy="354511"/>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39788" y="365125"/>
            <a:ext cx="10515600" cy="1325563"/>
          </a:xfrm>
        </p:spPr>
        <p:txBody>
          <a:bodyPr/>
          <a:lstStyle>
            <a:lvl1pPr algn="ctr">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3DC3A9-D4E6-42CF-91A8-F267C7C66CCB}"/>
              </a:ext>
            </a:extLst>
          </p:cNvPr>
          <p:cNvSpPr>
            <a:spLocks noGrp="1"/>
          </p:cNvSpPr>
          <p:nvPr>
            <p:ph type="body" idx="1"/>
          </p:nvPr>
        </p:nvSpPr>
        <p:spPr>
          <a:xfrm>
            <a:off x="1124712"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52CCA9-53A3-4DA5-AD45-C2A2C12A3A6A}"/>
              </a:ext>
            </a:extLst>
          </p:cNvPr>
          <p:cNvSpPr>
            <a:spLocks noGrp="1"/>
          </p:cNvSpPr>
          <p:nvPr>
            <p:ph sz="half" idx="2"/>
          </p:nvPr>
        </p:nvSpPr>
        <p:spPr>
          <a:xfrm>
            <a:off x="1124712" y="2629116"/>
            <a:ext cx="3200400" cy="3320861"/>
          </a:xfrm>
        </p:spPr>
        <p:txBody>
          <a:bodyPr>
            <a:normAutofit/>
          </a:bodyPr>
          <a:lstStyle>
            <a:lvl1pPr marL="228600" indent="-228600">
              <a:buClr>
                <a:srgbClr val="73292A"/>
              </a:buClr>
              <a:buFont typeface="Arial" panose="020B0604020202020204" pitchFamily="34" charset="0"/>
              <a:buChar char="•"/>
              <a:defRPr sz="1600"/>
            </a:lvl1pPr>
            <a:lvl2pPr marL="685800" indent="-228600">
              <a:buClr>
                <a:srgbClr val="73292A"/>
              </a:buClr>
              <a:buFont typeface="Arial" panose="020B0604020202020204" pitchFamily="34" charset="0"/>
              <a:buChar char="•"/>
              <a:defRPr sz="1400"/>
            </a:lvl2pPr>
            <a:lvl3pPr marL="1143000" indent="-228600">
              <a:buClr>
                <a:srgbClr val="73292A"/>
              </a:buClr>
              <a:buFont typeface="Arial" panose="020B0604020202020204" pitchFamily="34" charset="0"/>
              <a:buChar char="•"/>
              <a:defRPr sz="1200"/>
            </a:lvl3pPr>
            <a:lvl4pPr marL="1600200" indent="-228600">
              <a:buClr>
                <a:srgbClr val="73292A"/>
              </a:buClr>
              <a:buFont typeface="Arial" panose="020B0604020202020204" pitchFamily="34" charset="0"/>
              <a:buChar char="•"/>
              <a:defRPr sz="1100"/>
            </a:lvl4pPr>
            <a:lvl5pPr marL="2057400" indent="-228600">
              <a:buClr>
                <a:srgbClr val="73292A"/>
              </a:buClr>
              <a:buFont typeface="Arial" panose="020B0604020202020204" pitchFamily="34" charset="0"/>
              <a:buChar cha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100C9C6-BD61-4D2C-9146-FB785BAE4FF3}"/>
              </a:ext>
            </a:extLst>
          </p:cNvPr>
          <p:cNvSpPr>
            <a:spLocks noGrp="1"/>
          </p:cNvSpPr>
          <p:nvPr>
            <p:ph type="body" sz="quarter" idx="3"/>
          </p:nvPr>
        </p:nvSpPr>
        <p:spPr>
          <a:xfrm>
            <a:off x="4498848"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2E342EE-68BB-484D-98C3-48A7847549D4}"/>
              </a:ext>
            </a:extLst>
          </p:cNvPr>
          <p:cNvSpPr>
            <a:spLocks noGrp="1"/>
          </p:cNvSpPr>
          <p:nvPr>
            <p:ph sz="quarter" idx="4"/>
          </p:nvPr>
        </p:nvSpPr>
        <p:spPr>
          <a:xfrm>
            <a:off x="4498848"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15" name="Text Placeholder 4">
            <a:extLst>
              <a:ext uri="{FF2B5EF4-FFF2-40B4-BE49-F238E27FC236}">
                <a16:creationId xmlns:a16="http://schemas.microsoft.com/office/drawing/2014/main" id="{F270D939-D128-D431-82CE-9C15D5A7AA9A}"/>
              </a:ext>
            </a:extLst>
          </p:cNvPr>
          <p:cNvSpPr>
            <a:spLocks noGrp="1"/>
          </p:cNvSpPr>
          <p:nvPr>
            <p:ph type="body" sz="quarter" idx="13"/>
          </p:nvPr>
        </p:nvSpPr>
        <p:spPr>
          <a:xfrm>
            <a:off x="7909560" y="2161563"/>
            <a:ext cx="3200400" cy="427797"/>
          </a:xfrm>
        </p:spPr>
        <p:txBody>
          <a:bodyPr anchor="b">
            <a:normAutofit/>
          </a:bodyPr>
          <a:lstStyle>
            <a:lvl1pPr marL="0" indent="0">
              <a:buNone/>
              <a:defRPr sz="20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Content Placeholder 5">
            <a:extLst>
              <a:ext uri="{FF2B5EF4-FFF2-40B4-BE49-F238E27FC236}">
                <a16:creationId xmlns:a16="http://schemas.microsoft.com/office/drawing/2014/main" id="{4AAE69C6-BB37-BC70-8424-BC928D19C91A}"/>
              </a:ext>
            </a:extLst>
          </p:cNvPr>
          <p:cNvSpPr>
            <a:spLocks noGrp="1"/>
          </p:cNvSpPr>
          <p:nvPr>
            <p:ph sz="quarter" idx="14"/>
          </p:nvPr>
        </p:nvSpPr>
        <p:spPr>
          <a:xfrm>
            <a:off x="7909560" y="2629116"/>
            <a:ext cx="3200400" cy="3320861"/>
          </a:xfrm>
        </p:spPr>
        <p:txBody>
          <a:bodyPr>
            <a:normAutofit/>
          </a:bodyPr>
          <a:lstStyle>
            <a:lvl1pPr>
              <a:buClr>
                <a:srgbClr val="73292A"/>
              </a:buClr>
              <a:defRPr sz="1600"/>
            </a:lvl1pPr>
            <a:lvl2pPr>
              <a:buClr>
                <a:srgbClr val="73292A"/>
              </a:buClr>
              <a:defRPr sz="1400"/>
            </a:lvl2pPr>
            <a:lvl3pPr>
              <a:buClr>
                <a:srgbClr val="73292A"/>
              </a:buClr>
              <a:defRPr sz="1200"/>
            </a:lvl3pPr>
            <a:lvl4pPr>
              <a:buClr>
                <a:srgbClr val="73292A"/>
              </a:buClr>
              <a:defRPr sz="1100"/>
            </a:lvl4pPr>
            <a:lvl5pPr>
              <a:buClr>
                <a:srgbClr val="73292A"/>
              </a:buCl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699083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descr="A picture containing fabric&#10;&#10;Description automatically generated">
            <a:extLst>
              <a:ext uri="{FF2B5EF4-FFF2-40B4-BE49-F238E27FC236}">
                <a16:creationId xmlns:a16="http://schemas.microsoft.com/office/drawing/2014/main" id="{E0606CB6-3E28-F128-51B5-3786D74048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8" name="Rectangle 17">
            <a:extLst>
              <a:ext uri="{FF2B5EF4-FFF2-40B4-BE49-F238E27FC236}">
                <a16:creationId xmlns:a16="http://schemas.microsoft.com/office/drawing/2014/main" id="{E64BBC1B-7DD9-DA00-15CC-B446DA472005}"/>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lower, plant&#10;&#10;Description automatically generated">
            <a:extLst>
              <a:ext uri="{FF2B5EF4-FFF2-40B4-BE49-F238E27FC236}">
                <a16:creationId xmlns:a16="http://schemas.microsoft.com/office/drawing/2014/main" id="{C88A03B2-8C41-A023-CB90-5F79A1F01A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pic>
        <p:nvPicPr>
          <p:cNvPr id="10" name="Picture 9" descr="A close-up of a flower&#10;&#10;Description automatically generated with low confidence">
            <a:extLst>
              <a:ext uri="{FF2B5EF4-FFF2-40B4-BE49-F238E27FC236}">
                <a16:creationId xmlns:a16="http://schemas.microsoft.com/office/drawing/2014/main" id="{9EA6110C-517A-C447-DB03-9A264F112F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19809" y="1695833"/>
            <a:ext cx="1155700" cy="4318000"/>
          </a:xfrm>
          <a:prstGeom prst="rect">
            <a:avLst/>
          </a:prstGeom>
        </p:spPr>
      </p:pic>
      <p:pic>
        <p:nvPicPr>
          <p:cNvPr id="12" name="Picture 11" descr="A close-up of a flower&#10;&#10;Description automatically generated with low confidence">
            <a:extLst>
              <a:ext uri="{FF2B5EF4-FFF2-40B4-BE49-F238E27FC236}">
                <a16:creationId xmlns:a16="http://schemas.microsoft.com/office/drawing/2014/main" id="{DC4249CD-2B45-A435-5B21-CFA70421386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366749" y="381916"/>
            <a:ext cx="1155700" cy="4318000"/>
          </a:xfrm>
          <a:prstGeom prst="rect">
            <a:avLst/>
          </a:prstGeom>
        </p:spPr>
      </p:pic>
      <p:sp>
        <p:nvSpPr>
          <p:cNvPr id="14" name="Rectangle 13">
            <a:extLst>
              <a:ext uri="{FF2B5EF4-FFF2-40B4-BE49-F238E27FC236}">
                <a16:creationId xmlns:a16="http://schemas.microsoft.com/office/drawing/2014/main" id="{7A7568A0-F819-551E-4780-20A651246990}"/>
              </a:ext>
            </a:extLst>
          </p:cNvPr>
          <p:cNvSpPr/>
          <p:nvPr userDrawn="1"/>
        </p:nvSpPr>
        <p:spPr>
          <a:xfrm>
            <a:off x="1024128" y="2162946"/>
            <a:ext cx="3794760" cy="2536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711D903-56F9-B09B-0443-A76786804823}"/>
              </a:ext>
            </a:extLst>
          </p:cNvPr>
          <p:cNvSpPr/>
          <p:nvPr userDrawn="1"/>
        </p:nvSpPr>
        <p:spPr>
          <a:xfrm>
            <a:off x="1131655" y="2264499"/>
            <a:ext cx="3585549" cy="2335427"/>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9D91551-9B41-0ACF-0BE6-9D174E6957FD}"/>
              </a:ext>
            </a:extLst>
          </p:cNvPr>
          <p:cNvSpPr>
            <a:spLocks noGrp="1"/>
          </p:cNvSpPr>
          <p:nvPr>
            <p:ph type="title"/>
          </p:nvPr>
        </p:nvSpPr>
        <p:spPr>
          <a:xfrm>
            <a:off x="1472184" y="2889504"/>
            <a:ext cx="2852928" cy="1088136"/>
          </a:xfrm>
        </p:spPr>
        <p:txBody>
          <a:bodyPr/>
          <a:lstStyle>
            <a:lvl1pPr algn="ctr">
              <a:defRPr/>
            </a:lvl1pPr>
          </a:lstStyle>
          <a:p>
            <a:r>
              <a:rPr lang="en-US"/>
              <a:t>Click to edit Master title style</a:t>
            </a:r>
          </a:p>
        </p:txBody>
      </p:sp>
      <p:sp>
        <p:nvSpPr>
          <p:cNvPr id="19" name="Content Placeholder 2">
            <a:extLst>
              <a:ext uri="{FF2B5EF4-FFF2-40B4-BE49-F238E27FC236}">
                <a16:creationId xmlns:a16="http://schemas.microsoft.com/office/drawing/2014/main" id="{545D3FB1-678F-0A9A-CCB6-435CE57DA0F6}"/>
              </a:ext>
            </a:extLst>
          </p:cNvPr>
          <p:cNvSpPr>
            <a:spLocks noGrp="1"/>
          </p:cNvSpPr>
          <p:nvPr>
            <p:ph idx="1"/>
          </p:nvPr>
        </p:nvSpPr>
        <p:spPr>
          <a:xfrm>
            <a:off x="8211312" y="2011680"/>
            <a:ext cx="2999232" cy="2843784"/>
          </a:xfrm>
        </p:spPr>
        <p:txBody>
          <a:bodyPr anchor="ctr">
            <a:normAutofit/>
          </a:bodyPr>
          <a:lstStyle>
            <a:lvl1pPr marL="0" indent="0" algn="l">
              <a:lnSpc>
                <a:spcPct val="150000"/>
              </a:lnSpc>
              <a:buNone/>
              <a:defRPr sz="2400">
                <a:latin typeface="Gill Sans Nova Light" panose="020F0302020204030204" pitchFamily="34" charset="0"/>
                <a:cs typeface="Gill Sans Nova Light" panose="020F0302020204030204" pitchFamily="34" charset="0"/>
              </a:defRPr>
            </a:lvl1pPr>
            <a:lvl2pPr algn="l">
              <a:lnSpc>
                <a:spcPct val="150000"/>
              </a:lnSpc>
              <a:defRPr sz="20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824669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D362110-9E75-C1E6-F3D3-769A27CB658B}"/>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0E61109-4A99-6337-9E7D-6AE0370E2A33}"/>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3B4663F-72DF-CD37-DE9D-C35DFB37E8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12" name="Title 1">
            <a:extLst>
              <a:ext uri="{FF2B5EF4-FFF2-40B4-BE49-F238E27FC236}">
                <a16:creationId xmlns:a16="http://schemas.microsoft.com/office/drawing/2014/main" id="{C48BE494-2D3C-A618-4422-6EA9496986DA}"/>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069ADF-8CD9-4E77-BB8D-70D8824C5AE3}"/>
              </a:ext>
            </a:extLst>
          </p:cNvPr>
          <p:cNvSpPr>
            <a:spLocks noGrp="1"/>
          </p:cNvSpPr>
          <p:nvPr>
            <p:ph sz="half" idx="1"/>
          </p:nvPr>
        </p:nvSpPr>
        <p:spPr>
          <a:xfrm>
            <a:off x="838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5F077D-E901-4AA9-B062-1C37FF407BFD}"/>
              </a:ext>
            </a:extLst>
          </p:cNvPr>
          <p:cNvSpPr>
            <a:spLocks noGrp="1"/>
          </p:cNvSpPr>
          <p:nvPr>
            <p:ph sz="half" idx="2"/>
          </p:nvPr>
        </p:nvSpPr>
        <p:spPr>
          <a:xfrm>
            <a:off x="6172200" y="2628461"/>
            <a:ext cx="5181600" cy="35485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C119B248-9F11-0A11-E6AF-776D371E14A3}"/>
              </a:ext>
            </a:extLst>
          </p:cNvPr>
          <p:cNvSpPr>
            <a:spLocks noGrp="1"/>
          </p:cNvSpPr>
          <p:nvPr>
            <p:ph type="ftr" sz="quarter" idx="10"/>
          </p:nvPr>
        </p:nvSpPr>
        <p:spPr/>
        <p:txBody>
          <a:bodyPr/>
          <a:lstStyle/>
          <a:p>
            <a:r>
              <a:rPr lang="en-US"/>
              <a:t>Presentation title</a:t>
            </a:r>
            <a:endParaRPr lang="en-US" dirty="0"/>
          </a:p>
        </p:txBody>
      </p:sp>
      <p:sp>
        <p:nvSpPr>
          <p:cNvPr id="8" name="Slide Number Placeholder 7">
            <a:extLst>
              <a:ext uri="{FF2B5EF4-FFF2-40B4-BE49-F238E27FC236}">
                <a16:creationId xmlns:a16="http://schemas.microsoft.com/office/drawing/2014/main" id="{85EFD48A-F270-E4EE-7C35-F4304F3DDF3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A7DEB86-4C56-EB31-FEEE-EC8AA99FB456}"/>
              </a:ext>
            </a:extLst>
          </p:cNvPr>
          <p:cNvSpPr/>
          <p:nvPr userDrawn="1"/>
        </p:nvSpPr>
        <p:spPr>
          <a:xfrm>
            <a:off x="4680" y="0"/>
            <a:ext cx="12191999" cy="23092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F3C19EDA-96E7-C255-DFF9-F36A187EBACD}"/>
              </a:ext>
            </a:extLst>
          </p:cNvPr>
          <p:cNvSpPr/>
          <p:nvPr userDrawn="1"/>
        </p:nvSpPr>
        <p:spPr>
          <a:xfrm>
            <a:off x="1007819" y="319215"/>
            <a:ext cx="10185721" cy="144462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mollusk, insect&#10;&#10;Description automatically generated">
            <a:extLst>
              <a:ext uri="{FF2B5EF4-FFF2-40B4-BE49-F238E27FC236}">
                <a16:creationId xmlns:a16="http://schemas.microsoft.com/office/drawing/2014/main" id="{FAD938FE-3B63-4832-B610-64346C069FA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6902" y="1631192"/>
            <a:ext cx="1207554" cy="354511"/>
          </a:xfrm>
          <a:prstGeom prst="rect">
            <a:avLst/>
          </a:prstGeom>
        </p:spPr>
      </p:pic>
      <p:sp>
        <p:nvSpPr>
          <p:cNvPr id="8" name="Title 1">
            <a:extLst>
              <a:ext uri="{FF2B5EF4-FFF2-40B4-BE49-F238E27FC236}">
                <a16:creationId xmlns:a16="http://schemas.microsoft.com/office/drawing/2014/main" id="{5B38128B-385C-B928-A4A8-BD98929D3DD4}"/>
              </a:ext>
            </a:extLst>
          </p:cNvPr>
          <p:cNvSpPr>
            <a:spLocks noGrp="1"/>
          </p:cNvSpPr>
          <p:nvPr>
            <p:ph type="title"/>
          </p:nvPr>
        </p:nvSpPr>
        <p:spPr>
          <a:xfrm>
            <a:off x="381000" y="381000"/>
            <a:ext cx="11430000" cy="1325563"/>
          </a:xfrm>
        </p:spPr>
        <p:txBody>
          <a:bodyPr/>
          <a:lstStyle>
            <a:lvl1pPr algn="ctr">
              <a:defRPr/>
            </a:lvl1pPr>
          </a:lstStyle>
          <a:p>
            <a:r>
              <a:rPr lang="en-US"/>
              <a:t>Click to edit Master title style</a:t>
            </a:r>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lstStyle/>
          <a:p>
            <a:r>
              <a:rPr lang="en-US"/>
              <a:t>Presentation title</a:t>
            </a:r>
            <a:endParaRPr lang="en-US" dirty="0"/>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2"/>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7AC6CA6E-C1AB-4B24-80C7-A4B12640BE6F}"/>
              </a:ext>
            </a:extLst>
          </p:cNvPr>
          <p:cNvSpPr>
            <a:spLocks noGrp="1"/>
          </p:cNvSpPr>
          <p:nvPr>
            <p:ph type="ftr" sz="quarter" idx="11"/>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4F5EFB41-7AD3-4519-95E7-416BFA1AECAB}"/>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28751072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BD6A3-F987-4FCC-A6EF-2EF0D33C0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3F06A0-63CE-4272-B90E-4F20296BFB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8467220-06E3-427A-B4D3-9B0030E09D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F5AEF53B-C85C-47DB-ADE4-C1D9FA682945}"/>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DFD4FD38-14E5-4C36-B948-8BF3F794ED8C}"/>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7992005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08F2A-1C19-4116-80DF-E24EDDF283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8A489A7-7CA6-4CC9-B634-FCB2E102C6B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7DF5F80D-1DB9-4E0A-8F68-924FC1C9C3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6" name="Footer Placeholder 5">
            <a:extLst>
              <a:ext uri="{FF2B5EF4-FFF2-40B4-BE49-F238E27FC236}">
                <a16:creationId xmlns:a16="http://schemas.microsoft.com/office/drawing/2014/main" id="{08DA4DA3-10C7-48A6-9B15-38222B8CAD42}"/>
              </a:ext>
            </a:extLst>
          </p:cNvPr>
          <p:cNvSpPr>
            <a:spLocks noGrp="1"/>
          </p:cNvSpPr>
          <p:nvPr>
            <p:ph type="ftr" sz="quarter" idx="11"/>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E584E7EE-5B3B-427E-9807-020AEF8C7662}"/>
              </a:ext>
            </a:extLst>
          </p:cNvPr>
          <p:cNvSpPr>
            <a:spLocks noGrp="1"/>
          </p:cNvSpPr>
          <p:nvPr>
            <p:ph type="sldNum" sz="quarter" idx="12"/>
          </p:nvPr>
        </p:nvSpPr>
        <p:spPr/>
        <p:txBody>
          <a:bodyPr/>
          <a:lstStyle/>
          <a:p>
            <a:fld id="{294A09A9-5501-47C1-A89A-A340965A2BE2}" type="slidenum">
              <a:rPr lang="en-US" smtClean="0"/>
              <a:t>‹#›</a:t>
            </a:fld>
            <a:endParaRPr lang="en-US" dirty="0"/>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pic>
        <p:nvPicPr>
          <p:cNvPr id="4" name="Picture 3" descr="A picture containing fabric&#10;&#10;Description automatically generated">
            <a:extLst>
              <a:ext uri="{FF2B5EF4-FFF2-40B4-BE49-F238E27FC236}">
                <a16:creationId xmlns:a16="http://schemas.microsoft.com/office/drawing/2014/main" id="{ABAD6905-AD97-1EAF-A4A3-D0BB13B128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67013" y="1162701"/>
            <a:ext cx="1562100" cy="4394200"/>
          </a:xfrm>
          <a:prstGeom prst="rect">
            <a:avLst/>
          </a:prstGeom>
        </p:spPr>
      </p:pic>
      <p:sp>
        <p:nvSpPr>
          <p:cNvPr id="10" name="Rectangle 9">
            <a:extLst>
              <a:ext uri="{FF2B5EF4-FFF2-40B4-BE49-F238E27FC236}">
                <a16:creationId xmlns:a16="http://schemas.microsoft.com/office/drawing/2014/main" id="{63BCB4CA-03FB-81F4-F8A2-FA9C0DBDEB11}"/>
              </a:ext>
            </a:extLst>
          </p:cNvPr>
          <p:cNvSpPr/>
          <p:nvPr userDrawn="1"/>
        </p:nvSpPr>
        <p:spPr>
          <a:xfrm>
            <a:off x="0" y="0"/>
            <a:ext cx="6096000" cy="68695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descr="A group of flowers&#10;&#10;Description automatically generated with low confidence">
            <a:extLst>
              <a:ext uri="{FF2B5EF4-FFF2-40B4-BE49-F238E27FC236}">
                <a16:creationId xmlns:a16="http://schemas.microsoft.com/office/drawing/2014/main" id="{138EDBF7-FA56-2BF9-ECFA-6C39FEE8F8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959852" flipH="1">
            <a:off x="1760954" y="2048834"/>
            <a:ext cx="1230524" cy="2287327"/>
          </a:xfrm>
          <a:prstGeom prst="rect">
            <a:avLst/>
          </a:prstGeom>
        </p:spPr>
      </p:pic>
      <p:sp>
        <p:nvSpPr>
          <p:cNvPr id="2" name="Title 1">
            <a:extLst>
              <a:ext uri="{FF2B5EF4-FFF2-40B4-BE49-F238E27FC236}">
                <a16:creationId xmlns:a16="http://schemas.microsoft.com/office/drawing/2014/main" id="{5A0D1FF5-7EF8-4250-A259-43050ABBD3B6}"/>
              </a:ext>
            </a:extLst>
          </p:cNvPr>
          <p:cNvSpPr>
            <a:spLocks noGrp="1"/>
          </p:cNvSpPr>
          <p:nvPr>
            <p:ph type="title"/>
          </p:nvPr>
        </p:nvSpPr>
        <p:spPr>
          <a:xfrm>
            <a:off x="8183880" y="978408"/>
            <a:ext cx="3749040" cy="1325880"/>
          </a:xfrm>
        </p:spPr>
        <p:txBody>
          <a:bodyPr/>
          <a:lstStyle/>
          <a:p>
            <a:r>
              <a:rPr lang="en-US"/>
              <a:t>Click to edit Master title style</a:t>
            </a:r>
            <a:endParaRPr lang="en-US" dirty="0"/>
          </a:p>
        </p:txBody>
      </p:sp>
      <p:sp>
        <p:nvSpPr>
          <p:cNvPr id="8" name="Footer Placeholder 7">
            <a:extLst>
              <a:ext uri="{FF2B5EF4-FFF2-40B4-BE49-F238E27FC236}">
                <a16:creationId xmlns:a16="http://schemas.microsoft.com/office/drawing/2014/main" id="{3A51CCCC-1589-401D-AE98-FC28716301EF}"/>
              </a:ext>
            </a:extLst>
          </p:cNvPr>
          <p:cNvSpPr>
            <a:spLocks noGrp="1"/>
          </p:cNvSpPr>
          <p:nvPr>
            <p:ph type="ftr" sz="quarter" idx="11"/>
          </p:nvPr>
        </p:nvSpPr>
        <p:spPr/>
        <p:txBody>
          <a:bodyPr/>
          <a:lstStyle/>
          <a:p>
            <a:r>
              <a:rPr lang="en-US"/>
              <a:t>Presentation title</a:t>
            </a:r>
            <a:endParaRPr lang="en-US" dirty="0"/>
          </a:p>
        </p:txBody>
      </p:sp>
      <p:sp>
        <p:nvSpPr>
          <p:cNvPr id="9" name="Slide Number Placeholder 8">
            <a:extLst>
              <a:ext uri="{FF2B5EF4-FFF2-40B4-BE49-F238E27FC236}">
                <a16:creationId xmlns:a16="http://schemas.microsoft.com/office/drawing/2014/main" id="{285D9D7D-8D9A-473E-AF0D-EF1940D793C3}"/>
              </a:ext>
            </a:extLst>
          </p:cNvPr>
          <p:cNvSpPr>
            <a:spLocks noGrp="1"/>
          </p:cNvSpPr>
          <p:nvPr>
            <p:ph type="sldNum" sz="quarter" idx="12"/>
          </p:nvPr>
        </p:nvSpPr>
        <p:spPr/>
        <p:txBody>
          <a:bodyPr/>
          <a:lstStyle/>
          <a:p>
            <a:fld id="{294A09A9-5501-47C1-A89A-A340965A2BE2}" type="slidenum">
              <a:rPr lang="en-US" smtClean="0"/>
              <a:t>‹#›</a:t>
            </a:fld>
            <a:endParaRPr lang="en-US" dirty="0"/>
          </a:p>
        </p:txBody>
      </p:sp>
      <p:sp>
        <p:nvSpPr>
          <p:cNvPr id="32" name="Content Placeholder 5">
            <a:extLst>
              <a:ext uri="{FF2B5EF4-FFF2-40B4-BE49-F238E27FC236}">
                <a16:creationId xmlns:a16="http://schemas.microsoft.com/office/drawing/2014/main" id="{9BEB2D80-6263-5794-6A1A-CFF345F7A92E}"/>
              </a:ext>
            </a:extLst>
          </p:cNvPr>
          <p:cNvSpPr>
            <a:spLocks noGrp="1"/>
          </p:cNvSpPr>
          <p:nvPr>
            <p:ph sz="quarter" idx="4"/>
          </p:nvPr>
        </p:nvSpPr>
        <p:spPr>
          <a:xfrm>
            <a:off x="8183880" y="2194560"/>
            <a:ext cx="3749040" cy="4306824"/>
          </a:xfrm>
        </p:spPr>
        <p:txBody>
          <a:bodyPr>
            <a:normAutofit/>
          </a:bodyPr>
          <a:lstStyle>
            <a:lvl1pPr marL="0" indent="0">
              <a:lnSpc>
                <a:spcPct val="150000"/>
              </a:lnSpc>
              <a:buClr>
                <a:srgbClr val="73292A"/>
              </a:buClr>
              <a:buNone/>
              <a:defRPr sz="2400"/>
            </a:lvl1pPr>
            <a:lvl2pPr marL="228600">
              <a:buClr>
                <a:srgbClr val="73292A"/>
              </a:buClr>
              <a:defRPr sz="2000"/>
            </a:lvl2pPr>
            <a:lvl3pPr marL="685800">
              <a:buClr>
                <a:srgbClr val="73292A"/>
              </a:buClr>
              <a:defRPr sz="1800"/>
            </a:lvl3pPr>
            <a:lvl4pPr marL="1143000">
              <a:buClr>
                <a:srgbClr val="73292A"/>
              </a:buClr>
              <a:defRPr sz="1600"/>
            </a:lvl4pPr>
            <a:lvl5pPr marL="1600200">
              <a:buClr>
                <a:srgbClr val="73292A"/>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A picture containing flower, plant&#10;&#10;Description automatically generated">
            <a:extLst>
              <a:ext uri="{FF2B5EF4-FFF2-40B4-BE49-F238E27FC236}">
                <a16:creationId xmlns:a16="http://schemas.microsoft.com/office/drawing/2014/main" id="{0FE36A83-31CF-DF76-5708-55ED9FB707E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77235" y="2476883"/>
            <a:ext cx="749300" cy="2755900"/>
          </a:xfrm>
          <a:prstGeom prst="rect">
            <a:avLst/>
          </a:prstGeom>
        </p:spPr>
      </p:pic>
      <p:sp>
        <p:nvSpPr>
          <p:cNvPr id="11" name="Text Placeholder 33">
            <a:extLst>
              <a:ext uri="{FF2B5EF4-FFF2-40B4-BE49-F238E27FC236}">
                <a16:creationId xmlns:a16="http://schemas.microsoft.com/office/drawing/2014/main" id="{5BF6365E-74A9-6D7B-5F20-7C29F29017E5}"/>
              </a:ext>
            </a:extLst>
          </p:cNvPr>
          <p:cNvSpPr>
            <a:spLocks noGrp="1"/>
          </p:cNvSpPr>
          <p:nvPr>
            <p:ph type="body" sz="quarter" idx="13" hasCustomPrompt="1"/>
          </p:nvPr>
        </p:nvSpPr>
        <p:spPr>
          <a:xfrm>
            <a:off x="1225296" y="1426464"/>
            <a:ext cx="3922776" cy="4242816"/>
          </a:xfrm>
        </p:spPr>
        <p:txBody>
          <a:bodyPr anchor="ctr">
            <a:normAutofit/>
          </a:bodyPr>
          <a:lstStyle>
            <a:lvl1pPr marL="0" indent="0" algn="ctr">
              <a:spcBef>
                <a:spcPts val="0"/>
              </a:spcBef>
              <a:buNone/>
              <a:defRPr sz="30000">
                <a:solidFill>
                  <a:schemeClr val="bg1"/>
                </a:solidFill>
                <a:latin typeface="+mj-lt"/>
              </a:defRPr>
            </a:lvl1pPr>
          </a:lstStyle>
          <a:p>
            <a:pPr lvl="0"/>
            <a:r>
              <a:rPr lang="en-US" dirty="0"/>
              <a:t>X</a:t>
            </a:r>
          </a:p>
        </p:txBody>
      </p:sp>
    </p:spTree>
    <p:extLst>
      <p:ext uri="{BB962C8B-B14F-4D97-AF65-F5344CB8AC3E}">
        <p14:creationId xmlns:p14="http://schemas.microsoft.com/office/powerpoint/2010/main" val="953980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tx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7BB4DE27-1913-8274-9943-46641EA0DAB7}"/>
              </a:ext>
            </a:extLst>
          </p:cNvPr>
          <p:cNvSpPr/>
          <p:nvPr userDrawn="1"/>
        </p:nvSpPr>
        <p:spPr>
          <a:xfrm>
            <a:off x="1174276" y="-756"/>
            <a:ext cx="9843449" cy="5690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ectangle 8">
            <a:extLst>
              <a:ext uri="{FF2B5EF4-FFF2-40B4-BE49-F238E27FC236}">
                <a16:creationId xmlns:a16="http://schemas.microsoft.com/office/drawing/2014/main" id="{F901AB4A-AE17-BFA4-697C-75EC6407E147}"/>
              </a:ext>
            </a:extLst>
          </p:cNvPr>
          <p:cNvSpPr/>
          <p:nvPr userDrawn="1"/>
        </p:nvSpPr>
        <p:spPr>
          <a:xfrm>
            <a:off x="1604189" y="-13446"/>
            <a:ext cx="8983623" cy="525779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picture containing mollusk, insect&#10;&#10;Description automatically generated">
            <a:extLst>
              <a:ext uri="{FF2B5EF4-FFF2-40B4-BE49-F238E27FC236}">
                <a16:creationId xmlns:a16="http://schemas.microsoft.com/office/drawing/2014/main" id="{1C7F01FE-99A8-35BD-05A1-6D93A2578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52833" y="5110810"/>
            <a:ext cx="1207554" cy="354511"/>
          </a:xfrm>
          <a:prstGeom prst="rect">
            <a:avLst/>
          </a:prstGeom>
        </p:spPr>
      </p:pic>
      <p:pic>
        <p:nvPicPr>
          <p:cNvPr id="13" name="Picture 12">
            <a:extLst>
              <a:ext uri="{FF2B5EF4-FFF2-40B4-BE49-F238E27FC236}">
                <a16:creationId xmlns:a16="http://schemas.microsoft.com/office/drawing/2014/main" id="{E66660DF-FD7A-4340-E854-B4680A6B88C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5400000">
            <a:off x="5202474" y="-1953000"/>
            <a:ext cx="1485900" cy="5372100"/>
          </a:xfrm>
          <a:prstGeom prst="rect">
            <a:avLst/>
          </a:prstGeom>
        </p:spPr>
      </p:pic>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748028" y="1389888"/>
            <a:ext cx="8695944"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2223516" y="2651760"/>
            <a:ext cx="7744968" cy="2697480"/>
          </a:xfrm>
        </p:spPr>
        <p:txBody>
          <a:bodyPr>
            <a:normAutofit/>
          </a:bodyPr>
          <a:lstStyle>
            <a:lvl1pPr marL="0" indent="0" algn="ctr">
              <a:lnSpc>
                <a:spcPct val="100000"/>
              </a:lnSpc>
              <a:buNone/>
              <a:defRPr sz="2000">
                <a:latin typeface="Gill Sans Nova Light" panose="020F0302020204030204" pitchFamily="34" charset="0"/>
                <a:cs typeface="Gill Sans Nova Light" panose="020F0302020204030204" pitchFamily="34" charset="0"/>
              </a:defRPr>
            </a:lvl1pPr>
            <a:lvl2pPr algn="ctr">
              <a:lnSpc>
                <a:spcPct val="100000"/>
              </a:lnSpc>
              <a:defRPr sz="1800">
                <a:latin typeface="Gill Sans Nova Light" panose="020F0302020204030204" pitchFamily="34" charset="0"/>
                <a:cs typeface="Gill Sans Nova Light" panose="020F0302020204030204" pitchFamily="34" charset="0"/>
              </a:defRPr>
            </a:lvl2pPr>
            <a:lvl3pPr algn="ctr">
              <a:defRPr sz="1600">
                <a:latin typeface="Gill Sans Nova Light" panose="020F0302020204030204" pitchFamily="34" charset="0"/>
                <a:cs typeface="Gill Sans Nova Light" panose="020F0302020204030204" pitchFamily="34" charset="0"/>
              </a:defRPr>
            </a:lvl3pPr>
            <a:lvl4pPr algn="ctr">
              <a:defRPr sz="1400">
                <a:latin typeface="Gill Sans Nova Light" panose="020F0302020204030204" pitchFamily="34" charset="0"/>
                <a:cs typeface="Gill Sans Nova Light" panose="020F0302020204030204" pitchFamily="34" charset="0"/>
              </a:defRPr>
            </a:lvl4pPr>
            <a:lvl5pPr algn="ctr">
              <a:defRPr sz="1400">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p:txBody>
      </p:sp>
      <p:sp>
        <p:nvSpPr>
          <p:cNvPr id="14" name="Footer Placeholder 13">
            <a:extLst>
              <a:ext uri="{FF2B5EF4-FFF2-40B4-BE49-F238E27FC236}">
                <a16:creationId xmlns:a16="http://schemas.microsoft.com/office/drawing/2014/main" id="{2F05D25C-B703-1868-603E-D468EF44D794}"/>
              </a:ext>
            </a:extLst>
          </p:cNvPr>
          <p:cNvSpPr>
            <a:spLocks noGrp="1"/>
          </p:cNvSpPr>
          <p:nvPr>
            <p:ph type="ftr" sz="quarter" idx="10"/>
          </p:nvPr>
        </p:nvSpPr>
        <p:spPr/>
        <p:txBody>
          <a:bodyPr/>
          <a:lstStyle/>
          <a:p>
            <a:r>
              <a:rPr lang="en-US"/>
              <a:t>Presentation title</a:t>
            </a:r>
            <a:endParaRPr lang="en-US" dirty="0"/>
          </a:p>
        </p:txBody>
      </p:sp>
      <p:sp>
        <p:nvSpPr>
          <p:cNvPr id="15" name="Slide Number Placeholder 14">
            <a:extLst>
              <a:ext uri="{FF2B5EF4-FFF2-40B4-BE49-F238E27FC236}">
                <a16:creationId xmlns:a16="http://schemas.microsoft.com/office/drawing/2014/main" id="{D8FDB2CC-A975-BC07-042A-228D387E5165}"/>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0268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tx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8ADFA29-47E3-2E16-12B7-D8031DC04C0D}"/>
              </a:ext>
            </a:extLst>
          </p:cNvPr>
          <p:cNvSpPr/>
          <p:nvPr userDrawn="1"/>
        </p:nvSpPr>
        <p:spPr>
          <a:xfrm>
            <a:off x="0" y="3377183"/>
            <a:ext cx="12192000" cy="232657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descr="A close up of a plant&#10;&#10;Description automatically generated with low confidence">
            <a:extLst>
              <a:ext uri="{FF2B5EF4-FFF2-40B4-BE49-F238E27FC236}">
                <a16:creationId xmlns:a16="http://schemas.microsoft.com/office/drawing/2014/main" id="{D373DB44-C887-96AC-D32D-B7656F28FB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5387322" y="3187511"/>
            <a:ext cx="1422400" cy="5283200"/>
          </a:xfrm>
          <a:prstGeom prst="rect">
            <a:avLst/>
          </a:prstGeom>
        </p:spPr>
      </p:pic>
      <p:pic>
        <p:nvPicPr>
          <p:cNvPr id="9" name="Picture 8" descr="A picture containing bedclothes, fabric&#10;&#10;Description automatically generated">
            <a:extLst>
              <a:ext uri="{FF2B5EF4-FFF2-40B4-BE49-F238E27FC236}">
                <a16:creationId xmlns:a16="http://schemas.microsoft.com/office/drawing/2014/main" id="{6A080FF9-A96B-AA38-428D-5F2CF533D06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5400022" y="287485"/>
            <a:ext cx="1485900" cy="5372100"/>
          </a:xfrm>
          <a:prstGeom prst="rect">
            <a:avLst/>
          </a:prstGeom>
        </p:spPr>
      </p:pic>
      <p:sp>
        <p:nvSpPr>
          <p:cNvPr id="13" name="Rectangle 12">
            <a:extLst>
              <a:ext uri="{FF2B5EF4-FFF2-40B4-BE49-F238E27FC236}">
                <a16:creationId xmlns:a16="http://schemas.microsoft.com/office/drawing/2014/main" id="{25150280-02E2-686D-A130-65EBDA15EF13}"/>
              </a:ext>
            </a:extLst>
          </p:cNvPr>
          <p:cNvSpPr/>
          <p:nvPr userDrawn="1"/>
        </p:nvSpPr>
        <p:spPr>
          <a:xfrm>
            <a:off x="232651" y="3633264"/>
            <a:ext cx="11740896" cy="1789752"/>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ill Sans Light" panose="020B0302020104020203" pitchFamily="34" charset="-79"/>
              <a:cs typeface="Gill Sans Light" panose="020B0302020104020203" pitchFamily="34" charset="-79"/>
            </a:endParaRPr>
          </a:p>
        </p:txBody>
      </p:sp>
      <p:pic>
        <p:nvPicPr>
          <p:cNvPr id="15" name="Picture 14" descr="A picture containing ceramic ware, porcelain&#10;&#10;Description automatically generated">
            <a:extLst>
              <a:ext uri="{FF2B5EF4-FFF2-40B4-BE49-F238E27FC236}">
                <a16:creationId xmlns:a16="http://schemas.microsoft.com/office/drawing/2014/main" id="{3DD4D68C-6665-333E-98E8-785116A05A7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2590193">
            <a:off x="6957396" y="5090392"/>
            <a:ext cx="856832" cy="832525"/>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27E0939A-D971-0D79-9B6D-834913C959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362979" y="3252854"/>
            <a:ext cx="1206427" cy="621355"/>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userDrawn="1">
            <p:ph type="title"/>
          </p:nvPr>
        </p:nvSpPr>
        <p:spPr>
          <a:xfrm>
            <a:off x="1153668" y="3977640"/>
            <a:ext cx="9884664" cy="731520"/>
          </a:xfrm>
        </p:spPr>
        <p:txBody>
          <a:bodyPr anchor="b">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userDrawn="1">
            <p:ph type="body" idx="1"/>
          </p:nvPr>
        </p:nvSpPr>
        <p:spPr>
          <a:xfrm>
            <a:off x="1153668" y="4700016"/>
            <a:ext cx="9884664" cy="457200"/>
          </a:xfrm>
        </p:spPr>
        <p:txBody>
          <a:bodyPr anchor="ct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802635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838200" y="1825625"/>
            <a:ext cx="10515600" cy="4370832"/>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green">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838200" y="380999"/>
            <a:ext cx="10515600" cy="1325880"/>
          </a:xfrm>
        </p:spPr>
        <p:txBody>
          <a:bodyPr/>
          <a:lstStyle>
            <a:lvl1pPr algn="ctr">
              <a:defRPr>
                <a:latin typeface="Baskerville" panose="02020502070401020303" pitchFamily="18" charset="0"/>
                <a:ea typeface="Baskerville" panose="02020502070401020303" pitchFamily="18" charset="0"/>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609600" y="1600200"/>
            <a:ext cx="10972800" cy="4572000"/>
          </a:xfrm>
        </p:spPr>
        <p:txBody>
          <a:bodyPr/>
          <a:lstStyle>
            <a:lvl1pPr>
              <a:defRPr>
                <a:latin typeface="Gill Sans Nova Light" panose="020F0302020204030204" pitchFamily="34" charset="0"/>
                <a:cs typeface="Gill Sans Nova Light" panose="020F0302020204030204" pitchFamily="34" charset="0"/>
              </a:defRPr>
            </a:lvl1pPr>
            <a:lvl2pPr>
              <a:defRPr>
                <a:latin typeface="Gill Sans Nova Light" panose="020F0302020204030204" pitchFamily="34" charset="0"/>
                <a:cs typeface="Gill Sans Nova Light" panose="020F0302020204030204" pitchFamily="34" charset="0"/>
              </a:defRPr>
            </a:lvl2pPr>
            <a:lvl3pPr>
              <a:defRPr>
                <a:latin typeface="Gill Sans Nova Light" panose="020F0302020204030204" pitchFamily="34" charset="0"/>
                <a:cs typeface="Gill Sans Nova Light" panose="020F0302020204030204" pitchFamily="34" charset="0"/>
              </a:defRPr>
            </a:lvl3pPr>
            <a:lvl4pPr>
              <a:defRPr>
                <a:latin typeface="Gill Sans Nova Light" panose="020F0302020204030204" pitchFamily="34" charset="0"/>
                <a:cs typeface="Gill Sans Nova Light" panose="020F0302020204030204" pitchFamily="34" charset="0"/>
              </a:defRPr>
            </a:lvl4pPr>
            <a:lvl5pPr>
              <a:defRPr>
                <a:latin typeface="Gill Sans Nova Light" panose="020F0302020204030204" pitchFamily="34" charset="0"/>
                <a:cs typeface="Gill Sans Nova Light" panose="020F03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74170EA9-DC14-D6B7-054C-51C9E1FE932C}"/>
              </a:ext>
            </a:extLst>
          </p:cNvPr>
          <p:cNvSpPr>
            <a:spLocks noGrp="1"/>
          </p:cNvSpPr>
          <p:nvPr>
            <p:ph type="ftr" sz="quarter" idx="10"/>
          </p:nvPr>
        </p:nvSpPr>
        <p:spPr/>
        <p:txBody>
          <a:bodyPr/>
          <a:lstStyle/>
          <a:p>
            <a:r>
              <a:rPr lang="en-US"/>
              <a:t>Presentation title</a:t>
            </a:r>
            <a:endParaRPr lang="en-US" dirty="0"/>
          </a:p>
        </p:txBody>
      </p:sp>
      <p:sp>
        <p:nvSpPr>
          <p:cNvPr id="7" name="Slide Number Placeholder 6">
            <a:extLst>
              <a:ext uri="{FF2B5EF4-FFF2-40B4-BE49-F238E27FC236}">
                <a16:creationId xmlns:a16="http://schemas.microsoft.com/office/drawing/2014/main" id="{3F65A817-7911-6CCE-C2C4-2C8568F7F358}"/>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25109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F45E1C-47F6-0AF9-7468-BA613D681E1D}"/>
              </a:ext>
            </a:extLst>
          </p:cNvPr>
          <p:cNvSpPr/>
          <p:nvPr userDrawn="1"/>
        </p:nvSpPr>
        <p:spPr>
          <a:xfrm>
            <a:off x="0" y="1533950"/>
            <a:ext cx="12192000" cy="37901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A picture containing fabric&#10;&#10;Description automatically generated">
            <a:extLst>
              <a:ext uri="{FF2B5EF4-FFF2-40B4-BE49-F238E27FC236}">
                <a16:creationId xmlns:a16="http://schemas.microsoft.com/office/drawing/2014/main" id="{AB9E0D8B-7031-366D-884B-EB3FABD78C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5056236" y="-1772981"/>
            <a:ext cx="2147050" cy="6039669"/>
          </a:xfrm>
          <a:prstGeom prst="rect">
            <a:avLst/>
          </a:prstGeom>
        </p:spPr>
      </p:pic>
      <p:sp>
        <p:nvSpPr>
          <p:cNvPr id="12" name="Rectangle 11">
            <a:extLst>
              <a:ext uri="{FF2B5EF4-FFF2-40B4-BE49-F238E27FC236}">
                <a16:creationId xmlns:a16="http://schemas.microsoft.com/office/drawing/2014/main" id="{1859314F-DCEF-A5A7-C5D9-F0D39AAC9FFA}"/>
              </a:ext>
            </a:extLst>
          </p:cNvPr>
          <p:cNvSpPr/>
          <p:nvPr userDrawn="1"/>
        </p:nvSpPr>
        <p:spPr>
          <a:xfrm>
            <a:off x="225552" y="1796143"/>
            <a:ext cx="11740896" cy="326571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descr="A picture containing flower, plant&#10;&#10;Description automatically generated">
            <a:extLst>
              <a:ext uri="{FF2B5EF4-FFF2-40B4-BE49-F238E27FC236}">
                <a16:creationId xmlns:a16="http://schemas.microsoft.com/office/drawing/2014/main" id="{DAAE5EB8-5B6B-6FA6-E6E7-D2F58FDFB4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6200000">
            <a:off x="6307543" y="-287017"/>
            <a:ext cx="1051334" cy="3866771"/>
          </a:xfrm>
          <a:prstGeom prst="rect">
            <a:avLst/>
          </a:prstGeom>
        </p:spPr>
      </p:pic>
      <p:pic>
        <p:nvPicPr>
          <p:cNvPr id="19" name="Picture 18" descr="A picture containing mollusk, insect&#10;&#10;Description automatically generated">
            <a:extLst>
              <a:ext uri="{FF2B5EF4-FFF2-40B4-BE49-F238E27FC236}">
                <a16:creationId xmlns:a16="http://schemas.microsoft.com/office/drawing/2014/main" id="{BB1368FF-AA1B-4423-30B1-BE082E6F191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492222" y="4923380"/>
            <a:ext cx="1207554" cy="354511"/>
          </a:xfrm>
          <a:prstGeom prst="rect">
            <a:avLst/>
          </a:prstGeom>
        </p:spPr>
      </p:pic>
      <p:sp>
        <p:nvSpPr>
          <p:cNvPr id="2" name="Title 1">
            <a:extLst>
              <a:ext uri="{FF2B5EF4-FFF2-40B4-BE49-F238E27FC236}">
                <a16:creationId xmlns:a16="http://schemas.microsoft.com/office/drawing/2014/main" id="{A2DFA2E8-50A1-4465-AC33-6FAC0E7736E9}"/>
              </a:ext>
            </a:extLst>
          </p:cNvPr>
          <p:cNvSpPr>
            <a:spLocks noGrp="1"/>
          </p:cNvSpPr>
          <p:nvPr>
            <p:ph type="title"/>
          </p:nvPr>
        </p:nvSpPr>
        <p:spPr>
          <a:xfrm>
            <a:off x="1743456" y="2404872"/>
            <a:ext cx="8705088" cy="2002536"/>
          </a:xfrm>
        </p:spPr>
        <p:txBody>
          <a:bodyPr anchor="t">
            <a:normAutofit/>
          </a:bodyPr>
          <a:lstStyle>
            <a:lvl1pPr algn="ct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743454" y="3964517"/>
            <a:ext cx="8705089" cy="457200"/>
          </a:xfrm>
        </p:spPr>
        <p:txBody>
          <a:bodyPr anchor="ctr"/>
          <a:lstStyle>
            <a:lvl1pPr marL="0" indent="0" algn="ctr">
              <a:buNone/>
              <a:defRPr sz="2400">
                <a:solidFill>
                  <a:schemeClr val="accent3"/>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7" name="Text Placeholder 24">
            <a:extLst>
              <a:ext uri="{FF2B5EF4-FFF2-40B4-BE49-F238E27FC236}">
                <a16:creationId xmlns:a16="http://schemas.microsoft.com/office/drawing/2014/main" id="{F5E2B84E-B4F2-ED93-8084-ECFC3B9C380F}"/>
              </a:ext>
            </a:extLst>
          </p:cNvPr>
          <p:cNvSpPr>
            <a:spLocks noGrp="1"/>
          </p:cNvSpPr>
          <p:nvPr>
            <p:ph type="body" sz="quarter" idx="11" hasCustomPrompt="1"/>
          </p:nvPr>
        </p:nvSpPr>
        <p:spPr>
          <a:xfrm>
            <a:off x="10149667" y="3189069"/>
            <a:ext cx="945473" cy="1936750"/>
          </a:xfrm>
        </p:spPr>
        <p:txBody>
          <a:bodyPr>
            <a:noAutofit/>
          </a:bodyPr>
          <a:lstStyle>
            <a:lvl1pPr marL="0" indent="0">
              <a:buNone/>
              <a:defRPr sz="14000" b="1">
                <a:solidFill>
                  <a:schemeClr val="tx2"/>
                </a:solidFill>
                <a:latin typeface="+mj-lt"/>
              </a:defRPr>
            </a:lvl1pPr>
          </a:lstStyle>
          <a:p>
            <a:pPr lvl="0"/>
            <a:r>
              <a:rPr lang="en-US" dirty="0"/>
              <a:t>”</a:t>
            </a:r>
          </a:p>
        </p:txBody>
      </p:sp>
      <p:sp>
        <p:nvSpPr>
          <p:cNvPr id="28" name="Text Placeholder 24">
            <a:extLst>
              <a:ext uri="{FF2B5EF4-FFF2-40B4-BE49-F238E27FC236}">
                <a16:creationId xmlns:a16="http://schemas.microsoft.com/office/drawing/2014/main" id="{FDD82133-EB75-7E07-A9CE-730CB7F6CD34}"/>
              </a:ext>
            </a:extLst>
          </p:cNvPr>
          <p:cNvSpPr>
            <a:spLocks noGrp="1"/>
          </p:cNvSpPr>
          <p:nvPr>
            <p:ph type="body" sz="quarter" idx="10" hasCustomPrompt="1"/>
          </p:nvPr>
        </p:nvSpPr>
        <p:spPr>
          <a:xfrm>
            <a:off x="1033184" y="2136567"/>
            <a:ext cx="941832" cy="1936750"/>
          </a:xfrm>
        </p:spPr>
        <p:txBody>
          <a:bodyPr>
            <a:noAutofit/>
          </a:bodyPr>
          <a:lstStyle>
            <a:lvl1pPr marL="0" indent="0">
              <a:buNone/>
              <a:defRPr sz="14000" b="1">
                <a:solidFill>
                  <a:schemeClr val="tx2"/>
                </a:solidFill>
                <a:latin typeface="+mj-lt"/>
              </a:defRPr>
            </a:lvl1pPr>
          </a:lstStyle>
          <a:p>
            <a:pPr lvl="0"/>
            <a:r>
              <a:rPr lang="en-US" dirty="0"/>
              <a:t>“</a:t>
            </a:r>
          </a:p>
        </p:txBody>
      </p:sp>
    </p:spTree>
    <p:extLst>
      <p:ext uri="{BB962C8B-B14F-4D97-AF65-F5344CB8AC3E}">
        <p14:creationId xmlns:p14="http://schemas.microsoft.com/office/powerpoint/2010/main" val="3178703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375868"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326173"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328309"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3828270"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763663" y="3926721"/>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765799" y="4286611"/>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280672"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216065"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218201"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8733074" y="1797050"/>
            <a:ext cx="2057400" cy="20589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666331" y="3946525"/>
            <a:ext cx="2194560" cy="355600"/>
          </a:xfrm>
        </p:spPr>
        <p:txBody>
          <a:bodyPr lIns="0" tIns="0" rIns="0" bIns="0" anchor="ctr">
            <a:noAutofit/>
          </a:bodyPr>
          <a:lstStyle>
            <a:lvl1pPr marL="0" indent="0" algn="ctr">
              <a:lnSpc>
                <a:spcPct val="100000"/>
              </a:lnSpc>
              <a:spcBef>
                <a:spcPts val="0"/>
              </a:spcBef>
              <a:buNone/>
              <a:defRPr sz="200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668467" y="4306415"/>
            <a:ext cx="2194560" cy="274320"/>
          </a:xfrm>
        </p:spPr>
        <p:txBody>
          <a:bodyPr lIns="0" tIns="0" rIns="0" bIns="0" anchor="ctr">
            <a:noAutofit/>
          </a:bodyPr>
          <a:lstStyle>
            <a:lvl1pPr marL="0" indent="0" algn="ctr">
              <a:lnSpc>
                <a:spcPct val="100000"/>
              </a:lnSpc>
              <a:spcBef>
                <a:spcPts val="0"/>
              </a:spcBef>
              <a:buNone/>
              <a:defRPr sz="160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519687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1740FC-E682-E87B-87BB-213396FD2DF6}"/>
              </a:ext>
            </a:extLst>
          </p:cNvPr>
          <p:cNvSpPr/>
          <p:nvPr userDrawn="1"/>
        </p:nvSpPr>
        <p:spPr>
          <a:xfrm>
            <a:off x="553443" y="0"/>
            <a:ext cx="11105522" cy="6244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2AC6E25B-7977-E725-B84F-07CA54BB4973}"/>
              </a:ext>
            </a:extLst>
          </p:cNvPr>
          <p:cNvSpPr/>
          <p:nvPr userDrawn="1"/>
        </p:nvSpPr>
        <p:spPr>
          <a:xfrm>
            <a:off x="877579" y="0"/>
            <a:ext cx="10460969" cy="587278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A picture containing mollusk, insect&#10;&#10;Description automatically generated">
            <a:extLst>
              <a:ext uri="{FF2B5EF4-FFF2-40B4-BE49-F238E27FC236}">
                <a16:creationId xmlns:a16="http://schemas.microsoft.com/office/drawing/2014/main" id="{0EE757CA-B891-A6E4-F7DB-FFB1DBFDA0C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91275" y="5738220"/>
            <a:ext cx="1207554" cy="354511"/>
          </a:xfrm>
          <a:prstGeom prst="rect">
            <a:avLst/>
          </a:prstGeom>
        </p:spPr>
      </p:pic>
      <p:sp>
        <p:nvSpPr>
          <p:cNvPr id="2" name="Title 1">
            <a:extLst>
              <a:ext uri="{FF2B5EF4-FFF2-40B4-BE49-F238E27FC236}">
                <a16:creationId xmlns:a16="http://schemas.microsoft.com/office/drawing/2014/main" id="{115CA519-6BA6-FAC8-3545-2E7E3CBDE2A9}"/>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22" name="Picture Placeholder 17">
            <a:extLst>
              <a:ext uri="{FF2B5EF4-FFF2-40B4-BE49-F238E27FC236}">
                <a16:creationId xmlns:a16="http://schemas.microsoft.com/office/drawing/2014/main" id="{6A1AC1B6-9CB9-19D8-8BDC-EDC0B6C19DBE}"/>
              </a:ext>
            </a:extLst>
          </p:cNvPr>
          <p:cNvSpPr>
            <a:spLocks noGrp="1" noChangeAspect="1"/>
          </p:cNvSpPr>
          <p:nvPr>
            <p:ph type="pic" sz="quarter" idx="12"/>
          </p:nvPr>
        </p:nvSpPr>
        <p:spPr>
          <a:xfrm>
            <a:off x="168136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0" name="Text Placeholder 19">
            <a:extLst>
              <a:ext uri="{FF2B5EF4-FFF2-40B4-BE49-F238E27FC236}">
                <a16:creationId xmlns:a16="http://schemas.microsoft.com/office/drawing/2014/main" id="{DAB2A93C-DB99-8217-D74F-D08E610FA758}"/>
              </a:ext>
            </a:extLst>
          </p:cNvPr>
          <p:cNvSpPr>
            <a:spLocks noGrp="1"/>
          </p:cNvSpPr>
          <p:nvPr>
            <p:ph type="body" sz="quarter" idx="13"/>
          </p:nvPr>
        </p:nvSpPr>
        <p:spPr>
          <a:xfrm>
            <a:off x="1106424"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1" name="Text Placeholder 19">
            <a:extLst>
              <a:ext uri="{FF2B5EF4-FFF2-40B4-BE49-F238E27FC236}">
                <a16:creationId xmlns:a16="http://schemas.microsoft.com/office/drawing/2014/main" id="{61950EAA-EB4E-8768-AFC9-A0356AECFE12}"/>
              </a:ext>
            </a:extLst>
          </p:cNvPr>
          <p:cNvSpPr>
            <a:spLocks noGrp="1"/>
          </p:cNvSpPr>
          <p:nvPr>
            <p:ph type="body" sz="quarter" idx="14"/>
          </p:nvPr>
        </p:nvSpPr>
        <p:spPr>
          <a:xfrm>
            <a:off x="1106424"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6" name="Picture Placeholder 17">
            <a:extLst>
              <a:ext uri="{FF2B5EF4-FFF2-40B4-BE49-F238E27FC236}">
                <a16:creationId xmlns:a16="http://schemas.microsoft.com/office/drawing/2014/main" id="{B23EF08B-7D0C-7D96-413D-71C22E3F74D0}"/>
              </a:ext>
            </a:extLst>
          </p:cNvPr>
          <p:cNvSpPr>
            <a:spLocks noGrp="1" noChangeAspect="1"/>
          </p:cNvSpPr>
          <p:nvPr>
            <p:ph type="pic" sz="quarter" idx="26"/>
          </p:nvPr>
        </p:nvSpPr>
        <p:spPr>
          <a:xfrm>
            <a:off x="168136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5" name="Text Placeholder 19">
            <a:extLst>
              <a:ext uri="{FF2B5EF4-FFF2-40B4-BE49-F238E27FC236}">
                <a16:creationId xmlns:a16="http://schemas.microsoft.com/office/drawing/2014/main" id="{A6866782-6675-4F37-E5D2-68CB0191C1A7}"/>
              </a:ext>
            </a:extLst>
          </p:cNvPr>
          <p:cNvSpPr>
            <a:spLocks noGrp="1"/>
          </p:cNvSpPr>
          <p:nvPr>
            <p:ph type="body" sz="quarter" idx="25"/>
          </p:nvPr>
        </p:nvSpPr>
        <p:spPr>
          <a:xfrm>
            <a:off x="1106424"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4" name="Text Placeholder 19">
            <a:extLst>
              <a:ext uri="{FF2B5EF4-FFF2-40B4-BE49-F238E27FC236}">
                <a16:creationId xmlns:a16="http://schemas.microsoft.com/office/drawing/2014/main" id="{9F53AB27-DDFA-AA5D-8253-546C9BBA9CE7}"/>
              </a:ext>
            </a:extLst>
          </p:cNvPr>
          <p:cNvSpPr>
            <a:spLocks noGrp="1"/>
          </p:cNvSpPr>
          <p:nvPr>
            <p:ph type="body" sz="quarter" idx="24"/>
          </p:nvPr>
        </p:nvSpPr>
        <p:spPr>
          <a:xfrm>
            <a:off x="1106424"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E3B18CDB-3FF1-EC8E-EA8A-31E9BF81747A}"/>
              </a:ext>
            </a:extLst>
          </p:cNvPr>
          <p:cNvSpPr>
            <a:spLocks noGrp="1" noChangeAspect="1"/>
          </p:cNvSpPr>
          <p:nvPr>
            <p:ph type="pic" sz="quarter" idx="17"/>
          </p:nvPr>
        </p:nvSpPr>
        <p:spPr>
          <a:xfrm>
            <a:off x="422675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3" name="Text Placeholder 19">
            <a:extLst>
              <a:ext uri="{FF2B5EF4-FFF2-40B4-BE49-F238E27FC236}">
                <a16:creationId xmlns:a16="http://schemas.microsoft.com/office/drawing/2014/main" id="{EAB1EC17-F1C7-0781-4F52-DEE9122BBC9D}"/>
              </a:ext>
            </a:extLst>
          </p:cNvPr>
          <p:cNvSpPr>
            <a:spLocks noGrp="1"/>
          </p:cNvSpPr>
          <p:nvPr>
            <p:ph type="body" sz="quarter" idx="19"/>
          </p:nvPr>
        </p:nvSpPr>
        <p:spPr>
          <a:xfrm>
            <a:off x="3639312"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2" name="Text Placeholder 19">
            <a:extLst>
              <a:ext uri="{FF2B5EF4-FFF2-40B4-BE49-F238E27FC236}">
                <a16:creationId xmlns:a16="http://schemas.microsoft.com/office/drawing/2014/main" id="{9E2E4E06-43E3-5309-A921-59117EDFEA1A}"/>
              </a:ext>
            </a:extLst>
          </p:cNvPr>
          <p:cNvSpPr>
            <a:spLocks noGrp="1"/>
          </p:cNvSpPr>
          <p:nvPr>
            <p:ph type="body" sz="quarter" idx="18"/>
          </p:nvPr>
        </p:nvSpPr>
        <p:spPr>
          <a:xfrm>
            <a:off x="3639312"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6" name="Picture Placeholder 17">
            <a:extLst>
              <a:ext uri="{FF2B5EF4-FFF2-40B4-BE49-F238E27FC236}">
                <a16:creationId xmlns:a16="http://schemas.microsoft.com/office/drawing/2014/main" id="{DD9CE7E9-3BC2-0321-457B-61D363708B38}"/>
              </a:ext>
            </a:extLst>
          </p:cNvPr>
          <p:cNvSpPr>
            <a:spLocks noGrp="1" noChangeAspect="1"/>
          </p:cNvSpPr>
          <p:nvPr>
            <p:ph type="pic" sz="quarter" idx="29"/>
          </p:nvPr>
        </p:nvSpPr>
        <p:spPr>
          <a:xfrm>
            <a:off x="422675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3" name="Text Placeholder 19">
            <a:extLst>
              <a:ext uri="{FF2B5EF4-FFF2-40B4-BE49-F238E27FC236}">
                <a16:creationId xmlns:a16="http://schemas.microsoft.com/office/drawing/2014/main" id="{70DD1941-A469-A457-B987-E0E2C300A8AE}"/>
              </a:ext>
            </a:extLst>
          </p:cNvPr>
          <p:cNvSpPr>
            <a:spLocks noGrp="1"/>
          </p:cNvSpPr>
          <p:nvPr>
            <p:ph type="body" sz="quarter" idx="31"/>
          </p:nvPr>
        </p:nvSpPr>
        <p:spPr>
          <a:xfrm>
            <a:off x="3639312"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18" name="Text Placeholder 19">
            <a:extLst>
              <a:ext uri="{FF2B5EF4-FFF2-40B4-BE49-F238E27FC236}">
                <a16:creationId xmlns:a16="http://schemas.microsoft.com/office/drawing/2014/main" id="{D6B84B7D-A7EC-6FE1-9925-F78AF0DE230F}"/>
              </a:ext>
            </a:extLst>
          </p:cNvPr>
          <p:cNvSpPr>
            <a:spLocks noGrp="1"/>
          </p:cNvSpPr>
          <p:nvPr>
            <p:ph type="body" sz="quarter" idx="30"/>
          </p:nvPr>
        </p:nvSpPr>
        <p:spPr>
          <a:xfrm>
            <a:off x="3639312"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0" name="Picture Placeholder 17">
            <a:extLst>
              <a:ext uri="{FF2B5EF4-FFF2-40B4-BE49-F238E27FC236}">
                <a16:creationId xmlns:a16="http://schemas.microsoft.com/office/drawing/2014/main" id="{2EB018F6-8206-135F-BF16-29E6E63FD099}"/>
              </a:ext>
            </a:extLst>
          </p:cNvPr>
          <p:cNvSpPr>
            <a:spLocks noGrp="1" noChangeAspect="1"/>
          </p:cNvSpPr>
          <p:nvPr>
            <p:ph type="pic" sz="quarter" idx="16"/>
          </p:nvPr>
        </p:nvSpPr>
        <p:spPr>
          <a:xfrm>
            <a:off x="6772144"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5" name="Text Placeholder 19">
            <a:extLst>
              <a:ext uri="{FF2B5EF4-FFF2-40B4-BE49-F238E27FC236}">
                <a16:creationId xmlns:a16="http://schemas.microsoft.com/office/drawing/2014/main" id="{13D50A41-E904-8A4E-6F0A-F980F8D64711}"/>
              </a:ext>
            </a:extLst>
          </p:cNvPr>
          <p:cNvSpPr>
            <a:spLocks noGrp="1"/>
          </p:cNvSpPr>
          <p:nvPr>
            <p:ph type="body" sz="quarter" idx="21"/>
          </p:nvPr>
        </p:nvSpPr>
        <p:spPr>
          <a:xfrm>
            <a:off x="6172200"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4" name="Text Placeholder 19">
            <a:extLst>
              <a:ext uri="{FF2B5EF4-FFF2-40B4-BE49-F238E27FC236}">
                <a16:creationId xmlns:a16="http://schemas.microsoft.com/office/drawing/2014/main" id="{D6CE30A5-8B65-384B-A8B9-6F711A521946}"/>
              </a:ext>
            </a:extLst>
          </p:cNvPr>
          <p:cNvSpPr>
            <a:spLocks noGrp="1"/>
          </p:cNvSpPr>
          <p:nvPr>
            <p:ph type="body" sz="quarter" idx="20"/>
          </p:nvPr>
        </p:nvSpPr>
        <p:spPr>
          <a:xfrm>
            <a:off x="6172200"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14" name="Picture Placeholder 17">
            <a:extLst>
              <a:ext uri="{FF2B5EF4-FFF2-40B4-BE49-F238E27FC236}">
                <a16:creationId xmlns:a16="http://schemas.microsoft.com/office/drawing/2014/main" id="{AA1AC2FE-336D-4E7F-2C86-6A8C29BA8F90}"/>
              </a:ext>
            </a:extLst>
          </p:cNvPr>
          <p:cNvSpPr>
            <a:spLocks noGrp="1" noChangeAspect="1"/>
          </p:cNvSpPr>
          <p:nvPr>
            <p:ph type="pic" sz="quarter" idx="28"/>
          </p:nvPr>
        </p:nvSpPr>
        <p:spPr>
          <a:xfrm>
            <a:off x="6772144"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27" name="Text Placeholder 19">
            <a:extLst>
              <a:ext uri="{FF2B5EF4-FFF2-40B4-BE49-F238E27FC236}">
                <a16:creationId xmlns:a16="http://schemas.microsoft.com/office/drawing/2014/main" id="{FA370BF1-09EC-DBE1-5118-8A92A0F90BC4}"/>
              </a:ext>
            </a:extLst>
          </p:cNvPr>
          <p:cNvSpPr>
            <a:spLocks noGrp="1"/>
          </p:cNvSpPr>
          <p:nvPr>
            <p:ph type="body" sz="quarter" idx="33"/>
          </p:nvPr>
        </p:nvSpPr>
        <p:spPr>
          <a:xfrm>
            <a:off x="6172200"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25" name="Text Placeholder 19">
            <a:extLst>
              <a:ext uri="{FF2B5EF4-FFF2-40B4-BE49-F238E27FC236}">
                <a16:creationId xmlns:a16="http://schemas.microsoft.com/office/drawing/2014/main" id="{5089D72C-E865-F5D3-CB1E-050AEF684453}"/>
              </a:ext>
            </a:extLst>
          </p:cNvPr>
          <p:cNvSpPr>
            <a:spLocks noGrp="1"/>
          </p:cNvSpPr>
          <p:nvPr>
            <p:ph type="body" sz="quarter" idx="32"/>
          </p:nvPr>
        </p:nvSpPr>
        <p:spPr>
          <a:xfrm>
            <a:off x="6172200"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D1C71745-769D-8F16-2B61-EF5D4012F1E3}"/>
              </a:ext>
            </a:extLst>
          </p:cNvPr>
          <p:cNvSpPr>
            <a:spLocks noGrp="1" noChangeAspect="1"/>
          </p:cNvSpPr>
          <p:nvPr>
            <p:ph type="pic" sz="quarter" idx="15"/>
          </p:nvPr>
        </p:nvSpPr>
        <p:spPr>
          <a:xfrm>
            <a:off x="9317533" y="1658061"/>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37" name="Text Placeholder 19">
            <a:extLst>
              <a:ext uri="{FF2B5EF4-FFF2-40B4-BE49-F238E27FC236}">
                <a16:creationId xmlns:a16="http://schemas.microsoft.com/office/drawing/2014/main" id="{D6D40AAC-2768-6F48-97AE-FD958D89FD8E}"/>
              </a:ext>
            </a:extLst>
          </p:cNvPr>
          <p:cNvSpPr>
            <a:spLocks noGrp="1"/>
          </p:cNvSpPr>
          <p:nvPr>
            <p:ph type="body" sz="quarter" idx="23"/>
          </p:nvPr>
        </p:nvSpPr>
        <p:spPr>
          <a:xfrm>
            <a:off x="8705088" y="2926080"/>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36" name="Text Placeholder 19">
            <a:extLst>
              <a:ext uri="{FF2B5EF4-FFF2-40B4-BE49-F238E27FC236}">
                <a16:creationId xmlns:a16="http://schemas.microsoft.com/office/drawing/2014/main" id="{85652007-C32E-173C-2A5F-B1C08D6140DD}"/>
              </a:ext>
            </a:extLst>
          </p:cNvPr>
          <p:cNvSpPr>
            <a:spLocks noGrp="1"/>
          </p:cNvSpPr>
          <p:nvPr>
            <p:ph type="body" sz="quarter" idx="22"/>
          </p:nvPr>
        </p:nvSpPr>
        <p:spPr>
          <a:xfrm>
            <a:off x="8705088" y="3145536"/>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47" name="Picture Placeholder 17">
            <a:extLst>
              <a:ext uri="{FF2B5EF4-FFF2-40B4-BE49-F238E27FC236}">
                <a16:creationId xmlns:a16="http://schemas.microsoft.com/office/drawing/2014/main" id="{4F7ECA98-24CD-8CC5-A3EC-BFF5E9B11748}"/>
              </a:ext>
            </a:extLst>
          </p:cNvPr>
          <p:cNvSpPr>
            <a:spLocks noGrp="1" noChangeAspect="1"/>
          </p:cNvSpPr>
          <p:nvPr>
            <p:ph type="pic" sz="quarter" idx="27"/>
          </p:nvPr>
        </p:nvSpPr>
        <p:spPr>
          <a:xfrm>
            <a:off x="9317533" y="3818492"/>
            <a:ext cx="1160392" cy="1161288"/>
          </a:xfrm>
        </p:spPr>
        <p:txBody>
          <a:bodyPr anchor="ctr">
            <a:normAutofit/>
          </a:bodyPr>
          <a:lstStyle>
            <a:lvl1pPr marL="0" indent="0" algn="ctr">
              <a:buNone/>
              <a:defRPr sz="1800"/>
            </a:lvl1pPr>
          </a:lstStyle>
          <a:p>
            <a:r>
              <a:rPr lang="en-US"/>
              <a:t>Click icon to add picture</a:t>
            </a:r>
            <a:endParaRPr lang="en-US" dirty="0"/>
          </a:p>
        </p:txBody>
      </p:sp>
      <p:sp>
        <p:nvSpPr>
          <p:cNvPr id="42" name="Text Placeholder 19">
            <a:extLst>
              <a:ext uri="{FF2B5EF4-FFF2-40B4-BE49-F238E27FC236}">
                <a16:creationId xmlns:a16="http://schemas.microsoft.com/office/drawing/2014/main" id="{46CBECF2-D93E-3DF9-064C-CB4A3262B691}"/>
              </a:ext>
            </a:extLst>
          </p:cNvPr>
          <p:cNvSpPr>
            <a:spLocks noGrp="1"/>
          </p:cNvSpPr>
          <p:nvPr>
            <p:ph type="body" sz="quarter" idx="35"/>
          </p:nvPr>
        </p:nvSpPr>
        <p:spPr>
          <a:xfrm>
            <a:off x="8705088" y="5086511"/>
            <a:ext cx="2322576" cy="182880"/>
          </a:xfrm>
        </p:spPr>
        <p:txBody>
          <a:bodyPr anchor="ctr">
            <a:noAutofit/>
          </a:bodyPr>
          <a:lstStyle>
            <a:lvl1pPr marL="0" indent="0" algn="ctr">
              <a:lnSpc>
                <a:spcPct val="100000"/>
              </a:lnSpc>
              <a:spcBef>
                <a:spcPts val="0"/>
              </a:spcBef>
              <a:buNone/>
              <a:defRPr sz="1600" spc="20" baseline="0">
                <a:latin typeface="Gill Sans Nova" panose="020B0602020104020203" pitchFamily="34" charset="0"/>
              </a:defRPr>
            </a:lvl1pPr>
          </a:lstStyle>
          <a:p>
            <a:pPr lvl="0"/>
            <a:r>
              <a:rPr lang="en-US"/>
              <a:t>Click to edit Master text styles</a:t>
            </a:r>
          </a:p>
        </p:txBody>
      </p:sp>
      <p:sp>
        <p:nvSpPr>
          <p:cNvPr id="41" name="Text Placeholder 19">
            <a:extLst>
              <a:ext uri="{FF2B5EF4-FFF2-40B4-BE49-F238E27FC236}">
                <a16:creationId xmlns:a16="http://schemas.microsoft.com/office/drawing/2014/main" id="{71E06E16-A083-B853-8155-7FF97AD1DE8F}"/>
              </a:ext>
            </a:extLst>
          </p:cNvPr>
          <p:cNvSpPr>
            <a:spLocks noGrp="1"/>
          </p:cNvSpPr>
          <p:nvPr>
            <p:ph type="body" sz="quarter" idx="34"/>
          </p:nvPr>
        </p:nvSpPr>
        <p:spPr>
          <a:xfrm>
            <a:off x="8705088" y="5305967"/>
            <a:ext cx="2322576" cy="265176"/>
          </a:xfrm>
        </p:spPr>
        <p:txBody>
          <a:bodyPr anchor="ctr">
            <a:noAutofit/>
          </a:bodyPr>
          <a:lstStyle>
            <a:lvl1pPr marL="0" indent="0" algn="ctr">
              <a:lnSpc>
                <a:spcPct val="100000"/>
              </a:lnSpc>
              <a:spcBef>
                <a:spcPts val="0"/>
              </a:spcBef>
              <a:buNone/>
              <a:defRPr sz="1400" spc="20" baseline="0">
                <a:latin typeface="+mn-lt"/>
              </a:defRPr>
            </a:lvl1pPr>
          </a:lstStyle>
          <a:p>
            <a:pPr lvl="0"/>
            <a:r>
              <a:rPr lang="en-US"/>
              <a:t>Click to edit Master text styles</a:t>
            </a:r>
          </a:p>
        </p:txBody>
      </p:sp>
      <p:sp>
        <p:nvSpPr>
          <p:cNvPr id="3" name="Footer Placeholder 2">
            <a:extLst>
              <a:ext uri="{FF2B5EF4-FFF2-40B4-BE49-F238E27FC236}">
                <a16:creationId xmlns:a16="http://schemas.microsoft.com/office/drawing/2014/main" id="{08AD4DF5-3AA4-926D-00B1-1C24F968F4AD}"/>
              </a:ext>
            </a:extLst>
          </p:cNvPr>
          <p:cNvSpPr>
            <a:spLocks noGrp="1"/>
          </p:cNvSpPr>
          <p:nvPr>
            <p:ph type="ftr" sz="quarter" idx="10"/>
          </p:nvPr>
        </p:nvSpPr>
        <p:spPr/>
        <p:txBody>
          <a:bodyPr/>
          <a:lstStyle/>
          <a:p>
            <a:r>
              <a:rPr lang="en-US"/>
              <a:t>Presentation title</a:t>
            </a:r>
            <a:endParaRPr lang="en-US" dirty="0"/>
          </a:p>
        </p:txBody>
      </p:sp>
      <p:sp>
        <p:nvSpPr>
          <p:cNvPr id="4" name="Slide Number Placeholder 3">
            <a:extLst>
              <a:ext uri="{FF2B5EF4-FFF2-40B4-BE49-F238E27FC236}">
                <a16:creationId xmlns:a16="http://schemas.microsoft.com/office/drawing/2014/main" id="{CE3EC206-AFEC-E74D-0522-B0D47B2E7A6E}"/>
              </a:ext>
            </a:extLst>
          </p:cNvPr>
          <p:cNvSpPr>
            <a:spLocks noGrp="1"/>
          </p:cNvSpPr>
          <p:nvPr>
            <p:ph type="sldNum" sz="quarter" idx="11"/>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2232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228600" y="6356350"/>
            <a:ext cx="4114800" cy="365125"/>
          </a:xfrm>
          <a:prstGeom prst="rect">
            <a:avLst/>
          </a:prstGeom>
        </p:spPr>
        <p:txBody>
          <a:bodyPr vert="horz" lIns="91440" tIns="45720" rIns="91440" bIns="45720" rtlCol="0" anchor="ctr"/>
          <a:lstStyle>
            <a:lvl1pPr algn="l">
              <a:defRPr sz="1200">
                <a:solidFill>
                  <a:schemeClr val="tx1"/>
                </a:solidFill>
                <a:latin typeface="Gill Sans Nova Light" panose="020F0302020204030204" pitchFamily="34" charset="0"/>
                <a:cs typeface="Gill Sans Nova Light" panose="020F0302020204030204" pitchFamily="34" charset="0"/>
              </a:defRPr>
            </a:lvl1pPr>
          </a:lstStyle>
          <a:p>
            <a:r>
              <a:rPr lang="en-US"/>
              <a:t>Presentation title</a:t>
            </a:r>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208008" y="6356350"/>
            <a:ext cx="2743200" cy="365125"/>
          </a:xfrm>
          <a:prstGeom prst="rect">
            <a:avLst/>
          </a:prstGeom>
        </p:spPr>
        <p:txBody>
          <a:bodyPr vert="horz" lIns="91440" tIns="45720" rIns="91440" bIns="45720" rtlCol="0" anchor="ctr"/>
          <a:lstStyle>
            <a:lvl1pPr algn="r">
              <a:defRPr sz="1200">
                <a:solidFill>
                  <a:schemeClr val="tx1"/>
                </a:solidFill>
                <a:latin typeface="Gill Sans Nova Light" panose="020F0302020204030204" pitchFamily="34" charset="0"/>
                <a:cs typeface="Gill Sans Nova Light" panose="020F0302020204030204"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59" r:id="rId3"/>
    <p:sldLayoutId id="2147483651" r:id="rId4"/>
    <p:sldLayoutId id="2147483650" r:id="rId5"/>
    <p:sldLayoutId id="2147483663" r:id="rId6"/>
    <p:sldLayoutId id="2147483665" r:id="rId7"/>
    <p:sldLayoutId id="2147483660" r:id="rId8"/>
    <p:sldLayoutId id="2147483661" r:id="rId9"/>
    <p:sldLayoutId id="2147483662" r:id="rId10"/>
    <p:sldLayoutId id="2147483666" r:id="rId11"/>
    <p:sldLayoutId id="2147483653" r:id="rId12"/>
    <p:sldLayoutId id="2147483664" r:id="rId13"/>
    <p:sldLayoutId id="2147483667" r:id="rId14"/>
    <p:sldLayoutId id="2147483652" r:id="rId15"/>
    <p:sldLayoutId id="2147483654" r:id="rId16"/>
    <p:sldLayoutId id="2147483655" r:id="rId17"/>
    <p:sldLayoutId id="2147483656" r:id="rId18"/>
    <p:sldLayoutId id="2147483657" r:id="rId19"/>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3292A"/>
        </a:buClr>
        <a:buFont typeface="Arial" panose="020B0604020202020204" pitchFamily="34" charset="0"/>
        <a:buChar char="•"/>
        <a:defRPr sz="2800" kern="1200">
          <a:solidFill>
            <a:schemeClr val="accent3"/>
          </a:solidFill>
          <a:latin typeface="+mn-lt"/>
          <a:ea typeface="+mn-ea"/>
          <a:cs typeface="+mn-cs"/>
        </a:defRPr>
      </a:lvl1pPr>
      <a:lvl2pPr marL="685800" indent="-228600" algn="l" defTabSz="914400" rtl="0" eaLnBrk="1" latinLnBrk="0" hangingPunct="1">
        <a:lnSpc>
          <a:spcPct val="90000"/>
        </a:lnSpc>
        <a:spcBef>
          <a:spcPts val="500"/>
        </a:spcBef>
        <a:buClr>
          <a:srgbClr val="73292A"/>
        </a:buClr>
        <a:buFont typeface="Arial" panose="020B0604020202020204" pitchFamily="34" charset="0"/>
        <a:buChar char="•"/>
        <a:defRPr sz="2400" kern="1200">
          <a:solidFill>
            <a:schemeClr val="accent3"/>
          </a:solidFill>
          <a:latin typeface="+mn-lt"/>
          <a:ea typeface="+mn-ea"/>
          <a:cs typeface="+mn-cs"/>
        </a:defRPr>
      </a:lvl2pPr>
      <a:lvl3pPr marL="1143000" indent="-228600" algn="l" defTabSz="914400" rtl="0" eaLnBrk="1" latinLnBrk="0" hangingPunct="1">
        <a:lnSpc>
          <a:spcPct val="90000"/>
        </a:lnSpc>
        <a:spcBef>
          <a:spcPts val="500"/>
        </a:spcBef>
        <a:buClr>
          <a:srgbClr val="73292A"/>
        </a:buClr>
        <a:buFont typeface="Arial" panose="020B0604020202020204" pitchFamily="34" charset="0"/>
        <a:buChar char="•"/>
        <a:defRPr sz="2000" kern="1200">
          <a:solidFill>
            <a:schemeClr val="accent3"/>
          </a:solidFill>
          <a:latin typeface="+mn-lt"/>
          <a:ea typeface="+mn-ea"/>
          <a:cs typeface="+mn-cs"/>
        </a:defRPr>
      </a:lvl3pPr>
      <a:lvl4pPr marL="16002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4pPr>
      <a:lvl5pPr marL="2057400" indent="-228600" algn="l" defTabSz="914400" rtl="0" eaLnBrk="1" latinLnBrk="0" hangingPunct="1">
        <a:lnSpc>
          <a:spcPct val="90000"/>
        </a:lnSpc>
        <a:spcBef>
          <a:spcPts val="500"/>
        </a:spcBef>
        <a:buClr>
          <a:srgbClr val="73292A"/>
        </a:buClr>
        <a:buFont typeface="Arial" panose="020B0604020202020204" pitchFamily="34" charset="0"/>
        <a:buChar char="•"/>
        <a:defRPr sz="1800" kern="1200">
          <a:solidFill>
            <a:schemeClr val="accent3"/>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4180B-35BA-C28E-820F-59C84FBDD99A}"/>
              </a:ext>
            </a:extLst>
          </p:cNvPr>
          <p:cNvSpPr>
            <a:spLocks noGrp="1"/>
          </p:cNvSpPr>
          <p:nvPr>
            <p:ph type="ctrTitle"/>
          </p:nvPr>
        </p:nvSpPr>
        <p:spPr>
          <a:xfrm>
            <a:off x="1946925" y="2228724"/>
            <a:ext cx="8298150" cy="2324922"/>
          </a:xfrm>
        </p:spPr>
        <p:txBody>
          <a:bodyPr/>
          <a:lstStyle/>
          <a:p>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Graduate Conference 2023</a:t>
            </a:r>
            <a:b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The University of Montana</a:t>
            </a:r>
            <a:b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br>
            <a:b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Juthika Thaker, MHA</a:t>
            </a:r>
            <a:b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b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PhD Candidate (Public Health)</a:t>
            </a:r>
            <a:b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br>
            <a:endPar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3" name="Subtitle 2">
            <a:extLst>
              <a:ext uri="{FF2B5EF4-FFF2-40B4-BE49-F238E27FC236}">
                <a16:creationId xmlns:a16="http://schemas.microsoft.com/office/drawing/2014/main" id="{626260E8-21BF-1371-4767-5E86248A7A7B}"/>
              </a:ext>
            </a:extLst>
          </p:cNvPr>
          <p:cNvSpPr>
            <a:spLocks noGrp="1"/>
          </p:cNvSpPr>
          <p:nvPr>
            <p:ph type="subTitle" idx="1"/>
          </p:nvPr>
        </p:nvSpPr>
        <p:spPr>
          <a:xfrm>
            <a:off x="4027465" y="4553646"/>
            <a:ext cx="4137069" cy="1088136"/>
          </a:xfrm>
        </p:spPr>
        <p:txBody>
          <a:bodyPr>
            <a:normAutofit/>
          </a:bodyPr>
          <a:lstStyle/>
          <a:p>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24</a:t>
            </a:r>
            <a:r>
              <a:rPr lang="en-US" sz="2800" b="1" baseline="30000" dirty="0">
                <a:solidFill>
                  <a:schemeClr val="tx1"/>
                </a:solidFill>
                <a:latin typeface="Calibri" panose="020F0502020204030204" pitchFamily="34" charset="0"/>
                <a:ea typeface="Calibri" panose="020F0502020204030204" pitchFamily="34" charset="0"/>
                <a:cs typeface="Calibri" panose="020F0502020204030204" pitchFamily="34" charset="0"/>
              </a:rPr>
              <a:t>th</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 February 2023</a:t>
            </a:r>
          </a:p>
        </p:txBody>
      </p:sp>
    </p:spTree>
    <p:extLst>
      <p:ext uri="{BB962C8B-B14F-4D97-AF65-F5344CB8AC3E}">
        <p14:creationId xmlns:p14="http://schemas.microsoft.com/office/powerpoint/2010/main" val="317718070"/>
      </p:ext>
    </p:extLst>
  </p:cSld>
  <p:clrMapOvr>
    <a:masterClrMapping/>
  </p:clrMapOvr>
  <mc:AlternateContent xmlns:mc="http://schemas.openxmlformats.org/markup-compatibility/2006" xmlns:p14="http://schemas.microsoft.com/office/powerpoint/2010/main">
    <mc:Choice Requires="p14">
      <p:transition spd="slow" p14:dur="2000" advTm="5712"/>
    </mc:Choice>
    <mc:Fallback xmlns="">
      <p:transition spd="slow" advTm="571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7E564-4283-8AE2-ADD2-7B3FFCFA26C7}"/>
              </a:ext>
            </a:extLst>
          </p:cNvPr>
          <p:cNvSpPr>
            <a:spLocks noGrp="1"/>
          </p:cNvSpPr>
          <p:nvPr>
            <p:ph type="title"/>
          </p:nvPr>
        </p:nvSpPr>
        <p:spPr>
          <a:xfrm>
            <a:off x="934187" y="2237131"/>
            <a:ext cx="10323626" cy="2554545"/>
          </a:xfrm>
        </p:spPr>
        <p:txBody>
          <a:bodyPr>
            <a:normAutofit/>
          </a:bodyPr>
          <a:lstStyle/>
          <a:p>
            <a:br>
              <a:rPr lang="en-US" b="1" dirty="0"/>
            </a:br>
            <a:r>
              <a:rPr lang="en-US" sz="4400" b="1" dirty="0">
                <a:solidFill>
                  <a:schemeClr val="tx1"/>
                </a:solidFill>
                <a:cs typeface="Calibri" panose="020F0502020204030204" pitchFamily="34" charset="0"/>
              </a:rPr>
              <a:t> </a:t>
            </a:r>
            <a:endParaRPr lang="en-US" dirty="0"/>
          </a:p>
        </p:txBody>
      </p:sp>
      <p:sp>
        <p:nvSpPr>
          <p:cNvPr id="4" name="TextBox 3">
            <a:extLst>
              <a:ext uri="{FF2B5EF4-FFF2-40B4-BE49-F238E27FC236}">
                <a16:creationId xmlns:a16="http://schemas.microsoft.com/office/drawing/2014/main" id="{D71190DF-FB00-AE59-C571-2FB30E95EFDC}"/>
              </a:ext>
            </a:extLst>
          </p:cNvPr>
          <p:cNvSpPr txBox="1"/>
          <p:nvPr/>
        </p:nvSpPr>
        <p:spPr>
          <a:xfrm>
            <a:off x="547576" y="1990909"/>
            <a:ext cx="11096847" cy="3046988"/>
          </a:xfrm>
          <a:prstGeom prst="rect">
            <a:avLst/>
          </a:prstGeom>
          <a:noFill/>
        </p:spPr>
        <p:txBody>
          <a:bodyPr wrap="square">
            <a:spAutoFit/>
          </a:bodyPr>
          <a:lstStyle/>
          <a:p>
            <a:pPr marL="457200" indent="-457200">
              <a:buFont typeface="Wingdings" panose="05000000000000000000" pitchFamily="2" charset="2"/>
              <a:buChar char="§"/>
            </a:pPr>
            <a:r>
              <a:rPr lang="en-US" sz="3200" b="1" dirty="0">
                <a:latin typeface="Calibri" panose="020F0502020204030204" pitchFamily="34" charset="0"/>
                <a:ea typeface="Calibri" panose="020F0502020204030204" pitchFamily="34" charset="0"/>
                <a:cs typeface="Calibri" panose="020F0502020204030204" pitchFamily="34" charset="0"/>
              </a:rPr>
              <a:t>Research Aim</a:t>
            </a:r>
            <a:r>
              <a:rPr lang="en-US" sz="3200" b="1"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To </a:t>
            </a:r>
            <a:r>
              <a:rPr lang="en-US" sz="3200" b="1" i="1" dirty="0">
                <a:latin typeface="Calibri" panose="020F0502020204030204" pitchFamily="34" charset="0"/>
                <a:ea typeface="Calibri" panose="020F0502020204030204" pitchFamily="34" charset="0"/>
                <a:cs typeface="Calibri" panose="020F0502020204030204" pitchFamily="34" charset="0"/>
              </a:rPr>
              <a:t>determine</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practice-</a:t>
            </a:r>
            <a:r>
              <a:rPr lang="en-US" sz="3200" b="1" i="1" dirty="0">
                <a:effectLst/>
                <a:latin typeface="Calibri" panose="020F0502020204030204" pitchFamily="34" charset="0"/>
                <a:ea typeface="Calibri" panose="020F0502020204030204" pitchFamily="34" charset="0"/>
                <a:cs typeface="Calibri" panose="020F0502020204030204" pitchFamily="34" charset="0"/>
              </a:rPr>
              <a:t>, patient-</a:t>
            </a:r>
            <a:r>
              <a:rPr lang="en-US" sz="3200" b="1" i="1" dirty="0">
                <a:latin typeface="Calibri" panose="020F0502020204030204" pitchFamily="34" charset="0"/>
                <a:ea typeface="Calibri" panose="020F0502020204030204" pitchFamily="34" charset="0"/>
                <a:cs typeface="Calibri" panose="020F0502020204030204" pitchFamily="34" charset="0"/>
              </a:rPr>
              <a:t>, </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and </a:t>
            </a:r>
            <a:r>
              <a:rPr lang="en-US" sz="3200" b="1" i="1" dirty="0">
                <a:latin typeface="Calibri" panose="020F0502020204030204" pitchFamily="34" charset="0"/>
                <a:ea typeface="Calibri" panose="020F0502020204030204" pitchFamily="34" charset="0"/>
                <a:cs typeface="Calibri" panose="020F0502020204030204" pitchFamily="34" charset="0"/>
              </a:rPr>
              <a:t>provider</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-level barriers to and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f</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acilitators of HPV vaccination in rural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p</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ublic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h</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ealth </a:t>
            </a:r>
            <a:r>
              <a:rPr lang="en-US" sz="3200" b="1" i="1" dirty="0">
                <a:solidFill>
                  <a:schemeClr val="tx1"/>
                </a:solidFill>
                <a:latin typeface="Calibri" panose="020F0502020204030204" pitchFamily="34" charset="0"/>
                <a:ea typeface="Calibri" panose="020F0502020204030204" pitchFamily="34" charset="0"/>
                <a:cs typeface="Calibri" panose="020F0502020204030204" pitchFamily="34" charset="0"/>
              </a:rPr>
              <a:t>d</a:t>
            </a:r>
            <a:r>
              <a:rPr lang="en-US" sz="3200" b="1"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epartments in Montana</a:t>
            </a:r>
            <a:endParaRPr lang="en-US" sz="3200" b="1" i="1" dirty="0">
              <a:effectLst/>
              <a:latin typeface="Calibri" panose="020F0502020204030204" pitchFamily="34" charset="0"/>
              <a:ea typeface="Calibri" panose="020F0502020204030204" pitchFamily="34" charset="0"/>
              <a:cs typeface="Calibri" panose="020F0502020204030204" pitchFamily="34" charset="0"/>
            </a:endParaRPr>
          </a:p>
          <a:p>
            <a:endParaRPr lang="en-US" sz="3200" b="1" i="1"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3200" b="1" i="1" dirty="0">
                <a:latin typeface="Calibri" panose="020F0502020204030204" pitchFamily="34" charset="0"/>
                <a:ea typeface="Calibri" panose="020F0502020204030204" pitchFamily="34" charset="0"/>
                <a:cs typeface="Calibri" panose="020F0502020204030204" pitchFamily="34" charset="0"/>
              </a:rPr>
              <a:t>This information will be used to design and implement </a:t>
            </a:r>
            <a:r>
              <a:rPr lang="en-US" sz="3200" b="1" i="1" dirty="0">
                <a:effectLst/>
                <a:latin typeface="Calibri" panose="020F0502020204030204" pitchFamily="34" charset="0"/>
                <a:ea typeface="Calibri" panose="020F0502020204030204" pitchFamily="34" charset="0"/>
                <a:cs typeface="Calibri" panose="020F0502020204030204" pitchFamily="34" charset="0"/>
              </a:rPr>
              <a:t>targeted initiatives to increase HPV vaccine uptake</a:t>
            </a:r>
            <a:endParaRPr lang="en-US" sz="3200" b="1" i="1"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78467885"/>
      </p:ext>
    </p:extLst>
  </p:cSld>
  <p:clrMapOvr>
    <a:masterClrMapping/>
  </p:clrMapOvr>
  <mc:AlternateContent xmlns:mc="http://schemas.openxmlformats.org/markup-compatibility/2006" xmlns:p14="http://schemas.microsoft.com/office/powerpoint/2010/main">
    <mc:Choice Requires="p14">
      <p:transition spd="slow" p14:dur="2000" advTm="381"/>
    </mc:Choice>
    <mc:Fallback xmlns="">
      <p:transition spd="slow" advTm="38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Methods</a:t>
            </a:r>
          </a:p>
        </p:txBody>
      </p:sp>
    </p:spTree>
    <p:extLst>
      <p:ext uri="{BB962C8B-B14F-4D97-AF65-F5344CB8AC3E}">
        <p14:creationId xmlns:p14="http://schemas.microsoft.com/office/powerpoint/2010/main" val="4155568610"/>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3FFFF3D-877E-4982-974E-A03AB02D13B7}"/>
              </a:ext>
            </a:extLst>
          </p:cNvPr>
          <p:cNvSpPr/>
          <p:nvPr/>
        </p:nvSpPr>
        <p:spPr>
          <a:xfrm>
            <a:off x="7736855" y="126901"/>
            <a:ext cx="4259626" cy="6395254"/>
          </a:xfrm>
          <a:prstGeom prst="rect">
            <a:avLst/>
          </a:prstGeom>
          <a:noFill/>
          <a:ln w="2857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TextBox 7">
            <a:extLst>
              <a:ext uri="{FF2B5EF4-FFF2-40B4-BE49-F238E27FC236}">
                <a16:creationId xmlns:a16="http://schemas.microsoft.com/office/drawing/2014/main" id="{65DAD0C1-B3D6-EC4A-6F8B-073F58940D89}"/>
              </a:ext>
            </a:extLst>
          </p:cNvPr>
          <p:cNvSpPr txBox="1"/>
          <p:nvPr/>
        </p:nvSpPr>
        <p:spPr>
          <a:xfrm>
            <a:off x="83601" y="126900"/>
            <a:ext cx="7495205" cy="6678751"/>
          </a:xfrm>
          <a:prstGeom prst="rect">
            <a:avLst/>
          </a:prstGeom>
          <a:noFill/>
        </p:spPr>
        <p:txBody>
          <a:bodyPr wrap="square">
            <a:spAutoFit/>
          </a:bodyPr>
          <a:lstStyle/>
          <a:p>
            <a:pPr>
              <a:buClr>
                <a:srgbClr val="73292A"/>
              </a:buClr>
            </a:pPr>
            <a:r>
              <a:rPr lang="en-US" sz="3600" b="1" u="sng" dirty="0">
                <a:latin typeface="Calibri" panose="020F0502020204030204" pitchFamily="34" charset="0"/>
                <a:ea typeface="Calibri" panose="020F0502020204030204" pitchFamily="34" charset="0"/>
                <a:cs typeface="Calibri" panose="020F0502020204030204" pitchFamily="34" charset="0"/>
              </a:rPr>
              <a:t>The Positive Deviance Approach</a:t>
            </a:r>
          </a:p>
          <a:p>
            <a:pPr>
              <a:buClr>
                <a:srgbClr val="73292A"/>
              </a:buClr>
            </a:pPr>
            <a:r>
              <a:rPr lang="en-US" sz="3200" dirty="0">
                <a:latin typeface="Calibri" panose="020F0502020204030204" pitchFamily="34" charset="0"/>
                <a:ea typeface="Calibri" panose="020F0502020204030204" pitchFamily="34" charset="0"/>
                <a:cs typeface="Calibri" panose="020F0502020204030204" pitchFamily="34" charset="0"/>
              </a:rPr>
              <a:t>Knowledge about what works is available in organizations that demonstrate consistently exceptional performance</a:t>
            </a:r>
            <a:endParaRPr lang="en-US" sz="3200" baseline="30000" dirty="0">
              <a:latin typeface="Calibri" panose="020F0502020204030204" pitchFamily="34" charset="0"/>
              <a:ea typeface="Calibri" panose="020F0502020204030204" pitchFamily="34" charset="0"/>
              <a:cs typeface="Calibri" panose="020F0502020204030204" pitchFamily="34" charset="0"/>
            </a:endParaRPr>
          </a:p>
          <a:p>
            <a:endParaRPr lang="en-US" sz="3200" b="1" dirty="0">
              <a:latin typeface="Calibri" panose="020F0502020204030204" pitchFamily="34" charset="0"/>
              <a:ea typeface="Calibri" panose="020F0502020204030204" pitchFamily="34" charset="0"/>
              <a:cs typeface="Calibri" panose="020F0502020204030204" pitchFamily="34" charset="0"/>
            </a:endParaRPr>
          </a:p>
          <a:p>
            <a:r>
              <a:rPr lang="en-US" sz="3200" b="1" dirty="0">
                <a:solidFill>
                  <a:srgbClr val="73292A"/>
                </a:solidFill>
                <a:latin typeface="Calibri" panose="020F0502020204030204" pitchFamily="34" charset="0"/>
                <a:ea typeface="Calibri" panose="020F0502020204030204" pitchFamily="34" charset="0"/>
                <a:cs typeface="Calibri" panose="020F0502020204030204" pitchFamily="34" charset="0"/>
              </a:rPr>
              <a:t>Step 1:</a:t>
            </a:r>
            <a:r>
              <a:rPr lang="en-US" sz="3200" dirty="0">
                <a:latin typeface="Calibri" panose="020F0502020204030204" pitchFamily="34" charset="0"/>
                <a:ea typeface="Calibri" panose="020F0502020204030204" pitchFamily="34" charset="0"/>
                <a:cs typeface="Calibri" panose="020F0502020204030204" pitchFamily="34" charset="0"/>
              </a:rPr>
              <a:t> Identify public health departments that are higher- and lower-performing based on HPV missed opportunities </a:t>
            </a:r>
            <a:endParaRPr lang="en-US" sz="3200" baseline="300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r>
              <a:rPr lang="en-US" sz="3200" b="1" dirty="0">
                <a:solidFill>
                  <a:srgbClr val="73292A"/>
                </a:solidFill>
                <a:latin typeface="Calibri" panose="020F0502020204030204" pitchFamily="34" charset="0"/>
                <a:ea typeface="Calibri" panose="020F0502020204030204" pitchFamily="34" charset="0"/>
                <a:cs typeface="Calibri" panose="020F0502020204030204" pitchFamily="34" charset="0"/>
              </a:rPr>
              <a:t>Step 2:</a:t>
            </a:r>
            <a:r>
              <a:rPr lang="en-US" sz="3200" dirty="0">
                <a:solidFill>
                  <a:srgbClr val="73292A"/>
                </a:solidFill>
                <a:latin typeface="Calibri" panose="020F0502020204030204" pitchFamily="34" charset="0"/>
                <a:ea typeface="Calibri" panose="020F0502020204030204" pitchFamily="34" charset="0"/>
                <a:cs typeface="Calibri" panose="020F0502020204030204" pitchFamily="34" charset="0"/>
              </a:rPr>
              <a:t> </a:t>
            </a:r>
            <a:r>
              <a:rPr lang="en-US" sz="3200" dirty="0">
                <a:latin typeface="Calibri" panose="020F0502020204030204" pitchFamily="34" charset="0"/>
                <a:ea typeface="Calibri" panose="020F0502020204030204" pitchFamily="34" charset="0"/>
                <a:cs typeface="Calibri" panose="020F0502020204030204" pitchFamily="34" charset="0"/>
              </a:rPr>
              <a:t>Study these facilities using qualitative interviews to identify interventions that work to  increase HPV vaccine uptake</a:t>
            </a:r>
          </a:p>
          <a:p>
            <a:pPr marL="0" indent="0">
              <a:buNone/>
            </a:pPr>
            <a:endParaRPr lang="en-US" baseline="30000" dirty="0"/>
          </a:p>
        </p:txBody>
      </p:sp>
      <p:pic>
        <p:nvPicPr>
          <p:cNvPr id="11" name="Content Placeholder 4" descr="Diagram&#10;&#10;Description automatically generated">
            <a:extLst>
              <a:ext uri="{FF2B5EF4-FFF2-40B4-BE49-F238E27FC236}">
                <a16:creationId xmlns:a16="http://schemas.microsoft.com/office/drawing/2014/main" id="{810E0635-1C5F-2A55-3BF2-B4BF46CEC8B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799329" y="284969"/>
            <a:ext cx="4134678" cy="6079118"/>
          </a:xfrm>
        </p:spPr>
      </p:pic>
      <p:sp>
        <p:nvSpPr>
          <p:cNvPr id="12" name="TextBox 11">
            <a:extLst>
              <a:ext uri="{FF2B5EF4-FFF2-40B4-BE49-F238E27FC236}">
                <a16:creationId xmlns:a16="http://schemas.microsoft.com/office/drawing/2014/main" id="{3578913E-AC78-EA41-3007-1FE855D8CA2A}"/>
              </a:ext>
            </a:extLst>
          </p:cNvPr>
          <p:cNvSpPr txBox="1"/>
          <p:nvPr/>
        </p:nvSpPr>
        <p:spPr>
          <a:xfrm>
            <a:off x="0" y="6583534"/>
            <a:ext cx="11477297" cy="261610"/>
          </a:xfrm>
          <a:prstGeom prst="rect">
            <a:avLst/>
          </a:prstGeom>
          <a:noFill/>
        </p:spPr>
        <p:txBody>
          <a:bodyPr wrap="square">
            <a:spAutoFit/>
          </a:bodyPr>
          <a:lstStyle/>
          <a:p>
            <a:r>
              <a:rPr lang="en-US" sz="1100" b="1" dirty="0">
                <a:latin typeface="Calibri" panose="020F0502020204030204" pitchFamily="34" charset="0"/>
                <a:ea typeface="Calibri" panose="020F0502020204030204" pitchFamily="34" charset="0"/>
                <a:cs typeface="Calibri" panose="020F0502020204030204" pitchFamily="34" charset="0"/>
              </a:rPr>
              <a:t>Bradley E.H., Implementation Science (2009), Cohen R,, PLoS One (2019), Walker, L.O., Public Health Nursing (2007), Singhal A., Asia Pacific Media Educator (2019) </a:t>
            </a:r>
          </a:p>
        </p:txBody>
      </p:sp>
    </p:spTree>
    <p:extLst>
      <p:ext uri="{BB962C8B-B14F-4D97-AF65-F5344CB8AC3E}">
        <p14:creationId xmlns:p14="http://schemas.microsoft.com/office/powerpoint/2010/main" val="2511552708"/>
      </p:ext>
    </p:extLst>
  </p:cSld>
  <p:clrMapOvr>
    <a:masterClrMapping/>
  </p:clrMapOvr>
  <mc:AlternateContent xmlns:mc="http://schemas.openxmlformats.org/markup-compatibility/2006" xmlns:p14="http://schemas.microsoft.com/office/powerpoint/2010/main">
    <mc:Choice Requires="p14">
      <p:transition spd="slow" p14:dur="2000" advTm="242"/>
    </mc:Choice>
    <mc:Fallback xmlns="">
      <p:transition spd="slow" advTm="24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69FF493B-6245-43C1-AB45-D69BDC07CDDF}"/>
              </a:ext>
            </a:extLst>
          </p:cNvPr>
          <p:cNvSpPr/>
          <p:nvPr/>
        </p:nvSpPr>
        <p:spPr>
          <a:xfrm>
            <a:off x="5096380" y="274841"/>
            <a:ext cx="2731289" cy="171473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Missed Opportunities to vaccinate against HPV</a:t>
            </a:r>
          </a:p>
        </p:txBody>
      </p:sp>
      <p:sp>
        <p:nvSpPr>
          <p:cNvPr id="5" name="Rectangle: Rounded Corners 4">
            <a:extLst>
              <a:ext uri="{FF2B5EF4-FFF2-40B4-BE49-F238E27FC236}">
                <a16:creationId xmlns:a16="http://schemas.microsoft.com/office/drawing/2014/main" id="{530D3A4C-4EFE-4024-89F1-7A1E08FAF790}"/>
              </a:ext>
            </a:extLst>
          </p:cNvPr>
          <p:cNvSpPr/>
          <p:nvPr/>
        </p:nvSpPr>
        <p:spPr>
          <a:xfrm>
            <a:off x="6164942" y="2841614"/>
            <a:ext cx="2242553" cy="172217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Public Health Departments in the Inter-Quartile Range</a:t>
            </a:r>
          </a:p>
        </p:txBody>
      </p:sp>
      <p:sp>
        <p:nvSpPr>
          <p:cNvPr id="6" name="Rectangle: Rounded Corners 5">
            <a:extLst>
              <a:ext uri="{FF2B5EF4-FFF2-40B4-BE49-F238E27FC236}">
                <a16:creationId xmlns:a16="http://schemas.microsoft.com/office/drawing/2014/main" id="{4D3AE878-FD74-4F6C-AB60-7BEC39EE8CFF}"/>
              </a:ext>
            </a:extLst>
          </p:cNvPr>
          <p:cNvSpPr/>
          <p:nvPr/>
        </p:nvSpPr>
        <p:spPr>
          <a:xfrm>
            <a:off x="3238956" y="2822927"/>
            <a:ext cx="2301852" cy="1722171"/>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Public Health Departments in the Inter-Quartile Range</a:t>
            </a:r>
          </a:p>
        </p:txBody>
      </p:sp>
      <p:sp>
        <p:nvSpPr>
          <p:cNvPr id="7" name="Rectangle: Rounded Corners 6">
            <a:extLst>
              <a:ext uri="{FF2B5EF4-FFF2-40B4-BE49-F238E27FC236}">
                <a16:creationId xmlns:a16="http://schemas.microsoft.com/office/drawing/2014/main" id="{80F31EF8-7C5D-4297-8082-6AD39ADC7B5B}"/>
              </a:ext>
            </a:extLst>
          </p:cNvPr>
          <p:cNvSpPr/>
          <p:nvPr/>
        </p:nvSpPr>
        <p:spPr>
          <a:xfrm>
            <a:off x="421929" y="2780577"/>
            <a:ext cx="2194560" cy="1604724"/>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Higher Performing Public Health Departments</a:t>
            </a:r>
          </a:p>
        </p:txBody>
      </p:sp>
      <p:sp>
        <p:nvSpPr>
          <p:cNvPr id="8" name="Rectangle: Rounded Corners 7">
            <a:extLst>
              <a:ext uri="{FF2B5EF4-FFF2-40B4-BE49-F238E27FC236}">
                <a16:creationId xmlns:a16="http://schemas.microsoft.com/office/drawing/2014/main" id="{010F529D-6DCE-4426-AEAD-A3C8635FF05D}"/>
              </a:ext>
            </a:extLst>
          </p:cNvPr>
          <p:cNvSpPr/>
          <p:nvPr/>
        </p:nvSpPr>
        <p:spPr>
          <a:xfrm>
            <a:off x="9241094" y="2822927"/>
            <a:ext cx="2463494" cy="164409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Lower Performing Public Health Departments</a:t>
            </a:r>
          </a:p>
        </p:txBody>
      </p:sp>
      <p:sp>
        <p:nvSpPr>
          <p:cNvPr id="10" name="Rectangle: Rounded Corners 9">
            <a:extLst>
              <a:ext uri="{FF2B5EF4-FFF2-40B4-BE49-F238E27FC236}">
                <a16:creationId xmlns:a16="http://schemas.microsoft.com/office/drawing/2014/main" id="{4052F1A4-500A-4931-9334-2F41078336F7}"/>
              </a:ext>
            </a:extLst>
          </p:cNvPr>
          <p:cNvSpPr/>
          <p:nvPr/>
        </p:nvSpPr>
        <p:spPr>
          <a:xfrm>
            <a:off x="119940" y="378073"/>
            <a:ext cx="1551113" cy="1314298"/>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Calibri" panose="020F0502020204030204" pitchFamily="34" charset="0"/>
                <a:ea typeface="Calibri" panose="020F0502020204030204" pitchFamily="34" charset="0"/>
                <a:cs typeface="Calibri" panose="020F0502020204030204" pitchFamily="34" charset="0"/>
              </a:rPr>
              <a:t>56 Counties</a:t>
            </a:r>
          </a:p>
        </p:txBody>
      </p:sp>
      <p:sp>
        <p:nvSpPr>
          <p:cNvPr id="11" name="Rectangle: Rounded Corners 10">
            <a:extLst>
              <a:ext uri="{FF2B5EF4-FFF2-40B4-BE49-F238E27FC236}">
                <a16:creationId xmlns:a16="http://schemas.microsoft.com/office/drawing/2014/main" id="{2116DC8A-9CCC-4C68-B9B4-A3FD8C525CEA}"/>
              </a:ext>
            </a:extLst>
          </p:cNvPr>
          <p:cNvSpPr/>
          <p:nvPr/>
        </p:nvSpPr>
        <p:spPr>
          <a:xfrm>
            <a:off x="9375561" y="5453789"/>
            <a:ext cx="2194560" cy="11809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11 PHDs</a:t>
            </a:r>
          </a:p>
          <a:p>
            <a:pPr algn="ctr"/>
            <a:r>
              <a:rPr lang="en-US" sz="2400" b="1" dirty="0">
                <a:latin typeface="Calibri" panose="020F0502020204030204" pitchFamily="34" charset="0"/>
                <a:ea typeface="Calibri" panose="020F0502020204030204" pitchFamily="34" charset="0"/>
                <a:cs typeface="Calibri" panose="020F0502020204030204" pitchFamily="34" charset="0"/>
              </a:rPr>
              <a:t>~74% - 94%</a:t>
            </a:r>
          </a:p>
        </p:txBody>
      </p:sp>
      <p:sp>
        <p:nvSpPr>
          <p:cNvPr id="12" name="Rectangle: Rounded Corners 11">
            <a:extLst>
              <a:ext uri="{FF2B5EF4-FFF2-40B4-BE49-F238E27FC236}">
                <a16:creationId xmlns:a16="http://schemas.microsoft.com/office/drawing/2014/main" id="{32BAA48B-B8D6-4E0F-A183-E429E1F6E121}"/>
              </a:ext>
            </a:extLst>
          </p:cNvPr>
          <p:cNvSpPr/>
          <p:nvPr/>
        </p:nvSpPr>
        <p:spPr>
          <a:xfrm>
            <a:off x="421929" y="5453788"/>
            <a:ext cx="2194560" cy="1180927"/>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Calibri" panose="020F0502020204030204" pitchFamily="34" charset="0"/>
                <a:ea typeface="Calibri" panose="020F0502020204030204" pitchFamily="34" charset="0"/>
                <a:cs typeface="Calibri" panose="020F0502020204030204" pitchFamily="34" charset="0"/>
              </a:rPr>
              <a:t>12 PHDs</a:t>
            </a:r>
          </a:p>
          <a:p>
            <a:pPr algn="ctr"/>
            <a:r>
              <a:rPr lang="en-US" sz="2400" b="1" dirty="0">
                <a:latin typeface="Calibri" panose="020F0502020204030204" pitchFamily="34" charset="0"/>
                <a:ea typeface="Calibri" panose="020F0502020204030204" pitchFamily="34" charset="0"/>
                <a:cs typeface="Calibri" panose="020F0502020204030204" pitchFamily="34" charset="0"/>
              </a:rPr>
              <a:t>~41% - 58%</a:t>
            </a:r>
          </a:p>
        </p:txBody>
      </p:sp>
      <p:sp>
        <p:nvSpPr>
          <p:cNvPr id="13" name="Arrow: Right 12">
            <a:extLst>
              <a:ext uri="{FF2B5EF4-FFF2-40B4-BE49-F238E27FC236}">
                <a16:creationId xmlns:a16="http://schemas.microsoft.com/office/drawing/2014/main" id="{A9360B30-3B20-4CF6-8C67-393CE6965C25}"/>
              </a:ext>
            </a:extLst>
          </p:cNvPr>
          <p:cNvSpPr/>
          <p:nvPr/>
        </p:nvSpPr>
        <p:spPr>
          <a:xfrm>
            <a:off x="3787494" y="865592"/>
            <a:ext cx="1308886" cy="386556"/>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4" name="Arrow: Right 13">
            <a:extLst>
              <a:ext uri="{FF2B5EF4-FFF2-40B4-BE49-F238E27FC236}">
                <a16:creationId xmlns:a16="http://schemas.microsoft.com/office/drawing/2014/main" id="{1FDED354-6D45-4AB5-A269-3C0EF4205C62}"/>
              </a:ext>
            </a:extLst>
          </p:cNvPr>
          <p:cNvSpPr/>
          <p:nvPr/>
        </p:nvSpPr>
        <p:spPr>
          <a:xfrm rot="9101320">
            <a:off x="2348390" y="1953914"/>
            <a:ext cx="2871098" cy="42934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5" name="Arrow: Right 14">
            <a:extLst>
              <a:ext uri="{FF2B5EF4-FFF2-40B4-BE49-F238E27FC236}">
                <a16:creationId xmlns:a16="http://schemas.microsoft.com/office/drawing/2014/main" id="{5C3B0A11-A684-417D-AA8D-D726F1970214}"/>
              </a:ext>
            </a:extLst>
          </p:cNvPr>
          <p:cNvSpPr/>
          <p:nvPr/>
        </p:nvSpPr>
        <p:spPr>
          <a:xfrm rot="8238496">
            <a:off x="4862681" y="2162936"/>
            <a:ext cx="1121438" cy="51519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BB44DD2F-9448-407D-8258-6D036C30447B}"/>
              </a:ext>
            </a:extLst>
          </p:cNvPr>
          <p:cNvCxnSpPr>
            <a:cxnSpLocks/>
          </p:cNvCxnSpPr>
          <p:nvPr/>
        </p:nvCxnSpPr>
        <p:spPr>
          <a:xfrm>
            <a:off x="5846719" y="2923036"/>
            <a:ext cx="0" cy="1504615"/>
          </a:xfrm>
          <a:prstGeom prst="line">
            <a:avLst/>
          </a:prstGeom>
          <a:ln w="38100"/>
        </p:spPr>
        <p:style>
          <a:lnRef idx="1">
            <a:schemeClr val="dk1"/>
          </a:lnRef>
          <a:fillRef idx="0">
            <a:schemeClr val="dk1"/>
          </a:fillRef>
          <a:effectRef idx="0">
            <a:schemeClr val="dk1"/>
          </a:effectRef>
          <a:fontRef idx="minor">
            <a:schemeClr val="tx1"/>
          </a:fontRef>
        </p:style>
      </p:cxnSp>
      <p:sp>
        <p:nvSpPr>
          <p:cNvPr id="18" name="Arrow: Right 17">
            <a:extLst>
              <a:ext uri="{FF2B5EF4-FFF2-40B4-BE49-F238E27FC236}">
                <a16:creationId xmlns:a16="http://schemas.microsoft.com/office/drawing/2014/main" id="{6371CD80-3832-402A-A265-42951568D2FF}"/>
              </a:ext>
            </a:extLst>
          </p:cNvPr>
          <p:cNvSpPr/>
          <p:nvPr/>
        </p:nvSpPr>
        <p:spPr>
          <a:xfrm rot="2763012">
            <a:off x="6668022" y="2166365"/>
            <a:ext cx="991048" cy="51940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1" name="Arrow: Right 20">
            <a:extLst>
              <a:ext uri="{FF2B5EF4-FFF2-40B4-BE49-F238E27FC236}">
                <a16:creationId xmlns:a16="http://schemas.microsoft.com/office/drawing/2014/main" id="{7FE67E30-96FB-49EB-9E41-93CA91275058}"/>
              </a:ext>
            </a:extLst>
          </p:cNvPr>
          <p:cNvSpPr/>
          <p:nvPr/>
        </p:nvSpPr>
        <p:spPr>
          <a:xfrm rot="2168471">
            <a:off x="7634352" y="1972300"/>
            <a:ext cx="2006849" cy="5205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5" name="Arrow: Down 24">
            <a:extLst>
              <a:ext uri="{FF2B5EF4-FFF2-40B4-BE49-F238E27FC236}">
                <a16:creationId xmlns:a16="http://schemas.microsoft.com/office/drawing/2014/main" id="{AE527F6A-DE05-418A-990D-57B04AD1947D}"/>
              </a:ext>
            </a:extLst>
          </p:cNvPr>
          <p:cNvSpPr/>
          <p:nvPr/>
        </p:nvSpPr>
        <p:spPr>
          <a:xfrm>
            <a:off x="1228157" y="4385301"/>
            <a:ext cx="456371" cy="1068488"/>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8" name="Arrow: Down 27">
            <a:extLst>
              <a:ext uri="{FF2B5EF4-FFF2-40B4-BE49-F238E27FC236}">
                <a16:creationId xmlns:a16="http://schemas.microsoft.com/office/drawing/2014/main" id="{C2709C77-4433-4763-9C52-87576131029E}"/>
              </a:ext>
            </a:extLst>
          </p:cNvPr>
          <p:cNvSpPr/>
          <p:nvPr/>
        </p:nvSpPr>
        <p:spPr>
          <a:xfrm>
            <a:off x="10176186" y="4463560"/>
            <a:ext cx="491439" cy="990229"/>
          </a:xfrm>
          <a:prstGeom prst="down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24B757E1-80F8-4244-B7A1-EE6D68E9B236}"/>
              </a:ext>
            </a:extLst>
          </p:cNvPr>
          <p:cNvSpPr txBox="1"/>
          <p:nvPr/>
        </p:nvSpPr>
        <p:spPr>
          <a:xfrm>
            <a:off x="5056742" y="4427651"/>
            <a:ext cx="1490746" cy="954107"/>
          </a:xfrm>
          <a:prstGeom prst="rect">
            <a:avLst/>
          </a:prstGeom>
          <a:noFill/>
        </p:spPr>
        <p:txBody>
          <a:bodyPr wrap="square" rtlCol="0">
            <a:spAutoFit/>
          </a:bodyPr>
          <a:lstStyle/>
          <a:p>
            <a:pPr algn="ctr"/>
            <a:r>
              <a:rPr lang="en-US" sz="2800" b="1" dirty="0">
                <a:latin typeface="Calibri" panose="020F0502020204030204" pitchFamily="34" charset="0"/>
                <a:ea typeface="Calibri" panose="020F0502020204030204" pitchFamily="34" charset="0"/>
                <a:cs typeface="Calibri" panose="020F0502020204030204" pitchFamily="34" charset="0"/>
              </a:rPr>
              <a:t>Q2</a:t>
            </a:r>
          </a:p>
          <a:p>
            <a:pPr algn="ctr"/>
            <a:r>
              <a:rPr lang="en-US" sz="2800" b="1" dirty="0">
                <a:latin typeface="Calibri" panose="020F0502020204030204" pitchFamily="34" charset="0"/>
                <a:ea typeface="Calibri" panose="020F0502020204030204" pitchFamily="34" charset="0"/>
                <a:cs typeface="Calibri" panose="020F0502020204030204" pitchFamily="34" charset="0"/>
              </a:rPr>
              <a:t> </a:t>
            </a:r>
            <a:r>
              <a:rPr lang="en-US" sz="2800" b="1" dirty="0">
                <a:highlight>
                  <a:srgbClr val="FFFF00"/>
                </a:highlight>
                <a:latin typeface="Calibri" panose="020F0502020204030204" pitchFamily="34" charset="0"/>
                <a:ea typeface="Calibri" panose="020F0502020204030204" pitchFamily="34" charset="0"/>
                <a:cs typeface="Calibri" panose="020F0502020204030204" pitchFamily="34" charset="0"/>
              </a:rPr>
              <a:t>67.3%</a:t>
            </a:r>
          </a:p>
        </p:txBody>
      </p:sp>
      <p:sp>
        <p:nvSpPr>
          <p:cNvPr id="31" name="TextBox 30">
            <a:extLst>
              <a:ext uri="{FF2B5EF4-FFF2-40B4-BE49-F238E27FC236}">
                <a16:creationId xmlns:a16="http://schemas.microsoft.com/office/drawing/2014/main" id="{0EAC8C27-13DC-4585-A90F-7FE30CB9F73D}"/>
              </a:ext>
            </a:extLst>
          </p:cNvPr>
          <p:cNvSpPr txBox="1"/>
          <p:nvPr/>
        </p:nvSpPr>
        <p:spPr>
          <a:xfrm>
            <a:off x="8275490" y="4495051"/>
            <a:ext cx="1103674" cy="954107"/>
          </a:xfrm>
          <a:prstGeom prst="rect">
            <a:avLst/>
          </a:prstGeom>
          <a:noFill/>
        </p:spPr>
        <p:txBody>
          <a:bodyPr wrap="square" rtlCol="0">
            <a:spAutoFit/>
          </a:bodyPr>
          <a:lstStyle/>
          <a:p>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en-US" sz="2800" b="1" dirty="0">
                <a:latin typeface="Calibri" panose="020F0502020204030204" pitchFamily="34" charset="0"/>
                <a:ea typeface="Calibri" panose="020F0502020204030204" pitchFamily="34" charset="0"/>
                <a:cs typeface="Calibri" panose="020F0502020204030204" pitchFamily="34" charset="0"/>
              </a:rPr>
              <a:t>Q3</a:t>
            </a:r>
          </a:p>
          <a:p>
            <a:r>
              <a:rPr lang="en-US" sz="2800" b="1" dirty="0">
                <a:highlight>
                  <a:srgbClr val="FFFF00"/>
                </a:highlight>
                <a:latin typeface="Calibri" panose="020F0502020204030204" pitchFamily="34" charset="0"/>
                <a:ea typeface="Calibri" panose="020F0502020204030204" pitchFamily="34" charset="0"/>
                <a:cs typeface="Calibri" panose="020F0502020204030204" pitchFamily="34" charset="0"/>
              </a:rPr>
              <a:t>74.3%</a:t>
            </a:r>
          </a:p>
        </p:txBody>
      </p:sp>
      <p:sp>
        <p:nvSpPr>
          <p:cNvPr id="34" name="Rectangle: Rounded Corners 33">
            <a:extLst>
              <a:ext uri="{FF2B5EF4-FFF2-40B4-BE49-F238E27FC236}">
                <a16:creationId xmlns:a16="http://schemas.microsoft.com/office/drawing/2014/main" id="{6F4611C3-BEC0-4A33-82FE-6675D9A993FF}"/>
              </a:ext>
            </a:extLst>
          </p:cNvPr>
          <p:cNvSpPr/>
          <p:nvPr/>
        </p:nvSpPr>
        <p:spPr>
          <a:xfrm>
            <a:off x="1742682" y="455659"/>
            <a:ext cx="2052569" cy="1178430"/>
          </a:xfrm>
          <a:prstGeom prst="roundRect">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a:p>
            <a:pPr algn="ctr"/>
            <a:r>
              <a:rPr lang="en-US" sz="2400" b="1" dirty="0">
                <a:latin typeface="Calibri" panose="020F0502020204030204" pitchFamily="34" charset="0"/>
                <a:ea typeface="Calibri" panose="020F0502020204030204" pitchFamily="34" charset="0"/>
                <a:cs typeface="Calibri" panose="020F0502020204030204" pitchFamily="34" charset="0"/>
              </a:rPr>
              <a:t>51 Public Health Departments</a:t>
            </a:r>
          </a:p>
          <a:p>
            <a:pPr algn="ctr"/>
            <a:endParaRPr lang="en-US" b="1" dirty="0">
              <a:solidFill>
                <a:schemeClr val="bg1"/>
              </a:solidFill>
            </a:endParaRPr>
          </a:p>
        </p:txBody>
      </p:sp>
      <p:cxnSp>
        <p:nvCxnSpPr>
          <p:cNvPr id="42" name="Straight Connector 41">
            <a:extLst>
              <a:ext uri="{FF2B5EF4-FFF2-40B4-BE49-F238E27FC236}">
                <a16:creationId xmlns:a16="http://schemas.microsoft.com/office/drawing/2014/main" id="{1C35B15F-F4B5-49EE-AF8D-D4BE225B105E}"/>
              </a:ext>
            </a:extLst>
          </p:cNvPr>
          <p:cNvCxnSpPr>
            <a:cxnSpLocks/>
          </p:cNvCxnSpPr>
          <p:nvPr/>
        </p:nvCxnSpPr>
        <p:spPr>
          <a:xfrm>
            <a:off x="8744577" y="2935066"/>
            <a:ext cx="0" cy="1528495"/>
          </a:xfrm>
          <a:prstGeom prst="line">
            <a:avLst/>
          </a:prstGeom>
          <a:ln w="38100"/>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AE92A69C-8890-23F9-A106-B3F84CDE6BFE}"/>
              </a:ext>
            </a:extLst>
          </p:cNvPr>
          <p:cNvSpPr txBox="1"/>
          <p:nvPr/>
        </p:nvSpPr>
        <p:spPr>
          <a:xfrm>
            <a:off x="2527689" y="4495051"/>
            <a:ext cx="1130303" cy="954107"/>
          </a:xfrm>
          <a:prstGeom prst="rect">
            <a:avLst/>
          </a:prstGeom>
          <a:noFill/>
        </p:spPr>
        <p:txBody>
          <a:bodyPr wrap="square" rtlCol="0">
            <a:spAutoFit/>
          </a:bodyPr>
          <a:lstStyle/>
          <a:p>
            <a:r>
              <a:rPr lang="en-US" sz="2400" b="1" dirty="0"/>
              <a:t>  </a:t>
            </a:r>
            <a:r>
              <a:rPr lang="en-US" sz="2800" b="1" dirty="0">
                <a:latin typeface="Calibri" panose="020F0502020204030204" pitchFamily="34" charset="0"/>
                <a:ea typeface="Calibri" panose="020F0502020204030204" pitchFamily="34" charset="0"/>
                <a:cs typeface="Calibri" panose="020F0502020204030204" pitchFamily="34" charset="0"/>
              </a:rPr>
              <a:t>Q1</a:t>
            </a:r>
          </a:p>
          <a:p>
            <a:r>
              <a:rPr lang="en-US" sz="2800" b="1" dirty="0">
                <a:highlight>
                  <a:srgbClr val="FFFF00"/>
                </a:highlight>
                <a:latin typeface="Calibri" panose="020F0502020204030204" pitchFamily="34" charset="0"/>
                <a:ea typeface="Calibri" panose="020F0502020204030204" pitchFamily="34" charset="0"/>
                <a:cs typeface="Calibri" panose="020F0502020204030204" pitchFamily="34" charset="0"/>
              </a:rPr>
              <a:t>57.9%</a:t>
            </a:r>
          </a:p>
        </p:txBody>
      </p:sp>
      <p:sp>
        <p:nvSpPr>
          <p:cNvPr id="22" name="Oval 21">
            <a:extLst>
              <a:ext uri="{FF2B5EF4-FFF2-40B4-BE49-F238E27FC236}">
                <a16:creationId xmlns:a16="http://schemas.microsoft.com/office/drawing/2014/main" id="{FFE6FF16-FDBA-0ABD-6829-1C510345AD62}"/>
              </a:ext>
            </a:extLst>
          </p:cNvPr>
          <p:cNvSpPr/>
          <p:nvPr/>
        </p:nvSpPr>
        <p:spPr>
          <a:xfrm>
            <a:off x="57251" y="2477196"/>
            <a:ext cx="2919341" cy="233557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8A7F0F48-E0A3-CF79-B140-BE59FE248314}"/>
              </a:ext>
            </a:extLst>
          </p:cNvPr>
          <p:cNvSpPr/>
          <p:nvPr/>
        </p:nvSpPr>
        <p:spPr>
          <a:xfrm>
            <a:off x="8953044" y="2477195"/>
            <a:ext cx="3119016" cy="2473945"/>
          </a:xfrm>
          <a:prstGeom prst="ellipse">
            <a:avLst/>
          </a:prstGeom>
          <a:noFill/>
          <a:ln w="3810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2075CF3B-592C-1C69-371B-87809FF62AA7}"/>
              </a:ext>
            </a:extLst>
          </p:cNvPr>
          <p:cNvCxnSpPr>
            <a:cxnSpLocks/>
          </p:cNvCxnSpPr>
          <p:nvPr/>
        </p:nvCxnSpPr>
        <p:spPr>
          <a:xfrm>
            <a:off x="3088103" y="2990067"/>
            <a:ext cx="0" cy="1504615"/>
          </a:xfrm>
          <a:prstGeom prst="line">
            <a:avLst/>
          </a:prstGeom>
          <a:ln w="38100"/>
        </p:spPr>
        <p:style>
          <a:lnRef idx="1">
            <a:schemeClr val="dk1"/>
          </a:lnRef>
          <a:fillRef idx="0">
            <a:schemeClr val="dk1"/>
          </a:fillRef>
          <a:effectRef idx="0">
            <a:schemeClr val="dk1"/>
          </a:effectRef>
          <a:fontRef idx="minor">
            <a:schemeClr val="tx1"/>
          </a:fontRef>
        </p:style>
      </p:cxnSp>
    </p:spTree>
    <p:custDataLst>
      <p:tags r:id="rId1"/>
    </p:custDataLst>
    <p:extLst>
      <p:ext uri="{BB962C8B-B14F-4D97-AF65-F5344CB8AC3E}">
        <p14:creationId xmlns:p14="http://schemas.microsoft.com/office/powerpoint/2010/main" val="3986156216"/>
      </p:ext>
    </p:extLst>
  </p:cSld>
  <p:clrMapOvr>
    <a:masterClrMapping/>
  </p:clrMapOvr>
  <mc:AlternateContent xmlns:mc="http://schemas.openxmlformats.org/markup-compatibility/2006" xmlns:p14="http://schemas.microsoft.com/office/powerpoint/2010/main">
    <mc:Choice Requires="p14">
      <p:transition spd="slow" p14:dur="2000" advTm="4269"/>
    </mc:Choice>
    <mc:Fallback xmlns="">
      <p:transition spd="slow" advTm="426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Data Collection</a:t>
            </a:r>
          </a:p>
        </p:txBody>
      </p:sp>
    </p:spTree>
    <p:extLst>
      <p:ext uri="{BB962C8B-B14F-4D97-AF65-F5344CB8AC3E}">
        <p14:creationId xmlns:p14="http://schemas.microsoft.com/office/powerpoint/2010/main" val="3190720385"/>
      </p:ext>
    </p:extLst>
  </p:cSld>
  <p:clrMapOvr>
    <a:masterClrMapping/>
  </p:clrMapOvr>
  <mc:AlternateContent xmlns:mc="http://schemas.openxmlformats.org/markup-compatibility/2006" xmlns:p14="http://schemas.microsoft.com/office/powerpoint/2010/main">
    <mc:Choice Requires="p14">
      <p:transition spd="slow" p14:dur="2000" advTm="590"/>
    </mc:Choice>
    <mc:Fallback xmlns="">
      <p:transition spd="slow" advTm="59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C163C33-BF56-8980-13B0-09C15D3EDDF2}"/>
              </a:ext>
            </a:extLst>
          </p:cNvPr>
          <p:cNvPicPr>
            <a:picLocks noChangeAspect="1"/>
          </p:cNvPicPr>
          <p:nvPr/>
        </p:nvPicPr>
        <p:blipFill>
          <a:blip r:embed="rId2"/>
          <a:stretch>
            <a:fillRect/>
          </a:stretch>
        </p:blipFill>
        <p:spPr>
          <a:xfrm>
            <a:off x="8155220" y="1065780"/>
            <a:ext cx="3790600" cy="4713744"/>
          </a:xfrm>
          <a:prstGeom prst="rect">
            <a:avLst/>
          </a:prstGeom>
        </p:spPr>
      </p:pic>
      <p:sp>
        <p:nvSpPr>
          <p:cNvPr id="2" name="TextBox 1">
            <a:extLst>
              <a:ext uri="{FF2B5EF4-FFF2-40B4-BE49-F238E27FC236}">
                <a16:creationId xmlns:a16="http://schemas.microsoft.com/office/drawing/2014/main" id="{42F73AE4-F21A-6C8F-D5C8-0ACA36C7DD6A}"/>
              </a:ext>
            </a:extLst>
          </p:cNvPr>
          <p:cNvSpPr txBox="1"/>
          <p:nvPr/>
        </p:nvSpPr>
        <p:spPr>
          <a:xfrm>
            <a:off x="0" y="1222050"/>
            <a:ext cx="8155220" cy="4401205"/>
          </a:xfrm>
          <a:prstGeom prst="rect">
            <a:avLst/>
          </a:prstGeom>
          <a:noFill/>
        </p:spPr>
        <p:txBody>
          <a:bodyPr wrap="square" rtlCol="0">
            <a:spAutoFit/>
          </a:bodyPr>
          <a:lstStyle/>
          <a:p>
            <a:pPr marL="457200" indent="-457200">
              <a:buFont typeface="Arial" panose="020B0604020202020204" pitchFamily="34" charset="0"/>
              <a:buChar char="•"/>
            </a:pPr>
            <a:r>
              <a:rPr lang="en-US" sz="2800" b="1" i="1" dirty="0">
                <a:latin typeface="Calibri" panose="020F0502020204030204" pitchFamily="34" charset="0"/>
                <a:ea typeface="Calibri" panose="020F0502020204030204" pitchFamily="34" charset="0"/>
                <a:cs typeface="Calibri" panose="020F0502020204030204" pitchFamily="34" charset="0"/>
              </a:rPr>
              <a:t>Inclusion criteria</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Immunization nurses who recommend, educate and administer adolescent immunizations and are currently employed at an eligible public health department</a:t>
            </a:r>
          </a:p>
          <a:p>
            <a:pPr marL="457200" indent="-457200">
              <a:buFont typeface="Arial" panose="020B0604020202020204" pitchFamily="34" charset="0"/>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Arial" panose="020B0604020202020204" pitchFamily="34" charset="0"/>
              <a:buChar char="•"/>
            </a:pPr>
            <a:r>
              <a:rPr lang="en-US" sz="2800" b="1" i="1" dirty="0">
                <a:latin typeface="Calibri" panose="020F0502020204030204" pitchFamily="34" charset="0"/>
                <a:ea typeface="Calibri" panose="020F0502020204030204" pitchFamily="34" charset="0"/>
                <a:cs typeface="Calibri" panose="020F0502020204030204" pitchFamily="34" charset="0"/>
              </a:rPr>
              <a:t>Exclusion criteria</a:t>
            </a:r>
            <a:r>
              <a:rPr lang="en-US" sz="2800" i="1" dirty="0">
                <a:latin typeface="Calibri" panose="020F0502020204030204" pitchFamily="34" charset="0"/>
                <a:ea typeface="Calibri" panose="020F0502020204030204" pitchFamily="34" charset="0"/>
                <a:cs typeface="Calibri" panose="020F0502020204030204" pitchFamily="34" charset="0"/>
              </a:rPr>
              <a:t>: </a:t>
            </a:r>
            <a:r>
              <a:rPr lang="en-US" sz="2800" dirty="0">
                <a:latin typeface="Calibri" panose="020F0502020204030204" pitchFamily="34" charset="0"/>
                <a:ea typeface="Calibri" panose="020F0502020204030204" pitchFamily="34" charset="0"/>
                <a:cs typeface="Calibri" panose="020F0502020204030204" pitchFamily="34" charset="0"/>
              </a:rPr>
              <a:t>Nurses who are not involved in adolescent immunization delivery services or work at a public health department that had records on less than 30 adolescents in our dataset (n=2)</a:t>
            </a: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3" name="TextBox 2">
            <a:extLst>
              <a:ext uri="{FF2B5EF4-FFF2-40B4-BE49-F238E27FC236}">
                <a16:creationId xmlns:a16="http://schemas.microsoft.com/office/drawing/2014/main" id="{07686804-31B2-201D-92A7-E057F1182F69}"/>
              </a:ext>
            </a:extLst>
          </p:cNvPr>
          <p:cNvSpPr txBox="1"/>
          <p:nvPr/>
        </p:nvSpPr>
        <p:spPr>
          <a:xfrm>
            <a:off x="34136" y="6623529"/>
            <a:ext cx="8612559" cy="276999"/>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Calibri" panose="020F0502020204030204" pitchFamily="34" charset="0"/>
              </a:rPr>
              <a:t>ImMTrax. (n.d.). Retrieved January 29, 2022, from https://dphhs.mt.gov/publichealth/immtrax/index </a:t>
            </a:r>
          </a:p>
        </p:txBody>
      </p:sp>
    </p:spTree>
    <p:extLst>
      <p:ext uri="{BB962C8B-B14F-4D97-AF65-F5344CB8AC3E}">
        <p14:creationId xmlns:p14="http://schemas.microsoft.com/office/powerpoint/2010/main" val="39059727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FA28F-D7DB-6DA0-4EA5-79E4B5825CA5}"/>
              </a:ext>
            </a:extLst>
          </p:cNvPr>
          <p:cNvSpPr>
            <a:spLocks noGrp="1"/>
          </p:cNvSpPr>
          <p:nvPr>
            <p:ph type="title"/>
          </p:nvPr>
        </p:nvSpPr>
        <p:spPr>
          <a:xfrm>
            <a:off x="0" y="0"/>
            <a:ext cx="6752492" cy="1002157"/>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Recruitment and Interviews</a:t>
            </a:r>
          </a:p>
        </p:txBody>
      </p:sp>
      <p:sp>
        <p:nvSpPr>
          <p:cNvPr id="3" name="Content Placeholder 2">
            <a:extLst>
              <a:ext uri="{FF2B5EF4-FFF2-40B4-BE49-F238E27FC236}">
                <a16:creationId xmlns:a16="http://schemas.microsoft.com/office/drawing/2014/main" id="{201CF135-18DA-FF42-7C9B-7A9CA74A2745}"/>
              </a:ext>
            </a:extLst>
          </p:cNvPr>
          <p:cNvSpPr>
            <a:spLocks noGrp="1"/>
          </p:cNvSpPr>
          <p:nvPr>
            <p:ph idx="1"/>
          </p:nvPr>
        </p:nvSpPr>
        <p:spPr>
          <a:xfrm>
            <a:off x="240792" y="770021"/>
            <a:ext cx="11710416" cy="5951453"/>
          </a:xfrm>
        </p:spPr>
        <p:txBody>
          <a:bodyPr>
            <a:normAutofit fontScale="40000" lnSpcReduction="20000"/>
          </a:bodyPr>
          <a:lstStyle/>
          <a:p>
            <a:pPr marL="0" indent="0">
              <a:buNone/>
            </a:pPr>
            <a:endParaRPr lang="en-US" sz="6700" dirty="0">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Accomplished in 2 steps:</a:t>
            </a:r>
          </a:p>
          <a:p>
            <a:pPr lvl="1"/>
            <a:r>
              <a:rPr lang="en-US" sz="6000" dirty="0">
                <a:solidFill>
                  <a:schemeClr val="tx1"/>
                </a:solidFill>
                <a:latin typeface="Calibri" panose="020F0502020204030204" pitchFamily="34" charset="0"/>
                <a:ea typeface="Calibri" panose="020F0502020204030204" pitchFamily="34" charset="0"/>
                <a:cs typeface="Calibri" panose="020F0502020204030204" pitchFamily="34" charset="0"/>
              </a:rPr>
              <a:t>Email to eligible nurses followed by</a:t>
            </a:r>
          </a:p>
          <a:p>
            <a:pPr lvl="1"/>
            <a:r>
              <a:rPr lang="en-US" sz="6000" dirty="0">
                <a:solidFill>
                  <a:schemeClr val="tx1"/>
                </a:solidFill>
                <a:latin typeface="Calibri" panose="020F0502020204030204" pitchFamily="34" charset="0"/>
                <a:ea typeface="Calibri" panose="020F0502020204030204" pitchFamily="34" charset="0"/>
                <a:cs typeface="Calibri" panose="020F0502020204030204" pitchFamily="34" charset="0"/>
              </a:rPr>
              <a:t>Phone calls to nurses who did not respond to the initial communication</a:t>
            </a:r>
          </a:p>
          <a:p>
            <a:pPr marL="0" indent="0">
              <a:buNone/>
            </a:pPr>
            <a:endPar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A stratified, purposeful sample of 21 nurses from 20 public health departments</a:t>
            </a:r>
          </a:p>
          <a:p>
            <a:pPr>
              <a:buFont typeface="Wingdings" panose="05000000000000000000" pitchFamily="2" charset="2"/>
              <a:buChar char="§"/>
            </a:pPr>
            <a:endPar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June 2022- August 2022</a:t>
            </a:r>
          </a:p>
          <a:p>
            <a:endPar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35-60 minutes virtual interviews</a:t>
            </a:r>
          </a:p>
          <a:p>
            <a:pPr marL="0" indent="0">
              <a:buNone/>
            </a:pPr>
            <a:endPar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sz="6700" b="1" dirty="0">
                <a:solidFill>
                  <a:schemeClr val="tx1"/>
                </a:solidFill>
                <a:latin typeface="Calibri" panose="020F0502020204030204" pitchFamily="34" charset="0"/>
                <a:ea typeface="Calibri" panose="020F0502020204030204" pitchFamily="34" charset="0"/>
                <a:cs typeface="Calibri" panose="020F0502020204030204" pitchFamily="34" charset="0"/>
              </a:rPr>
              <a:t>Incentives: </a:t>
            </a:r>
          </a:p>
          <a:p>
            <a:pPr marL="0" indent="0">
              <a:buNone/>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   $25 Amazon gift card to nurses who helped with pilot testing</a:t>
            </a:r>
          </a:p>
          <a:p>
            <a:pPr marL="0" indent="0">
              <a:buNone/>
            </a:pPr>
            <a:r>
              <a:rPr lang="en-US" sz="6700" dirty="0">
                <a:solidFill>
                  <a:schemeClr val="tx1"/>
                </a:solidFill>
                <a:latin typeface="Calibri" panose="020F0502020204030204" pitchFamily="34" charset="0"/>
                <a:ea typeface="Calibri" panose="020F0502020204030204" pitchFamily="34" charset="0"/>
                <a:cs typeface="Calibri" panose="020F0502020204030204" pitchFamily="34" charset="0"/>
              </a:rPr>
              <a:t>   $50 Amazon gift cards to participating nurses</a:t>
            </a:r>
            <a:endParaRPr lang="en-US" sz="51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sz="5100" dirty="0">
              <a:latin typeface="Calibri" panose="020F0502020204030204" pitchFamily="34" charset="0"/>
              <a:ea typeface="Calibri" panose="020F0502020204030204" pitchFamily="34" charset="0"/>
              <a:cs typeface="Calibri" panose="020F0502020204030204" pitchFamily="34" charset="0"/>
            </a:endParaRPr>
          </a:p>
          <a:p>
            <a:endParaRPr lang="en-US" sz="3200" dirty="0">
              <a:latin typeface="Calibri" panose="020F0502020204030204" pitchFamily="34" charset="0"/>
              <a:ea typeface="Calibri" panose="020F0502020204030204" pitchFamily="34" charset="0"/>
              <a:cs typeface="Calibri" panose="020F0502020204030204" pitchFamily="34" charset="0"/>
            </a:endParaRPr>
          </a:p>
          <a:p>
            <a:pPr lvl="1"/>
            <a:endParaRPr lang="en-US" dirty="0"/>
          </a:p>
        </p:txBody>
      </p:sp>
      <p:sp>
        <p:nvSpPr>
          <p:cNvPr id="4" name="Rectangle 3">
            <a:extLst>
              <a:ext uri="{FF2B5EF4-FFF2-40B4-BE49-F238E27FC236}">
                <a16:creationId xmlns:a16="http://schemas.microsoft.com/office/drawing/2014/main" id="{19CC8F4E-4A7D-48FB-7EEA-0EADD6FDB33C}"/>
              </a:ext>
            </a:extLst>
          </p:cNvPr>
          <p:cNvSpPr/>
          <p:nvPr/>
        </p:nvSpPr>
        <p:spPr>
          <a:xfrm>
            <a:off x="240792" y="834189"/>
            <a:ext cx="11710416" cy="5887286"/>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896955435"/>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85A4EB-203D-730D-9DCA-0DEB5F1416A2}"/>
              </a:ext>
            </a:extLst>
          </p:cNvPr>
          <p:cNvSpPr>
            <a:spLocks noGrp="1"/>
          </p:cNvSpPr>
          <p:nvPr>
            <p:ph type="title"/>
          </p:nvPr>
        </p:nvSpPr>
        <p:spPr>
          <a:xfrm>
            <a:off x="0" y="0"/>
            <a:ext cx="7620000" cy="1325880"/>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Survey Tool and Interview Guide</a:t>
            </a:r>
          </a:p>
        </p:txBody>
      </p:sp>
      <p:cxnSp>
        <p:nvCxnSpPr>
          <p:cNvPr id="10" name="Straight Connector 9">
            <a:extLst>
              <a:ext uri="{FF2B5EF4-FFF2-40B4-BE49-F238E27FC236}">
                <a16:creationId xmlns:a16="http://schemas.microsoft.com/office/drawing/2014/main" id="{E08CE84A-6F46-558C-4DBD-8A450AD18E9D}"/>
              </a:ext>
            </a:extLst>
          </p:cNvPr>
          <p:cNvCxnSpPr/>
          <p:nvPr/>
        </p:nvCxnSpPr>
        <p:spPr>
          <a:xfrm>
            <a:off x="6579384" y="1143000"/>
            <a:ext cx="0" cy="5429250"/>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11" name="Table 10">
            <a:extLst>
              <a:ext uri="{FF2B5EF4-FFF2-40B4-BE49-F238E27FC236}">
                <a16:creationId xmlns:a16="http://schemas.microsoft.com/office/drawing/2014/main" id="{241C5D97-F097-B5B1-1DA1-1647D187A75E}"/>
              </a:ext>
            </a:extLst>
          </p:cNvPr>
          <p:cNvGraphicFramePr>
            <a:graphicFrameLocks noGrp="1"/>
          </p:cNvGraphicFramePr>
          <p:nvPr>
            <p:extLst>
              <p:ext uri="{D42A27DB-BD31-4B8C-83A1-F6EECF244321}">
                <p14:modId xmlns:p14="http://schemas.microsoft.com/office/powerpoint/2010/main" val="1417115815"/>
              </p:ext>
            </p:extLst>
          </p:nvPr>
        </p:nvGraphicFramePr>
        <p:xfrm>
          <a:off x="6705583" y="1047458"/>
          <a:ext cx="5334001" cy="5714999"/>
        </p:xfrm>
        <a:graphic>
          <a:graphicData uri="http://schemas.openxmlformats.org/drawingml/2006/table">
            <a:tbl>
              <a:tblPr firstRow="1" firstCol="1" bandRow="1">
                <a:tableStyleId>{5C22544A-7EE6-4342-B048-85BDC9FD1C3A}</a:tableStyleId>
              </a:tblPr>
              <a:tblGrid>
                <a:gridCol w="1426812">
                  <a:extLst>
                    <a:ext uri="{9D8B030D-6E8A-4147-A177-3AD203B41FA5}">
                      <a16:colId xmlns:a16="http://schemas.microsoft.com/office/drawing/2014/main" val="3830111169"/>
                    </a:ext>
                  </a:extLst>
                </a:gridCol>
                <a:gridCol w="3907189">
                  <a:extLst>
                    <a:ext uri="{9D8B030D-6E8A-4147-A177-3AD203B41FA5}">
                      <a16:colId xmlns:a16="http://schemas.microsoft.com/office/drawing/2014/main" val="1788396477"/>
                    </a:ext>
                  </a:extLst>
                </a:gridCol>
              </a:tblGrid>
              <a:tr h="472828">
                <a:tc>
                  <a:txBody>
                    <a:bodyPr/>
                    <a:lstStyle/>
                    <a:p>
                      <a:pPr marL="0" marR="0">
                        <a:lnSpc>
                          <a:spcPct val="107000"/>
                        </a:lnSpc>
                        <a:spcBef>
                          <a:spcPts val="0"/>
                        </a:spcBef>
                        <a:spcAft>
                          <a:spcPts val="0"/>
                        </a:spcAft>
                      </a:pPr>
                      <a:endParaRPr lang="en-US" sz="1600" dirty="0">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tc>
                <a:tc>
                  <a:txBody>
                    <a:bodyPr/>
                    <a:lstStyle/>
                    <a:p>
                      <a:pPr marL="0" marR="0">
                        <a:lnSpc>
                          <a:spcPct val="107000"/>
                        </a:lnSpc>
                        <a:spcBef>
                          <a:spcPts val="0"/>
                        </a:spcBef>
                        <a:spcAft>
                          <a:spcPts val="0"/>
                        </a:spcAft>
                      </a:pPr>
                      <a:r>
                        <a:rPr lang="en-US" sz="2000" dirty="0">
                          <a:effectLst/>
                          <a:latin typeface="Calibri" panose="020F0502020204030204" pitchFamily="34" charset="0"/>
                          <a:ea typeface="Calibri" panose="020F0502020204030204" pitchFamily="34" charset="0"/>
                          <a:cs typeface="Calibri" panose="020F0502020204030204" pitchFamily="34" charset="0"/>
                        </a:rPr>
                        <a:t>Semi-structured interview guide</a:t>
                      </a:r>
                    </a:p>
                  </a:txBody>
                  <a:tcPr marL="68580" marR="68580" marT="0" marB="0"/>
                </a:tc>
                <a:extLst>
                  <a:ext uri="{0D108BD9-81ED-4DB2-BD59-A6C34878D82A}">
                    <a16:rowId xmlns:a16="http://schemas.microsoft.com/office/drawing/2014/main" val="3733492492"/>
                  </a:ext>
                </a:extLst>
              </a:tr>
              <a:tr h="2415730">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Practice-level</a:t>
                      </a:r>
                    </a:p>
                  </a:txBody>
                  <a:tcPr marL="68580" marR="6858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Can you please walk me through the process of recommending and administering the HPV vaccine at your facility? </a:t>
                      </a:r>
                    </a:p>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you have any quality improvement initiatives or strategies in place at your facility for adolescent vaccination? Can you tell me more about it?</a:t>
                      </a:r>
                    </a:p>
                  </a:txBody>
                  <a:tcPr marL="68580" marR="68580" marT="0" marB="0"/>
                </a:tc>
                <a:extLst>
                  <a:ext uri="{0D108BD9-81ED-4DB2-BD59-A6C34878D82A}">
                    <a16:rowId xmlns:a16="http://schemas.microsoft.com/office/drawing/2014/main" val="2498085800"/>
                  </a:ext>
                </a:extLst>
              </a:tr>
              <a:tr h="1283697">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Patient-level</a:t>
                      </a: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What information do you think parents need to know to make an informed decision on whether to choose or refuse the HPV vaccine for their children?</a:t>
                      </a:r>
                    </a:p>
                  </a:txBody>
                  <a:tcPr marL="68580" marR="68580" marT="0" marB="0"/>
                </a:tc>
                <a:extLst>
                  <a:ext uri="{0D108BD9-81ED-4DB2-BD59-A6C34878D82A}">
                    <a16:rowId xmlns:a16="http://schemas.microsoft.com/office/drawing/2014/main" val="2778648039"/>
                  </a:ext>
                </a:extLst>
              </a:tr>
              <a:tr h="1542744">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Provider-level</a:t>
                      </a:r>
                    </a:p>
                  </a:txBody>
                  <a:tcPr marL="68580" marR="68580" marT="0" marB="0"/>
                </a:tc>
                <a:tc>
                  <a:txBody>
                    <a:bodyPr/>
                    <a:lstStyle/>
                    <a:p>
                      <a:pPr marL="0" marR="0">
                        <a:lnSpc>
                          <a:spcPct val="107000"/>
                        </a:lnSpc>
                        <a:spcBef>
                          <a:spcPts val="0"/>
                        </a:spcBef>
                        <a:spcAft>
                          <a:spcPts val="0"/>
                        </a:spcAft>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Could you broadly describe your perspectives on HPV vaccination?</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Do you think it is important to complete the HPV vaccine series earlier at 11-12 years of age than later? </a:t>
                      </a:r>
                    </a:p>
                  </a:txBody>
                  <a:tcPr marL="68580" marR="68580" marT="0" marB="0"/>
                </a:tc>
                <a:extLst>
                  <a:ext uri="{0D108BD9-81ED-4DB2-BD59-A6C34878D82A}">
                    <a16:rowId xmlns:a16="http://schemas.microsoft.com/office/drawing/2014/main" val="1820589162"/>
                  </a:ext>
                </a:extLst>
              </a:tr>
            </a:tbl>
          </a:graphicData>
        </a:graphic>
      </p:graphicFrame>
      <p:sp>
        <p:nvSpPr>
          <p:cNvPr id="12" name="Rectangle 11">
            <a:extLst>
              <a:ext uri="{FF2B5EF4-FFF2-40B4-BE49-F238E27FC236}">
                <a16:creationId xmlns:a16="http://schemas.microsoft.com/office/drawing/2014/main" id="{24A8A1A1-9B8B-E209-B995-41F50F66B4FB}"/>
              </a:ext>
            </a:extLst>
          </p:cNvPr>
          <p:cNvSpPr/>
          <p:nvPr/>
        </p:nvSpPr>
        <p:spPr>
          <a:xfrm>
            <a:off x="152416" y="1047458"/>
            <a:ext cx="6300770" cy="5714999"/>
          </a:xfrm>
          <a:prstGeom prst="rect">
            <a:avLst/>
          </a:prstGeom>
          <a:no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F6E1931-895A-56BC-2D61-E7E732A1A483}"/>
              </a:ext>
            </a:extLst>
          </p:cNvPr>
          <p:cNvSpPr>
            <a:spLocks noGrp="1"/>
          </p:cNvSpPr>
          <p:nvPr>
            <p:ph idx="1"/>
          </p:nvPr>
        </p:nvSpPr>
        <p:spPr>
          <a:xfrm>
            <a:off x="350355" y="1367498"/>
            <a:ext cx="5752475" cy="5074920"/>
          </a:xfrm>
        </p:spPr>
        <p:txBody>
          <a:bodyPr>
            <a:normAutofit/>
          </a:bodyPr>
          <a:lstStyle/>
          <a:p>
            <a:pPr>
              <a:lnSpc>
                <a:spcPct val="10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Short Survey Questionnaire</a:t>
            </a:r>
          </a:p>
          <a:p>
            <a:pPr>
              <a:lnSpc>
                <a:spcPct val="10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To build rapport, and understand immunization workflow at the facility</a:t>
            </a:r>
          </a:p>
          <a:p>
            <a:pPr>
              <a:lnSpc>
                <a:spcPct val="10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 3-5 minutes</a:t>
            </a:r>
          </a:p>
          <a:p>
            <a:pPr>
              <a:lnSpc>
                <a:spcPct val="10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Participant demographics, organizational structure, and a concluding question on HPV vaccination practices</a:t>
            </a:r>
          </a:p>
          <a:p>
            <a:pPr>
              <a:lnSpc>
                <a:spcPct val="100000"/>
              </a:lnSpc>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Data collection platform: RedCap ©</a:t>
            </a:r>
          </a:p>
        </p:txBody>
      </p:sp>
    </p:spTree>
    <p:extLst>
      <p:ext uri="{BB962C8B-B14F-4D97-AF65-F5344CB8AC3E}">
        <p14:creationId xmlns:p14="http://schemas.microsoft.com/office/powerpoint/2010/main" val="3786619714"/>
      </p:ext>
    </p:extLst>
  </p:cSld>
  <p:clrMapOvr>
    <a:masterClrMapping/>
  </p:clrMapOvr>
  <mc:AlternateContent xmlns:mc="http://schemas.openxmlformats.org/markup-compatibility/2006" xmlns:p14="http://schemas.microsoft.com/office/powerpoint/2010/main">
    <mc:Choice Requires="p14">
      <p:transition spd="slow" p14:dur="2000" advTm="172"/>
    </mc:Choice>
    <mc:Fallback xmlns="">
      <p:transition spd="slow" advTm="172"/>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Data Analysis</a:t>
            </a:r>
          </a:p>
        </p:txBody>
      </p:sp>
    </p:spTree>
    <p:extLst>
      <p:ext uri="{BB962C8B-B14F-4D97-AF65-F5344CB8AC3E}">
        <p14:creationId xmlns:p14="http://schemas.microsoft.com/office/powerpoint/2010/main" val="278760135"/>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27B16851-F419-E515-49EB-6F27990383F5}"/>
              </a:ext>
            </a:extLst>
          </p:cNvPr>
          <p:cNvSpPr>
            <a:spLocks noGrp="1"/>
          </p:cNvSpPr>
          <p:nvPr>
            <p:ph idx="1"/>
          </p:nvPr>
        </p:nvSpPr>
        <p:spPr>
          <a:xfrm>
            <a:off x="1754" y="153676"/>
            <a:ext cx="12417091" cy="523220"/>
          </a:xfrm>
        </p:spPr>
        <p:txBody>
          <a:bodyPr>
            <a:normAutofit fontScale="85000" lnSpcReduction="20000"/>
          </a:bodyPr>
          <a:lstStyle/>
          <a:p>
            <a:pPr marL="0" indent="0">
              <a:buNone/>
            </a:pP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Consolidated Framework for Implementation Research (CFIR) </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lvl="1"/>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latin typeface="Calibri" panose="020F0502020204030204" pitchFamily="34" charset="0"/>
              <a:ea typeface="Calibri" panose="020F0502020204030204" pitchFamily="34" charset="0"/>
              <a:cs typeface="Calibri" panose="020F0502020204030204" pitchFamily="34" charset="0"/>
            </a:endParaRPr>
          </a:p>
          <a:p>
            <a:endParaRPr lang="en-US" dirty="0"/>
          </a:p>
        </p:txBody>
      </p:sp>
      <p:pic>
        <p:nvPicPr>
          <p:cNvPr id="10" name="Picture 9">
            <a:extLst>
              <a:ext uri="{FF2B5EF4-FFF2-40B4-BE49-F238E27FC236}">
                <a16:creationId xmlns:a16="http://schemas.microsoft.com/office/drawing/2014/main" id="{DF9D84F9-2290-D7E7-9741-64BF2B119312}"/>
              </a:ext>
            </a:extLst>
          </p:cNvPr>
          <p:cNvPicPr>
            <a:picLocks noChangeAspect="1"/>
          </p:cNvPicPr>
          <p:nvPr/>
        </p:nvPicPr>
        <p:blipFill>
          <a:blip r:embed="rId3"/>
          <a:stretch>
            <a:fillRect/>
          </a:stretch>
        </p:blipFill>
        <p:spPr>
          <a:xfrm>
            <a:off x="1661611" y="811893"/>
            <a:ext cx="9505950" cy="5322029"/>
          </a:xfrm>
          <a:prstGeom prst="rect">
            <a:avLst/>
          </a:prstGeom>
        </p:spPr>
      </p:pic>
      <p:sp>
        <p:nvSpPr>
          <p:cNvPr id="11" name="TextBox 10">
            <a:extLst>
              <a:ext uri="{FF2B5EF4-FFF2-40B4-BE49-F238E27FC236}">
                <a16:creationId xmlns:a16="http://schemas.microsoft.com/office/drawing/2014/main" id="{C0DAB6E6-033E-ECBB-2C7B-FCF68865F0B2}"/>
              </a:ext>
            </a:extLst>
          </p:cNvPr>
          <p:cNvSpPr txBox="1"/>
          <p:nvPr/>
        </p:nvSpPr>
        <p:spPr>
          <a:xfrm>
            <a:off x="1571625" y="6133922"/>
            <a:ext cx="9277350" cy="523220"/>
          </a:xfrm>
          <a:prstGeom prst="rect">
            <a:avLst/>
          </a:prstGeom>
          <a:noFill/>
        </p:spPr>
        <p:txBody>
          <a:bodyPr wrap="square" rtlCol="0">
            <a:spAutoFit/>
          </a:bodyPr>
          <a:lstStyle/>
          <a:p>
            <a:pPr algn="l"/>
            <a:r>
              <a:rPr lang="en-US" sz="1400" i="1" dirty="0">
                <a:latin typeface="Calibri" panose="020F0502020204030204" pitchFamily="34" charset="0"/>
                <a:ea typeface="Calibri" panose="020F0502020204030204" pitchFamily="34" charset="0"/>
                <a:cs typeface="Calibri" panose="020F0502020204030204" pitchFamily="34" charset="0"/>
              </a:rPr>
              <a:t>Adapted from </a:t>
            </a:r>
            <a:r>
              <a:rPr lang="en-US" sz="1400" b="0" i="1" u="none" strike="noStrike" baseline="0" dirty="0">
                <a:latin typeface="Calibri" panose="020F0502020204030204" pitchFamily="34" charset="0"/>
                <a:ea typeface="Calibri" panose="020F0502020204030204" pitchFamily="34" charset="0"/>
                <a:cs typeface="Calibri" panose="020F0502020204030204" pitchFamily="34" charset="0"/>
              </a:rPr>
              <a:t>Damschroder LJ, Aron DC, Keith RE, Kirsh SR, Alexander JA, Lowery JC.  Fostering implementation of health services research findings into practice: A consolidated framework for advancing implementation science</a:t>
            </a:r>
            <a:r>
              <a:rPr lang="en-US" sz="1400" b="0" i="0" u="none" strike="noStrike" baseline="0" dirty="0">
                <a:latin typeface="Calibri" panose="020F0502020204030204" pitchFamily="34" charset="0"/>
                <a:ea typeface="Calibri" panose="020F0502020204030204" pitchFamily="34" charset="0"/>
                <a:cs typeface="Calibri" panose="020F0502020204030204" pitchFamily="34" charset="0"/>
              </a:rPr>
              <a:t>.</a:t>
            </a:r>
            <a:endParaRPr lang="en-US" sz="1400" dirty="0">
              <a:latin typeface="Calibri" panose="020F0502020204030204" pitchFamily="34" charset="0"/>
              <a:ea typeface="Calibri" panose="020F0502020204030204" pitchFamily="34" charset="0"/>
              <a:cs typeface="Calibri" panose="020F0502020204030204" pitchFamily="34" charset="0"/>
            </a:endParaRPr>
          </a:p>
        </p:txBody>
      </p:sp>
      <p:sp>
        <p:nvSpPr>
          <p:cNvPr id="2" name="Rectangle 1">
            <a:extLst>
              <a:ext uri="{FF2B5EF4-FFF2-40B4-BE49-F238E27FC236}">
                <a16:creationId xmlns:a16="http://schemas.microsoft.com/office/drawing/2014/main" id="{5955B9E6-46E8-E6F1-91CE-06EF514E9F77}"/>
              </a:ext>
            </a:extLst>
          </p:cNvPr>
          <p:cNvSpPr/>
          <p:nvPr/>
        </p:nvSpPr>
        <p:spPr>
          <a:xfrm>
            <a:off x="786063" y="721895"/>
            <a:ext cx="10700084" cy="59995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514850"/>
      </p:ext>
    </p:extLst>
  </p:cSld>
  <p:clrMapOvr>
    <a:masterClrMapping/>
  </p:clrMapOvr>
  <mc:AlternateContent xmlns:mc="http://schemas.openxmlformats.org/markup-compatibility/2006" xmlns:p14="http://schemas.microsoft.com/office/powerpoint/2010/main">
    <mc:Choice Requires="p14">
      <p:transition spd="slow" p14:dur="2000" advTm="242"/>
    </mc:Choice>
    <mc:Fallback xmlns="">
      <p:transition spd="slow" advTm="242"/>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1D8F5-6325-40AF-BEC9-B037B5FE6533}"/>
              </a:ext>
            </a:extLst>
          </p:cNvPr>
          <p:cNvSpPr>
            <a:spLocks noGrp="1"/>
          </p:cNvSpPr>
          <p:nvPr>
            <p:ph type="title"/>
          </p:nvPr>
        </p:nvSpPr>
        <p:spPr>
          <a:xfrm>
            <a:off x="496070" y="3689684"/>
            <a:ext cx="11199860" cy="1613771"/>
          </a:xfrm>
        </p:spPr>
        <p:txBody>
          <a:bodyPr>
            <a:noAutofit/>
          </a:bodyPr>
          <a:lstStyle/>
          <a:p>
            <a:r>
              <a:rPr lang="en-US" sz="3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 give the kids my warty gourd story”: A qualitative study on public health nurses’ experiences with human papillomavirus (HPV) vaccination in Montana</a:t>
            </a:r>
            <a:endPar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1149963"/>
      </p:ext>
    </p:extLst>
  </p:cSld>
  <p:clrMapOvr>
    <a:masterClrMapping/>
  </p:clrMapOvr>
  <mc:AlternateContent xmlns:mc="http://schemas.openxmlformats.org/markup-compatibility/2006" xmlns:p14="http://schemas.microsoft.com/office/powerpoint/2010/main">
    <mc:Choice Requires="p14">
      <p:transition spd="slow" p14:dur="2000" advTm="28570"/>
    </mc:Choice>
    <mc:Fallback xmlns="">
      <p:transition spd="slow" advTm="2857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65123-375B-DE74-0CC0-12C8F059D810}"/>
              </a:ext>
            </a:extLst>
          </p:cNvPr>
          <p:cNvSpPr>
            <a:spLocks noGrp="1"/>
          </p:cNvSpPr>
          <p:nvPr>
            <p:ph type="title"/>
          </p:nvPr>
        </p:nvSpPr>
        <p:spPr>
          <a:xfrm>
            <a:off x="0" y="-14990"/>
            <a:ext cx="7479142" cy="977580"/>
          </a:xfrm>
        </p:spPr>
        <p:txBody>
          <a:bodyPr>
            <a:normAutofit/>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Data Analysis- Survey Results</a:t>
            </a:r>
          </a:p>
        </p:txBody>
      </p:sp>
      <p:graphicFrame>
        <p:nvGraphicFramePr>
          <p:cNvPr id="7" name="Content Placeholder 3">
            <a:extLst>
              <a:ext uri="{FF2B5EF4-FFF2-40B4-BE49-F238E27FC236}">
                <a16:creationId xmlns:a16="http://schemas.microsoft.com/office/drawing/2014/main" id="{3535C66C-7EC7-5899-BBC1-D121F8E666FB}"/>
              </a:ext>
            </a:extLst>
          </p:cNvPr>
          <p:cNvGraphicFramePr>
            <a:graphicFrameLocks/>
          </p:cNvGraphicFramePr>
          <p:nvPr>
            <p:extLst>
              <p:ext uri="{D42A27DB-BD31-4B8C-83A1-F6EECF244321}">
                <p14:modId xmlns:p14="http://schemas.microsoft.com/office/powerpoint/2010/main" val="509885948"/>
              </p:ext>
            </p:extLst>
          </p:nvPr>
        </p:nvGraphicFramePr>
        <p:xfrm>
          <a:off x="503549" y="1117092"/>
          <a:ext cx="5466305" cy="5604383"/>
        </p:xfrm>
        <a:graphic>
          <a:graphicData uri="http://schemas.openxmlformats.org/drawingml/2006/table">
            <a:tbl>
              <a:tblPr firstRow="1" firstCol="1" bandRow="1">
                <a:tableStyleId>{5C22544A-7EE6-4342-B048-85BDC9FD1C3A}</a:tableStyleId>
              </a:tblPr>
              <a:tblGrid>
                <a:gridCol w="3742394">
                  <a:extLst>
                    <a:ext uri="{9D8B030D-6E8A-4147-A177-3AD203B41FA5}">
                      <a16:colId xmlns:a16="http://schemas.microsoft.com/office/drawing/2014/main" val="1729490452"/>
                    </a:ext>
                  </a:extLst>
                </a:gridCol>
                <a:gridCol w="1723911">
                  <a:extLst>
                    <a:ext uri="{9D8B030D-6E8A-4147-A177-3AD203B41FA5}">
                      <a16:colId xmlns:a16="http://schemas.microsoft.com/office/drawing/2014/main" val="777590092"/>
                    </a:ext>
                  </a:extLst>
                </a:gridCol>
              </a:tblGrid>
              <a:tr h="666617">
                <a:tc>
                  <a:txBody>
                    <a:bodyPr/>
                    <a:lstStyle/>
                    <a:p>
                      <a:pPr marL="0" marR="0">
                        <a:lnSpc>
                          <a:spcPct val="200000"/>
                        </a:lnSpc>
                        <a:spcBef>
                          <a:spcPts val="0"/>
                        </a:spcBef>
                        <a:spcAft>
                          <a:spcPts val="0"/>
                        </a:spcAft>
                      </a:pPr>
                      <a:r>
                        <a:rPr lang="en-US" sz="2000" dirty="0">
                          <a:solidFill>
                            <a:schemeClr val="tx1"/>
                          </a:solidFill>
                          <a:effectLst/>
                        </a:rPr>
                        <a:t> </a:t>
                      </a:r>
                      <a:endParaRPr lang="en-US"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bg2"/>
                    </a:solidFill>
                  </a:tcP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21</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a:t>
                      </a:r>
                    </a:p>
                  </a:txBody>
                  <a:tcPr marL="68580" marR="68580" marT="0" marB="0">
                    <a:solidFill>
                      <a:schemeClr val="bg2"/>
                    </a:solidFill>
                  </a:tcPr>
                </a:tc>
                <a:extLst>
                  <a:ext uri="{0D108BD9-81ED-4DB2-BD59-A6C34878D82A}">
                    <a16:rowId xmlns:a16="http://schemas.microsoft.com/office/drawing/2014/main" val="3879624254"/>
                  </a:ext>
                </a:extLst>
              </a:tr>
              <a:tr h="1348367">
                <a:tc>
                  <a:txBody>
                    <a:bodyPr/>
                    <a:lstStyle/>
                    <a:p>
                      <a:pPr marL="0" marR="0">
                        <a:lnSpc>
                          <a:spcPct val="100000"/>
                        </a:lnSpc>
                        <a:spcBef>
                          <a:spcPts val="0"/>
                        </a:spcBef>
                        <a:spcAft>
                          <a:spcPts val="0"/>
                        </a:spcAft>
                      </a:pPr>
                      <a:r>
                        <a:rPr lang="en-US"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Practice type</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Higher-performing departments</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Lower-performing departments</a:t>
                      </a:r>
                    </a:p>
                    <a:p>
                      <a:pPr marL="0" marR="0">
                        <a:lnSpc>
                          <a:spcPct val="100000"/>
                        </a:lnSpc>
                        <a:spcBef>
                          <a:spcPts val="0"/>
                        </a:spcBef>
                        <a:spcAft>
                          <a:spcPts val="0"/>
                        </a:spcAft>
                      </a:pPr>
                      <a:endParaRPr lang="en-US" sz="2000" b="0"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12 (57.1)</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 (42.9)</a:t>
                      </a:r>
                    </a:p>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2589502249"/>
                  </a:ext>
                </a:extLst>
              </a:tr>
              <a:tr h="1636045">
                <a:tc>
                  <a:txBody>
                    <a:bodyPr/>
                    <a:lstStyle/>
                    <a:p>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Age</a:t>
                      </a: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Less than 40 years</a:t>
                      </a: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41-60 years</a:t>
                      </a: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60 years</a:t>
                      </a:r>
                      <a:endPar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algn="ctr"/>
                      <a:r>
                        <a:rPr lang="en-US"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9 (42.9)</a:t>
                      </a:r>
                    </a:p>
                    <a:p>
                      <a:pPr algn="ctr"/>
                      <a:r>
                        <a:rPr lang="en-US"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8 (38.1)</a:t>
                      </a:r>
                    </a:p>
                    <a:p>
                      <a:pPr algn="ctr"/>
                      <a:r>
                        <a:rPr lang="en-US" sz="2000" kern="1200" dirty="0">
                          <a:solidFill>
                            <a:schemeClr val="dk1"/>
                          </a:solidFill>
                          <a:effectLst/>
                          <a:latin typeface="Calibri" panose="020F0502020204030204" pitchFamily="34" charset="0"/>
                          <a:ea typeface="Calibri" panose="020F0502020204030204" pitchFamily="34" charset="0"/>
                          <a:cs typeface="Calibri" panose="020F0502020204030204" pitchFamily="34" charset="0"/>
                        </a:rPr>
                        <a:t>4 (19.0)</a:t>
                      </a: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extLst>
                  <a:ext uri="{0D108BD9-81ED-4DB2-BD59-A6C34878D82A}">
                    <a16:rowId xmlns:a16="http://schemas.microsoft.com/office/drawing/2014/main" val="2482538333"/>
                  </a:ext>
                </a:extLst>
              </a:tr>
              <a:tr h="1953354">
                <a:tc>
                  <a:txBody>
                    <a:bodyPr/>
                    <a:lstStyle/>
                    <a:p>
                      <a:r>
                        <a:rPr lang="en-US" sz="2000" b="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Experience as a public health nurse</a:t>
                      </a: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Less than 5 years</a:t>
                      </a:r>
                      <a:endParaRPr lang="en-US" sz="2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Between 6-9 years</a:t>
                      </a:r>
                      <a:endParaRPr lang="en-US" sz="2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10 years</a:t>
                      </a:r>
                      <a:endParaRPr lang="en-US" sz="2000" b="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r>
                        <a:rPr lang="en-US" sz="2000" b="0" i="1"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20 years</a:t>
                      </a:r>
                      <a:endPar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marL="0" marR="0" algn="ctr">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0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9 (42.9)</a:t>
                      </a:r>
                    </a:p>
                    <a:p>
                      <a:pPr marL="0" marR="0" algn="ctr">
                        <a:lnSpc>
                          <a:spcPct val="100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4 (19.0)</a:t>
                      </a:r>
                    </a:p>
                    <a:p>
                      <a:pPr marL="0" marR="0" algn="ctr">
                        <a:lnSpc>
                          <a:spcPct val="100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5(23.8)</a:t>
                      </a:r>
                    </a:p>
                    <a:p>
                      <a:pPr marL="0" marR="0" algn="ctr">
                        <a:lnSpc>
                          <a:spcPct val="100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3(14.3)</a:t>
                      </a:r>
                    </a:p>
                  </a:txBody>
                  <a:tcPr marL="68580" marR="68580" marT="0" marB="0">
                    <a:solidFill>
                      <a:schemeClr val="bg2"/>
                    </a:solidFill>
                  </a:tcPr>
                </a:tc>
                <a:extLst>
                  <a:ext uri="{0D108BD9-81ED-4DB2-BD59-A6C34878D82A}">
                    <a16:rowId xmlns:a16="http://schemas.microsoft.com/office/drawing/2014/main" val="2559963164"/>
                  </a:ext>
                </a:extLst>
              </a:tr>
            </a:tbl>
          </a:graphicData>
        </a:graphic>
      </p:graphicFrame>
      <p:graphicFrame>
        <p:nvGraphicFramePr>
          <p:cNvPr id="10" name="Table 9">
            <a:extLst>
              <a:ext uri="{FF2B5EF4-FFF2-40B4-BE49-F238E27FC236}">
                <a16:creationId xmlns:a16="http://schemas.microsoft.com/office/drawing/2014/main" id="{40E2DB15-79E3-8494-F68B-A7F3CF42CDF9}"/>
              </a:ext>
            </a:extLst>
          </p:cNvPr>
          <p:cNvGraphicFramePr>
            <a:graphicFrameLocks noGrp="1"/>
          </p:cNvGraphicFramePr>
          <p:nvPr>
            <p:extLst>
              <p:ext uri="{D42A27DB-BD31-4B8C-83A1-F6EECF244321}">
                <p14:modId xmlns:p14="http://schemas.microsoft.com/office/powerpoint/2010/main" val="312674398"/>
              </p:ext>
            </p:extLst>
          </p:nvPr>
        </p:nvGraphicFramePr>
        <p:xfrm>
          <a:off x="6216031" y="1798797"/>
          <a:ext cx="5472420" cy="4240971"/>
        </p:xfrm>
        <a:graphic>
          <a:graphicData uri="http://schemas.openxmlformats.org/drawingml/2006/table">
            <a:tbl>
              <a:tblPr firstRow="1" firstCol="1" bandRow="1">
                <a:tableStyleId>{5C22544A-7EE6-4342-B048-85BDC9FD1C3A}</a:tableStyleId>
              </a:tblPr>
              <a:tblGrid>
                <a:gridCol w="3273970">
                  <a:extLst>
                    <a:ext uri="{9D8B030D-6E8A-4147-A177-3AD203B41FA5}">
                      <a16:colId xmlns:a16="http://schemas.microsoft.com/office/drawing/2014/main" val="977069397"/>
                    </a:ext>
                  </a:extLst>
                </a:gridCol>
                <a:gridCol w="2198450">
                  <a:extLst>
                    <a:ext uri="{9D8B030D-6E8A-4147-A177-3AD203B41FA5}">
                      <a16:colId xmlns:a16="http://schemas.microsoft.com/office/drawing/2014/main" val="3130246193"/>
                    </a:ext>
                  </a:extLst>
                </a:gridCol>
              </a:tblGrid>
              <a:tr h="1018961">
                <a:tc>
                  <a:txBody>
                    <a:bodyPr/>
                    <a:lstStyle/>
                    <a:p>
                      <a:pPr marL="0" marR="0">
                        <a:lnSpc>
                          <a:spcPct val="200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txBody>
                  <a:tcPr marL="68580" marR="68580" marT="0" marB="0">
                    <a:solidFill>
                      <a:schemeClr val="bg2"/>
                    </a:solidFill>
                  </a:tcPr>
                </a:tc>
                <a:tc>
                  <a:txBody>
                    <a:bodyPr/>
                    <a:lstStyle/>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21</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 (%)</a:t>
                      </a:r>
                    </a:p>
                  </a:txBody>
                  <a:tcPr marL="68580" marR="68580" marT="0" marB="0">
                    <a:solidFill>
                      <a:schemeClr val="bg2"/>
                    </a:solidFill>
                  </a:tcPr>
                </a:tc>
                <a:extLst>
                  <a:ext uri="{0D108BD9-81ED-4DB2-BD59-A6C34878D82A}">
                    <a16:rowId xmlns:a16="http://schemas.microsoft.com/office/drawing/2014/main" val="2166039080"/>
                  </a:ext>
                </a:extLst>
              </a:tr>
              <a:tr h="1611005">
                <a:tc>
                  <a:txBody>
                    <a:bodyPr/>
                    <a:lstStyle/>
                    <a:p>
                      <a:pPr marL="0" marR="0">
                        <a:lnSpc>
                          <a:spcPct val="100000"/>
                        </a:lnSpc>
                        <a:spcBef>
                          <a:spcPts val="0"/>
                        </a:spcBef>
                        <a:spcAft>
                          <a:spcPts val="0"/>
                        </a:spcAft>
                      </a:pPr>
                      <a:r>
                        <a:rPr lang="en-US" sz="20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Part-time staff at the facility</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None </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Less than 5 employees</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Between 6-10 employees</a:t>
                      </a:r>
                    </a:p>
                    <a:p>
                      <a:pPr marL="0" marR="0">
                        <a:lnSpc>
                          <a:spcPct val="100000"/>
                        </a:lnSpc>
                        <a:spcBef>
                          <a:spcPts val="0"/>
                        </a:spcBef>
                        <a:spcAft>
                          <a:spcPts val="0"/>
                        </a:spcAft>
                      </a:pPr>
                      <a:endPar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68580" marR="68580" marT="0" marB="0">
                    <a:solidFill>
                      <a:schemeClr val="bg2"/>
                    </a:solidFill>
                  </a:tcPr>
                </a:tc>
                <a:tc>
                  <a:txBody>
                    <a:bodyPr/>
                    <a:lstStyle/>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8 (38.1)</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11 (52.4)</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 (4.8)</a:t>
                      </a:r>
                    </a:p>
                  </a:txBody>
                  <a:tcPr marL="68580" marR="68580" marT="0" marB="0">
                    <a:solidFill>
                      <a:schemeClr val="bg2"/>
                    </a:solidFill>
                  </a:tcPr>
                </a:tc>
                <a:extLst>
                  <a:ext uri="{0D108BD9-81ED-4DB2-BD59-A6C34878D82A}">
                    <a16:rowId xmlns:a16="http://schemas.microsoft.com/office/drawing/2014/main" val="770247605"/>
                  </a:ext>
                </a:extLst>
              </a:tr>
              <a:tr h="1611005">
                <a:tc>
                  <a:txBody>
                    <a:bodyPr/>
                    <a:lstStyle/>
                    <a:p>
                      <a:pPr marL="0" marR="0">
                        <a:lnSpc>
                          <a:spcPct val="100000"/>
                        </a:lnSpc>
                        <a:spcBef>
                          <a:spcPts val="0"/>
                        </a:spcBef>
                        <a:spcAft>
                          <a:spcPts val="0"/>
                        </a:spcAft>
                      </a:pPr>
                      <a:r>
                        <a:rPr lang="en-US" sz="2000" b="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Full-time staff at the facility</a:t>
                      </a:r>
                      <a:endPar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Less than 5 employees</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Between 6-10 employees</a:t>
                      </a:r>
                    </a:p>
                    <a:p>
                      <a:pPr marL="0" marR="0">
                        <a:lnSpc>
                          <a:spcPct val="100000"/>
                        </a:lnSpc>
                        <a:spcBef>
                          <a:spcPts val="0"/>
                        </a:spcBef>
                        <a:spcAft>
                          <a:spcPts val="0"/>
                        </a:spcAft>
                      </a:pPr>
                      <a:r>
                        <a:rPr lang="en-US" sz="2000" b="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More than 10 employees</a:t>
                      </a:r>
                    </a:p>
                  </a:txBody>
                  <a:tcPr marL="68580" marR="68580" marT="0" marB="0">
                    <a:solidFill>
                      <a:schemeClr val="bg2"/>
                    </a:solidFill>
                  </a:tcPr>
                </a:tc>
                <a:tc>
                  <a:txBody>
                    <a:bodyPr/>
                    <a:lstStyle/>
                    <a:p>
                      <a:pPr marL="0" marR="0" algn="ctr">
                        <a:lnSpc>
                          <a:spcPct val="107000"/>
                        </a:lnSpc>
                        <a:spcBef>
                          <a:spcPts val="0"/>
                        </a:spcBef>
                        <a:spcAft>
                          <a:spcPts val="0"/>
                        </a:spcAft>
                      </a:pPr>
                      <a:endPar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16 (76.3)</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3 (14.3)</a:t>
                      </a:r>
                    </a:p>
                    <a:p>
                      <a:pPr marL="0" marR="0" algn="ctr">
                        <a:lnSpc>
                          <a:spcPct val="107000"/>
                        </a:lnSpc>
                        <a:spcBef>
                          <a:spcPts val="0"/>
                        </a:spcBef>
                        <a:spcAft>
                          <a:spcPts val="0"/>
                        </a:spcAft>
                      </a:pPr>
                      <a:r>
                        <a:rPr lang="en-US" sz="20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2 (9.5)</a:t>
                      </a:r>
                    </a:p>
                  </a:txBody>
                  <a:tcPr marL="68580" marR="68580" marT="0" marB="0">
                    <a:solidFill>
                      <a:schemeClr val="bg2"/>
                    </a:solidFill>
                  </a:tcPr>
                </a:tc>
                <a:extLst>
                  <a:ext uri="{0D108BD9-81ED-4DB2-BD59-A6C34878D82A}">
                    <a16:rowId xmlns:a16="http://schemas.microsoft.com/office/drawing/2014/main" val="876816464"/>
                  </a:ext>
                </a:extLst>
              </a:tr>
            </a:tbl>
          </a:graphicData>
        </a:graphic>
      </p:graphicFrame>
    </p:spTree>
    <p:extLst>
      <p:ext uri="{BB962C8B-B14F-4D97-AF65-F5344CB8AC3E}">
        <p14:creationId xmlns:p14="http://schemas.microsoft.com/office/powerpoint/2010/main" val="1399154069"/>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2B8A1D96-6096-6E70-9F91-FAE9D8F2FBF2}"/>
              </a:ext>
            </a:extLst>
          </p:cNvPr>
          <p:cNvGraphicFramePr>
            <a:graphicFrameLocks/>
          </p:cNvGraphicFramePr>
          <p:nvPr>
            <p:extLst>
              <p:ext uri="{D42A27DB-BD31-4B8C-83A1-F6EECF244321}">
                <p14:modId xmlns:p14="http://schemas.microsoft.com/office/powerpoint/2010/main" val="43458281"/>
              </p:ext>
            </p:extLst>
          </p:nvPr>
        </p:nvGraphicFramePr>
        <p:xfrm>
          <a:off x="104930" y="136524"/>
          <a:ext cx="11862481" cy="6601160"/>
        </p:xfrm>
        <a:graphic>
          <a:graphicData uri="http://schemas.openxmlformats.org/drawingml/2006/chart">
            <c:chart xmlns:c="http://schemas.openxmlformats.org/drawingml/2006/chart" xmlns:r="http://schemas.openxmlformats.org/officeDocument/2006/relationships" r:id="rId2"/>
          </a:graphicData>
        </a:graphic>
      </p:graphicFrame>
      <p:sp>
        <p:nvSpPr>
          <p:cNvPr id="8" name="Star: 5 Points 7">
            <a:extLst>
              <a:ext uri="{FF2B5EF4-FFF2-40B4-BE49-F238E27FC236}">
                <a16:creationId xmlns:a16="http://schemas.microsoft.com/office/drawing/2014/main" id="{B06498E7-E1C8-EE1D-159E-FFE695B542F4}"/>
              </a:ext>
            </a:extLst>
          </p:cNvPr>
          <p:cNvSpPr/>
          <p:nvPr/>
        </p:nvSpPr>
        <p:spPr>
          <a:xfrm>
            <a:off x="4034590" y="1031150"/>
            <a:ext cx="601133" cy="54186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tar: 5 Points 1">
            <a:extLst>
              <a:ext uri="{FF2B5EF4-FFF2-40B4-BE49-F238E27FC236}">
                <a16:creationId xmlns:a16="http://schemas.microsoft.com/office/drawing/2014/main" id="{14154F69-7D3F-A1D4-8C66-C62449F0F39C}"/>
              </a:ext>
            </a:extLst>
          </p:cNvPr>
          <p:cNvSpPr/>
          <p:nvPr/>
        </p:nvSpPr>
        <p:spPr>
          <a:xfrm>
            <a:off x="4443" y="2268342"/>
            <a:ext cx="601133" cy="541867"/>
          </a:xfrm>
          <a:prstGeom prst="star5">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p:sp>
        <p:nvSpPr>
          <p:cNvPr id="3" name="Star: 5 Points 2">
            <a:extLst>
              <a:ext uri="{FF2B5EF4-FFF2-40B4-BE49-F238E27FC236}">
                <a16:creationId xmlns:a16="http://schemas.microsoft.com/office/drawing/2014/main" id="{C7070E5D-2856-74CD-5C9A-188CFAFD67EC}"/>
              </a:ext>
            </a:extLst>
          </p:cNvPr>
          <p:cNvSpPr/>
          <p:nvPr/>
        </p:nvSpPr>
        <p:spPr>
          <a:xfrm>
            <a:off x="1727200" y="4131735"/>
            <a:ext cx="601133" cy="541867"/>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tar: 5 Points 5">
            <a:extLst>
              <a:ext uri="{FF2B5EF4-FFF2-40B4-BE49-F238E27FC236}">
                <a16:creationId xmlns:a16="http://schemas.microsoft.com/office/drawing/2014/main" id="{E43F01C2-93B0-A1FD-7BF1-8E8A6723D43A}"/>
              </a:ext>
            </a:extLst>
          </p:cNvPr>
          <p:cNvSpPr/>
          <p:nvPr/>
        </p:nvSpPr>
        <p:spPr>
          <a:xfrm>
            <a:off x="999066" y="1863196"/>
            <a:ext cx="601133" cy="541867"/>
          </a:xfrm>
          <a:prstGeom prst="star5">
            <a:avLst>
              <a:gd name="adj" fmla="val 19098"/>
              <a:gd name="hf" fmla="val 105146"/>
              <a:gd name="vf" fmla="val 110557"/>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tar: 5 Points 4">
            <a:extLst>
              <a:ext uri="{FF2B5EF4-FFF2-40B4-BE49-F238E27FC236}">
                <a16:creationId xmlns:a16="http://schemas.microsoft.com/office/drawing/2014/main" id="{DAE76F9F-D106-56C3-98D4-B688DE9D0341}"/>
              </a:ext>
            </a:extLst>
          </p:cNvPr>
          <p:cNvSpPr/>
          <p:nvPr/>
        </p:nvSpPr>
        <p:spPr>
          <a:xfrm>
            <a:off x="-18352" y="476989"/>
            <a:ext cx="601133" cy="541867"/>
          </a:xfrm>
          <a:prstGeom prst="star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93582008"/>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D1A8-084E-66AF-D93F-A1C8836DC89E}"/>
              </a:ext>
            </a:extLst>
          </p:cNvPr>
          <p:cNvSpPr>
            <a:spLocks noGrp="1"/>
          </p:cNvSpPr>
          <p:nvPr>
            <p:ph type="title"/>
          </p:nvPr>
        </p:nvSpPr>
        <p:spPr>
          <a:xfrm>
            <a:off x="228600" y="158749"/>
            <a:ext cx="5219700" cy="644525"/>
          </a:xfrm>
        </p:spPr>
        <p:txBody>
          <a:bodyPr>
            <a:normAutofit fontScale="90000"/>
          </a:bodyPr>
          <a:lstStyle/>
          <a:p>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Themes and Subthemes</a:t>
            </a:r>
          </a:p>
        </p:txBody>
      </p:sp>
      <p:graphicFrame>
        <p:nvGraphicFramePr>
          <p:cNvPr id="6" name="Content Placeholder 5">
            <a:extLst>
              <a:ext uri="{FF2B5EF4-FFF2-40B4-BE49-F238E27FC236}">
                <a16:creationId xmlns:a16="http://schemas.microsoft.com/office/drawing/2014/main" id="{9738006D-B5B9-D2FE-A557-96E5FC95FEF8}"/>
              </a:ext>
            </a:extLst>
          </p:cNvPr>
          <p:cNvGraphicFramePr>
            <a:graphicFrameLocks noGrp="1"/>
          </p:cNvGraphicFramePr>
          <p:nvPr>
            <p:ph idx="1"/>
            <p:extLst>
              <p:ext uri="{D42A27DB-BD31-4B8C-83A1-F6EECF244321}">
                <p14:modId xmlns:p14="http://schemas.microsoft.com/office/powerpoint/2010/main" val="349592903"/>
              </p:ext>
            </p:extLst>
          </p:nvPr>
        </p:nvGraphicFramePr>
        <p:xfrm>
          <a:off x="228600" y="800100"/>
          <a:ext cx="11449050" cy="59023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1DCF8A77-CF44-C030-FBB6-68E409B7B2E8}"/>
              </a:ext>
            </a:extLst>
          </p:cNvPr>
          <p:cNvSpPr txBox="1"/>
          <p:nvPr/>
        </p:nvSpPr>
        <p:spPr>
          <a:xfrm>
            <a:off x="3867150" y="2305050"/>
            <a:ext cx="2085975" cy="984885"/>
          </a:xfrm>
          <a:prstGeom prst="rect">
            <a:avLst/>
          </a:prstGeom>
          <a:noFill/>
        </p:spPr>
        <p:txBody>
          <a:bodyPr wrap="square" rtlCol="0">
            <a:spAutoFit/>
          </a:bodyPr>
          <a:lstStyle/>
          <a:p>
            <a:pPr algn="ctr"/>
            <a:r>
              <a:rPr lang="en-US" sz="2000" b="1" dirty="0">
                <a:latin typeface="Calibri" panose="020F0502020204030204" pitchFamily="34" charset="0"/>
                <a:ea typeface="Calibri" panose="020F0502020204030204" pitchFamily="34" charset="0"/>
                <a:cs typeface="Calibri" panose="020F0502020204030204" pitchFamily="34" charset="0"/>
              </a:rPr>
              <a:t>Intervention Characteristics</a:t>
            </a:r>
          </a:p>
          <a:p>
            <a:endParaRPr lang="en-US" dirty="0"/>
          </a:p>
        </p:txBody>
      </p:sp>
      <p:sp>
        <p:nvSpPr>
          <p:cNvPr id="8" name="TextBox 7">
            <a:extLst>
              <a:ext uri="{FF2B5EF4-FFF2-40B4-BE49-F238E27FC236}">
                <a16:creationId xmlns:a16="http://schemas.microsoft.com/office/drawing/2014/main" id="{09C6548A-46F2-617F-9D22-F29416819CAB}"/>
              </a:ext>
            </a:extLst>
          </p:cNvPr>
          <p:cNvSpPr txBox="1"/>
          <p:nvPr/>
        </p:nvSpPr>
        <p:spPr>
          <a:xfrm>
            <a:off x="6238875" y="2305050"/>
            <a:ext cx="1600200" cy="984885"/>
          </a:xfrm>
          <a:prstGeom prst="rect">
            <a:avLst/>
          </a:prstGeom>
          <a:noFill/>
        </p:spPr>
        <p:txBody>
          <a:bodyPr wrap="square" rtlCol="0">
            <a:spAutoFit/>
          </a:bodyPr>
          <a:lstStyle/>
          <a:p>
            <a:pPr lvl="0"/>
            <a:r>
              <a:rPr lang="en-US" sz="2000" b="1" dirty="0">
                <a:latin typeface="Calibri" panose="020F0502020204030204" pitchFamily="34" charset="0"/>
                <a:ea typeface="Calibri" panose="020F0502020204030204" pitchFamily="34" charset="0"/>
                <a:cs typeface="Calibri" panose="020F0502020204030204" pitchFamily="34" charset="0"/>
              </a:rPr>
              <a:t>Inner Setting</a:t>
            </a:r>
          </a:p>
          <a:p>
            <a:pPr lvl="0"/>
            <a:r>
              <a:rPr lang="en-US" sz="2000" b="1" dirty="0">
                <a:latin typeface="Calibri" panose="020F0502020204030204" pitchFamily="34" charset="0"/>
                <a:ea typeface="Calibri" panose="020F0502020204030204" pitchFamily="34" charset="0"/>
                <a:cs typeface="Calibri" panose="020F0502020204030204" pitchFamily="34" charset="0"/>
              </a:rPr>
              <a:t>Outer Setting</a:t>
            </a:r>
          </a:p>
          <a:p>
            <a:endParaRPr lang="en-US" dirty="0"/>
          </a:p>
        </p:txBody>
      </p:sp>
      <p:sp>
        <p:nvSpPr>
          <p:cNvPr id="3" name="TextBox 2">
            <a:extLst>
              <a:ext uri="{FF2B5EF4-FFF2-40B4-BE49-F238E27FC236}">
                <a16:creationId xmlns:a16="http://schemas.microsoft.com/office/drawing/2014/main" id="{EFA8D844-2818-6030-05C8-9808103B1257}"/>
              </a:ext>
            </a:extLst>
          </p:cNvPr>
          <p:cNvSpPr txBox="1"/>
          <p:nvPr/>
        </p:nvSpPr>
        <p:spPr>
          <a:xfrm>
            <a:off x="8192397" y="273388"/>
            <a:ext cx="3485252" cy="2862322"/>
          </a:xfrm>
          <a:prstGeom prst="rect">
            <a:avLst/>
          </a:prstGeom>
          <a:noFill/>
        </p:spPr>
        <p:txBody>
          <a:bodyPr wrap="square" rtlCol="0">
            <a:spAutoFit/>
          </a:bodyPr>
          <a:lstStyle/>
          <a:p>
            <a:pPr marL="285750" indent="-285750">
              <a:buFont typeface="Arial" panose="020B0604020202020204" pitchFamily="34" charset="0"/>
              <a:buChar char="•"/>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Cosmopolitanism: </a:t>
            </a:r>
            <a:r>
              <a:rPr lang="en-US" sz="2000" b="1" dirty="0">
                <a:latin typeface="Calibri" panose="020F0502020204030204" pitchFamily="34" charset="0"/>
                <a:ea typeface="Calibri" panose="020F0502020204030204" pitchFamily="34" charset="0"/>
                <a:cs typeface="Calibri" panose="020F0502020204030204" pitchFamily="34" charset="0"/>
              </a:rPr>
              <a:t>Community vaccine promotion efforts</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Tension for Change: </a:t>
            </a:r>
            <a:r>
              <a:rPr lang="en-US" sz="2000" b="1" dirty="0">
                <a:latin typeface="Calibri" panose="020F0502020204030204" pitchFamily="34" charset="0"/>
                <a:ea typeface="Calibri" panose="020F0502020204030204" pitchFamily="34" charset="0"/>
                <a:cs typeface="Calibri" panose="020F0502020204030204" pitchFamily="34" charset="0"/>
              </a:rPr>
              <a:t>Effects of the COVID-19 pandemic</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Available Resources: </a:t>
            </a:r>
            <a:r>
              <a:rPr lang="en-US" sz="2000" b="1" dirty="0">
                <a:latin typeface="Calibri" panose="020F0502020204030204" pitchFamily="34" charset="0"/>
                <a:ea typeface="Calibri" panose="020F0502020204030204" pitchFamily="34" charset="0"/>
                <a:cs typeface="Calibri" panose="020F0502020204030204" pitchFamily="34" charset="0"/>
              </a:rPr>
              <a:t>ImMTrax, CDC, Immunize.org</a:t>
            </a:r>
          </a:p>
        </p:txBody>
      </p:sp>
      <p:sp>
        <p:nvSpPr>
          <p:cNvPr id="10" name="Rectangle: Rounded Corners 9">
            <a:extLst>
              <a:ext uri="{FF2B5EF4-FFF2-40B4-BE49-F238E27FC236}">
                <a16:creationId xmlns:a16="http://schemas.microsoft.com/office/drawing/2014/main" id="{CB28286B-61CB-158E-A237-7C241B5A7FB0}"/>
              </a:ext>
            </a:extLst>
          </p:cNvPr>
          <p:cNvSpPr/>
          <p:nvPr/>
        </p:nvSpPr>
        <p:spPr>
          <a:xfrm>
            <a:off x="7821899" y="4257206"/>
            <a:ext cx="3372084" cy="2196675"/>
          </a:xfrm>
          <a:prstGeom prst="roundRect">
            <a:avLst/>
          </a:prstGeom>
          <a:noFill/>
          <a:ln>
            <a:solidFill>
              <a:srgbClr val="4F5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Executing:</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HPV Vaccine Recommendation</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Engaging: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Parental Vaccine Hesitancy</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External Change Agents: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Primary Care Providers</a:t>
            </a:r>
            <a:endParaRPr lang="en-US" b="1" dirty="0">
              <a:solidFill>
                <a:schemeClr val="tx1"/>
              </a:solidFill>
            </a:endParaRPr>
          </a:p>
        </p:txBody>
      </p:sp>
      <p:sp>
        <p:nvSpPr>
          <p:cNvPr id="12" name="Rectangle: Rounded Corners 11">
            <a:extLst>
              <a:ext uri="{FF2B5EF4-FFF2-40B4-BE49-F238E27FC236}">
                <a16:creationId xmlns:a16="http://schemas.microsoft.com/office/drawing/2014/main" id="{679B9C51-7C4B-B62A-B79A-B2962FEFA88B}"/>
              </a:ext>
            </a:extLst>
          </p:cNvPr>
          <p:cNvSpPr/>
          <p:nvPr/>
        </p:nvSpPr>
        <p:spPr>
          <a:xfrm>
            <a:off x="660271" y="4070351"/>
            <a:ext cx="3372084" cy="2383529"/>
          </a:xfrm>
          <a:prstGeom prst="roundRect">
            <a:avLst/>
          </a:prstGeom>
          <a:noFill/>
          <a:ln>
            <a:solidFill>
              <a:srgbClr val="4F5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Knowledge and Beliefs: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Beliefs in the safety and efficacy of the vaccine</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 Self-efficacy</a:t>
            </a: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Rectangle: Rounded Corners 12">
            <a:extLst>
              <a:ext uri="{FF2B5EF4-FFF2-40B4-BE49-F238E27FC236}">
                <a16:creationId xmlns:a16="http://schemas.microsoft.com/office/drawing/2014/main" id="{7EAD6985-4B6A-7928-F2B2-6D23DB1E2CEB}"/>
              </a:ext>
            </a:extLst>
          </p:cNvPr>
          <p:cNvSpPr/>
          <p:nvPr/>
        </p:nvSpPr>
        <p:spPr>
          <a:xfrm>
            <a:off x="8072320" y="404119"/>
            <a:ext cx="3372084" cy="3057993"/>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C96C2EDF-95E3-ED20-1BB0-D4FA2BBE0A61}"/>
              </a:ext>
            </a:extLst>
          </p:cNvPr>
          <p:cNvSpPr/>
          <p:nvPr/>
        </p:nvSpPr>
        <p:spPr>
          <a:xfrm>
            <a:off x="660271" y="1206712"/>
            <a:ext cx="3372084" cy="2196675"/>
          </a:xfrm>
          <a:prstGeom prst="roundRect">
            <a:avLst/>
          </a:prstGeom>
          <a:noFill/>
          <a:ln>
            <a:solidFill>
              <a:srgbClr val="4F59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endPar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Adaptability:</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Bundling the HPV vaccine with other recommended vaccines</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Complexity:</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 Adverse events</a:t>
            </a:r>
          </a:p>
          <a:p>
            <a:pPr marL="342900" indent="-342900">
              <a:buFont typeface="Wingdings" panose="05000000000000000000" pitchFamily="2" charset="2"/>
              <a:buChar char="§"/>
            </a:pPr>
            <a:r>
              <a:rPr lang="en-US" sz="2000" b="1" dirty="0">
                <a:solidFill>
                  <a:srgbClr val="4F5945"/>
                </a:solidFill>
                <a:latin typeface="Calibri" panose="020F0502020204030204" pitchFamily="34" charset="0"/>
                <a:ea typeface="Calibri" panose="020F0502020204030204" pitchFamily="34" charset="0"/>
                <a:cs typeface="Calibri" panose="020F0502020204030204" pitchFamily="34" charset="0"/>
              </a:rPr>
              <a:t>Cost: </a:t>
            </a:r>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VFC</a:t>
            </a:r>
          </a:p>
          <a:p>
            <a:pPr marL="342900" indent="-342900">
              <a:buFont typeface="Wingdings" panose="05000000000000000000" pitchFamily="2" charset="2"/>
              <a:buChar char="§"/>
            </a:pPr>
            <a:endPar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indent="-342900" algn="ctr">
              <a:buFont typeface="Arial" panose="020B0604020202020204" pitchFamily="34" charset="0"/>
              <a:buChar char="•"/>
            </a:pPr>
            <a:endPar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29525692"/>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hape&#10;&#10;Description automatically generated with medium confidence">
            <a:extLst>
              <a:ext uri="{FF2B5EF4-FFF2-40B4-BE49-F238E27FC236}">
                <a16:creationId xmlns:a16="http://schemas.microsoft.com/office/drawing/2014/main" id="{46B26707-F36F-90EA-576C-72DBCDE2D3F7}"/>
              </a:ext>
            </a:extLst>
          </p:cNvPr>
          <p:cNvPicPr>
            <a:picLocks noChangeAspect="1"/>
          </p:cNvPicPr>
          <p:nvPr/>
        </p:nvPicPr>
        <p:blipFill>
          <a:blip r:embed="rId2"/>
          <a:stretch>
            <a:fillRect/>
          </a:stretch>
        </p:blipFill>
        <p:spPr>
          <a:xfrm>
            <a:off x="4555662" y="3635978"/>
            <a:ext cx="2667000" cy="3067050"/>
          </a:xfrm>
          <a:prstGeom prst="rect">
            <a:avLst/>
          </a:prstGeom>
          <a:noFill/>
        </p:spPr>
      </p:pic>
      <p:sp>
        <p:nvSpPr>
          <p:cNvPr id="17" name="Speech Bubble: Rectangle with Corners Rounded 16">
            <a:extLst>
              <a:ext uri="{FF2B5EF4-FFF2-40B4-BE49-F238E27FC236}">
                <a16:creationId xmlns:a16="http://schemas.microsoft.com/office/drawing/2014/main" id="{9BFE6644-1317-453F-9F0C-C58C5951A3D7}"/>
              </a:ext>
            </a:extLst>
          </p:cNvPr>
          <p:cNvSpPr/>
          <p:nvPr/>
        </p:nvSpPr>
        <p:spPr>
          <a:xfrm>
            <a:off x="353452" y="1954241"/>
            <a:ext cx="4062890" cy="2172082"/>
          </a:xfrm>
          <a:prstGeom prst="wedgeRoundRectCallout">
            <a:avLst>
              <a:gd name="adj1" fmla="val 57370"/>
              <a:gd name="adj2" fmla="val 74692"/>
              <a:gd name="adj3" fmla="val 16667"/>
            </a:avLst>
          </a:prstGeom>
          <a:solidFill>
            <a:srgbClr val="A9D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kern="12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a:t>
            </a:r>
            <a:r>
              <a:rPr lang="en-US" sz="20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We send out the vaccine reminders at the beginning of the month. Last week, we had so many people schedule vaccines because they're like</a:t>
            </a:r>
            <a:r>
              <a:rPr lang="en-US" sz="22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need to get this. I got a letter." Yes, it is wildly successful.”</a:t>
            </a:r>
          </a:p>
        </p:txBody>
      </p:sp>
      <p:sp>
        <p:nvSpPr>
          <p:cNvPr id="20" name="Speech Bubble: Rectangle with Corners Rounded 19">
            <a:extLst>
              <a:ext uri="{FF2B5EF4-FFF2-40B4-BE49-F238E27FC236}">
                <a16:creationId xmlns:a16="http://schemas.microsoft.com/office/drawing/2014/main" id="{F813511F-2DDB-39CF-D2C5-375E0CD78063}"/>
              </a:ext>
            </a:extLst>
          </p:cNvPr>
          <p:cNvSpPr/>
          <p:nvPr/>
        </p:nvSpPr>
        <p:spPr>
          <a:xfrm>
            <a:off x="197195" y="4344951"/>
            <a:ext cx="3421902" cy="2137212"/>
          </a:xfrm>
          <a:prstGeom prst="wedgeRoundRectCallout">
            <a:avLst>
              <a:gd name="adj1" fmla="val 88682"/>
              <a:gd name="adj2" fmla="val 10686"/>
              <a:gd name="adj3" fmla="val 16667"/>
            </a:avLst>
          </a:prstGeom>
          <a:solidFill>
            <a:srgbClr val="A9D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say</a:t>
            </a:r>
            <a:r>
              <a:rPr lang="en-US" sz="20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 </a:t>
            </a:r>
            <a:r>
              <a:rPr lang="en-US" sz="22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Today you can have Tdap, MCV4, and HPV. </a:t>
            </a:r>
            <a:r>
              <a:rPr lang="en-US" sz="20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just mention HPV like any other vaccine, like I will mention a Tdap or a Hep A or any other vaccine.”</a:t>
            </a:r>
          </a:p>
        </p:txBody>
      </p:sp>
      <p:sp>
        <p:nvSpPr>
          <p:cNvPr id="30" name="Speech Bubble: Rectangle with Corners Rounded 29">
            <a:extLst>
              <a:ext uri="{FF2B5EF4-FFF2-40B4-BE49-F238E27FC236}">
                <a16:creationId xmlns:a16="http://schemas.microsoft.com/office/drawing/2014/main" id="{B5B32E28-4062-B7D4-7914-8A496C666643}"/>
              </a:ext>
            </a:extLst>
          </p:cNvPr>
          <p:cNvSpPr/>
          <p:nvPr/>
        </p:nvSpPr>
        <p:spPr>
          <a:xfrm>
            <a:off x="2388557" y="154972"/>
            <a:ext cx="7151111" cy="1630643"/>
          </a:xfrm>
          <a:prstGeom prst="wedgeRoundRectCallout">
            <a:avLst>
              <a:gd name="adj1" fmla="val 2221"/>
              <a:gd name="adj2" fmla="val 147315"/>
              <a:gd name="adj3" fmla="val 16667"/>
            </a:avLst>
          </a:prstGeom>
          <a:solidFill>
            <a:srgbClr val="A9D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0"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2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want to know exactly what to say to a parent in a manner that</a:t>
            </a:r>
            <a:r>
              <a:rPr lang="en-US" sz="2200" b="1" i="1" dirty="0">
                <a:solidFill>
                  <a:schemeClr val="tx1"/>
                </a:solidFill>
                <a:latin typeface="Calibri" panose="020F0502020204030204" pitchFamily="34" charset="0"/>
                <a:ea typeface="Calibri" panose="020F0502020204030204" pitchFamily="34" charset="0"/>
                <a:cs typeface="Calibri" panose="020F0502020204030204" pitchFamily="34" charset="0"/>
              </a:rPr>
              <a:t> they are going to listen </a:t>
            </a:r>
            <a:r>
              <a:rPr lang="en-US" sz="2000" dirty="0">
                <a:solidFill>
                  <a:schemeClr val="tx1"/>
                </a:solidFill>
                <a:latin typeface="Calibri" panose="020F0502020204030204" pitchFamily="34" charset="0"/>
                <a:ea typeface="Calibri" panose="020F0502020204030204" pitchFamily="34" charset="0"/>
                <a:cs typeface="Calibri" panose="020F0502020204030204" pitchFamily="34" charset="0"/>
              </a:rPr>
              <a:t>because they don't care if it covers 4 strains or 10 strains, they're still not getting it. I want to be able to tell them, that this vaccine reduces their risk of cervical cancer by 37%. That's big” </a:t>
            </a:r>
          </a:p>
        </p:txBody>
      </p:sp>
      <p:sp>
        <p:nvSpPr>
          <p:cNvPr id="32" name="Speech Bubble: Rectangle with Corners Rounded 31">
            <a:extLst>
              <a:ext uri="{FF2B5EF4-FFF2-40B4-BE49-F238E27FC236}">
                <a16:creationId xmlns:a16="http://schemas.microsoft.com/office/drawing/2014/main" id="{2E4B9FF5-E21B-DDEA-5F3B-784D96AEFCFC}"/>
              </a:ext>
            </a:extLst>
          </p:cNvPr>
          <p:cNvSpPr/>
          <p:nvPr/>
        </p:nvSpPr>
        <p:spPr>
          <a:xfrm>
            <a:off x="7602655" y="4519538"/>
            <a:ext cx="4359738" cy="2183490"/>
          </a:xfrm>
          <a:prstGeom prst="wedgeRoundRectCallout">
            <a:avLst>
              <a:gd name="adj1" fmla="val -68992"/>
              <a:gd name="adj2" fmla="val 739"/>
              <a:gd name="adj3" fmla="val 16667"/>
            </a:avLst>
          </a:prstGeom>
          <a:solidFill>
            <a:srgbClr val="A9D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2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 give the kids my warty gourd story</a:t>
            </a:r>
            <a:r>
              <a:rPr lang="en-US" sz="2200" b="1"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a:t>
            </a:r>
          </a:p>
          <a:p>
            <a:pPr algn="ctr"/>
            <a:r>
              <a:rPr lang="en-US" sz="20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It helps prevent genital warts. If you would not like your private area to look like this warty gourd, you might consider getting your HPV vaccine."</a:t>
            </a:r>
          </a:p>
        </p:txBody>
      </p:sp>
      <p:sp>
        <p:nvSpPr>
          <p:cNvPr id="2" name="Speech Bubble: Rectangle with Corners Rounded 1">
            <a:extLst>
              <a:ext uri="{FF2B5EF4-FFF2-40B4-BE49-F238E27FC236}">
                <a16:creationId xmlns:a16="http://schemas.microsoft.com/office/drawing/2014/main" id="{78FCEABC-5B2C-998C-43ED-0AD17064C065}"/>
              </a:ext>
            </a:extLst>
          </p:cNvPr>
          <p:cNvSpPr/>
          <p:nvPr/>
        </p:nvSpPr>
        <p:spPr>
          <a:xfrm>
            <a:off x="7602655" y="2336131"/>
            <a:ext cx="4359738" cy="1632890"/>
          </a:xfrm>
          <a:prstGeom prst="wedgeRoundRectCallout">
            <a:avLst>
              <a:gd name="adj1" fmla="val -62115"/>
              <a:gd name="adj2" fmla="val 85196"/>
              <a:gd name="adj3" fmla="val 16667"/>
            </a:avLst>
          </a:prstGeom>
          <a:solidFill>
            <a:srgbClr val="A9D7D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tx1"/>
                </a:solidFill>
                <a:latin typeface="Calibri" panose="020F0502020204030204" pitchFamily="34" charset="0"/>
                <a:ea typeface="Calibri" panose="020F0502020204030204" pitchFamily="34" charset="0"/>
                <a:cs typeface="Calibri" panose="020F0502020204030204" pitchFamily="34" charset="0"/>
              </a:rPr>
              <a:t>“</a:t>
            </a:r>
            <a:r>
              <a:rPr lang="en-US" sz="2200" b="1" i="1"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With the COVID vaccine coming out</a:t>
            </a:r>
            <a:r>
              <a:rPr lang="en-US" sz="2000" i="0" u="none" strike="noStrike" baseline="0" dirty="0">
                <a:solidFill>
                  <a:schemeClr val="tx1"/>
                </a:solidFill>
                <a:latin typeface="Calibri" panose="020F0502020204030204" pitchFamily="34" charset="0"/>
                <a:ea typeface="Calibri" panose="020F0502020204030204" pitchFamily="34" charset="0"/>
                <a:cs typeface="Calibri" panose="020F0502020204030204" pitchFamily="34" charset="0"/>
              </a:rPr>
              <a:t>, people were very hesitant about any vaccines and that was a big social barrier, they were worried”</a:t>
            </a:r>
            <a:endParaRPr lang="en-US" sz="1800" i="0" u="none" strike="noStrike" baseline="0" dirty="0">
              <a:solidFill>
                <a:schemeClr val="tx1"/>
              </a:solidFill>
              <a:latin typeface="Arial" panose="020B0604020202020204" pitchFamily="34" charset="0"/>
            </a:endParaRPr>
          </a:p>
        </p:txBody>
      </p:sp>
    </p:spTree>
    <p:extLst>
      <p:ext uri="{BB962C8B-B14F-4D97-AF65-F5344CB8AC3E}">
        <p14:creationId xmlns:p14="http://schemas.microsoft.com/office/powerpoint/2010/main" val="2228731687"/>
      </p:ext>
    </p:extLst>
  </p:cSld>
  <p:clrMapOvr>
    <a:masterClrMapping/>
  </p:clrMapOvr>
  <mc:AlternateContent xmlns:mc="http://schemas.openxmlformats.org/markup-compatibility/2006" xmlns:p14="http://schemas.microsoft.com/office/powerpoint/2010/main">
    <mc:Choice Requires="p14">
      <p:transition spd="slow" p14:dur="2000" advTm="195"/>
    </mc:Choice>
    <mc:Fallback xmlns="">
      <p:transition spd="slow" advTm="195"/>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Recommendations</a:t>
            </a:r>
          </a:p>
        </p:txBody>
      </p:sp>
    </p:spTree>
    <p:extLst>
      <p:ext uri="{BB962C8B-B14F-4D97-AF65-F5344CB8AC3E}">
        <p14:creationId xmlns:p14="http://schemas.microsoft.com/office/powerpoint/2010/main" val="3278987462"/>
      </p:ext>
    </p:extLst>
  </p:cSld>
  <p:clrMapOvr>
    <a:masterClrMapping/>
  </p:clrMapOvr>
  <mc:AlternateContent xmlns:mc="http://schemas.openxmlformats.org/markup-compatibility/2006" xmlns:p14="http://schemas.microsoft.com/office/powerpoint/2010/main">
    <mc:Choice Requires="p14">
      <p:transition spd="slow" p14:dur="2000" advTm="273"/>
    </mc:Choice>
    <mc:Fallback xmlns="">
      <p:transition spd="slow" advTm="273"/>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BBD71-5CC7-980E-50EC-528444A4746C}"/>
              </a:ext>
            </a:extLst>
          </p:cNvPr>
          <p:cNvSpPr>
            <a:spLocks noGrp="1"/>
          </p:cNvSpPr>
          <p:nvPr>
            <p:ph type="title"/>
          </p:nvPr>
        </p:nvSpPr>
        <p:spPr>
          <a:xfrm>
            <a:off x="228600" y="136525"/>
            <a:ext cx="11125200" cy="1325880"/>
          </a:xfrm>
        </p:spPr>
        <p:txBody>
          <a:bodyPr/>
          <a:lstStyle/>
          <a:p>
            <a:pPr algn="l"/>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What have nurses told us about improving HPV vaccination rates?</a:t>
            </a:r>
          </a:p>
        </p:txBody>
      </p:sp>
      <p:sp>
        <p:nvSpPr>
          <p:cNvPr id="3" name="Content Placeholder 2">
            <a:extLst>
              <a:ext uri="{FF2B5EF4-FFF2-40B4-BE49-F238E27FC236}">
                <a16:creationId xmlns:a16="http://schemas.microsoft.com/office/drawing/2014/main" id="{0BFEBE52-D4F2-CE13-559C-A8207ABF2B87}"/>
              </a:ext>
            </a:extLst>
          </p:cNvPr>
          <p:cNvSpPr>
            <a:spLocks noGrp="1"/>
          </p:cNvSpPr>
          <p:nvPr>
            <p:ph idx="1"/>
          </p:nvPr>
        </p:nvSpPr>
        <p:spPr>
          <a:xfrm>
            <a:off x="240792" y="1598929"/>
            <a:ext cx="11951208" cy="5259071"/>
          </a:xfrm>
        </p:spPr>
        <p:txBody>
          <a:bodyPr>
            <a:normAutofit fontScale="77500" lnSpcReduction="20000"/>
          </a:bodyPr>
          <a:lstStyle/>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Patient-level recommendations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Tailored messaging for adolescents, infographics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Availability of promotional materials other than the VIS, for example, testimonials from survivors, safety and effectiveness data</a:t>
            </a:r>
          </a:p>
          <a:p>
            <a:pPr marL="457200" lvl="1" indent="0">
              <a:buNone/>
            </a:pP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Provider-level recommendations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Training opportunities in effective vaccine conversations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Facilitate regular check-ins between PHDs: grant opportunities, training opportunities</a:t>
            </a:r>
          </a:p>
          <a:p>
            <a:pPr lvl="1">
              <a:buFont typeface="Wingdings" panose="05000000000000000000" pitchFamily="2" charset="2"/>
              <a:buChar char="§"/>
            </a:pPr>
            <a:endPar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Practice-level recommendation:</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Waiting room posters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“Myth busters” educational series for parents</a:t>
            </a:r>
          </a:p>
          <a:p>
            <a:pPr lvl="1">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0" indent="0">
              <a:buNone/>
            </a:pP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Community-level recommendations: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Invest in social media campaigns: Facebook, T.V. advertisements, newspapers, community events</a:t>
            </a:r>
          </a:p>
          <a:p>
            <a:pPr lvl="1">
              <a:buFont typeface="Wingdings" panose="05000000000000000000" pitchFamily="2" charset="2"/>
              <a:buChar char="§"/>
            </a:pPr>
            <a:r>
              <a:rPr lang="en-US" sz="2800" dirty="0">
                <a:solidFill>
                  <a:schemeClr val="tx1"/>
                </a:solidFill>
                <a:latin typeface="Calibri" panose="020F0502020204030204" pitchFamily="34" charset="0"/>
                <a:ea typeface="Calibri" panose="020F0502020204030204" pitchFamily="34" charset="0"/>
                <a:cs typeface="Calibri" panose="020F0502020204030204" pitchFamily="34" charset="0"/>
              </a:rPr>
              <a:t>Facilitate collaborations with schools</a:t>
            </a:r>
          </a:p>
          <a:p>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4137846310"/>
      </p:ext>
    </p:extLst>
  </p:cSld>
  <p:clrMapOvr>
    <a:masterClrMapping/>
  </p:clrMapOvr>
  <mc:AlternateContent xmlns:mc="http://schemas.openxmlformats.org/markup-compatibility/2006" xmlns:p14="http://schemas.microsoft.com/office/powerpoint/2010/main">
    <mc:Choice Requires="p14">
      <p:transition spd="slow" p14:dur="2000" advTm="197"/>
    </mc:Choice>
    <mc:Fallback xmlns="">
      <p:transition spd="slow" advTm="197"/>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58E633-3E13-437D-D9A3-B8693DEFFA11}"/>
              </a:ext>
            </a:extLst>
          </p:cNvPr>
          <p:cNvSpPr>
            <a:spLocks noGrp="1"/>
          </p:cNvSpPr>
          <p:nvPr>
            <p:ph type="title"/>
          </p:nvPr>
        </p:nvSpPr>
        <p:spPr>
          <a:xfrm>
            <a:off x="1" y="196509"/>
            <a:ext cx="3305908" cy="906212"/>
          </a:xfrm>
        </p:spPr>
        <p:txBody>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Conclusion</a:t>
            </a:r>
          </a:p>
        </p:txBody>
      </p:sp>
      <p:sp>
        <p:nvSpPr>
          <p:cNvPr id="3" name="Content Placeholder 2">
            <a:extLst>
              <a:ext uri="{FF2B5EF4-FFF2-40B4-BE49-F238E27FC236}">
                <a16:creationId xmlns:a16="http://schemas.microsoft.com/office/drawing/2014/main" id="{10804675-234C-2DBA-27D4-2EC9E41BAADD}"/>
              </a:ext>
            </a:extLst>
          </p:cNvPr>
          <p:cNvSpPr>
            <a:spLocks noGrp="1"/>
          </p:cNvSpPr>
          <p:nvPr>
            <p:ph idx="1"/>
          </p:nvPr>
        </p:nvSpPr>
        <p:spPr>
          <a:xfrm>
            <a:off x="426659" y="1452131"/>
            <a:ext cx="10515600" cy="4370832"/>
          </a:xfrm>
        </p:spPr>
        <p:txBody>
          <a:bodyPr/>
          <a:lstStyle/>
          <a:p>
            <a:pPr>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Higher missed opportunities in public health departments could be fueling the urban-rural disparity in HPV vaccine uptake</a:t>
            </a: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Parental vaccine hesitancy was identified as the most encountered barrier</a:t>
            </a: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r>
              <a:rPr lang="en-US" dirty="0">
                <a:solidFill>
                  <a:schemeClr val="tx1"/>
                </a:solidFill>
                <a:latin typeface="Calibri" panose="020F0502020204030204" pitchFamily="34" charset="0"/>
                <a:ea typeface="Calibri" panose="020F0502020204030204" pitchFamily="34" charset="0"/>
                <a:cs typeface="Calibri" panose="020F0502020204030204" pitchFamily="34" charset="0"/>
              </a:rPr>
              <a:t>Raising awareness through social media campaigns, creating training opportunities for nurses, and investing in robust reminder-recall systems can improve vaccine uptake</a:t>
            </a: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a:buFont typeface="Wingdings" panose="05000000000000000000" pitchFamily="2" charset="2"/>
              <a:buChar char="§"/>
            </a:pPr>
            <a:endParaRPr lang="en-US"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98492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Dissemination Plan</a:t>
            </a:r>
          </a:p>
        </p:txBody>
      </p:sp>
    </p:spTree>
    <p:extLst>
      <p:ext uri="{BB962C8B-B14F-4D97-AF65-F5344CB8AC3E}">
        <p14:creationId xmlns:p14="http://schemas.microsoft.com/office/powerpoint/2010/main" val="2737294188"/>
      </p:ext>
    </p:extLst>
  </p:cSld>
  <p:clrMapOvr>
    <a:masterClrMapping/>
  </p:clrMapOvr>
  <mc:AlternateContent xmlns:mc="http://schemas.openxmlformats.org/markup-compatibility/2006" xmlns:p14="http://schemas.microsoft.com/office/powerpoint/2010/main">
    <mc:Choice Requires="p14">
      <p:transition spd="slow" p14:dur="2000" advTm="288"/>
    </mc:Choice>
    <mc:Fallback xmlns="">
      <p:transition spd="slow" advTm="288"/>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6661E72-3BC5-CB0F-C45B-A4E4F185990B}"/>
              </a:ext>
            </a:extLst>
          </p:cNvPr>
          <p:cNvSpPr txBox="1"/>
          <p:nvPr/>
        </p:nvSpPr>
        <p:spPr>
          <a:xfrm>
            <a:off x="895739" y="543010"/>
            <a:ext cx="10487608" cy="4832092"/>
          </a:xfrm>
          <a:prstGeom prst="rect">
            <a:avLst/>
          </a:prstGeom>
          <a:noFill/>
        </p:spPr>
        <p:txBody>
          <a:bodyPr wrap="square" rtlCol="0">
            <a:spAutoFit/>
          </a:bodyPr>
          <a:lstStyle/>
          <a:p>
            <a:pPr marL="457200" indent="-457200">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Presented preliminary findings at the 2022 Cancer Epidemiology Education in Special Populations Meeting</a:t>
            </a:r>
          </a:p>
          <a:p>
            <a:pPr>
              <a:buClr>
                <a:srgbClr val="73292A"/>
              </a:buCl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Manuscript </a:t>
            </a:r>
            <a:r>
              <a:rPr lang="en-US" sz="2800" i="1" dirty="0">
                <a:latin typeface="Calibri" panose="020F0502020204030204" pitchFamily="34" charset="0"/>
                <a:ea typeface="Calibri" panose="020F0502020204030204" pitchFamily="34" charset="0"/>
                <a:cs typeface="Calibri" panose="020F0502020204030204" pitchFamily="34" charset="0"/>
              </a:rPr>
              <a:t>In Progress</a:t>
            </a:r>
          </a:p>
          <a:p>
            <a:pPr>
              <a:buClr>
                <a:srgbClr val="73292A"/>
              </a:buCl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DPHHS report- </a:t>
            </a:r>
            <a:r>
              <a:rPr lang="en-US" sz="2800" i="1" dirty="0">
                <a:latin typeface="Calibri" panose="020F0502020204030204" pitchFamily="34" charset="0"/>
                <a:ea typeface="Calibri" panose="020F0502020204030204" pitchFamily="34" charset="0"/>
                <a:cs typeface="Calibri" panose="020F0502020204030204" pitchFamily="34" charset="0"/>
              </a:rPr>
              <a:t>Due in June 2023</a:t>
            </a:r>
          </a:p>
          <a:p>
            <a:endParaRPr lang="en-US" sz="2800" dirty="0">
              <a:latin typeface="Calibri" panose="020F0502020204030204" pitchFamily="34" charset="0"/>
              <a:ea typeface="Calibri" panose="020F0502020204030204" pitchFamily="34" charset="0"/>
              <a:cs typeface="Calibri" panose="020F0502020204030204" pitchFamily="34" charset="0"/>
            </a:endParaRPr>
          </a:p>
          <a:p>
            <a:r>
              <a:rPr lang="en-US" sz="2800" dirty="0">
                <a:latin typeface="Calibri" panose="020F0502020204030204" pitchFamily="34" charset="0"/>
                <a:ea typeface="Calibri" panose="020F0502020204030204" pitchFamily="34" charset="0"/>
                <a:cs typeface="Calibri" panose="020F0502020204030204" pitchFamily="34" charset="0"/>
              </a:rPr>
              <a:t>Other dissemination plans:</a:t>
            </a:r>
          </a:p>
          <a:p>
            <a:pPr marL="849313" lvl="1" indent="-392113">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Intermountain HPV Vaccine Coalition Meeting- </a:t>
            </a:r>
            <a:r>
              <a:rPr lang="en-US" sz="2800" i="1" dirty="0">
                <a:latin typeface="Calibri" panose="020F0502020204030204" pitchFamily="34" charset="0"/>
                <a:ea typeface="Calibri" panose="020F0502020204030204" pitchFamily="34" charset="0"/>
                <a:cs typeface="Calibri" panose="020F0502020204030204" pitchFamily="34" charset="0"/>
              </a:rPr>
              <a:t>April 2023</a:t>
            </a:r>
          </a:p>
          <a:p>
            <a:pPr marL="849313" lvl="1" indent="-392113">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Confluence Public Health Alliance Conference 2023-</a:t>
            </a:r>
            <a:r>
              <a:rPr lang="en-US" sz="2800" i="1" dirty="0">
                <a:latin typeface="Calibri" panose="020F0502020204030204" pitchFamily="34" charset="0"/>
                <a:ea typeface="Calibri" panose="020F0502020204030204" pitchFamily="34" charset="0"/>
                <a:cs typeface="Calibri" panose="020F0502020204030204" pitchFamily="34" charset="0"/>
              </a:rPr>
              <a:t>Under review</a:t>
            </a:r>
            <a:endParaRPr lang="en-US" sz="2800" dirty="0">
              <a:latin typeface="Calibri" panose="020F0502020204030204" pitchFamily="34" charset="0"/>
              <a:ea typeface="Calibri" panose="020F0502020204030204" pitchFamily="34" charset="0"/>
              <a:cs typeface="Calibri" panose="020F0502020204030204" pitchFamily="34" charset="0"/>
            </a:endParaRPr>
          </a:p>
          <a:p>
            <a:pPr marL="849313" lvl="1" indent="-392113">
              <a:buClr>
                <a:srgbClr val="73292A"/>
              </a:buClr>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The University of Montana Grad Con 2023- 24</a:t>
            </a:r>
            <a:r>
              <a:rPr lang="en-US" sz="2800" baseline="30000" dirty="0">
                <a:latin typeface="Calibri" panose="020F0502020204030204" pitchFamily="34" charset="0"/>
                <a:ea typeface="Calibri" panose="020F0502020204030204" pitchFamily="34" charset="0"/>
                <a:cs typeface="Calibri" panose="020F0502020204030204" pitchFamily="34" charset="0"/>
              </a:rPr>
              <a:t>th</a:t>
            </a:r>
            <a:r>
              <a:rPr lang="en-US" sz="2800" dirty="0">
                <a:latin typeface="Calibri" panose="020F0502020204030204" pitchFamily="34" charset="0"/>
                <a:ea typeface="Calibri" panose="020F0502020204030204" pitchFamily="34" charset="0"/>
                <a:cs typeface="Calibri" panose="020F0502020204030204" pitchFamily="34" charset="0"/>
              </a:rPr>
              <a:t> </a:t>
            </a:r>
            <a:r>
              <a:rPr lang="en-US" sz="2800" i="1" dirty="0">
                <a:latin typeface="Calibri" panose="020F0502020204030204" pitchFamily="34" charset="0"/>
                <a:ea typeface="Calibri" panose="020F0502020204030204" pitchFamily="34" charset="0"/>
                <a:cs typeface="Calibri" panose="020F0502020204030204" pitchFamily="34" charset="0"/>
              </a:rPr>
              <a:t>Feb 2023</a:t>
            </a:r>
          </a:p>
        </p:txBody>
      </p:sp>
    </p:spTree>
    <p:extLst>
      <p:ext uri="{BB962C8B-B14F-4D97-AF65-F5344CB8AC3E}">
        <p14:creationId xmlns:p14="http://schemas.microsoft.com/office/powerpoint/2010/main" val="2276839930"/>
      </p:ext>
    </p:extLst>
  </p:cSld>
  <p:clrMapOvr>
    <a:masterClrMapping/>
  </p:clrMapOvr>
  <mc:AlternateContent xmlns:mc="http://schemas.openxmlformats.org/markup-compatibility/2006" xmlns:p14="http://schemas.microsoft.com/office/powerpoint/2010/main">
    <mc:Choice Requires="p14">
      <p:transition spd="slow" p14:dur="2000" advTm="335"/>
    </mc:Choice>
    <mc:Fallback xmlns="">
      <p:transition spd="slow" advTm="335"/>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EB5DC-8C2B-5750-6E12-9A35C0FFBA00}"/>
              </a:ext>
            </a:extLst>
          </p:cNvPr>
          <p:cNvSpPr>
            <a:spLocks noGrp="1"/>
          </p:cNvSpPr>
          <p:nvPr>
            <p:ph type="title"/>
          </p:nvPr>
        </p:nvSpPr>
        <p:spPr/>
        <p:txBody>
          <a:bodyPr>
            <a:normAutofi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Thank you!</a:t>
            </a:r>
          </a:p>
        </p:txBody>
      </p:sp>
      <p:sp>
        <p:nvSpPr>
          <p:cNvPr id="3" name="TextBox 2">
            <a:extLst>
              <a:ext uri="{FF2B5EF4-FFF2-40B4-BE49-F238E27FC236}">
                <a16:creationId xmlns:a16="http://schemas.microsoft.com/office/drawing/2014/main" id="{DB8A8302-8777-2E52-BBCD-5A159FB6A4D7}"/>
              </a:ext>
            </a:extLst>
          </p:cNvPr>
          <p:cNvSpPr txBox="1"/>
          <p:nvPr/>
        </p:nvSpPr>
        <p:spPr>
          <a:xfrm>
            <a:off x="7281782" y="2566338"/>
            <a:ext cx="4577424" cy="646331"/>
          </a:xfrm>
          <a:prstGeom prst="rect">
            <a:avLst/>
          </a:prstGeom>
          <a:noFill/>
        </p:spPr>
        <p:txBody>
          <a:bodyPr wrap="square" rtlCol="0">
            <a:spAutoFit/>
          </a:bodyPr>
          <a:lstStyle/>
          <a:p>
            <a:r>
              <a:rPr lang="en-US" sz="3600" b="1" dirty="0">
                <a:latin typeface="Calibri" panose="020F0502020204030204" pitchFamily="34" charset="0"/>
                <a:ea typeface="Calibri" panose="020F0502020204030204" pitchFamily="34" charset="0"/>
                <a:cs typeface="Calibri" panose="020F0502020204030204" pitchFamily="34" charset="0"/>
              </a:rPr>
              <a:t>Questions/Comments?</a:t>
            </a:r>
          </a:p>
        </p:txBody>
      </p:sp>
      <p:sp>
        <p:nvSpPr>
          <p:cNvPr id="4" name="TextBox 3">
            <a:extLst>
              <a:ext uri="{FF2B5EF4-FFF2-40B4-BE49-F238E27FC236}">
                <a16:creationId xmlns:a16="http://schemas.microsoft.com/office/drawing/2014/main" id="{D84885AA-381C-730F-D374-D86AA378609B}"/>
              </a:ext>
            </a:extLst>
          </p:cNvPr>
          <p:cNvSpPr txBox="1"/>
          <p:nvPr/>
        </p:nvSpPr>
        <p:spPr>
          <a:xfrm>
            <a:off x="7026928" y="4493826"/>
            <a:ext cx="5087132" cy="553998"/>
          </a:xfrm>
          <a:prstGeom prst="rect">
            <a:avLst/>
          </a:prstGeom>
          <a:noFill/>
        </p:spPr>
        <p:txBody>
          <a:bodyPr wrap="square" rtlCol="0">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juthika.thaker@umontana.edu</a:t>
            </a:r>
          </a:p>
        </p:txBody>
      </p:sp>
      <p:pic>
        <p:nvPicPr>
          <p:cNvPr id="6" name="Picture 5" descr="Icon&#10;&#10;Description automatically generated">
            <a:extLst>
              <a:ext uri="{FF2B5EF4-FFF2-40B4-BE49-F238E27FC236}">
                <a16:creationId xmlns:a16="http://schemas.microsoft.com/office/drawing/2014/main" id="{1CC2E2DF-A2FD-3B47-4512-192321302428}"/>
              </a:ext>
            </a:extLst>
          </p:cNvPr>
          <p:cNvPicPr>
            <a:picLocks noChangeAspect="1"/>
          </p:cNvPicPr>
          <p:nvPr/>
        </p:nvPicPr>
        <p:blipFill rotWithShape="1">
          <a:blip r:embed="rId2"/>
          <a:srcRect t="4354" b="4490"/>
          <a:stretch/>
        </p:blipFill>
        <p:spPr>
          <a:xfrm>
            <a:off x="9120711" y="3689485"/>
            <a:ext cx="899566" cy="820013"/>
          </a:xfrm>
          <a:prstGeom prst="rect">
            <a:avLst/>
          </a:prstGeom>
        </p:spPr>
      </p:pic>
    </p:spTree>
    <p:extLst>
      <p:ext uri="{BB962C8B-B14F-4D97-AF65-F5344CB8AC3E}">
        <p14:creationId xmlns:p14="http://schemas.microsoft.com/office/powerpoint/2010/main" val="2790251853"/>
      </p:ext>
    </p:extLst>
  </p:cSld>
  <p:clrMapOvr>
    <a:masterClrMapping/>
  </p:clrMapOvr>
  <mc:AlternateContent xmlns:mc="http://schemas.openxmlformats.org/markup-compatibility/2006" xmlns:p14="http://schemas.microsoft.com/office/powerpoint/2010/main">
    <mc:Choice Requires="p14">
      <p:transition spd="slow" p14:dur="2000" advTm="183"/>
    </mc:Choice>
    <mc:Fallback xmlns="">
      <p:transition spd="slow" advTm="18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372569" y="0"/>
            <a:ext cx="2395888" cy="1322654"/>
          </a:xfrm>
        </p:spPr>
        <p:txBody>
          <a:bodyPr>
            <a:norm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Agenda</a:t>
            </a:r>
          </a:p>
        </p:txBody>
      </p:sp>
      <p:sp>
        <p:nvSpPr>
          <p:cNvPr id="4" name="Text Placeholder 3">
            <a:extLst>
              <a:ext uri="{FF2B5EF4-FFF2-40B4-BE49-F238E27FC236}">
                <a16:creationId xmlns:a16="http://schemas.microsoft.com/office/drawing/2014/main" id="{7090AC0D-F624-B281-1AB5-687E5F6B3291}"/>
              </a:ext>
            </a:extLst>
          </p:cNvPr>
          <p:cNvSpPr>
            <a:spLocks noGrp="1"/>
          </p:cNvSpPr>
          <p:nvPr>
            <p:ph type="body" sz="quarter" idx="13"/>
          </p:nvPr>
        </p:nvSpPr>
        <p:spPr>
          <a:xfrm>
            <a:off x="1086144" y="1322654"/>
            <a:ext cx="3922776" cy="4242816"/>
          </a:xfrm>
        </p:spPr>
        <p:txBody>
          <a:bodyPr/>
          <a:lstStyle/>
          <a:p>
            <a:r>
              <a:rPr lang="en-US" dirty="0"/>
              <a:t>A</a:t>
            </a:r>
          </a:p>
        </p:txBody>
      </p:sp>
      <p:pic>
        <p:nvPicPr>
          <p:cNvPr id="10" name="Picture 9" descr="Floral leaf accent">
            <a:extLst>
              <a:ext uri="{FF2B5EF4-FFF2-40B4-BE49-F238E27FC236}">
                <a16:creationId xmlns:a16="http://schemas.microsoft.com/office/drawing/2014/main" id="{08A3395B-5659-47E4-8F54-71340961F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941633" flipH="1">
            <a:off x="1658105" y="3030538"/>
            <a:ext cx="1301835" cy="827048"/>
          </a:xfrm>
          <a:prstGeom prst="rect">
            <a:avLst/>
          </a:prstGeom>
        </p:spPr>
      </p:pic>
      <p:pic>
        <p:nvPicPr>
          <p:cNvPr id="1929" name="Picture 1928" descr="Floral leaf accent">
            <a:extLst>
              <a:ext uri="{FF2B5EF4-FFF2-40B4-BE49-F238E27FC236}">
                <a16:creationId xmlns:a16="http://schemas.microsoft.com/office/drawing/2014/main" id="{CF8E7A1B-4724-55CB-6FAD-D8E7562935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7260" y="2342954"/>
            <a:ext cx="1791038" cy="2033695"/>
          </a:xfrm>
          <a:prstGeom prst="rect">
            <a:avLst/>
          </a:prstGeom>
        </p:spPr>
      </p:pic>
      <p:sp>
        <p:nvSpPr>
          <p:cNvPr id="3" name="Content Placeholder 2">
            <a:extLst>
              <a:ext uri="{FF2B5EF4-FFF2-40B4-BE49-F238E27FC236}">
                <a16:creationId xmlns:a16="http://schemas.microsoft.com/office/drawing/2014/main" id="{22788C46-D0BC-4307-AE55-7601A139E7CB}"/>
              </a:ext>
            </a:extLst>
          </p:cNvPr>
          <p:cNvSpPr>
            <a:spLocks noGrp="1"/>
          </p:cNvSpPr>
          <p:nvPr>
            <p:ph sz="quarter" idx="4"/>
          </p:nvPr>
        </p:nvSpPr>
        <p:spPr>
          <a:xfrm>
            <a:off x="7183082" y="984856"/>
            <a:ext cx="4787617" cy="5288681"/>
          </a:xfrm>
        </p:spPr>
        <p:txBody>
          <a:bodyPr vert="horz" lIns="91440" tIns="45720" rIns="91440" bIns="45720" rtlCol="0" anchor="t">
            <a:noAutofit/>
          </a:bodyPr>
          <a:lstStyle/>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Background</a:t>
            </a:r>
          </a:p>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Research Aim</a:t>
            </a:r>
          </a:p>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Study Methods</a:t>
            </a:r>
          </a:p>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Results</a:t>
            </a:r>
            <a:endParaRPr lang="en-US" sz="3000" b="1"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Representative Quotes</a:t>
            </a:r>
          </a:p>
          <a:p>
            <a:pPr marL="342900" indent="-342900">
              <a:buFont typeface="Wingdings" panose="05000000000000000000" pitchFamily="2" charset="2"/>
              <a:buChar char="§"/>
            </a:pPr>
            <a:r>
              <a:rPr lang="en-US" sz="3000" b="1" dirty="0">
                <a:solidFill>
                  <a:schemeClr val="tx1"/>
                </a:solidFill>
                <a:latin typeface="Calibri" panose="020F0502020204030204" pitchFamily="34" charset="0"/>
                <a:ea typeface="Calibri" panose="020F0502020204030204" pitchFamily="34" charset="0"/>
                <a:cs typeface="Calibri" panose="020F0502020204030204" pitchFamily="34" charset="0"/>
              </a:rPr>
              <a:t>Recommendations</a:t>
            </a:r>
          </a:p>
        </p:txBody>
      </p:sp>
    </p:spTree>
    <p:extLst>
      <p:ext uri="{BB962C8B-B14F-4D97-AF65-F5344CB8AC3E}">
        <p14:creationId xmlns:p14="http://schemas.microsoft.com/office/powerpoint/2010/main" val="1859527893"/>
      </p:ext>
    </p:extLst>
  </p:cSld>
  <p:clrMapOvr>
    <a:masterClrMapping/>
  </p:clrMapOvr>
  <mc:AlternateContent xmlns:mc="http://schemas.openxmlformats.org/markup-compatibility/2006" xmlns:p14="http://schemas.microsoft.com/office/powerpoint/2010/main">
    <mc:Choice Requires="p14">
      <p:transition spd="slow" p14:dur="2000" advTm="2030"/>
    </mc:Choice>
    <mc:Fallback xmlns="">
      <p:transition spd="slow" advTm="203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B5684DD-8CEC-4789-84AF-A14DA6310F05}"/>
              </a:ext>
            </a:extLst>
          </p:cNvPr>
          <p:cNvSpPr txBox="1"/>
          <p:nvPr/>
        </p:nvSpPr>
        <p:spPr>
          <a:xfrm>
            <a:off x="0" y="705414"/>
            <a:ext cx="12192000" cy="6955750"/>
          </a:xfrm>
          <a:prstGeom prst="rect">
            <a:avLst/>
          </a:prstGeom>
          <a:noFill/>
        </p:spPr>
        <p:txBody>
          <a:bodyPr wrap="square" rtlCol="0">
            <a:spAutoFit/>
          </a:bodyPr>
          <a:lstStyle/>
          <a:p>
            <a:pPr marL="342900" indent="-342900">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Bradley, E.H., Curry, L.A., Ramanadhan, S. </a:t>
            </a:r>
            <a:r>
              <a:rPr lang="en-US" sz="1600" i="1" dirty="0">
                <a:latin typeface="Calibri" panose="020F0502020204030204" pitchFamily="34" charset="0"/>
                <a:ea typeface="Calibri" panose="020F0502020204030204" pitchFamily="34" charset="0"/>
                <a:cs typeface="Calibri" panose="020F0502020204030204" pitchFamily="34" charset="0"/>
              </a:rPr>
              <a:t>et al.</a:t>
            </a:r>
            <a:r>
              <a:rPr lang="en-US" sz="1600" dirty="0">
                <a:latin typeface="Calibri" panose="020F0502020204030204" pitchFamily="34" charset="0"/>
                <a:ea typeface="Calibri" panose="020F0502020204030204" pitchFamily="34" charset="0"/>
                <a:cs typeface="Calibri" panose="020F0502020204030204" pitchFamily="34" charset="0"/>
              </a:rPr>
              <a:t> Research in action: using positive deviance to improve quality of health care. </a:t>
            </a:r>
            <a:r>
              <a:rPr lang="en-US" sz="1600" i="1" dirty="0">
                <a:latin typeface="Calibri" panose="020F0502020204030204" pitchFamily="34" charset="0"/>
                <a:ea typeface="Calibri" panose="020F0502020204030204" pitchFamily="34" charset="0"/>
                <a:cs typeface="Calibri" panose="020F0502020204030204" pitchFamily="34" charset="0"/>
              </a:rPr>
              <a:t>Implementation Science</a:t>
            </a:r>
            <a:r>
              <a:rPr lang="en-US" sz="1600" b="1" dirty="0">
                <a:latin typeface="Calibri" panose="020F0502020204030204" pitchFamily="34" charset="0"/>
                <a:ea typeface="Calibri" panose="020F0502020204030204" pitchFamily="34" charset="0"/>
                <a:cs typeface="Calibri" panose="020F0502020204030204" pitchFamily="34" charset="0"/>
              </a:rPr>
              <a:t>,</a:t>
            </a:r>
            <a:r>
              <a:rPr lang="en-US" sz="1600" dirty="0">
                <a:latin typeface="Calibri" panose="020F0502020204030204" pitchFamily="34" charset="0"/>
                <a:ea typeface="Calibri" panose="020F0502020204030204" pitchFamily="34" charset="0"/>
                <a:cs typeface="Calibri" panose="020F0502020204030204" pitchFamily="34" charset="0"/>
              </a:rPr>
              <a:t> (2009). https://doi.org/10.1186/1748-5908-4-25</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(2021, May 14). </a:t>
            </a:r>
            <a:r>
              <a:rPr lang="en-US" sz="1600" i="1" dirty="0">
                <a:effectLst/>
                <a:latin typeface="Calibri" panose="020F0502020204030204" pitchFamily="34" charset="0"/>
                <a:ea typeface="Calibri" panose="020F0502020204030204" pitchFamily="34" charset="0"/>
                <a:cs typeface="Calibri" panose="020F0502020204030204" pitchFamily="34" charset="0"/>
              </a:rPr>
              <a:t>TeenVaxView</a:t>
            </a:r>
            <a:r>
              <a:rPr lang="en-US" sz="1600" dirty="0">
                <a:effectLst/>
                <a:latin typeface="Calibri" panose="020F0502020204030204" pitchFamily="34" charset="0"/>
                <a:ea typeface="Calibri" panose="020F0502020204030204" pitchFamily="34" charset="0"/>
                <a:cs typeface="Calibri" panose="020F0502020204030204" pitchFamily="34" charset="0"/>
              </a:rPr>
              <a:t>. Centers for Disease Control and Prevention. Retrieved December 16, 2021, from https://www.cdc.gov/vaccines/imz-managers/coverage/teenvaxview/data-reports/index.html </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Back on track. Back On Track – National HPV Roundtable. (n.d.). Retrieved December 18, 2021, from https://hpvroundtable.org/get-involved/back-on-track/ </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(2020, September 9). </a:t>
            </a:r>
            <a:r>
              <a:rPr lang="en-US" sz="1600" i="1" dirty="0">
                <a:effectLst/>
                <a:latin typeface="Calibri" panose="020F0502020204030204" pitchFamily="34" charset="0"/>
                <a:ea typeface="Calibri" panose="020F0502020204030204" pitchFamily="34" charset="0"/>
                <a:cs typeface="Calibri" panose="020F0502020204030204" pitchFamily="34" charset="0"/>
              </a:rPr>
              <a:t>Safety information for HPV vaccine</a:t>
            </a:r>
            <a:r>
              <a:rPr lang="en-US" sz="1600" dirty="0">
                <a:effectLst/>
                <a:latin typeface="Calibri" panose="020F0502020204030204" pitchFamily="34" charset="0"/>
                <a:ea typeface="Calibri" panose="020F0502020204030204" pitchFamily="34" charset="0"/>
                <a:cs typeface="Calibri" panose="020F0502020204030204" pitchFamily="34" charset="0"/>
              </a:rPr>
              <a:t>. Centers for Disease Control and Prevention. Retrieved December 19, 2021, from https://www.cdc.gov/vaccinesafety/vaccines/hpv-vaccine.html</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Williams, C. L., Walker, T. Y., Elam-Evans, L. D., </a:t>
            </a:r>
            <a:r>
              <a:rPr lang="en-US" sz="1600" dirty="0" err="1">
                <a:effectLst/>
                <a:latin typeface="Calibri" panose="020F0502020204030204" pitchFamily="34" charset="0"/>
                <a:ea typeface="Calibri" panose="020F0502020204030204" pitchFamily="34" charset="0"/>
                <a:cs typeface="Calibri" panose="020F0502020204030204" pitchFamily="34" charset="0"/>
              </a:rPr>
              <a:t>Yankey</a:t>
            </a:r>
            <a:r>
              <a:rPr lang="en-US" sz="1600" dirty="0">
                <a:effectLst/>
                <a:latin typeface="Calibri" panose="020F0502020204030204" pitchFamily="34" charset="0"/>
                <a:ea typeface="Calibri" panose="020F0502020204030204" pitchFamily="34" charset="0"/>
                <a:cs typeface="Calibri" panose="020F0502020204030204" pitchFamily="34" charset="0"/>
              </a:rPr>
              <a:t>, D., </a:t>
            </a:r>
            <a:r>
              <a:rPr lang="en-US" sz="1600" dirty="0" err="1">
                <a:effectLst/>
                <a:latin typeface="Calibri" panose="020F0502020204030204" pitchFamily="34" charset="0"/>
                <a:ea typeface="Calibri" panose="020F0502020204030204" pitchFamily="34" charset="0"/>
                <a:cs typeface="Calibri" panose="020F0502020204030204" pitchFamily="34" charset="0"/>
              </a:rPr>
              <a:t>Fredua</a:t>
            </a:r>
            <a:r>
              <a:rPr lang="en-US" sz="1600" dirty="0">
                <a:effectLst/>
                <a:latin typeface="Calibri" panose="020F0502020204030204" pitchFamily="34" charset="0"/>
                <a:ea typeface="Calibri" panose="020F0502020204030204" pitchFamily="34" charset="0"/>
                <a:cs typeface="Calibri" panose="020F0502020204030204" pitchFamily="34" charset="0"/>
              </a:rPr>
              <a:t>, B., Saraiya, M., et al. (2020). Factors associated with not receiving HPV vaccine among adolescents by metropolitan statistical area status, united states, national immunization survey-teen, 2016-2017.</a:t>
            </a:r>
            <a:r>
              <a:rPr lang="en-US" sz="1600" i="1" dirty="0">
                <a:effectLst/>
                <a:latin typeface="Calibri" panose="020F0502020204030204" pitchFamily="34" charset="0"/>
                <a:ea typeface="Calibri" panose="020F0502020204030204" pitchFamily="34" charset="0"/>
                <a:cs typeface="Calibri" panose="020F0502020204030204" pitchFamily="34" charset="0"/>
              </a:rPr>
              <a:t> Human Vaccines &amp; Immunotherapeutics, 16</a:t>
            </a:r>
            <a:r>
              <a:rPr lang="en-US" sz="1600" dirty="0">
                <a:effectLst/>
                <a:latin typeface="Calibri" panose="020F0502020204030204" pitchFamily="34" charset="0"/>
                <a:ea typeface="Calibri" panose="020F0502020204030204" pitchFamily="34" charset="0"/>
                <a:cs typeface="Calibri" panose="020F0502020204030204" pitchFamily="34" charset="0"/>
              </a:rPr>
              <a:t>(3), 562-572. doi:10.1080/21645515.2019.1670036</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Gunn, R., Ferrara, L. K., Dickinson, C., Stock, I., Griffith-Weprin, J., Wiser, A., et al. (2020). Human papillomavirus immunization in rural primary care.</a:t>
            </a:r>
            <a:r>
              <a:rPr lang="en-US" sz="1600" i="1" dirty="0">
                <a:effectLst/>
                <a:latin typeface="Calibri" panose="020F0502020204030204" pitchFamily="34" charset="0"/>
                <a:ea typeface="Calibri" panose="020F0502020204030204" pitchFamily="34" charset="0"/>
                <a:cs typeface="Calibri" panose="020F0502020204030204" pitchFamily="34" charset="0"/>
              </a:rPr>
              <a:t> American Journal of Preventive Medicine, 59</a:t>
            </a:r>
            <a:r>
              <a:rPr lang="en-US" sz="1600" dirty="0">
                <a:effectLst/>
                <a:latin typeface="Calibri" panose="020F0502020204030204" pitchFamily="34" charset="0"/>
                <a:ea typeface="Calibri" panose="020F0502020204030204" pitchFamily="34" charset="0"/>
                <a:cs typeface="Calibri" panose="020F0502020204030204" pitchFamily="34" charset="0"/>
              </a:rPr>
              <a:t>(3), 377-385. doi:10.1016/j.amepre.2020.03.018</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Kepka, D., </a:t>
            </a:r>
            <a:r>
              <a:rPr lang="en-US" sz="1600" dirty="0" err="1">
                <a:effectLst/>
                <a:latin typeface="Calibri" panose="020F0502020204030204" pitchFamily="34" charset="0"/>
                <a:ea typeface="Calibri" panose="020F0502020204030204" pitchFamily="34" charset="0"/>
                <a:cs typeface="Calibri" panose="020F0502020204030204" pitchFamily="34" charset="0"/>
              </a:rPr>
              <a:t>Spigarelli</a:t>
            </a:r>
            <a:r>
              <a:rPr lang="en-US" sz="1600" dirty="0">
                <a:effectLst/>
                <a:latin typeface="Calibri" panose="020F0502020204030204" pitchFamily="34" charset="0"/>
                <a:ea typeface="Calibri" panose="020F0502020204030204" pitchFamily="34" charset="0"/>
                <a:cs typeface="Calibri" panose="020F0502020204030204" pitchFamily="34" charset="0"/>
              </a:rPr>
              <a:t>, M. G., Warner, E. L., Yoneoka, Y., McConnell, N., &amp; Balch, A. (2016). Statewide analysis of missed opportunities for human papillomavirus vaccination using vaccine registry data.</a:t>
            </a:r>
            <a:r>
              <a:rPr lang="en-US" sz="1600" i="1" dirty="0">
                <a:effectLst/>
                <a:latin typeface="Calibri" panose="020F0502020204030204" pitchFamily="34" charset="0"/>
                <a:ea typeface="Calibri" panose="020F0502020204030204" pitchFamily="34" charset="0"/>
                <a:cs typeface="Calibri" panose="020F0502020204030204" pitchFamily="34" charset="0"/>
              </a:rPr>
              <a:t> Papillomavirus Research, 2</a:t>
            </a:r>
            <a:r>
              <a:rPr lang="en-US" sz="1600" dirty="0">
                <a:effectLst/>
                <a:latin typeface="Calibri" panose="020F0502020204030204" pitchFamily="34" charset="0"/>
                <a:ea typeface="Calibri" panose="020F0502020204030204" pitchFamily="34" charset="0"/>
                <a:cs typeface="Calibri" panose="020F0502020204030204" pitchFamily="34" charset="0"/>
              </a:rPr>
              <a:t>, 128-132. doi:10.1016/j.pvr.2016.06.002</a:t>
            </a:r>
          </a:p>
          <a:p>
            <a:pPr marL="342900" indent="-342900">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Cartmell, K. B., Young-Pierce, J., </a:t>
            </a:r>
            <a:r>
              <a:rPr lang="en-US" sz="1600" dirty="0" err="1">
                <a:latin typeface="Calibri" panose="020F0502020204030204" pitchFamily="34" charset="0"/>
                <a:ea typeface="Calibri" panose="020F0502020204030204" pitchFamily="34" charset="0"/>
                <a:cs typeface="Calibri" panose="020F0502020204030204" pitchFamily="34" charset="0"/>
              </a:rPr>
              <a:t>McGue</a:t>
            </a:r>
            <a:r>
              <a:rPr lang="en-US" sz="1600" dirty="0">
                <a:latin typeface="Calibri" panose="020F0502020204030204" pitchFamily="34" charset="0"/>
                <a:ea typeface="Calibri" panose="020F0502020204030204" pitchFamily="34" charset="0"/>
                <a:cs typeface="Calibri" panose="020F0502020204030204" pitchFamily="34" charset="0"/>
              </a:rPr>
              <a:t>, S., </a:t>
            </a:r>
            <a:r>
              <a:rPr lang="en-US" sz="1600" dirty="0" err="1">
                <a:latin typeface="Calibri" panose="020F0502020204030204" pitchFamily="34" charset="0"/>
                <a:ea typeface="Calibri" panose="020F0502020204030204" pitchFamily="34" charset="0"/>
                <a:cs typeface="Calibri" panose="020F0502020204030204" pitchFamily="34" charset="0"/>
              </a:rPr>
              <a:t>Alberg</a:t>
            </a:r>
            <a:r>
              <a:rPr lang="en-US" sz="1600" dirty="0">
                <a:latin typeface="Calibri" panose="020F0502020204030204" pitchFamily="34" charset="0"/>
                <a:ea typeface="Calibri" panose="020F0502020204030204" pitchFamily="34" charset="0"/>
                <a:cs typeface="Calibri" panose="020F0502020204030204" pitchFamily="34" charset="0"/>
              </a:rPr>
              <a:t>, A. J., </a:t>
            </a:r>
            <a:r>
              <a:rPr lang="en-US" sz="1600" dirty="0" err="1">
                <a:latin typeface="Calibri" panose="020F0502020204030204" pitchFamily="34" charset="0"/>
                <a:ea typeface="Calibri" panose="020F0502020204030204" pitchFamily="34" charset="0"/>
                <a:cs typeface="Calibri" panose="020F0502020204030204" pitchFamily="34" charset="0"/>
              </a:rPr>
              <a:t>Luque</a:t>
            </a:r>
            <a:r>
              <a:rPr lang="en-US" sz="1600" dirty="0">
                <a:latin typeface="Calibri" panose="020F0502020204030204" pitchFamily="34" charset="0"/>
                <a:ea typeface="Calibri" panose="020F0502020204030204" pitchFamily="34" charset="0"/>
                <a:cs typeface="Calibri" panose="020F0502020204030204" pitchFamily="34" charset="0"/>
              </a:rPr>
              <a:t>, J. S., </a:t>
            </a:r>
            <a:r>
              <a:rPr lang="en-US" sz="1600" dirty="0" err="1">
                <a:latin typeface="Calibri" panose="020F0502020204030204" pitchFamily="34" charset="0"/>
                <a:ea typeface="Calibri" panose="020F0502020204030204" pitchFamily="34" charset="0"/>
                <a:cs typeface="Calibri" panose="020F0502020204030204" pitchFamily="34" charset="0"/>
              </a:rPr>
              <a:t>Zubizarreta</a:t>
            </a:r>
            <a:r>
              <a:rPr lang="en-US" sz="1600" dirty="0">
                <a:latin typeface="Calibri" panose="020F0502020204030204" pitchFamily="34" charset="0"/>
                <a:ea typeface="Calibri" panose="020F0502020204030204" pitchFamily="34" charset="0"/>
                <a:cs typeface="Calibri" panose="020F0502020204030204" pitchFamily="34" charset="0"/>
              </a:rPr>
              <a:t>, M., et al. (2018). Barriers, facilitators, and potential strategies for increasing HPV vaccination: A statewide assessment to inform action.</a:t>
            </a:r>
            <a:r>
              <a:rPr lang="en-US" sz="1600" i="1" dirty="0">
                <a:latin typeface="Calibri" panose="020F0502020204030204" pitchFamily="34" charset="0"/>
                <a:ea typeface="Calibri" panose="020F0502020204030204" pitchFamily="34" charset="0"/>
                <a:cs typeface="Calibri" panose="020F0502020204030204" pitchFamily="34" charset="0"/>
              </a:rPr>
              <a:t> Papillomavirus Research, 5</a:t>
            </a:r>
            <a:r>
              <a:rPr lang="en-US" sz="1600" dirty="0">
                <a:latin typeface="Calibri" panose="020F0502020204030204" pitchFamily="34" charset="0"/>
                <a:ea typeface="Calibri" panose="020F0502020204030204" pitchFamily="34" charset="0"/>
                <a:cs typeface="Calibri" panose="020F0502020204030204" pitchFamily="34" charset="0"/>
              </a:rPr>
              <a:t>, 21-31. doi:10.1016/j.pvr.2017.11.003 </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Newcomer SR, Freeman RE, Albers AN, Murgel S, Thaker J, Rechlin A, Wehner B. Missed opportunities for human papillomavirus vaccine series initiation in a large, rural U.S. state.  Human Vaccines and Immunotherapeutics. In press.</a:t>
            </a:r>
          </a:p>
          <a:p>
            <a:pPr marL="342900" indent="-342900">
              <a:buFont typeface="+mj-lt"/>
              <a:buAutoNum type="arabicPeriod"/>
            </a:pPr>
            <a:r>
              <a:rPr lang="en-US" sz="1600" dirty="0">
                <a:effectLst/>
                <a:latin typeface="Calibri" panose="020F0502020204030204" pitchFamily="34" charset="0"/>
                <a:ea typeface="Calibri" panose="020F0502020204030204" pitchFamily="34" charset="0"/>
                <a:cs typeface="Calibri" panose="020F0502020204030204" pitchFamily="34" charset="0"/>
              </a:rPr>
              <a:t>January 12, 2022, December 21, 2021, &amp; December 15, 2021. (n.d.). </a:t>
            </a:r>
            <a:r>
              <a:rPr lang="en-US" sz="1600" i="1" dirty="0">
                <a:effectLst/>
                <a:latin typeface="Calibri" panose="020F0502020204030204" pitchFamily="34" charset="0"/>
                <a:ea typeface="Calibri" panose="020F0502020204030204" pitchFamily="34" charset="0"/>
                <a:cs typeface="Calibri" panose="020F0502020204030204" pitchFamily="34" charset="0"/>
              </a:rPr>
              <a:t>President's cancer panel report: Increasing HPV vaccine use</a:t>
            </a:r>
            <a:r>
              <a:rPr lang="en-US" sz="1600" dirty="0">
                <a:effectLst/>
                <a:latin typeface="Calibri" panose="020F0502020204030204" pitchFamily="34" charset="0"/>
                <a:ea typeface="Calibri" panose="020F0502020204030204" pitchFamily="34" charset="0"/>
                <a:cs typeface="Calibri" panose="020F0502020204030204" pitchFamily="34" charset="0"/>
              </a:rPr>
              <a:t>. National Cancer Institute. Retrieved January 29, 2022, from https://www.cancer.gov/news-events/cancer-currents-blog/2018/hpv-vaccine-presidents-cancer-panel-improving-uptake </a:t>
            </a:r>
          </a:p>
          <a:p>
            <a:pPr marL="342900" indent="-342900">
              <a:buFont typeface="+mj-lt"/>
              <a:buAutoNum type="arabicPeriod"/>
            </a:pPr>
            <a:r>
              <a:rPr lang="en-US" sz="1600" dirty="0">
                <a:latin typeface="Calibri" panose="020F0502020204030204" pitchFamily="34" charset="0"/>
                <a:ea typeface="Calibri" panose="020F0502020204030204" pitchFamily="34" charset="0"/>
                <a:cs typeface="Calibri" panose="020F0502020204030204" pitchFamily="34" charset="0"/>
              </a:rPr>
              <a:t>Health Resources &amp; Services Administration. Health Professional Shortage Area Find. 2021. https://data.hrsa.gov/tools/shortage-area/hpsa-find. Accessed 31 Oct  2021.</a:t>
            </a:r>
            <a:endParaRPr lang="en-US" sz="1400" dirty="0">
              <a:effectLst/>
              <a:ea typeface="Times New Roman" panose="02020603050405020304" pitchFamily="18" charset="0"/>
              <a:cs typeface="Arial" panose="020B0604020202020204" pitchFamily="34" charset="0"/>
            </a:endParaRPr>
          </a:p>
          <a:p>
            <a:pPr marL="342900" indent="-342900">
              <a:buFont typeface="+mj-lt"/>
              <a:buAutoNum type="arabicPeriod"/>
            </a:pPr>
            <a:endParaRPr lang="en-US" sz="1400" dirty="0">
              <a:effectLst/>
              <a:ea typeface="Times New Roman" panose="02020603050405020304" pitchFamily="18" charset="0"/>
              <a:cs typeface="Arial" panose="020B0604020202020204" pitchFamily="34" charset="0"/>
            </a:endParaRPr>
          </a:p>
          <a:p>
            <a:endParaRPr lang="en-US" dirty="0"/>
          </a:p>
        </p:txBody>
      </p:sp>
      <p:sp>
        <p:nvSpPr>
          <p:cNvPr id="3" name="TextBox 2">
            <a:extLst>
              <a:ext uri="{FF2B5EF4-FFF2-40B4-BE49-F238E27FC236}">
                <a16:creationId xmlns:a16="http://schemas.microsoft.com/office/drawing/2014/main" id="{30B2BCDF-91A3-4C93-AB36-FE0A2099730B}"/>
              </a:ext>
            </a:extLst>
          </p:cNvPr>
          <p:cNvSpPr txBox="1"/>
          <p:nvPr/>
        </p:nvSpPr>
        <p:spPr>
          <a:xfrm>
            <a:off x="220436" y="-64027"/>
            <a:ext cx="2849335" cy="769441"/>
          </a:xfrm>
          <a:prstGeom prst="rect">
            <a:avLst/>
          </a:prstGeom>
          <a:noFill/>
        </p:spPr>
        <p:txBody>
          <a:bodyPr wrap="square" rtlCol="0">
            <a:spAutoFit/>
          </a:bodyPr>
          <a:lstStyle/>
          <a:p>
            <a:r>
              <a:rPr lang="en-US" sz="4400" b="1" dirty="0">
                <a:latin typeface="Calibri" panose="020F0502020204030204" pitchFamily="34" charset="0"/>
                <a:ea typeface="Calibri" panose="020F0502020204030204" pitchFamily="34" charset="0"/>
                <a:cs typeface="Calibri" panose="020F0502020204030204" pitchFamily="34" charset="0"/>
              </a:rPr>
              <a:t>References</a:t>
            </a:r>
          </a:p>
        </p:txBody>
      </p:sp>
    </p:spTree>
    <p:extLst>
      <p:ext uri="{BB962C8B-B14F-4D97-AF65-F5344CB8AC3E}">
        <p14:creationId xmlns:p14="http://schemas.microsoft.com/office/powerpoint/2010/main" val="3182715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D878B59-A310-4016-85F4-B92C1649F767}"/>
              </a:ext>
            </a:extLst>
          </p:cNvPr>
          <p:cNvSpPr txBox="1"/>
          <p:nvPr/>
        </p:nvSpPr>
        <p:spPr>
          <a:xfrm>
            <a:off x="156633" y="475192"/>
            <a:ext cx="11878733" cy="6382808"/>
          </a:xfrm>
          <a:prstGeom prst="rect">
            <a:avLst/>
          </a:prstGeom>
        </p:spPr>
        <p:txBody>
          <a:bodyPr vert="horz" lIns="91440" tIns="45720" rIns="91440" bIns="45720" rtlCol="0">
            <a:normAutofit fontScale="92500" lnSpcReduction="10000"/>
          </a:bodyPr>
          <a:lstStyle/>
          <a:p>
            <a:pPr marL="342900" indent="-228600">
              <a:lnSpc>
                <a:spcPct val="90000"/>
              </a:lnSpc>
              <a:spcAft>
                <a:spcPts val="600"/>
              </a:spcAft>
              <a:buClr>
                <a:srgbClr val="73292A"/>
              </a:buClr>
              <a:buFont typeface="Arial" panose="020B0604020202020204" pitchFamily="34" charset="0"/>
              <a:buChar char="•"/>
            </a:pPr>
            <a:r>
              <a:rPr lang="en-US" sz="1700" dirty="0" err="1">
                <a:effectLst/>
                <a:latin typeface="Calibri" panose="020F0502020204030204" pitchFamily="34" charset="0"/>
                <a:ea typeface="Calibri" panose="020F0502020204030204" pitchFamily="34" charset="0"/>
                <a:cs typeface="Calibri" panose="020F0502020204030204" pitchFamily="34" charset="0"/>
              </a:rPr>
              <a:t>Lollier</a:t>
            </a:r>
            <a:r>
              <a:rPr lang="en-US" sz="1700" dirty="0">
                <a:effectLst/>
                <a:latin typeface="Calibri" panose="020F0502020204030204" pitchFamily="34" charset="0"/>
                <a:ea typeface="Calibri" panose="020F0502020204030204" pitchFamily="34" charset="0"/>
                <a:cs typeface="Calibri" panose="020F0502020204030204" pitchFamily="34" charset="0"/>
              </a:rPr>
              <a:t>, A., Rodriguez, E. M., Saad-</a:t>
            </a:r>
            <a:r>
              <a:rPr lang="en-US" sz="1700" dirty="0" err="1">
                <a:effectLst/>
                <a:latin typeface="Calibri" panose="020F0502020204030204" pitchFamily="34" charset="0"/>
                <a:ea typeface="Calibri" panose="020F0502020204030204" pitchFamily="34" charset="0"/>
                <a:cs typeface="Calibri" panose="020F0502020204030204" pitchFamily="34" charset="0"/>
              </a:rPr>
              <a:t>Harfouche</a:t>
            </a:r>
            <a:r>
              <a:rPr lang="en-US" sz="1700" dirty="0">
                <a:effectLst/>
                <a:latin typeface="Calibri" panose="020F0502020204030204" pitchFamily="34" charset="0"/>
                <a:ea typeface="Calibri" panose="020F0502020204030204" pitchFamily="34" charset="0"/>
                <a:cs typeface="Calibri" panose="020F0502020204030204" pitchFamily="34" charset="0"/>
              </a:rPr>
              <a:t>, F. G., Widman, C. A., &amp; Mahoney, M. C. (2018). HPV vaccination: Pilot study assessing characteristics of high and low-performing primary care offices.</a:t>
            </a:r>
            <a:r>
              <a:rPr lang="en-US" sz="1700" i="1" dirty="0">
                <a:effectLst/>
                <a:latin typeface="Calibri" panose="020F0502020204030204" pitchFamily="34" charset="0"/>
                <a:ea typeface="Calibri" panose="020F0502020204030204" pitchFamily="34" charset="0"/>
                <a:cs typeface="Calibri" panose="020F0502020204030204" pitchFamily="34" charset="0"/>
              </a:rPr>
              <a:t> Preventive Medicine Reports, 10</a:t>
            </a:r>
            <a:r>
              <a:rPr lang="en-US" sz="1700" dirty="0">
                <a:effectLst/>
                <a:latin typeface="Calibri" panose="020F0502020204030204" pitchFamily="34" charset="0"/>
                <a:ea typeface="Calibri" panose="020F0502020204030204" pitchFamily="34" charset="0"/>
                <a:cs typeface="Calibri" panose="020F0502020204030204" pitchFamily="34" charset="0"/>
              </a:rPr>
              <a:t>, 157-161. doi:10.1016/j.pmedr.2018.03.002</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Hudson, S. M., </a:t>
            </a:r>
            <a:r>
              <a:rPr lang="en-US" sz="1700" dirty="0" err="1">
                <a:latin typeface="Calibri" panose="020F0502020204030204" pitchFamily="34" charset="0"/>
                <a:ea typeface="Calibri" panose="020F0502020204030204" pitchFamily="34" charset="0"/>
                <a:cs typeface="Calibri" panose="020F0502020204030204" pitchFamily="34" charset="0"/>
              </a:rPr>
              <a:t>Rondinelli</a:t>
            </a:r>
            <a:r>
              <a:rPr lang="en-US" sz="1700" dirty="0">
                <a:latin typeface="Calibri" panose="020F0502020204030204" pitchFamily="34" charset="0"/>
                <a:ea typeface="Calibri" panose="020F0502020204030204" pitchFamily="34" charset="0"/>
                <a:cs typeface="Calibri" panose="020F0502020204030204" pitchFamily="34" charset="0"/>
              </a:rPr>
              <a:t>, J., Glenn, B. A., PhD, Preciado, M., &amp; Chao, C. (2016). Human papillomavirus vaccine series completion: Qualitative information from providers within an integrated healthcare organization.</a:t>
            </a:r>
            <a:r>
              <a:rPr lang="en-US" sz="1700" i="1" dirty="0">
                <a:latin typeface="Calibri" panose="020F0502020204030204" pitchFamily="34" charset="0"/>
                <a:ea typeface="Calibri" panose="020F0502020204030204" pitchFamily="34" charset="0"/>
                <a:cs typeface="Calibri" panose="020F0502020204030204" pitchFamily="34" charset="0"/>
              </a:rPr>
              <a:t> Vaccine, 34</a:t>
            </a:r>
            <a:r>
              <a:rPr lang="en-US" sz="1700" dirty="0">
                <a:latin typeface="Calibri" panose="020F0502020204030204" pitchFamily="34" charset="0"/>
                <a:ea typeface="Calibri" panose="020F0502020204030204" pitchFamily="34" charset="0"/>
                <a:cs typeface="Calibri" panose="020F0502020204030204" pitchFamily="34" charset="0"/>
              </a:rPr>
              <a:t>(30), 3515-3521. doi:10.1016/j.vaccine.2016.02.066</a:t>
            </a:r>
          </a:p>
          <a:p>
            <a:pPr marL="342900" indent="-228600">
              <a:lnSpc>
                <a:spcPct val="90000"/>
              </a:lnSpc>
              <a:spcAft>
                <a:spcPts val="600"/>
              </a:spcAft>
              <a:buClr>
                <a:srgbClr val="73292A"/>
              </a:buClr>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Overcoming barriers to low HPV vaccine uptake in the united states: Recommendations from the national vaccine advisory committee.(2016). </a:t>
            </a:r>
            <a:r>
              <a:rPr lang="en-US" sz="1700" i="1" dirty="0">
                <a:effectLst/>
                <a:latin typeface="Calibri" panose="020F0502020204030204" pitchFamily="34" charset="0"/>
                <a:ea typeface="Calibri" panose="020F0502020204030204" pitchFamily="34" charset="0"/>
                <a:cs typeface="Calibri" panose="020F0502020204030204" pitchFamily="34" charset="0"/>
              </a:rPr>
              <a:t>Public Health Reports (1974), 131</a:t>
            </a:r>
            <a:r>
              <a:rPr lang="en-US" sz="1700" dirty="0">
                <a:effectLst/>
                <a:latin typeface="Calibri" panose="020F0502020204030204" pitchFamily="34" charset="0"/>
                <a:ea typeface="Calibri" panose="020F0502020204030204" pitchFamily="34" charset="0"/>
                <a:cs typeface="Calibri" panose="020F0502020204030204" pitchFamily="34" charset="0"/>
              </a:rPr>
              <a:t>(1), 17-25. Retrieved from https://www.jstor.org/stable/44297586</a:t>
            </a:r>
          </a:p>
          <a:p>
            <a:pPr marL="342900" indent="-228600">
              <a:lnSpc>
                <a:spcPct val="90000"/>
              </a:lnSpc>
              <a:spcAft>
                <a:spcPts val="600"/>
              </a:spcAft>
              <a:buClr>
                <a:srgbClr val="73292A"/>
              </a:buClr>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ImMTrax. (n.d.). Retrieved January 29, 2022, from https://dphhs.mt.gov/publichealth/immtrax/index </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Bradley EH, Curry LA, Ramanadhan S, Rowe L, Nembhard IM, </a:t>
            </a:r>
            <a:r>
              <a:rPr lang="en-US" sz="1700" dirty="0" err="1">
                <a:latin typeface="Calibri" panose="020F0502020204030204" pitchFamily="34" charset="0"/>
                <a:ea typeface="Calibri" panose="020F0502020204030204" pitchFamily="34" charset="0"/>
                <a:cs typeface="Calibri" panose="020F0502020204030204" pitchFamily="34" charset="0"/>
              </a:rPr>
              <a:t>Krumholz</a:t>
            </a:r>
            <a:r>
              <a:rPr lang="en-US" sz="1700" dirty="0">
                <a:latin typeface="Calibri" panose="020F0502020204030204" pitchFamily="34" charset="0"/>
                <a:ea typeface="Calibri" panose="020F0502020204030204" pitchFamily="34" charset="0"/>
                <a:cs typeface="Calibri" panose="020F0502020204030204" pitchFamily="34" charset="0"/>
              </a:rPr>
              <a:t> HM. Research in action: using positive deviance to improve quality of health care. Implement Sci. 2009 May 8;4:25. DOI: 10.1186/1748-5908-4-25. PMID: 19426507; PMCID: PMC2690576.</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Cohen, R., </a:t>
            </a:r>
            <a:r>
              <a:rPr lang="en-US" sz="1700" dirty="0" err="1">
                <a:latin typeface="Calibri" panose="020F0502020204030204" pitchFamily="34" charset="0"/>
                <a:ea typeface="Calibri" panose="020F0502020204030204" pitchFamily="34" charset="0"/>
                <a:cs typeface="Calibri" panose="020F0502020204030204" pitchFamily="34" charset="0"/>
              </a:rPr>
              <a:t>Gesser-Edelsburg</a:t>
            </a:r>
            <a:r>
              <a:rPr lang="en-US" sz="1700" dirty="0">
                <a:latin typeface="Calibri" panose="020F0502020204030204" pitchFamily="34" charset="0"/>
                <a:ea typeface="Calibri" panose="020F0502020204030204" pitchFamily="34" charset="0"/>
                <a:cs typeface="Calibri" panose="020F0502020204030204" pitchFamily="34" charset="0"/>
              </a:rPr>
              <a:t>, A., Singhal, A., </a:t>
            </a:r>
            <a:r>
              <a:rPr lang="en-US" sz="1700" dirty="0" err="1">
                <a:latin typeface="Calibri" panose="020F0502020204030204" pitchFamily="34" charset="0"/>
                <a:ea typeface="Calibri" panose="020F0502020204030204" pitchFamily="34" charset="0"/>
                <a:cs typeface="Calibri" panose="020F0502020204030204" pitchFamily="34" charset="0"/>
              </a:rPr>
              <a:t>Benenson</a:t>
            </a:r>
            <a:r>
              <a:rPr lang="en-US" sz="1700" dirty="0">
                <a:latin typeface="Calibri" panose="020F0502020204030204" pitchFamily="34" charset="0"/>
                <a:ea typeface="Calibri" panose="020F0502020204030204" pitchFamily="34" charset="0"/>
                <a:cs typeface="Calibri" panose="020F0502020204030204" pitchFamily="34" charset="0"/>
              </a:rPr>
              <a:t>, S., &amp; Moses, A. E. (2019). Deconstruction of central line insertion guidelines based on the positive deviance approach—Reducing gaps between guidelines and implementation: A qualitative ethnographic research.</a:t>
            </a:r>
            <a:r>
              <a:rPr lang="en-US" sz="1700" i="1" dirty="0">
                <a:latin typeface="Calibri" panose="020F0502020204030204" pitchFamily="34" charset="0"/>
                <a:ea typeface="Calibri" panose="020F0502020204030204" pitchFamily="34" charset="0"/>
                <a:cs typeface="Calibri" panose="020F0502020204030204" pitchFamily="34" charset="0"/>
              </a:rPr>
              <a:t> PLoS One, 14</a:t>
            </a:r>
            <a:r>
              <a:rPr lang="en-US" sz="1700" dirty="0">
                <a:latin typeface="Calibri" panose="020F0502020204030204" pitchFamily="34" charset="0"/>
                <a:ea typeface="Calibri" panose="020F0502020204030204" pitchFamily="34" charset="0"/>
                <a:cs typeface="Calibri" panose="020F0502020204030204" pitchFamily="34" charset="0"/>
              </a:rPr>
              <a:t>(9) doi: http://dx.doi.org/10.1371/journal.pone.0222608</a:t>
            </a:r>
            <a:endParaRPr lang="en-US" sz="1700" dirty="0">
              <a:effectLst/>
              <a:latin typeface="Calibri" panose="020F0502020204030204" pitchFamily="34" charset="0"/>
              <a:ea typeface="Calibri" panose="020F0502020204030204" pitchFamily="34" charset="0"/>
              <a:cs typeface="Calibri" panose="020F0502020204030204" pitchFamily="34" charset="0"/>
            </a:endParaRP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Walker, L. O., Sterling, B. S., Hoke, M. M., &amp; Dearden, K. A. (2007). Applying the concept of positive deviance to public health data: A tool for reducing health disparities.</a:t>
            </a:r>
            <a:r>
              <a:rPr lang="en-US" sz="1700" i="1" dirty="0">
                <a:latin typeface="Calibri" panose="020F0502020204030204" pitchFamily="34" charset="0"/>
                <a:ea typeface="Calibri" panose="020F0502020204030204" pitchFamily="34" charset="0"/>
                <a:cs typeface="Calibri" panose="020F0502020204030204" pitchFamily="34" charset="0"/>
              </a:rPr>
              <a:t> Public Health Nursing (Boston, Mass.), 24</a:t>
            </a:r>
            <a:r>
              <a:rPr lang="en-US" sz="1700" dirty="0">
                <a:latin typeface="Calibri" panose="020F0502020204030204" pitchFamily="34" charset="0"/>
                <a:ea typeface="Calibri" panose="020F0502020204030204" pitchFamily="34" charset="0"/>
                <a:cs typeface="Calibri" panose="020F0502020204030204" pitchFamily="34" charset="0"/>
              </a:rPr>
              <a:t>(6), 571-576. doi:10.1111/j.1525-1446.2007.00670.x</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Miles, Matthew B., A. M. Huberman, and Johnny. </a:t>
            </a:r>
            <a:r>
              <a:rPr lang="en-US" sz="1700" dirty="0" err="1">
                <a:latin typeface="Calibri" panose="020F0502020204030204" pitchFamily="34" charset="0"/>
                <a:ea typeface="Calibri" panose="020F0502020204030204" pitchFamily="34" charset="0"/>
                <a:cs typeface="Calibri" panose="020F0502020204030204" pitchFamily="34" charset="0"/>
              </a:rPr>
              <a:t>Saldaña</a:t>
            </a:r>
            <a:r>
              <a:rPr lang="en-US" sz="1700" dirty="0">
                <a:latin typeface="Calibri" panose="020F0502020204030204" pitchFamily="34" charset="0"/>
                <a:ea typeface="Calibri" panose="020F0502020204030204" pitchFamily="34" charset="0"/>
                <a:cs typeface="Calibri" panose="020F0502020204030204" pitchFamily="34" charset="0"/>
              </a:rPr>
              <a:t>. </a:t>
            </a:r>
            <a:r>
              <a:rPr lang="en-US" sz="1700" i="1" dirty="0">
                <a:latin typeface="Calibri" panose="020F0502020204030204" pitchFamily="34" charset="0"/>
                <a:ea typeface="Calibri" panose="020F0502020204030204" pitchFamily="34" charset="0"/>
                <a:cs typeface="Calibri" panose="020F0502020204030204" pitchFamily="34" charset="0"/>
              </a:rPr>
              <a:t>Qualitative Data Analysis: A Methods Sourcebook</a:t>
            </a:r>
            <a:r>
              <a:rPr lang="en-US" sz="1700" dirty="0">
                <a:latin typeface="Calibri" panose="020F0502020204030204" pitchFamily="34" charset="0"/>
                <a:ea typeface="Calibri" panose="020F0502020204030204" pitchFamily="34" charset="0"/>
                <a:cs typeface="Calibri" panose="020F0502020204030204" pitchFamily="34" charset="0"/>
              </a:rPr>
              <a:t>. Third ed. 2014. Print.</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Dang, J. H. T., Stewart, S. L., Blumberg, D. A., Rodriguez, H. P., &amp; Chen, M. S. (2020). There's always next year: Primary care team and parent perspectives on the human papillomavirus vaccine.</a:t>
            </a:r>
            <a:r>
              <a:rPr lang="en-US" sz="1700" i="1" dirty="0">
                <a:latin typeface="Calibri" panose="020F0502020204030204" pitchFamily="34" charset="0"/>
                <a:ea typeface="Calibri" panose="020F0502020204030204" pitchFamily="34" charset="0"/>
                <a:cs typeface="Calibri" panose="020F0502020204030204" pitchFamily="34" charset="0"/>
              </a:rPr>
              <a:t> Human Vaccines &amp;; Immunotherapeutics, 16</a:t>
            </a:r>
            <a:r>
              <a:rPr lang="en-US" sz="1700" dirty="0">
                <a:latin typeface="Calibri" panose="020F0502020204030204" pitchFamily="34" charset="0"/>
                <a:ea typeface="Calibri" panose="020F0502020204030204" pitchFamily="34" charset="0"/>
                <a:cs typeface="Calibri" panose="020F0502020204030204" pitchFamily="34" charset="0"/>
              </a:rPr>
              <a:t>(8), 1814-1823. doi:10.1080/21645515.2019.1710410</a:t>
            </a:r>
          </a:p>
          <a:p>
            <a:pPr marL="342900" indent="-228600">
              <a:lnSpc>
                <a:spcPct val="90000"/>
              </a:lnSpc>
              <a:spcAft>
                <a:spcPts val="600"/>
              </a:spcAft>
              <a:buClr>
                <a:srgbClr val="73292A"/>
              </a:buClr>
              <a:buFont typeface="Arial" panose="020B0604020202020204" pitchFamily="34" charset="0"/>
              <a:buChar char="•"/>
            </a:pPr>
            <a:r>
              <a:rPr lang="en-US" sz="1700" dirty="0">
                <a:effectLst/>
                <a:latin typeface="Calibri" panose="020F0502020204030204" pitchFamily="34" charset="0"/>
                <a:ea typeface="Calibri" panose="020F0502020204030204" pitchFamily="34" charset="0"/>
                <a:cs typeface="Calibri" panose="020F0502020204030204" pitchFamily="34" charset="0"/>
              </a:rPr>
              <a:t>Yared, N., Malone, M., </a:t>
            </a:r>
            <a:r>
              <a:rPr lang="en-US" sz="1700" dirty="0" err="1">
                <a:effectLst/>
                <a:latin typeface="Calibri" panose="020F0502020204030204" pitchFamily="34" charset="0"/>
                <a:ea typeface="Calibri" panose="020F0502020204030204" pitchFamily="34" charset="0"/>
                <a:cs typeface="Calibri" panose="020F0502020204030204" pitchFamily="34" charset="0"/>
              </a:rPr>
              <a:t>Welo</a:t>
            </a:r>
            <a:r>
              <a:rPr lang="en-US" sz="1700" dirty="0">
                <a:effectLst/>
                <a:latin typeface="Calibri" panose="020F0502020204030204" pitchFamily="34" charset="0"/>
                <a:ea typeface="Calibri" panose="020F0502020204030204" pitchFamily="34" charset="0"/>
                <a:cs typeface="Calibri" panose="020F0502020204030204" pitchFamily="34" charset="0"/>
              </a:rPr>
              <a:t>, E., Mohammed, I., </a:t>
            </a:r>
            <a:r>
              <a:rPr lang="en-US" sz="1700" dirty="0" err="1">
                <a:effectLst/>
                <a:latin typeface="Calibri" panose="020F0502020204030204" pitchFamily="34" charset="0"/>
                <a:ea typeface="Calibri" panose="020F0502020204030204" pitchFamily="34" charset="0"/>
                <a:cs typeface="Calibri" panose="020F0502020204030204" pitchFamily="34" charset="0"/>
              </a:rPr>
              <a:t>Groene</a:t>
            </a:r>
            <a:r>
              <a:rPr lang="en-US" sz="1700" dirty="0">
                <a:effectLst/>
                <a:latin typeface="Calibri" panose="020F0502020204030204" pitchFamily="34" charset="0"/>
                <a:ea typeface="Calibri" panose="020F0502020204030204" pitchFamily="34" charset="0"/>
                <a:cs typeface="Calibri" panose="020F0502020204030204" pitchFamily="34" charset="0"/>
              </a:rPr>
              <a:t>, E., Flory, M., et al. (2021). Challenges related to human papillomavirus (HPV) vaccine uptake in Minnesota: Clinician and stakeholder perspectives.</a:t>
            </a:r>
            <a:r>
              <a:rPr lang="en-US" sz="1700" i="1" dirty="0">
                <a:effectLst/>
                <a:latin typeface="Calibri" panose="020F0502020204030204" pitchFamily="34" charset="0"/>
                <a:ea typeface="Calibri" panose="020F0502020204030204" pitchFamily="34" charset="0"/>
                <a:cs typeface="Calibri" panose="020F0502020204030204" pitchFamily="34" charset="0"/>
              </a:rPr>
              <a:t> Cancer Causes &amp;amp; Control, 32</a:t>
            </a:r>
            <a:r>
              <a:rPr lang="en-US" sz="1700" dirty="0">
                <a:effectLst/>
                <a:latin typeface="Calibri" panose="020F0502020204030204" pitchFamily="34" charset="0"/>
                <a:ea typeface="Calibri" panose="020F0502020204030204" pitchFamily="34" charset="0"/>
                <a:cs typeface="Calibri" panose="020F0502020204030204" pitchFamily="34" charset="0"/>
              </a:rPr>
              <a:t>(10), 1107-1116. doi:10.1007/s10552-021-01459-5</a:t>
            </a:r>
          </a:p>
          <a:p>
            <a:pPr marL="342900" indent="-228600">
              <a:lnSpc>
                <a:spcPct val="90000"/>
              </a:lnSpc>
              <a:spcAft>
                <a:spcPts val="600"/>
              </a:spcAft>
              <a:buClr>
                <a:srgbClr val="73292A"/>
              </a:buClr>
              <a:buFont typeface="Arial" panose="020B0604020202020204" pitchFamily="34" charset="0"/>
              <a:buChar char="•"/>
            </a:pPr>
            <a:r>
              <a:rPr lang="en-US" sz="1700" dirty="0">
                <a:latin typeface="Calibri" panose="020F0502020204030204" pitchFamily="34" charset="0"/>
                <a:ea typeface="Calibri" panose="020F0502020204030204" pitchFamily="34" charset="0"/>
                <a:cs typeface="Calibri" panose="020F0502020204030204" pitchFamily="34" charset="0"/>
              </a:rPr>
              <a:t>Tsui, J., Vincent, A., </a:t>
            </a:r>
            <a:r>
              <a:rPr lang="en-US" sz="1700" dirty="0" err="1">
                <a:latin typeface="Calibri" panose="020F0502020204030204" pitchFamily="34" charset="0"/>
                <a:ea typeface="Calibri" panose="020F0502020204030204" pitchFamily="34" charset="0"/>
                <a:cs typeface="Calibri" panose="020F0502020204030204" pitchFamily="34" charset="0"/>
              </a:rPr>
              <a:t>Anuforo</a:t>
            </a:r>
            <a:r>
              <a:rPr lang="en-US" sz="1700" dirty="0">
                <a:latin typeface="Calibri" panose="020F0502020204030204" pitchFamily="34" charset="0"/>
                <a:ea typeface="Calibri" panose="020F0502020204030204" pitchFamily="34" charset="0"/>
                <a:cs typeface="Calibri" panose="020F0502020204030204" pitchFamily="34" charset="0"/>
              </a:rPr>
              <a:t>, B., </a:t>
            </a:r>
            <a:r>
              <a:rPr lang="en-US" sz="1700" dirty="0" err="1">
                <a:latin typeface="Calibri" panose="020F0502020204030204" pitchFamily="34" charset="0"/>
                <a:ea typeface="Calibri" panose="020F0502020204030204" pitchFamily="34" charset="0"/>
                <a:cs typeface="Calibri" panose="020F0502020204030204" pitchFamily="34" charset="0"/>
              </a:rPr>
              <a:t>Btoush</a:t>
            </a:r>
            <a:r>
              <a:rPr lang="en-US" sz="1700" dirty="0">
                <a:latin typeface="Calibri" panose="020F0502020204030204" pitchFamily="34" charset="0"/>
                <a:ea typeface="Calibri" panose="020F0502020204030204" pitchFamily="34" charset="0"/>
                <a:cs typeface="Calibri" panose="020F0502020204030204" pitchFamily="34" charset="0"/>
              </a:rPr>
              <a:t>, R., &amp; Crabtree, B. F. (2021). </a:t>
            </a:r>
            <a:r>
              <a:rPr lang="en-US" sz="1700" i="1" dirty="0">
                <a:latin typeface="Calibri" panose="020F0502020204030204" pitchFamily="34" charset="0"/>
                <a:ea typeface="Calibri" panose="020F0502020204030204" pitchFamily="34" charset="0"/>
                <a:cs typeface="Calibri" panose="020F0502020204030204" pitchFamily="34" charset="0"/>
              </a:rPr>
              <a:t>Understanding primary care physician perspectives on recommending HPV vaccination and addressing vaccine hesitancy</a:t>
            </a:r>
            <a:r>
              <a:rPr lang="en-US" sz="1700" dirty="0">
                <a:latin typeface="Calibri" panose="020F0502020204030204" pitchFamily="34" charset="0"/>
                <a:ea typeface="Calibri" panose="020F0502020204030204" pitchFamily="34" charset="0"/>
                <a:cs typeface="Calibri" panose="020F0502020204030204" pitchFamily="34" charset="0"/>
              </a:rPr>
              <a:t> Informa UK Limited. doi:10.1080/21645515.2020.1854603</a:t>
            </a:r>
          </a:p>
          <a:p>
            <a:pPr marL="342900" indent="-228600">
              <a:lnSpc>
                <a:spcPct val="90000"/>
              </a:lnSpc>
              <a:spcAft>
                <a:spcPts val="600"/>
              </a:spcAft>
              <a:buClr>
                <a:srgbClr val="73292A"/>
              </a:buClr>
              <a:buFont typeface="Arial" panose="020B0604020202020204" pitchFamily="34" charset="0"/>
              <a:buChar char="•"/>
            </a:pPr>
            <a:endParaRPr lang="en-US" sz="1100" dirty="0">
              <a:solidFill>
                <a:schemeClr val="accent3"/>
              </a:solidFill>
              <a:effectLst/>
              <a:latin typeface="Gill Sans Nova Light" panose="020F0302020204030204" pitchFamily="34" charset="0"/>
            </a:endParaRPr>
          </a:p>
        </p:txBody>
      </p:sp>
    </p:spTree>
    <p:extLst>
      <p:ext uri="{BB962C8B-B14F-4D97-AF65-F5344CB8AC3E}">
        <p14:creationId xmlns:p14="http://schemas.microsoft.com/office/powerpoint/2010/main" val="3637155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ED6904C-99FF-BCE2-7F8E-AE47FE703D45}"/>
              </a:ext>
            </a:extLst>
          </p:cNvPr>
          <p:cNvSpPr txBox="1"/>
          <p:nvPr/>
        </p:nvSpPr>
        <p:spPr>
          <a:xfrm>
            <a:off x="194408" y="353742"/>
            <a:ext cx="11708290" cy="3724096"/>
          </a:xfrm>
          <a:prstGeom prst="rect">
            <a:avLst/>
          </a:prstGeom>
          <a:noFill/>
        </p:spPr>
        <p:txBody>
          <a:bodyPr wrap="square" rtlCol="0">
            <a:spAutoFit/>
          </a:bodyPr>
          <a:lstStyle/>
          <a:p>
            <a:pPr marL="342900" indent="-342900">
              <a:buFont typeface="+mj-lt"/>
              <a:buAutoNum type="arabicPeriod" startAt="23"/>
            </a:pPr>
            <a:r>
              <a:rPr lang="en-US" sz="1600" dirty="0">
                <a:latin typeface="Calibri" panose="020F0502020204030204" pitchFamily="34" charset="0"/>
                <a:ea typeface="Calibri" panose="020F0502020204030204" pitchFamily="34" charset="0"/>
                <a:cs typeface="Calibri" panose="020F0502020204030204" pitchFamily="34" charset="0"/>
              </a:rPr>
              <a:t>Singhal, A., &amp; Svenkerud, P. J. (2019). Flipping the diffusion of innovations paradigm: Embracing the positive deviance approach to social change.</a:t>
            </a:r>
            <a:r>
              <a:rPr lang="en-US" sz="1600" i="1" dirty="0">
                <a:latin typeface="Calibri" panose="020F0502020204030204" pitchFamily="34" charset="0"/>
                <a:ea typeface="Calibri" panose="020F0502020204030204" pitchFamily="34" charset="0"/>
                <a:cs typeface="Calibri" panose="020F0502020204030204" pitchFamily="34" charset="0"/>
              </a:rPr>
              <a:t> Asia Pacific Media Educator, 29</a:t>
            </a:r>
            <a:r>
              <a:rPr lang="en-US" sz="1600" dirty="0">
                <a:latin typeface="Calibri" panose="020F0502020204030204" pitchFamily="34" charset="0"/>
                <a:ea typeface="Calibri" panose="020F0502020204030204" pitchFamily="34" charset="0"/>
                <a:cs typeface="Calibri" panose="020F0502020204030204" pitchFamily="34" charset="0"/>
              </a:rPr>
              <a:t>(2), 151-163. doi:10.1177/1326365X19857010</a:t>
            </a:r>
          </a:p>
          <a:p>
            <a:pPr marL="342900" indent="-342900">
              <a:buFont typeface="+mj-lt"/>
              <a:buAutoNum type="arabicPeriod" startAt="23"/>
            </a:pPr>
            <a:r>
              <a:rPr lang="en-US" sz="1600" dirty="0">
                <a:latin typeface="Calibri" panose="020F0502020204030204" pitchFamily="34" charset="0"/>
                <a:ea typeface="Calibri" panose="020F0502020204030204" pitchFamily="34" charset="0"/>
                <a:cs typeface="Calibri" panose="020F0502020204030204" pitchFamily="34" charset="0"/>
              </a:rPr>
              <a:t>Chuang, E., Cabrera, C., Mak, S., Glenn, B., Hochman, M., &amp; Bastani, R. (2017). Primary care team- and clinic level factors affecting HPV vaccine uptake.</a:t>
            </a:r>
            <a:r>
              <a:rPr lang="en-US" sz="1600" i="1" dirty="0">
                <a:latin typeface="Calibri" panose="020F0502020204030204" pitchFamily="34" charset="0"/>
                <a:ea typeface="Calibri" panose="020F0502020204030204" pitchFamily="34" charset="0"/>
                <a:cs typeface="Calibri" panose="020F0502020204030204" pitchFamily="34" charset="0"/>
              </a:rPr>
              <a:t> Vaccine, 35</a:t>
            </a:r>
            <a:r>
              <a:rPr lang="en-US" sz="1600" dirty="0">
                <a:latin typeface="Calibri" panose="020F0502020204030204" pitchFamily="34" charset="0"/>
                <a:ea typeface="Calibri" panose="020F0502020204030204" pitchFamily="34" charset="0"/>
                <a:cs typeface="Calibri" panose="020F0502020204030204" pitchFamily="34" charset="0"/>
              </a:rPr>
              <a:t>(35), 4540-4547. doi:10.1016/j.vaccine.2017.07.028</a:t>
            </a:r>
          </a:p>
          <a:p>
            <a:pPr marL="342900" indent="-342900">
              <a:buFont typeface="+mj-lt"/>
              <a:buAutoNum type="arabicPeriod" startAt="23"/>
            </a:pPr>
            <a:r>
              <a:rPr lang="en-US" sz="1600" dirty="0">
                <a:latin typeface="Calibri" panose="020F0502020204030204" pitchFamily="34" charset="0"/>
                <a:ea typeface="Calibri" panose="020F0502020204030204" pitchFamily="34" charset="0"/>
                <a:cs typeface="Calibri" panose="020F0502020204030204" pitchFamily="34" charset="0"/>
              </a:rPr>
              <a:t>Damschroder, L. J., Aron, D. C., Keith, R. E., Kirsh, S. R., Alexander, J. A., &amp; Lowery, J. C. (2009). Fostering implementation of health services research findings into practice: A consolidated framework for advancing implementation science.</a:t>
            </a:r>
            <a:r>
              <a:rPr lang="en-US" sz="1600" i="1" dirty="0">
                <a:latin typeface="Calibri" panose="020F0502020204030204" pitchFamily="34" charset="0"/>
                <a:ea typeface="Calibri" panose="020F0502020204030204" pitchFamily="34" charset="0"/>
                <a:cs typeface="Calibri" panose="020F0502020204030204" pitchFamily="34" charset="0"/>
              </a:rPr>
              <a:t> Implementation Science : IS, 4</a:t>
            </a:r>
            <a:r>
              <a:rPr lang="en-US" sz="1600" dirty="0">
                <a:latin typeface="Calibri" panose="020F0502020204030204" pitchFamily="34" charset="0"/>
                <a:ea typeface="Calibri" panose="020F0502020204030204" pitchFamily="34" charset="0"/>
                <a:cs typeface="Calibri" panose="020F0502020204030204" pitchFamily="34" charset="0"/>
              </a:rPr>
              <a:t>(1), 50. doi:10.1186/1748-5908-4-50</a:t>
            </a:r>
          </a:p>
          <a:p>
            <a:pPr marL="342900" indent="-342900">
              <a:buFont typeface="+mj-lt"/>
              <a:buAutoNum type="arabicPeriod" startAt="23"/>
            </a:pPr>
            <a:r>
              <a:rPr lang="en-US" sz="1600" dirty="0">
                <a:effectLst/>
                <a:latin typeface="Calibri" panose="020F0502020204030204" pitchFamily="34" charset="0"/>
                <a:ea typeface="Calibri" panose="020F0502020204030204" pitchFamily="34" charset="0"/>
                <a:cs typeface="Calibri" panose="020F0502020204030204" pitchFamily="34" charset="0"/>
              </a:rPr>
              <a:t>Garbutt, J. M., Dodd, S., Walling, E., Lee, A. A., Kulka, K., &amp; Lobb, R. (2018). </a:t>
            </a:r>
            <a:r>
              <a:rPr lang="en-US" sz="1600" i="1" dirty="0">
                <a:effectLst/>
                <a:latin typeface="Calibri" panose="020F0502020204030204" pitchFamily="34" charset="0"/>
                <a:ea typeface="Calibri" panose="020F0502020204030204" pitchFamily="34" charset="0"/>
                <a:cs typeface="Calibri" panose="020F0502020204030204" pitchFamily="34" charset="0"/>
              </a:rPr>
              <a:t>Barriers and facilitators to HPV vaccination in primary care practices: A mixed methods study using the consolidated framework for implementation research</a:t>
            </a:r>
            <a:r>
              <a:rPr lang="en-US" sz="1600" dirty="0">
                <a:effectLst/>
                <a:latin typeface="Calibri" panose="020F0502020204030204" pitchFamily="34" charset="0"/>
                <a:ea typeface="Calibri" panose="020F0502020204030204" pitchFamily="34" charset="0"/>
                <a:cs typeface="Calibri" panose="020F0502020204030204" pitchFamily="34" charset="0"/>
              </a:rPr>
              <a:t> Springer Science and Business Media LLC. doi:10.1186/s12875-018-0750-5</a:t>
            </a:r>
          </a:p>
          <a:p>
            <a:endParaRPr lang="en-US" sz="1600" dirty="0">
              <a:effectLst/>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23"/>
            </a:pPr>
            <a:endParaRPr lang="en-US" sz="2000" dirty="0">
              <a:latin typeface="Calibri" panose="020F0502020204030204" pitchFamily="34" charset="0"/>
              <a:ea typeface="Calibri" panose="020F0502020204030204" pitchFamily="34" charset="0"/>
              <a:cs typeface="Calibri" panose="020F0502020204030204" pitchFamily="34" charset="0"/>
            </a:endParaRPr>
          </a:p>
          <a:p>
            <a:pPr marL="342900" indent="-342900">
              <a:buFont typeface="+mj-lt"/>
              <a:buAutoNum type="arabicPeriod" startAt="12"/>
            </a:pPr>
            <a:endParaRPr lang="en-US" sz="2000" dirty="0">
              <a:effectLst/>
              <a:latin typeface="Calibri" panose="020F0502020204030204" pitchFamily="34" charset="0"/>
              <a:ea typeface="Calibri" panose="020F0502020204030204" pitchFamily="34" charset="0"/>
              <a:cs typeface="Calibri" panose="020F0502020204030204" pitchFamily="34" charset="0"/>
            </a:endParaRPr>
          </a:p>
          <a:p>
            <a:endParaRPr lang="en-US" sz="1600" dirty="0"/>
          </a:p>
        </p:txBody>
      </p:sp>
    </p:spTree>
    <p:extLst>
      <p:ext uri="{BB962C8B-B14F-4D97-AF65-F5344CB8AC3E}">
        <p14:creationId xmlns:p14="http://schemas.microsoft.com/office/powerpoint/2010/main" val="417917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title"/>
          </p:nvPr>
        </p:nvSpPr>
        <p:spPr>
          <a:xfrm>
            <a:off x="1153668" y="4067581"/>
            <a:ext cx="9884664" cy="731520"/>
          </a:xfrm>
        </p:spPr>
        <p:txBody>
          <a:bodyPr>
            <a:noAutofit/>
          </a:bodyPr>
          <a:lstStyle/>
          <a:p>
            <a:r>
              <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rPr>
              <a:t>Background</a:t>
            </a:r>
          </a:p>
        </p:txBody>
      </p:sp>
    </p:spTree>
    <p:extLst>
      <p:ext uri="{BB962C8B-B14F-4D97-AF65-F5344CB8AC3E}">
        <p14:creationId xmlns:p14="http://schemas.microsoft.com/office/powerpoint/2010/main" val="3446797337"/>
      </p:ext>
    </p:extLst>
  </p:cSld>
  <p:clrMapOvr>
    <a:masterClrMapping/>
  </p:clrMapOvr>
  <mc:AlternateContent xmlns:mc="http://schemas.openxmlformats.org/markup-compatibility/2006" xmlns:p14="http://schemas.microsoft.com/office/powerpoint/2010/main">
    <mc:Choice Requires="p14">
      <p:transition spd="slow" p14:dur="2000" advTm="673"/>
    </mc:Choice>
    <mc:Fallback xmlns="">
      <p:transition spd="slow" advTm="673"/>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262DB982-C2DA-4945-B541-732B48AFF116}"/>
              </a:ext>
            </a:extLst>
          </p:cNvPr>
          <p:cNvSpPr/>
          <p:nvPr/>
        </p:nvSpPr>
        <p:spPr>
          <a:xfrm>
            <a:off x="4115425" y="1131654"/>
            <a:ext cx="7951073" cy="903316"/>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13 million new cases of HPV infections each year</a:t>
            </a:r>
          </a:p>
        </p:txBody>
      </p:sp>
      <p:sp>
        <p:nvSpPr>
          <p:cNvPr id="6" name="Rectangle: Rounded Corners 5">
            <a:extLst>
              <a:ext uri="{FF2B5EF4-FFF2-40B4-BE49-F238E27FC236}">
                <a16:creationId xmlns:a16="http://schemas.microsoft.com/office/drawing/2014/main" id="{0668A4C5-895A-44A5-9561-27A8B1E7FFED}"/>
              </a:ext>
            </a:extLst>
          </p:cNvPr>
          <p:cNvSpPr/>
          <p:nvPr/>
        </p:nvSpPr>
        <p:spPr>
          <a:xfrm>
            <a:off x="4115426" y="4461528"/>
            <a:ext cx="7951075" cy="873420"/>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50% of all new cases occur among 15 to 24-year-olds</a:t>
            </a:r>
            <a:r>
              <a:rPr kumimoji="0" lang="en-US" sz="2800" b="1" i="0" u="none" strike="noStrike" kern="1200" cap="none" spc="0" normalizeH="0" baseline="3000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p>
        </p:txBody>
      </p:sp>
      <p:sp>
        <p:nvSpPr>
          <p:cNvPr id="7" name="Rectangle: Rounded Corners 6">
            <a:extLst>
              <a:ext uri="{FF2B5EF4-FFF2-40B4-BE49-F238E27FC236}">
                <a16:creationId xmlns:a16="http://schemas.microsoft.com/office/drawing/2014/main" id="{219B75CA-E394-419B-B358-C3E79663557C}"/>
              </a:ext>
            </a:extLst>
          </p:cNvPr>
          <p:cNvSpPr/>
          <p:nvPr/>
        </p:nvSpPr>
        <p:spPr>
          <a:xfrm>
            <a:off x="4115425" y="2165680"/>
            <a:ext cx="7951074" cy="708743"/>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35,800 cancers </a:t>
            </a:r>
            <a:r>
              <a:rPr lang="en-US" sz="2800" b="1" dirty="0">
                <a:solidFill>
                  <a:schemeClr val="tx1"/>
                </a:solidFill>
                <a:latin typeface="Calibri" panose="020F0502020204030204" pitchFamily="34" charset="0"/>
                <a:ea typeface="Calibri" panose="020F0502020204030204" pitchFamily="34" charset="0"/>
                <a:cs typeface="Calibri" panose="020F0502020204030204" pitchFamily="34" charset="0"/>
              </a:rPr>
              <a:t>annually</a:t>
            </a: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related to HPV </a:t>
            </a:r>
            <a:endParaRPr kumimoji="0" lang="en-US" sz="2800" b="1" i="0" u="none" strike="noStrike" kern="1200" cap="none" spc="0" normalizeH="0" baseline="3000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8" name="Rectangle: Rounded Corners 7">
            <a:extLst>
              <a:ext uri="{FF2B5EF4-FFF2-40B4-BE49-F238E27FC236}">
                <a16:creationId xmlns:a16="http://schemas.microsoft.com/office/drawing/2014/main" id="{2734EE5A-90F7-47DF-9CED-3F8B5CC92F0E}"/>
              </a:ext>
            </a:extLst>
          </p:cNvPr>
          <p:cNvSpPr/>
          <p:nvPr/>
        </p:nvSpPr>
        <p:spPr>
          <a:xfrm>
            <a:off x="4115426" y="3005133"/>
            <a:ext cx="7951076" cy="1325685"/>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91% of cervical, 70% of vulvar, vaginal, oropharyngeal, 60% of penile, 88% of anal cancers</a:t>
            </a:r>
            <a:r>
              <a:rPr kumimoji="0" lang="en-US" sz="2800" b="1" i="0" u="none" strike="noStrike" kern="1200" cap="none" spc="0" normalizeH="0" baseline="3000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1" name="Flowchart: Connector 10">
            <a:extLst>
              <a:ext uri="{FF2B5EF4-FFF2-40B4-BE49-F238E27FC236}">
                <a16:creationId xmlns:a16="http://schemas.microsoft.com/office/drawing/2014/main" id="{41435E37-F34D-440C-B8C5-EB78F1B9DDCB}"/>
              </a:ext>
            </a:extLst>
          </p:cNvPr>
          <p:cNvSpPr/>
          <p:nvPr/>
        </p:nvSpPr>
        <p:spPr>
          <a:xfrm>
            <a:off x="125497" y="2597941"/>
            <a:ext cx="3827947" cy="1981774"/>
          </a:xfrm>
          <a:prstGeom prst="flowChartConnector">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Human</a:t>
            </a:r>
          </a:p>
          <a:p>
            <a:pPr marL="0" marR="0" lvl="0" indent="0" algn="ctr" defTabSz="457200" rtl="0" eaLnBrk="1" fontAlgn="auto" latinLnBrk="0" hangingPunct="1">
              <a:lnSpc>
                <a:spcPct val="100000"/>
              </a:lnSpc>
              <a:spcBef>
                <a:spcPts val="0"/>
              </a:spcBef>
              <a:spcAft>
                <a:spcPts val="0"/>
              </a:spcAft>
              <a:buClrTx/>
              <a:buSzTx/>
              <a:buFontTx/>
              <a:buNone/>
              <a:tabLst/>
              <a:defRPr/>
            </a:pPr>
            <a:r>
              <a:rPr lang="en-US" sz="3200" b="1" dirty="0">
                <a:solidFill>
                  <a:srgbClr val="000000"/>
                </a:solidFill>
                <a:latin typeface="Calibri" panose="020F0502020204030204" pitchFamily="34" charset="0"/>
                <a:cs typeface="Calibri" panose="020F0502020204030204" pitchFamily="34" charset="0"/>
              </a:rPr>
              <a:t>papillomavirus</a:t>
            </a:r>
            <a:endParaRPr kumimoji="0" lang="en-US" sz="3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2" name="Rectangle: Rounded Corners 11">
            <a:extLst>
              <a:ext uri="{FF2B5EF4-FFF2-40B4-BE49-F238E27FC236}">
                <a16:creationId xmlns:a16="http://schemas.microsoft.com/office/drawing/2014/main" id="{EF826E77-5A1A-4DB7-B307-6E4A450C3D12}"/>
              </a:ext>
            </a:extLst>
          </p:cNvPr>
          <p:cNvSpPr/>
          <p:nvPr/>
        </p:nvSpPr>
        <p:spPr>
          <a:xfrm>
            <a:off x="4115427" y="5465658"/>
            <a:ext cx="7951072" cy="912204"/>
          </a:xfrm>
          <a:prstGeom prst="round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1.7 billion dollars spent to treat HPV-related genital infections </a:t>
            </a:r>
            <a:endParaRPr kumimoji="0" lang="en-US" sz="2800" b="1" i="0" u="none" strike="noStrike" kern="1200" cap="none" spc="0" normalizeH="0" baseline="3000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0" name="Title 1">
            <a:extLst>
              <a:ext uri="{FF2B5EF4-FFF2-40B4-BE49-F238E27FC236}">
                <a16:creationId xmlns:a16="http://schemas.microsoft.com/office/drawing/2014/main" id="{FD1BBC61-8C25-4A9B-8A78-7651EAFD5C63}"/>
              </a:ext>
            </a:extLst>
          </p:cNvPr>
          <p:cNvSpPr txBox="1">
            <a:spLocks/>
          </p:cNvSpPr>
          <p:nvPr/>
        </p:nvSpPr>
        <p:spPr>
          <a:xfrm>
            <a:off x="101093" y="16528"/>
            <a:ext cx="9112851" cy="816259"/>
          </a:xfrm>
          <a:prstGeom prst="rect">
            <a:avLst/>
          </a:prstGeom>
        </p:spPr>
        <p:txBody>
          <a:bodyPr vert="horz" lIns="91440" tIns="45720" rIns="91440" bIns="45720" rtlCol="0" anchor="b">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0" lang="en-US" b="1" i="0" u="none" strike="noStrike" kern="1200" cap="none" spc="-50" normalizeH="0" baseline="0" noProof="0" dirty="0">
                <a:ln>
                  <a:noFill/>
                </a:ln>
                <a:solidFill>
                  <a:schemeClr val="tx1"/>
                </a:solidFill>
                <a:effectLst/>
                <a:uLnTx/>
                <a:uFillTx/>
                <a:latin typeface="Calibri" panose="020F0502020204030204" pitchFamily="34" charset="0"/>
                <a:ea typeface="Calibri" panose="020F0502020204030204" pitchFamily="34" charset="0"/>
                <a:cs typeface="Calibri" panose="020F0502020204030204" pitchFamily="34" charset="0"/>
              </a:rPr>
              <a:t>Human papillomavirus (HPV)</a:t>
            </a:r>
            <a:endParaRPr lang="en-US"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205B0AD0-C52E-1FED-8F82-E3DB63A1F134}"/>
              </a:ext>
            </a:extLst>
          </p:cNvPr>
          <p:cNvSpPr txBox="1"/>
          <p:nvPr/>
        </p:nvSpPr>
        <p:spPr>
          <a:xfrm>
            <a:off x="0" y="6455981"/>
            <a:ext cx="6219496" cy="461665"/>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(2021, July 23). </a:t>
            </a:r>
            <a:r>
              <a:rPr lang="en-US" sz="1200" b="1" i="1" dirty="0">
                <a:effectLst/>
                <a:latin typeface="Calibri" panose="020F0502020204030204" pitchFamily="34" charset="0"/>
                <a:ea typeface="Calibri" panose="020F0502020204030204" pitchFamily="34" charset="0"/>
                <a:cs typeface="Calibri" panose="020F0502020204030204" pitchFamily="34" charset="0"/>
              </a:rPr>
              <a:t>HPV infection</a:t>
            </a:r>
            <a:endParaRPr lang="en-US" sz="1200" b="1" dirty="0">
              <a:effectLst/>
              <a:latin typeface="Calibri" panose="020F0502020204030204" pitchFamily="34" charset="0"/>
              <a:ea typeface="Calibri" panose="020F0502020204030204" pitchFamily="34" charset="0"/>
              <a:cs typeface="Calibri" panose="020F0502020204030204" pitchFamily="34" charset="0"/>
            </a:endParaRPr>
          </a:p>
          <a:p>
            <a:r>
              <a:rPr lang="en-US" sz="1200" b="1"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a:t>
            </a:r>
            <a:r>
              <a:rPr lang="en-US" sz="1200" b="1" dirty="0">
                <a:latin typeface="Calibri" panose="020F0502020204030204" pitchFamily="34" charset="0"/>
                <a:ea typeface="Calibri" panose="020F0502020204030204" pitchFamily="34" charset="0"/>
                <a:cs typeface="Calibri" panose="020F0502020204030204" pitchFamily="34" charset="0"/>
              </a:rPr>
              <a:t>National HPV Vaccination Roundtable</a:t>
            </a:r>
          </a:p>
        </p:txBody>
      </p:sp>
    </p:spTree>
    <p:extLst>
      <p:ext uri="{BB962C8B-B14F-4D97-AF65-F5344CB8AC3E}">
        <p14:creationId xmlns:p14="http://schemas.microsoft.com/office/powerpoint/2010/main" val="2896726300"/>
      </p:ext>
    </p:extLst>
  </p:cSld>
  <p:clrMapOvr>
    <a:masterClrMapping/>
  </p:clrMapOvr>
  <mc:AlternateContent xmlns:mc="http://schemas.openxmlformats.org/markup-compatibility/2006" xmlns:p14="http://schemas.microsoft.com/office/powerpoint/2010/main">
    <mc:Choice Requires="p14">
      <p:transition spd="slow" p14:dur="2000" advTm="615"/>
    </mc:Choice>
    <mc:Fallback xmlns="">
      <p:transition spd="slow" advTm="61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15353A24-D015-9B29-4388-4FE447ED8A58}"/>
              </a:ext>
            </a:extLst>
          </p:cNvPr>
          <p:cNvSpPr/>
          <p:nvPr/>
        </p:nvSpPr>
        <p:spPr>
          <a:xfrm>
            <a:off x="315419" y="1238403"/>
            <a:ext cx="5780580" cy="4975974"/>
          </a:xfrm>
          <a:prstGeom prst="roundRect">
            <a:avLst/>
          </a:prstGeom>
          <a:solidFill>
            <a:schemeClr val="tx2">
              <a:lumMod val="20000"/>
              <a:lumOff val="80000"/>
            </a:schemeClr>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Rounded Corners 2">
            <a:extLst>
              <a:ext uri="{FF2B5EF4-FFF2-40B4-BE49-F238E27FC236}">
                <a16:creationId xmlns:a16="http://schemas.microsoft.com/office/drawing/2014/main" id="{542CFE0C-34A6-EFFE-40D5-C98523F99AE8}"/>
              </a:ext>
            </a:extLst>
          </p:cNvPr>
          <p:cNvSpPr/>
          <p:nvPr/>
        </p:nvSpPr>
        <p:spPr>
          <a:xfrm>
            <a:off x="6305313" y="1154330"/>
            <a:ext cx="5664411" cy="5060047"/>
          </a:xfrm>
          <a:prstGeom prst="roundRect">
            <a:avLst/>
          </a:prstGeom>
          <a:solidFill>
            <a:schemeClr val="tx2">
              <a:lumMod val="20000"/>
              <a:lumOff val="80000"/>
            </a:schemeClr>
          </a:solidFill>
          <a:ln>
            <a:solidFill>
              <a:srgbClr val="D6DCE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800" dirty="0">
              <a:solidFill>
                <a:schemeClr val="tx1"/>
              </a:solidFill>
            </a:endParaRPr>
          </a:p>
        </p:txBody>
      </p:sp>
      <p:sp>
        <p:nvSpPr>
          <p:cNvPr id="4" name="Arrow: Down 3">
            <a:extLst>
              <a:ext uri="{FF2B5EF4-FFF2-40B4-BE49-F238E27FC236}">
                <a16:creationId xmlns:a16="http://schemas.microsoft.com/office/drawing/2014/main" id="{148A37B7-D841-276E-5D53-293D796F58D4}"/>
              </a:ext>
            </a:extLst>
          </p:cNvPr>
          <p:cNvSpPr/>
          <p:nvPr/>
        </p:nvSpPr>
        <p:spPr>
          <a:xfrm>
            <a:off x="315418" y="1670752"/>
            <a:ext cx="642537" cy="4104406"/>
          </a:xfrm>
          <a:prstGeom prst="downArrow">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libri" panose="020F0502020204030204" pitchFamily="34" charset="0"/>
              <a:ea typeface="Calibri" panose="020F0502020204030204" pitchFamily="34" charset="0"/>
              <a:cs typeface="Calibri" panose="020F0502020204030204" pitchFamily="34" charset="0"/>
            </a:endParaRPr>
          </a:p>
        </p:txBody>
      </p:sp>
      <p:sp>
        <p:nvSpPr>
          <p:cNvPr id="8" name="Arrow: Down 7">
            <a:extLst>
              <a:ext uri="{FF2B5EF4-FFF2-40B4-BE49-F238E27FC236}">
                <a16:creationId xmlns:a16="http://schemas.microsoft.com/office/drawing/2014/main" id="{9A5BE795-C455-5118-C5D7-122FC0A48CBB}"/>
              </a:ext>
            </a:extLst>
          </p:cNvPr>
          <p:cNvSpPr/>
          <p:nvPr/>
        </p:nvSpPr>
        <p:spPr>
          <a:xfrm rot="10800000">
            <a:off x="6387255" y="1337967"/>
            <a:ext cx="622644" cy="4549486"/>
          </a:xfrm>
          <a:prstGeom prst="downArrow">
            <a:avLst/>
          </a:prstGeom>
          <a:gradFill flip="none" rotWithShape="1">
            <a:gsLst>
              <a:gs pos="0">
                <a:srgbClr val="00B050">
                  <a:shade val="30000"/>
                  <a:satMod val="115000"/>
                </a:srgbClr>
              </a:gs>
              <a:gs pos="50000">
                <a:srgbClr val="00B050">
                  <a:shade val="67500"/>
                  <a:satMod val="115000"/>
                </a:srgbClr>
              </a:gs>
              <a:gs pos="100000">
                <a:srgbClr val="00B050">
                  <a:shade val="100000"/>
                  <a:satMod val="115000"/>
                </a:srgbClr>
              </a:gs>
            </a:gsLst>
            <a:path path="circle">
              <a:fillToRect l="50000" t="50000" r="50000" b="50000"/>
            </a:path>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7DD4F84A-1BDD-BE5F-8038-9A796C912DB3}"/>
              </a:ext>
            </a:extLst>
          </p:cNvPr>
          <p:cNvSpPr txBox="1"/>
          <p:nvPr/>
        </p:nvSpPr>
        <p:spPr>
          <a:xfrm>
            <a:off x="8436836" y="736083"/>
            <a:ext cx="1401364" cy="553998"/>
          </a:xfrm>
          <a:prstGeom prst="rect">
            <a:avLst/>
          </a:prstGeom>
          <a:noFill/>
        </p:spPr>
        <p:txBody>
          <a:bodyPr wrap="square" rtlCol="0">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Safety</a:t>
            </a:r>
          </a:p>
        </p:txBody>
      </p:sp>
      <p:sp>
        <p:nvSpPr>
          <p:cNvPr id="11" name="TextBox 10">
            <a:extLst>
              <a:ext uri="{FF2B5EF4-FFF2-40B4-BE49-F238E27FC236}">
                <a16:creationId xmlns:a16="http://schemas.microsoft.com/office/drawing/2014/main" id="{E513F146-1F25-60F8-F37D-3BEAF78CCABB}"/>
              </a:ext>
            </a:extLst>
          </p:cNvPr>
          <p:cNvSpPr txBox="1"/>
          <p:nvPr/>
        </p:nvSpPr>
        <p:spPr>
          <a:xfrm>
            <a:off x="1844683" y="808545"/>
            <a:ext cx="2411047" cy="553998"/>
          </a:xfrm>
          <a:prstGeom prst="rect">
            <a:avLst/>
          </a:prstGeom>
          <a:noFill/>
        </p:spPr>
        <p:txBody>
          <a:bodyPr wrap="square" rtlCol="0">
            <a:spAutoFit/>
          </a:bodyPr>
          <a:lstStyle/>
          <a:p>
            <a:r>
              <a:rPr lang="en-US" sz="3000" b="1" dirty="0">
                <a:latin typeface="Calibri" panose="020F0502020204030204" pitchFamily="34" charset="0"/>
                <a:ea typeface="Calibri" panose="020F0502020204030204" pitchFamily="34" charset="0"/>
                <a:cs typeface="Calibri" panose="020F0502020204030204" pitchFamily="34" charset="0"/>
              </a:rPr>
              <a:t>Effectiveness</a:t>
            </a:r>
          </a:p>
        </p:txBody>
      </p:sp>
      <p:sp>
        <p:nvSpPr>
          <p:cNvPr id="12" name="TextBox 11">
            <a:extLst>
              <a:ext uri="{FF2B5EF4-FFF2-40B4-BE49-F238E27FC236}">
                <a16:creationId xmlns:a16="http://schemas.microsoft.com/office/drawing/2014/main" id="{705EF894-217E-2D68-E5E3-CA6E818E71EB}"/>
              </a:ext>
            </a:extLst>
          </p:cNvPr>
          <p:cNvSpPr txBox="1"/>
          <p:nvPr/>
        </p:nvSpPr>
        <p:spPr>
          <a:xfrm>
            <a:off x="7219213" y="1425831"/>
            <a:ext cx="4795601" cy="5355312"/>
          </a:xfrm>
          <a:prstGeom prst="rect">
            <a:avLst/>
          </a:prstGeom>
          <a:noFill/>
        </p:spPr>
        <p:txBody>
          <a:bodyPr wrap="square" rtlCol="0">
            <a:spAutoFit/>
          </a:bodyPr>
          <a:lstStyle/>
          <a:p>
            <a:r>
              <a:rPr lang="en-US" sz="25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840,000</a:t>
            </a:r>
            <a:r>
              <a:rPr lang="en-US" sz="2500" b="1" dirty="0">
                <a:solidFill>
                  <a:schemeClr val="tx1"/>
                </a:solidFill>
                <a:latin typeface="Calibri" panose="020F0502020204030204" pitchFamily="34" charset="0"/>
                <a:ea typeface="Calibri" panose="020F0502020204030204" pitchFamily="34" charset="0"/>
                <a:cs typeface="Calibri" panose="020F0502020204030204" pitchFamily="34" charset="0"/>
              </a:rPr>
              <a:t> doses in VSD* no significant risk for any of the pre-specified AEs</a:t>
            </a:r>
          </a:p>
          <a:p>
            <a:endParaRPr lang="en-US" sz="2500" b="1" dirty="0">
              <a:latin typeface="Calibri" panose="020F0502020204030204" pitchFamily="34" charset="0"/>
              <a:ea typeface="Calibri" panose="020F0502020204030204" pitchFamily="34" charset="0"/>
              <a:cs typeface="Calibri" panose="020F0502020204030204" pitchFamily="34" charset="0"/>
            </a:endParaRPr>
          </a:p>
          <a:p>
            <a:r>
              <a:rPr lang="en-US" sz="25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7244</a:t>
            </a:r>
            <a:r>
              <a:rPr lang="en-US" sz="2500" b="1" dirty="0">
                <a:latin typeface="Calibri" panose="020F0502020204030204" pitchFamily="34" charset="0"/>
                <a:ea typeface="Calibri" panose="020F0502020204030204" pitchFamily="34" charset="0"/>
                <a:cs typeface="Calibri" panose="020F0502020204030204" pitchFamily="34" charset="0"/>
              </a:rPr>
              <a:t> AEs in 28 million doses recorded in VAERS**, 97% were non-serious</a:t>
            </a:r>
          </a:p>
          <a:p>
            <a:endParaRPr lang="en-US" sz="2500" b="1" dirty="0">
              <a:latin typeface="Calibri" panose="020F0502020204030204" pitchFamily="34" charset="0"/>
              <a:ea typeface="Calibri" panose="020F0502020204030204" pitchFamily="34" charset="0"/>
              <a:cs typeface="Calibri" panose="020F0502020204030204" pitchFamily="34" charset="0"/>
            </a:endParaRPr>
          </a:p>
          <a:p>
            <a:r>
              <a:rPr lang="en-US" sz="2500" b="1" dirty="0">
                <a:solidFill>
                  <a:schemeClr val="accent6">
                    <a:lumMod val="50000"/>
                  </a:schemeClr>
                </a:solidFill>
                <a:latin typeface="Calibri" panose="020F0502020204030204" pitchFamily="34" charset="0"/>
                <a:ea typeface="Calibri" panose="020F0502020204030204" pitchFamily="34" charset="0"/>
                <a:cs typeface="Calibri" panose="020F0502020204030204" pitchFamily="34" charset="0"/>
              </a:rPr>
              <a:t>No association </a:t>
            </a:r>
            <a:r>
              <a:rPr lang="en-US" sz="2500" b="1" dirty="0">
                <a:latin typeface="Calibri" panose="020F0502020204030204" pitchFamily="34" charset="0"/>
                <a:ea typeface="Calibri" panose="020F0502020204030204" pitchFamily="34" charset="0"/>
                <a:cs typeface="Calibri" panose="020F0502020204030204" pitchFamily="34" charset="0"/>
              </a:rPr>
              <a:t>between autoimmune, neurological, or thromboembolic events, or death</a:t>
            </a:r>
          </a:p>
          <a:p>
            <a:r>
              <a:rPr lang="en-US" sz="2500" b="1" dirty="0">
                <a:latin typeface="Calibri" panose="020F0502020204030204" pitchFamily="34" charset="0"/>
                <a:ea typeface="Calibri" panose="020F0502020204030204" pitchFamily="34" charset="0"/>
                <a:cs typeface="Calibri" panose="020F0502020204030204" pitchFamily="34" charset="0"/>
              </a:rPr>
              <a:t>(Sweden, UK, Denmark)</a:t>
            </a:r>
          </a:p>
          <a:p>
            <a:endParaRPr lang="en-US" sz="2400" b="1" dirty="0"/>
          </a:p>
          <a:p>
            <a:endParaRPr lang="en-US" dirty="0"/>
          </a:p>
        </p:txBody>
      </p:sp>
      <p:sp>
        <p:nvSpPr>
          <p:cNvPr id="13" name="TextBox 12">
            <a:extLst>
              <a:ext uri="{FF2B5EF4-FFF2-40B4-BE49-F238E27FC236}">
                <a16:creationId xmlns:a16="http://schemas.microsoft.com/office/drawing/2014/main" id="{2B578E92-4BC5-B296-474A-64A73623E29E}"/>
              </a:ext>
            </a:extLst>
          </p:cNvPr>
          <p:cNvSpPr txBox="1"/>
          <p:nvPr/>
        </p:nvSpPr>
        <p:spPr>
          <a:xfrm>
            <a:off x="957956" y="1823077"/>
            <a:ext cx="5138043" cy="4308872"/>
          </a:xfrm>
          <a:prstGeom prst="rect">
            <a:avLst/>
          </a:prstGeom>
          <a:noFill/>
        </p:spPr>
        <p:txBody>
          <a:bodyPr wrap="square" rtlCol="0">
            <a:spAutoFit/>
          </a:bodyPr>
          <a:lstStyle/>
          <a:p>
            <a:r>
              <a:rPr lang="en-US" sz="2500" b="1" dirty="0">
                <a:latin typeface="Calibri" panose="020F0502020204030204" pitchFamily="34" charset="0"/>
                <a:ea typeface="Calibri" panose="020F0502020204030204" pitchFamily="34" charset="0"/>
                <a:cs typeface="Calibri" panose="020F0502020204030204" pitchFamily="34" charset="0"/>
              </a:rPr>
              <a:t>A </a:t>
            </a: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50% </a:t>
            </a:r>
            <a:r>
              <a:rPr lang="en-US" sz="2500" b="1" dirty="0">
                <a:latin typeface="Calibri" panose="020F0502020204030204" pitchFamily="34" charset="0"/>
                <a:ea typeface="Calibri" panose="020F0502020204030204" pitchFamily="34" charset="0"/>
                <a:cs typeface="Calibri" panose="020F0502020204030204" pitchFamily="34" charset="0"/>
              </a:rPr>
              <a:t>reduction in cervical precancerous rates in 18-20-year-olds and 36% lower in 21-24-year-olds</a:t>
            </a:r>
          </a:p>
          <a:p>
            <a:endParaRPr lang="en-US" sz="2500" b="1" dirty="0">
              <a:latin typeface="Calibri" panose="020F0502020204030204" pitchFamily="34" charset="0"/>
              <a:ea typeface="Calibri" panose="020F0502020204030204" pitchFamily="34" charset="0"/>
              <a:cs typeface="Calibri" panose="020F0502020204030204" pitchFamily="34" charset="0"/>
            </a:endParaRPr>
          </a:p>
          <a:p>
            <a:r>
              <a:rPr lang="en-US" sz="2500" b="1" dirty="0">
                <a:latin typeface="Calibri" panose="020F0502020204030204" pitchFamily="34" charset="0"/>
                <a:ea typeface="Calibri" panose="020F0502020204030204" pitchFamily="34" charset="0"/>
                <a:cs typeface="Calibri" panose="020F0502020204030204" pitchFamily="34" charset="0"/>
              </a:rPr>
              <a:t>An</a:t>
            </a: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 88% </a:t>
            </a:r>
            <a:r>
              <a:rPr lang="en-US" sz="2500" b="1" dirty="0">
                <a:latin typeface="Calibri" panose="020F0502020204030204" pitchFamily="34" charset="0"/>
                <a:ea typeface="Calibri" panose="020F0502020204030204" pitchFamily="34" charset="0"/>
                <a:cs typeface="Calibri" panose="020F0502020204030204" pitchFamily="34" charset="0"/>
              </a:rPr>
              <a:t>reduction in HPV oral infections both in men and women</a:t>
            </a:r>
          </a:p>
          <a:p>
            <a:endParaRPr lang="en-US" sz="2500" b="1" dirty="0">
              <a:latin typeface="Calibri" panose="020F0502020204030204" pitchFamily="34" charset="0"/>
              <a:ea typeface="Calibri" panose="020F0502020204030204" pitchFamily="34" charset="0"/>
              <a:cs typeface="Calibri" panose="020F0502020204030204" pitchFamily="34" charset="0"/>
            </a:endParaRPr>
          </a:p>
          <a:p>
            <a:r>
              <a:rPr lang="en-US" sz="2500" b="1" dirty="0">
                <a:latin typeface="Calibri" panose="020F0502020204030204" pitchFamily="34" charset="0"/>
                <a:ea typeface="Calibri" panose="020F0502020204030204" pitchFamily="34" charset="0"/>
                <a:cs typeface="Calibri" panose="020F0502020204030204" pitchFamily="34" charset="0"/>
              </a:rPr>
              <a:t>A </a:t>
            </a: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61%</a:t>
            </a:r>
            <a:r>
              <a:rPr lang="en-US" sz="2500" b="1" dirty="0">
                <a:latin typeface="Calibri" panose="020F0502020204030204" pitchFamily="34" charset="0"/>
                <a:ea typeface="Calibri" panose="020F0502020204030204" pitchFamily="34" charset="0"/>
                <a:cs typeface="Calibri" panose="020F0502020204030204" pitchFamily="34" charset="0"/>
              </a:rPr>
              <a:t> drop in anogenital lesions among 15-19-year-olds and </a:t>
            </a:r>
            <a:r>
              <a:rPr lang="en-US" sz="2500" b="1" dirty="0">
                <a:solidFill>
                  <a:srgbClr val="FF0000"/>
                </a:solidFill>
                <a:latin typeface="Calibri" panose="020F0502020204030204" pitchFamily="34" charset="0"/>
                <a:ea typeface="Calibri" panose="020F0502020204030204" pitchFamily="34" charset="0"/>
                <a:cs typeface="Calibri" panose="020F0502020204030204" pitchFamily="34" charset="0"/>
              </a:rPr>
              <a:t>44%</a:t>
            </a:r>
            <a:r>
              <a:rPr lang="en-US" sz="2500" b="1" dirty="0">
                <a:latin typeface="Calibri" panose="020F0502020204030204" pitchFamily="34" charset="0"/>
                <a:ea typeface="Calibri" panose="020F0502020204030204" pitchFamily="34" charset="0"/>
                <a:cs typeface="Calibri" panose="020F0502020204030204" pitchFamily="34" charset="0"/>
              </a:rPr>
              <a:t> among 20-24-year-old women</a:t>
            </a:r>
          </a:p>
          <a:p>
            <a:endParaRPr lang="en-US" sz="2400" b="1" dirty="0"/>
          </a:p>
        </p:txBody>
      </p:sp>
      <p:sp>
        <p:nvSpPr>
          <p:cNvPr id="6" name="TextBox 5">
            <a:extLst>
              <a:ext uri="{FF2B5EF4-FFF2-40B4-BE49-F238E27FC236}">
                <a16:creationId xmlns:a16="http://schemas.microsoft.com/office/drawing/2014/main" id="{6F0D6E49-7230-4226-BBA7-3FC4FE2D46BB}"/>
              </a:ext>
            </a:extLst>
          </p:cNvPr>
          <p:cNvSpPr txBox="1"/>
          <p:nvPr/>
        </p:nvSpPr>
        <p:spPr>
          <a:xfrm>
            <a:off x="-433" y="6274943"/>
            <a:ext cx="6762696" cy="646331"/>
          </a:xfrm>
          <a:prstGeom prst="rect">
            <a:avLst/>
          </a:prstGeom>
          <a:noFill/>
        </p:spPr>
        <p:txBody>
          <a:bodyPr wrap="square" rtlCol="0">
            <a:spAutoFit/>
          </a:bodyPr>
          <a:lstStyle/>
          <a:p>
            <a:r>
              <a:rPr lang="en-US" sz="1200" b="1" i="1" dirty="0"/>
              <a:t>*</a:t>
            </a:r>
            <a:r>
              <a:rPr lang="en-US" sz="1200" b="1" dirty="0">
                <a:latin typeface="Calibri" panose="020F0502020204030204" pitchFamily="34" charset="0"/>
                <a:ea typeface="Calibri" panose="020F0502020204030204" pitchFamily="34" charset="0"/>
                <a:cs typeface="Calibri" panose="020F0502020204030204" pitchFamily="34" charset="0"/>
              </a:rPr>
              <a:t>Vaccine Safety Datalink</a:t>
            </a:r>
          </a:p>
          <a:p>
            <a:r>
              <a:rPr lang="en-US" sz="1200" b="1" dirty="0">
                <a:latin typeface="Calibri" panose="020F0502020204030204" pitchFamily="34" charset="0"/>
                <a:ea typeface="Calibri" panose="020F0502020204030204" pitchFamily="34" charset="0"/>
                <a:cs typeface="Calibri" panose="020F0502020204030204" pitchFamily="34" charset="0"/>
              </a:rPr>
              <a:t>**Vaccine Adverse Event Reporting System</a:t>
            </a:r>
          </a:p>
          <a:p>
            <a:r>
              <a:rPr lang="en-US" sz="1200" b="1" dirty="0">
                <a:effectLst/>
                <a:latin typeface="Calibri" panose="020F0502020204030204" pitchFamily="34" charset="0"/>
                <a:ea typeface="Calibri" panose="020F0502020204030204" pitchFamily="34" charset="0"/>
                <a:cs typeface="Calibri" panose="020F0502020204030204" pitchFamily="34" charset="0"/>
              </a:rPr>
              <a:t>Centers for Disease Control and Prevention. (November 21.2021). </a:t>
            </a:r>
            <a:r>
              <a:rPr lang="en-US" sz="1200" b="1" i="1" dirty="0">
                <a:effectLst/>
                <a:latin typeface="Calibri" panose="020F0502020204030204" pitchFamily="34" charset="0"/>
                <a:ea typeface="Calibri" panose="020F0502020204030204" pitchFamily="34" charset="0"/>
                <a:cs typeface="Calibri" panose="020F0502020204030204" pitchFamily="34" charset="0"/>
              </a:rPr>
              <a:t>HPV </a:t>
            </a:r>
            <a:r>
              <a:rPr lang="en-US" sz="1200" b="1" i="1" dirty="0">
                <a:latin typeface="Calibri" panose="020F0502020204030204" pitchFamily="34" charset="0"/>
                <a:ea typeface="Calibri" panose="020F0502020204030204" pitchFamily="34" charset="0"/>
                <a:cs typeface="Calibri" panose="020F0502020204030204" pitchFamily="34" charset="0"/>
              </a:rPr>
              <a:t>v</a:t>
            </a:r>
            <a:r>
              <a:rPr lang="en-US" sz="1200" b="1" i="1" dirty="0">
                <a:effectLst/>
                <a:latin typeface="Calibri" panose="020F0502020204030204" pitchFamily="34" charset="0"/>
                <a:ea typeface="Calibri" panose="020F0502020204030204" pitchFamily="34" charset="0"/>
                <a:cs typeface="Calibri" panose="020F0502020204030204" pitchFamily="34" charset="0"/>
              </a:rPr>
              <a:t>accine </a:t>
            </a:r>
            <a:r>
              <a:rPr lang="en-US" sz="1200" b="1" i="1" dirty="0">
                <a:latin typeface="Calibri" panose="020F0502020204030204" pitchFamily="34" charset="0"/>
                <a:ea typeface="Calibri" panose="020F0502020204030204" pitchFamily="34" charset="0"/>
                <a:cs typeface="Calibri" panose="020F0502020204030204" pitchFamily="34" charset="0"/>
              </a:rPr>
              <a:t>s</a:t>
            </a:r>
            <a:r>
              <a:rPr lang="en-US" sz="1200" b="1" i="1" dirty="0">
                <a:effectLst/>
                <a:latin typeface="Calibri" panose="020F0502020204030204" pitchFamily="34" charset="0"/>
                <a:ea typeface="Calibri" panose="020F0502020204030204" pitchFamily="34" charset="0"/>
                <a:cs typeface="Calibri" panose="020F0502020204030204" pitchFamily="34" charset="0"/>
              </a:rPr>
              <a:t>afety and </a:t>
            </a:r>
            <a:r>
              <a:rPr lang="en-US" sz="1200" b="1" i="1" dirty="0">
                <a:latin typeface="Calibri" panose="020F0502020204030204" pitchFamily="34" charset="0"/>
                <a:ea typeface="Calibri" panose="020F0502020204030204" pitchFamily="34" charset="0"/>
                <a:cs typeface="Calibri" panose="020F0502020204030204" pitchFamily="34" charset="0"/>
              </a:rPr>
              <a:t>e</a:t>
            </a:r>
            <a:r>
              <a:rPr lang="en-US" sz="1200" b="1" i="1" dirty="0">
                <a:effectLst/>
                <a:latin typeface="Calibri" panose="020F0502020204030204" pitchFamily="34" charset="0"/>
                <a:ea typeface="Calibri" panose="020F0502020204030204" pitchFamily="34" charset="0"/>
                <a:cs typeface="Calibri" panose="020F0502020204030204" pitchFamily="34" charset="0"/>
              </a:rPr>
              <a:t>ffectiveness.</a:t>
            </a:r>
            <a:endParaRPr lang="en-US" sz="1200" b="1" i="1" dirty="0">
              <a:latin typeface="Calibri" panose="020F0502020204030204" pitchFamily="34" charset="0"/>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8612F2B6-1FED-6081-11EE-22DB7D9852F4}"/>
              </a:ext>
            </a:extLst>
          </p:cNvPr>
          <p:cNvSpPr txBox="1"/>
          <p:nvPr/>
        </p:nvSpPr>
        <p:spPr>
          <a:xfrm>
            <a:off x="36076" y="52158"/>
            <a:ext cx="4387552" cy="725711"/>
          </a:xfrm>
          <a:prstGeom prst="rect">
            <a:avLst/>
          </a:prstGeom>
          <a:noFill/>
        </p:spPr>
        <p:txBody>
          <a:bodyPr wrap="square">
            <a:spAutoFit/>
          </a:bodyPr>
          <a:lstStyle/>
          <a:p>
            <a:pPr marL="0" marR="0" lvl="0" indent="0" algn="l" defTabSz="914400" rtl="0" eaLnBrk="1" fontAlgn="auto" latinLnBrk="0" hangingPunct="1">
              <a:lnSpc>
                <a:spcPct val="85000"/>
              </a:lnSpc>
              <a:spcBef>
                <a:spcPct val="0"/>
              </a:spcBef>
              <a:spcAft>
                <a:spcPts val="0"/>
              </a:spcAft>
              <a:buClrTx/>
              <a:buSzTx/>
              <a:buFontTx/>
              <a:buNone/>
              <a:tabLst/>
              <a:defRPr/>
            </a:pPr>
            <a:r>
              <a:rPr lang="en-US" sz="4800" b="1" spc="-50" dirty="0">
                <a:latin typeface="Calibri" panose="020F0502020204030204" pitchFamily="34" charset="0"/>
                <a:ea typeface="Calibri" panose="020F0502020204030204" pitchFamily="34" charset="0"/>
                <a:cs typeface="Calibri" panose="020F0502020204030204" pitchFamily="34" charset="0"/>
              </a:rPr>
              <a:t>The HPV Vaccine</a:t>
            </a:r>
            <a:endParaRPr lang="en-US" sz="4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40794378"/>
      </p:ext>
    </p:extLst>
  </p:cSld>
  <p:clrMapOvr>
    <a:masterClrMapping/>
  </p:clrMapOvr>
  <mc:AlternateContent xmlns:mc="http://schemas.openxmlformats.org/markup-compatibility/2006" xmlns:p14="http://schemas.microsoft.com/office/powerpoint/2010/main">
    <mc:Choice Requires="p14">
      <p:transition spd="slow" p14:dur="2000" advTm="3887"/>
    </mc:Choice>
    <mc:Fallback xmlns="">
      <p:transition spd="slow" advTm="3887"/>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7B65663-8C52-4FFD-8547-05E8C3215705}"/>
              </a:ext>
            </a:extLst>
          </p:cNvPr>
          <p:cNvSpPr>
            <a:spLocks noGrp="1"/>
          </p:cNvSpPr>
          <p:nvPr>
            <p:ph type="title"/>
          </p:nvPr>
        </p:nvSpPr>
        <p:spPr>
          <a:xfrm>
            <a:off x="0" y="374883"/>
            <a:ext cx="7904215" cy="662782"/>
          </a:xfrm>
        </p:spPr>
        <p:txBody>
          <a:bodyPr>
            <a:normAutofit fontScale="90000"/>
          </a:bodyPr>
          <a:lstStyle/>
          <a:p>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HPV V</a:t>
            </a:r>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a</a:t>
            </a:r>
            <a:r>
              <a:rPr lang="en-US" sz="4400" b="1" dirty="0">
                <a:solidFill>
                  <a:schemeClr val="tx1"/>
                </a:solidFill>
                <a:latin typeface="Calibri" panose="020F0502020204030204" pitchFamily="34" charset="0"/>
                <a:ea typeface="Calibri" panose="020F0502020204030204" pitchFamily="34" charset="0"/>
                <a:cs typeface="Calibri" panose="020F0502020204030204" pitchFamily="34" charset="0"/>
              </a:rPr>
              <a:t>ccine Uptake in Montana</a:t>
            </a:r>
            <a:br>
              <a:rPr lang="en-US" sz="4400" b="1" dirty="0"/>
            </a:br>
            <a:endParaRPr lang="en-US" dirty="0"/>
          </a:p>
        </p:txBody>
      </p:sp>
      <p:cxnSp>
        <p:nvCxnSpPr>
          <p:cNvPr id="5" name="Straight Connector 4">
            <a:extLst>
              <a:ext uri="{FF2B5EF4-FFF2-40B4-BE49-F238E27FC236}">
                <a16:creationId xmlns:a16="http://schemas.microsoft.com/office/drawing/2014/main" id="{082063D2-138D-EFD1-5246-65F5E77297BE}"/>
              </a:ext>
            </a:extLst>
          </p:cNvPr>
          <p:cNvCxnSpPr>
            <a:cxnSpLocks/>
          </p:cNvCxnSpPr>
          <p:nvPr/>
        </p:nvCxnSpPr>
        <p:spPr>
          <a:xfrm>
            <a:off x="6999889" y="854797"/>
            <a:ext cx="0" cy="5635909"/>
          </a:xfrm>
          <a:prstGeom prst="line">
            <a:avLst/>
          </a:prstGeom>
          <a:ln w="38100"/>
        </p:spPr>
        <p:style>
          <a:lnRef idx="1">
            <a:schemeClr val="dk1"/>
          </a:lnRef>
          <a:fillRef idx="0">
            <a:schemeClr val="dk1"/>
          </a:fillRef>
          <a:effectRef idx="0">
            <a:schemeClr val="dk1"/>
          </a:effectRef>
          <a:fontRef idx="minor">
            <a:schemeClr val="tx1"/>
          </a:fontRef>
        </p:style>
      </p:cxnSp>
      <p:graphicFrame>
        <p:nvGraphicFramePr>
          <p:cNvPr id="7" name="Chart 6">
            <a:extLst>
              <a:ext uri="{FF2B5EF4-FFF2-40B4-BE49-F238E27FC236}">
                <a16:creationId xmlns:a16="http://schemas.microsoft.com/office/drawing/2014/main" id="{79111091-7BB8-174D-13FD-222AAFA511B8}"/>
              </a:ext>
            </a:extLst>
          </p:cNvPr>
          <p:cNvGraphicFramePr>
            <a:graphicFrameLocks/>
          </p:cNvGraphicFramePr>
          <p:nvPr>
            <p:extLst>
              <p:ext uri="{D42A27DB-BD31-4B8C-83A1-F6EECF244321}">
                <p14:modId xmlns:p14="http://schemas.microsoft.com/office/powerpoint/2010/main" val="1897310050"/>
              </p:ext>
            </p:extLst>
          </p:nvPr>
        </p:nvGraphicFramePr>
        <p:xfrm>
          <a:off x="144384" y="1201724"/>
          <a:ext cx="6639200" cy="52306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11C87350-9B41-B93A-F48E-62097853FA0D}"/>
              </a:ext>
            </a:extLst>
          </p:cNvPr>
          <p:cNvGraphicFramePr>
            <a:graphicFrameLocks/>
          </p:cNvGraphicFramePr>
          <p:nvPr>
            <p:extLst>
              <p:ext uri="{D42A27DB-BD31-4B8C-83A1-F6EECF244321}">
                <p14:modId xmlns:p14="http://schemas.microsoft.com/office/powerpoint/2010/main" val="233728436"/>
              </p:ext>
            </p:extLst>
          </p:nvPr>
        </p:nvGraphicFramePr>
        <p:xfrm>
          <a:off x="7252136" y="1201724"/>
          <a:ext cx="4795481" cy="5230607"/>
        </p:xfrm>
        <a:graphic>
          <a:graphicData uri="http://schemas.openxmlformats.org/drawingml/2006/chart">
            <c:chart xmlns:c="http://schemas.openxmlformats.org/drawingml/2006/chart" xmlns:r="http://schemas.openxmlformats.org/officeDocument/2006/relationships" r:id="rId4"/>
          </a:graphicData>
        </a:graphic>
      </p:graphicFrame>
      <p:sp>
        <p:nvSpPr>
          <p:cNvPr id="14" name="TextBox 13">
            <a:extLst>
              <a:ext uri="{FF2B5EF4-FFF2-40B4-BE49-F238E27FC236}">
                <a16:creationId xmlns:a16="http://schemas.microsoft.com/office/drawing/2014/main" id="{3BE648AA-5000-2CE1-93D9-850B5ABF401B}"/>
              </a:ext>
            </a:extLst>
          </p:cNvPr>
          <p:cNvSpPr txBox="1"/>
          <p:nvPr/>
        </p:nvSpPr>
        <p:spPr>
          <a:xfrm>
            <a:off x="0" y="6596390"/>
            <a:ext cx="5334000" cy="553998"/>
          </a:xfrm>
          <a:prstGeom prst="rect">
            <a:avLst/>
          </a:prstGeom>
          <a:noFill/>
        </p:spPr>
        <p:txBody>
          <a:bodyPr wrap="square" rtlCol="0">
            <a:spAutoFit/>
          </a:bodyPr>
          <a:lstStyle/>
          <a:p>
            <a:r>
              <a:rPr kumimoji="0" lang="en-US" altLang="en-US" sz="1200" b="1" i="0" u="none" strike="noStrike" cap="none" normalizeH="0" baseline="0" dirty="0">
                <a:ln>
                  <a:noFill/>
                </a:ln>
                <a:effectLst/>
                <a:latin typeface="Calibri" panose="020F0502020204030204" pitchFamily="34" charset="0"/>
                <a:ea typeface="Calibri" panose="020F0502020204030204" pitchFamily="34" charset="0"/>
                <a:cs typeface="Calibri" panose="020F0502020204030204" pitchFamily="34" charset="0"/>
              </a:rPr>
              <a:t>CDC, NCRID (2021), (2016-2020) National Immunization Survey - Teen </a:t>
            </a:r>
          </a:p>
          <a:p>
            <a:endParaRPr lang="en-US" dirty="0"/>
          </a:p>
        </p:txBody>
      </p:sp>
    </p:spTree>
    <p:extLst>
      <p:ext uri="{BB962C8B-B14F-4D97-AF65-F5344CB8AC3E}">
        <p14:creationId xmlns:p14="http://schemas.microsoft.com/office/powerpoint/2010/main" val="3720690827"/>
      </p:ext>
    </p:extLst>
  </p:cSld>
  <p:clrMapOvr>
    <a:masterClrMapping/>
  </p:clrMapOvr>
  <mc:AlternateContent xmlns:mc="http://schemas.openxmlformats.org/markup-compatibility/2006" xmlns:p14="http://schemas.microsoft.com/office/powerpoint/2010/main">
    <mc:Choice Requires="p14">
      <p:transition spd="slow" p14:dur="2000" advTm="1382"/>
    </mc:Choice>
    <mc:Fallback xmlns="">
      <p:transition spd="slow" advTm="138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11260138" cy="1008063"/>
          </a:xfrm>
        </p:spPr>
        <p:txBody>
          <a:bodyPr>
            <a:normAutofit/>
          </a:bodyPr>
          <a:lstStyle/>
          <a:p>
            <a:r>
              <a:rPr lang="en-US" b="1" dirty="0">
                <a:solidFill>
                  <a:schemeClr val="tx1"/>
                </a:solidFill>
                <a:latin typeface="Calibri" panose="020F0502020204030204" pitchFamily="34" charset="0"/>
                <a:ea typeface="Calibri" panose="020F0502020204030204" pitchFamily="34" charset="0"/>
                <a:cs typeface="Calibri" panose="020F0502020204030204" pitchFamily="34" charset="0"/>
              </a:rPr>
              <a:t>Missed Opportunities (MO)</a:t>
            </a:r>
          </a:p>
        </p:txBody>
      </p:sp>
      <p:graphicFrame>
        <p:nvGraphicFramePr>
          <p:cNvPr id="4" name="Content Placeholder 3">
            <a:extLst>
              <a:ext uri="{FF2B5EF4-FFF2-40B4-BE49-F238E27FC236}">
                <a16:creationId xmlns:a16="http://schemas.microsoft.com/office/drawing/2014/main" id="{B5656482-8CCA-437C-B4BF-451E93233AD8}"/>
              </a:ext>
            </a:extLst>
          </p:cNvPr>
          <p:cNvGraphicFramePr>
            <a:graphicFrameLocks noGrp="1"/>
          </p:cNvGraphicFramePr>
          <p:nvPr>
            <p:ph idx="4294967295"/>
            <p:extLst>
              <p:ext uri="{D42A27DB-BD31-4B8C-83A1-F6EECF244321}">
                <p14:modId xmlns:p14="http://schemas.microsoft.com/office/powerpoint/2010/main" val="764639839"/>
              </p:ext>
            </p:extLst>
          </p:nvPr>
        </p:nvGraphicFramePr>
        <p:xfrm>
          <a:off x="5056602" y="1231640"/>
          <a:ext cx="6997154" cy="5415291"/>
        </p:xfrm>
        <a:graphic>
          <a:graphicData uri="http://schemas.openxmlformats.org/drawingml/2006/table">
            <a:tbl>
              <a:tblPr firstRow="1" bandRow="1">
                <a:tableStyleId>{5C22544A-7EE6-4342-B048-85BDC9FD1C3A}</a:tableStyleId>
              </a:tblPr>
              <a:tblGrid>
                <a:gridCol w="1586795">
                  <a:extLst>
                    <a:ext uri="{9D8B030D-6E8A-4147-A177-3AD203B41FA5}">
                      <a16:colId xmlns:a16="http://schemas.microsoft.com/office/drawing/2014/main" val="4085013949"/>
                    </a:ext>
                  </a:extLst>
                </a:gridCol>
                <a:gridCol w="1306286">
                  <a:extLst>
                    <a:ext uri="{9D8B030D-6E8A-4147-A177-3AD203B41FA5}">
                      <a16:colId xmlns:a16="http://schemas.microsoft.com/office/drawing/2014/main" val="369477160"/>
                    </a:ext>
                  </a:extLst>
                </a:gridCol>
                <a:gridCol w="1884783">
                  <a:extLst>
                    <a:ext uri="{9D8B030D-6E8A-4147-A177-3AD203B41FA5}">
                      <a16:colId xmlns:a16="http://schemas.microsoft.com/office/drawing/2014/main" val="1912789940"/>
                    </a:ext>
                  </a:extLst>
                </a:gridCol>
                <a:gridCol w="1027157">
                  <a:extLst>
                    <a:ext uri="{9D8B030D-6E8A-4147-A177-3AD203B41FA5}">
                      <a16:colId xmlns:a16="http://schemas.microsoft.com/office/drawing/2014/main" val="218496790"/>
                    </a:ext>
                  </a:extLst>
                </a:gridCol>
                <a:gridCol w="1192133">
                  <a:extLst>
                    <a:ext uri="{9D8B030D-6E8A-4147-A177-3AD203B41FA5}">
                      <a16:colId xmlns:a16="http://schemas.microsoft.com/office/drawing/2014/main" val="713048400"/>
                    </a:ext>
                  </a:extLst>
                </a:gridCol>
              </a:tblGrid>
              <a:tr h="1552788">
                <a:tc>
                  <a:txBody>
                    <a:bodyPr/>
                    <a:lstStyle/>
                    <a:p>
                      <a:endPar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Private clinics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Public </a:t>
                      </a:r>
                    </a:p>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health </a:t>
                      </a:r>
                    </a:p>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departments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Rural</a:t>
                      </a:r>
                      <a:r>
                        <a:rPr lang="en-US" sz="2400" baseline="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health clinics</a:t>
                      </a:r>
                      <a:endPar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Tribal</a:t>
                      </a:r>
                    </a:p>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Clinics/</a:t>
                      </a:r>
                    </a:p>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IHS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1257812427"/>
                  </a:ext>
                </a:extLst>
              </a:tr>
              <a:tr h="1213817">
                <a:tc>
                  <a:txBody>
                    <a:bodyPr/>
                    <a:lstStyle/>
                    <a:p>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Eligible visits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 38,144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17,441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5,471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4,330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2231278781"/>
                  </a:ext>
                </a:extLst>
              </a:tr>
              <a:tr h="1846579">
                <a:tc>
                  <a:txBody>
                    <a:bodyPr/>
                    <a:lstStyle/>
                    <a:p>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MO’s, Number of visits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18,956</a:t>
                      </a:r>
                    </a:p>
                    <a:p>
                      <a:pPr algn="ct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(49.7)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11,315</a:t>
                      </a:r>
                    </a:p>
                    <a:p>
                      <a:pPr algn="ctr"/>
                      <a:r>
                        <a:rPr lang="en-US" sz="2400" b="1" dirty="0">
                          <a:solidFill>
                            <a:srgbClr val="FF0000"/>
                          </a:solidFill>
                          <a:latin typeface="Calibri" panose="020F0502020204030204" pitchFamily="34" charset="0"/>
                          <a:ea typeface="Calibri" panose="020F0502020204030204" pitchFamily="34" charset="0"/>
                          <a:cs typeface="Calibri" panose="020F0502020204030204" pitchFamily="34" charset="0"/>
                        </a:rPr>
                        <a:t>(64.9)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3,295</a:t>
                      </a:r>
                    </a:p>
                    <a:p>
                      <a:pPr algn="ct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(60.2)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a:txBody>
                    <a:bodyPr/>
                    <a:lstStyle/>
                    <a:p>
                      <a:pPr algn="ctr"/>
                      <a:r>
                        <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1,633 </a:t>
                      </a:r>
                    </a:p>
                    <a:p>
                      <a:pPr algn="ctr"/>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(37.7) </a:t>
                      </a:r>
                    </a:p>
                    <a:p>
                      <a:pPr algn="ctr"/>
                      <a:endParaRPr lang="en-US" sz="2400"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extLst>
                  <a:ext uri="{0D108BD9-81ED-4DB2-BD59-A6C34878D82A}">
                    <a16:rowId xmlns:a16="http://schemas.microsoft.com/office/drawing/2014/main" val="742486075"/>
                  </a:ext>
                </a:extLst>
              </a:tr>
              <a:tr h="802107">
                <a:tc gridSpan="5">
                  <a:txBody>
                    <a:bodyPr/>
                    <a:lstStyle/>
                    <a:p>
                      <a:pPr algn="l"/>
                      <a:r>
                        <a:rPr lang="en-US" sz="2400" b="1" dirty="0">
                          <a:solidFill>
                            <a:sysClr val="windowText" lastClr="000000"/>
                          </a:solidFill>
                          <a:latin typeface="Calibri" panose="020F0502020204030204" pitchFamily="34" charset="0"/>
                          <a:ea typeface="Calibri" panose="020F0502020204030204" pitchFamily="34" charset="0"/>
                          <a:cs typeface="Calibri" panose="020F0502020204030204" pitchFamily="34" charset="0"/>
                        </a:rPr>
                        <a:t>P&lt;0.001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solidFill>
                  </a:tcPr>
                </a:tc>
                <a:tc hMerge="1">
                  <a:txBody>
                    <a:bodyPr/>
                    <a:lstStyle/>
                    <a:p>
                      <a:endParaRPr lang="en-US"/>
                    </a:p>
                  </a:txBody>
                  <a:tcPr/>
                </a:tc>
                <a:tc hMerge="1">
                  <a:txBody>
                    <a:bodyPr/>
                    <a:lstStyle/>
                    <a:p>
                      <a:pPr algn="ctr"/>
                      <a:endParaRPr lang="en-US" dirty="0"/>
                    </a:p>
                  </a:txBody>
                  <a:tcPr/>
                </a:tc>
                <a:tc hMerge="1">
                  <a:txBody>
                    <a:bodyPr/>
                    <a:lstStyle/>
                    <a:p>
                      <a:endParaRPr lang="en-US"/>
                    </a:p>
                  </a:txBody>
                  <a:tcPr/>
                </a:tc>
                <a:tc hMerge="1">
                  <a:txBody>
                    <a:bodyPr/>
                    <a:lstStyle/>
                    <a:p>
                      <a:pPr algn="ctr"/>
                      <a:endParaRPr lang="en-US" dirty="0"/>
                    </a:p>
                  </a:txBody>
                  <a:tcPr/>
                </a:tc>
                <a:extLst>
                  <a:ext uri="{0D108BD9-81ED-4DB2-BD59-A6C34878D82A}">
                    <a16:rowId xmlns:a16="http://schemas.microsoft.com/office/drawing/2014/main" val="3849396552"/>
                  </a:ext>
                </a:extLst>
              </a:tr>
            </a:tbl>
          </a:graphicData>
        </a:graphic>
      </p:graphicFrame>
      <p:sp>
        <p:nvSpPr>
          <p:cNvPr id="3" name="Right Arrow 2"/>
          <p:cNvSpPr/>
          <p:nvPr/>
        </p:nvSpPr>
        <p:spPr>
          <a:xfrm rot="16200000">
            <a:off x="8204333" y="5433672"/>
            <a:ext cx="1401958" cy="700268"/>
          </a:xfrm>
          <a:prstGeom prst="rightArrow">
            <a:avLst/>
          </a:prstGeom>
          <a:solidFill>
            <a:srgbClr val="00B0F0"/>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aphicFrame>
        <p:nvGraphicFramePr>
          <p:cNvPr id="5" name="Chart 4">
            <a:extLst>
              <a:ext uri="{FF2B5EF4-FFF2-40B4-BE49-F238E27FC236}">
                <a16:creationId xmlns:a16="http://schemas.microsoft.com/office/drawing/2014/main" id="{513A7D7A-D65C-20C0-C400-92E23F157DEC}"/>
              </a:ext>
            </a:extLst>
          </p:cNvPr>
          <p:cNvGraphicFramePr/>
          <p:nvPr>
            <p:extLst>
              <p:ext uri="{D42A27DB-BD31-4B8C-83A1-F6EECF244321}">
                <p14:modId xmlns:p14="http://schemas.microsoft.com/office/powerpoint/2010/main" val="1776334913"/>
              </p:ext>
            </p:extLst>
          </p:nvPr>
        </p:nvGraphicFramePr>
        <p:xfrm>
          <a:off x="138245" y="1231641"/>
          <a:ext cx="4824329" cy="5415292"/>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87F25913-252C-562F-0999-2FB8F8494B49}"/>
              </a:ext>
            </a:extLst>
          </p:cNvPr>
          <p:cNvSpPr txBox="1"/>
          <p:nvPr/>
        </p:nvSpPr>
        <p:spPr>
          <a:xfrm>
            <a:off x="9909" y="6646933"/>
            <a:ext cx="9245538" cy="276999"/>
          </a:xfrm>
          <a:prstGeom prst="rect">
            <a:avLst/>
          </a:prstGeom>
          <a:noFill/>
        </p:spPr>
        <p:txBody>
          <a:bodyPr wrap="square">
            <a:spAutoFit/>
          </a:bodyPr>
          <a:lstStyle/>
          <a:p>
            <a:r>
              <a:rPr lang="en-US" sz="1200" b="1" dirty="0">
                <a:effectLst/>
                <a:latin typeface="Calibri" panose="020F0502020204030204" pitchFamily="34" charset="0"/>
                <a:ea typeface="Calibri" panose="020F0502020204030204" pitchFamily="34" charset="0"/>
                <a:cs typeface="Calibri" panose="020F0502020204030204" pitchFamily="34" charset="0"/>
              </a:rPr>
              <a:t>Newcomer </a:t>
            </a:r>
            <a:r>
              <a:rPr lang="en-US" sz="1200" b="1" dirty="0">
                <a:latin typeface="Calibri" panose="020F0502020204030204" pitchFamily="34" charset="0"/>
                <a:ea typeface="Calibri" panose="020F0502020204030204" pitchFamily="34" charset="0"/>
                <a:cs typeface="Calibri" panose="020F0502020204030204" pitchFamily="34" charset="0"/>
              </a:rPr>
              <a:t>S.R.</a:t>
            </a:r>
            <a:r>
              <a:rPr lang="en-US" sz="1200" b="1" dirty="0">
                <a:effectLst/>
                <a:latin typeface="Calibri" panose="020F0502020204030204" pitchFamily="34" charset="0"/>
                <a:ea typeface="Calibri" panose="020F0502020204030204" pitchFamily="34" charset="0"/>
                <a:cs typeface="Calibri" panose="020F0502020204030204" pitchFamily="34" charset="0"/>
              </a:rPr>
              <a:t>,  Human Vaccines and Immunotherapeutics</a:t>
            </a:r>
            <a:r>
              <a:rPr lang="en-US" sz="1200" b="1" dirty="0">
                <a:latin typeface="Calibri" panose="020F0502020204030204" pitchFamily="34" charset="0"/>
                <a:ea typeface="Calibri" panose="020F0502020204030204" pitchFamily="34" charset="0"/>
                <a:cs typeface="Calibri" panose="020F0502020204030204" pitchFamily="34" charset="0"/>
              </a:rPr>
              <a:t> </a:t>
            </a:r>
            <a:r>
              <a:rPr lang="en-US" sz="1200" b="1" dirty="0">
                <a:effectLst/>
                <a:latin typeface="Calibri" panose="020F0502020204030204" pitchFamily="34" charset="0"/>
                <a:ea typeface="Calibri" panose="020F0502020204030204" pitchFamily="34" charset="0"/>
                <a:cs typeface="Calibri" panose="020F0502020204030204" pitchFamily="34" charset="0"/>
              </a:rPr>
              <a:t>(2022)</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altLang="en-US" sz="1200" b="1"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kumimoji="0" lang="en-US" altLang="en-US" sz="1200" b="1"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CDC, NCRID (2021), 2020 National Immunization Survey - Teen</a:t>
            </a:r>
            <a:r>
              <a:rPr kumimoji="0" lang="en-US" altLang="en-US" sz="12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2571780986"/>
      </p:ext>
    </p:extLst>
  </p:cSld>
  <p:clrMapOvr>
    <a:masterClrMapping/>
  </p:clrMapOvr>
  <mc:AlternateContent xmlns:mc="http://schemas.openxmlformats.org/markup-compatibility/2006" xmlns:p14="http://schemas.microsoft.com/office/powerpoint/2010/main">
    <mc:Choice Requires="p14">
      <p:transition spd="slow" p14:dur="2000" advTm="822"/>
    </mc:Choice>
    <mc:Fallback xmlns="">
      <p:transition spd="slow" advTm="82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F75DBA5-7D0D-FAA4-2DF8-109A669090D0}"/>
              </a:ext>
            </a:extLst>
          </p:cNvPr>
          <p:cNvSpPr>
            <a:spLocks noGrp="1"/>
          </p:cNvSpPr>
          <p:nvPr>
            <p:ph type="ftr" sz="quarter" idx="10"/>
          </p:nvPr>
        </p:nvSpPr>
        <p:spPr>
          <a:xfrm>
            <a:off x="256515" y="406227"/>
            <a:ext cx="10038347" cy="509929"/>
          </a:xfrm>
        </p:spPr>
        <p:txBody>
          <a:bodyPr/>
          <a:lstStyle/>
          <a:p>
            <a:r>
              <a:rPr lang="en-US" sz="4000" b="1" dirty="0">
                <a:latin typeface="Calibri" panose="020F0502020204030204" pitchFamily="34" charset="0"/>
                <a:ea typeface="Calibri" panose="020F0502020204030204" pitchFamily="34" charset="0"/>
                <a:cs typeface="Calibri" panose="020F0502020204030204" pitchFamily="34" charset="0"/>
              </a:rPr>
              <a:t>Vaccinations in Public Health Departments</a:t>
            </a:r>
          </a:p>
        </p:txBody>
      </p:sp>
      <p:sp>
        <p:nvSpPr>
          <p:cNvPr id="5" name="TextBox 4">
            <a:extLst>
              <a:ext uri="{FF2B5EF4-FFF2-40B4-BE49-F238E27FC236}">
                <a16:creationId xmlns:a16="http://schemas.microsoft.com/office/drawing/2014/main" id="{A381027C-75F6-480F-3F87-2B8359249836}"/>
              </a:ext>
            </a:extLst>
          </p:cNvPr>
          <p:cNvSpPr txBox="1"/>
          <p:nvPr/>
        </p:nvSpPr>
        <p:spPr>
          <a:xfrm>
            <a:off x="256515" y="2176759"/>
            <a:ext cx="11422138" cy="3539430"/>
          </a:xfrm>
          <a:prstGeom prst="rect">
            <a:avLst/>
          </a:prstGeom>
          <a:noFill/>
        </p:spPr>
        <p:txBody>
          <a:bodyPr wrap="square">
            <a:spAutoFit/>
          </a:bodyPr>
          <a:lstStyle/>
          <a:p>
            <a:pPr marL="457200" indent="-45720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Adolescents residing in rural areas are twice as likely to use public facilities</a:t>
            </a:r>
          </a:p>
          <a:p>
            <a:pPr marL="457200" indent="-457200">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dirty="0">
                <a:effectLst/>
                <a:latin typeface="Calibri" panose="020F0502020204030204" pitchFamily="34" charset="0"/>
                <a:ea typeface="Calibri" panose="020F0502020204030204" pitchFamily="34" charset="0"/>
                <a:cs typeface="Calibri" panose="020F0502020204030204" pitchFamily="34" charset="0"/>
              </a:rPr>
              <a:t>There is a pressing need to identify and address barriers in venues outside of traditional primary care provider offices</a:t>
            </a:r>
            <a:r>
              <a:rPr lang="en-US" sz="2800" dirty="0">
                <a:latin typeface="Calibri" panose="020F0502020204030204" pitchFamily="34" charset="0"/>
                <a:ea typeface="Calibri" panose="020F0502020204030204" pitchFamily="34" charset="0"/>
                <a:cs typeface="Calibri" panose="020F0502020204030204" pitchFamily="34" charset="0"/>
              </a:rPr>
              <a:t> </a:t>
            </a:r>
          </a:p>
          <a:p>
            <a:pPr marL="457200" indent="-457200">
              <a:buFont typeface="Wingdings" panose="05000000000000000000" pitchFamily="2" charset="2"/>
              <a:buChar char="§"/>
            </a:pPr>
            <a:endParaRPr lang="en-US" sz="2800" dirty="0">
              <a:latin typeface="Calibri" panose="020F0502020204030204" pitchFamily="34" charset="0"/>
              <a:ea typeface="Calibri" panose="020F0502020204030204" pitchFamily="34" charset="0"/>
              <a:cs typeface="Calibri" panose="020F0502020204030204" pitchFamily="34" charset="0"/>
            </a:endParaRPr>
          </a:p>
          <a:p>
            <a:pPr marL="457200" indent="-457200">
              <a:buFont typeface="Wingdings" panose="05000000000000000000" pitchFamily="2" charset="2"/>
              <a:buChar char="§"/>
            </a:pPr>
            <a:r>
              <a:rPr lang="en-US" sz="2800" dirty="0">
                <a:latin typeface="Calibri" panose="020F0502020204030204" pitchFamily="34" charset="0"/>
                <a:ea typeface="Calibri" panose="020F0502020204030204" pitchFamily="34" charset="0"/>
                <a:cs typeface="Calibri" panose="020F0502020204030204" pitchFamily="34" charset="0"/>
              </a:rPr>
              <a:t>Lack of studies that have gathered comprehensive data on nurse- and clinic-level facilitators in public health departments</a:t>
            </a:r>
          </a:p>
          <a:p>
            <a:endParaRPr lang="en-US" sz="2800" dirty="0">
              <a:latin typeface="Calibri" panose="020F0502020204030204" pitchFamily="34" charset="0"/>
              <a:ea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BD2086DD-BA48-C909-BE08-3073AE086478}"/>
              </a:ext>
            </a:extLst>
          </p:cNvPr>
          <p:cNvSpPr/>
          <p:nvPr/>
        </p:nvSpPr>
        <p:spPr>
          <a:xfrm>
            <a:off x="256515" y="1326324"/>
            <a:ext cx="11550474" cy="479065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FBAF766-DE24-B901-FEF4-23BFE957AB4F}"/>
              </a:ext>
            </a:extLst>
          </p:cNvPr>
          <p:cNvSpPr txBox="1"/>
          <p:nvPr/>
        </p:nvSpPr>
        <p:spPr>
          <a:xfrm>
            <a:off x="0" y="6614270"/>
            <a:ext cx="9833811" cy="261610"/>
          </a:xfrm>
          <a:prstGeom prst="rect">
            <a:avLst/>
          </a:prstGeom>
          <a:noFill/>
        </p:spPr>
        <p:txBody>
          <a:bodyPr wrap="square">
            <a:spAutoFit/>
          </a:bodyPr>
          <a:lstStyle/>
          <a:p>
            <a:r>
              <a:rPr lang="en-US" sz="1100" b="1" dirty="0">
                <a:latin typeface="Calibri" panose="020F0502020204030204" pitchFamily="34" charset="0"/>
                <a:ea typeface="Calibri" panose="020F0502020204030204" pitchFamily="34" charset="0"/>
                <a:cs typeface="Calibri" panose="020F0502020204030204" pitchFamily="34" charset="0"/>
              </a:rPr>
              <a:t>Lollier A., Preventive Medicine Reports (2018), Gunn R ., American Journal of Preventive Medicine (2020), Hudson, S. M., Vaccine (2016), NVAC Report (2016)</a:t>
            </a:r>
          </a:p>
        </p:txBody>
      </p:sp>
    </p:spTree>
    <p:extLst>
      <p:ext uri="{BB962C8B-B14F-4D97-AF65-F5344CB8AC3E}">
        <p14:creationId xmlns:p14="http://schemas.microsoft.com/office/powerpoint/2010/main" val="11189270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2|1.3|0.6|0.5"/>
</p:tagLst>
</file>

<file path=ppt/theme/theme1.xml><?xml version="1.0" encoding="utf-8"?>
<a:theme xmlns:a="http://schemas.openxmlformats.org/drawingml/2006/main" name="Office Theme">
  <a:themeElements>
    <a:clrScheme name="Custom 20">
      <a:dk1>
        <a:srgbClr val="000000"/>
      </a:dk1>
      <a:lt1>
        <a:srgbClr val="FFFFFF"/>
      </a:lt1>
      <a:dk2>
        <a:srgbClr val="CAD8D6"/>
      </a:dk2>
      <a:lt2>
        <a:srgbClr val="E7E6E6"/>
      </a:lt2>
      <a:accent1>
        <a:srgbClr val="7E8679"/>
      </a:accent1>
      <a:accent2>
        <a:srgbClr val="72292A"/>
      </a:accent2>
      <a:accent3>
        <a:srgbClr val="4A3A1C"/>
      </a:accent3>
      <a:accent4>
        <a:srgbClr val="E47D60"/>
      </a:accent4>
      <a:accent5>
        <a:srgbClr val="CEBBAF"/>
      </a:accent5>
      <a:accent6>
        <a:srgbClr val="E8DAC4"/>
      </a:accent6>
      <a:hlink>
        <a:srgbClr val="3968F6"/>
      </a:hlink>
      <a:folHlink>
        <a:srgbClr val="954F72"/>
      </a:folHlink>
    </a:clrScheme>
    <a:fontScheme name="Custom 23">
      <a:majorFont>
        <a:latin typeface="Baskerville Old Face"/>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loral-Flourish_Win32_CP_v8" id="{BCFB3359-BC8B-4F4E-99DD-822A55018E7C}" vid="{7DF7CEC2-9D9A-40F6-95E4-E2F6E93D64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4" ma:contentTypeDescription="Create a new document." ma:contentTypeScope="" ma:versionID="2d714a3296df14eba7a100bb665443ca">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49549bf45bfbbfb6cffed527380e77e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ACE2AAA-C718-435C-B4E6-95A08ACAC441}">
  <ds:schemaRefs>
    <ds:schemaRef ds:uri="http://schemas.microsoft.com/sharepoint/v3/contenttype/forms"/>
  </ds:schemaRefs>
</ds:datastoreItem>
</file>

<file path=customXml/itemProps2.xml><?xml version="1.0" encoding="utf-8"?>
<ds:datastoreItem xmlns:ds="http://schemas.openxmlformats.org/officeDocument/2006/customXml" ds:itemID="{8FBB2F3B-6257-41BB-8B64-5AC7494F274B}">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614EFF02-EA18-493C-972D-813DB244CB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{A2650B42-4679-4C21-BA5B-C4CAD0469985}tf56410444_win32</Template>
  <TotalTime>34678</TotalTime>
  <Words>3737</Words>
  <Application>Microsoft Office PowerPoint</Application>
  <PresentationFormat>Widescreen</PresentationFormat>
  <Paragraphs>375</Paragraphs>
  <Slides>32</Slides>
  <Notes>22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Baskerville</vt:lpstr>
      <vt:lpstr>Baskerville Old Face</vt:lpstr>
      <vt:lpstr>Calibri</vt:lpstr>
      <vt:lpstr>Gill Sans Light</vt:lpstr>
      <vt:lpstr>Gill Sans Nova</vt:lpstr>
      <vt:lpstr>Gill Sans Nova Light</vt:lpstr>
      <vt:lpstr>Wingdings</vt:lpstr>
      <vt:lpstr>Office Theme</vt:lpstr>
      <vt:lpstr>Graduate Conference 2023 The University of Montana  Juthika Thaker, MHA PhD Candidate (Public Health) </vt:lpstr>
      <vt:lpstr>“I give the kids my warty gourd story”: A qualitative study on public health nurses’ experiences with human papillomavirus (HPV) vaccination in Montana</vt:lpstr>
      <vt:lpstr>Agenda</vt:lpstr>
      <vt:lpstr>Background</vt:lpstr>
      <vt:lpstr>PowerPoint Presentation</vt:lpstr>
      <vt:lpstr>PowerPoint Presentation</vt:lpstr>
      <vt:lpstr>HPV Vaccine Uptake in Montana </vt:lpstr>
      <vt:lpstr>Missed Opportunities (MO)</vt:lpstr>
      <vt:lpstr>PowerPoint Presentation</vt:lpstr>
      <vt:lpstr>  </vt:lpstr>
      <vt:lpstr>Methods</vt:lpstr>
      <vt:lpstr>PowerPoint Presentation</vt:lpstr>
      <vt:lpstr>PowerPoint Presentation</vt:lpstr>
      <vt:lpstr>Data Collection</vt:lpstr>
      <vt:lpstr>PowerPoint Presentation</vt:lpstr>
      <vt:lpstr>Recruitment and Interviews</vt:lpstr>
      <vt:lpstr>Survey Tool and Interview Guide</vt:lpstr>
      <vt:lpstr>Data Analysis</vt:lpstr>
      <vt:lpstr>PowerPoint Presentation</vt:lpstr>
      <vt:lpstr>Data Analysis- Survey Results</vt:lpstr>
      <vt:lpstr>PowerPoint Presentation</vt:lpstr>
      <vt:lpstr>Themes and Subthemes</vt:lpstr>
      <vt:lpstr>PowerPoint Presentation</vt:lpstr>
      <vt:lpstr>Recommendations</vt:lpstr>
      <vt:lpstr>What have nurses told us about improving HPV vaccination rates?</vt:lpstr>
      <vt:lpstr>Conclusion</vt:lpstr>
      <vt:lpstr>Dissemination Plan</vt:lpstr>
      <vt:lpstr>PowerPoint Presentation</vt:lpstr>
      <vt:lpstr>Thank you!</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Committee Meeting</dc:title>
  <dc:creator>Thaker, Juthika</dc:creator>
  <cp:lastModifiedBy>Thaker, Juthika</cp:lastModifiedBy>
  <cp:revision>567</cp:revision>
  <dcterms:created xsi:type="dcterms:W3CDTF">2022-10-23T23:10:17Z</dcterms:created>
  <dcterms:modified xsi:type="dcterms:W3CDTF">2023-02-13T04:51:49Z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