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0233600" cy="329184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0" autoAdjust="0"/>
    <p:restoredTop sz="96279" autoAdjust="0"/>
  </p:normalViewPr>
  <p:slideViewPr>
    <p:cSldViewPr snapToGrid="0" snapToObjects="1" showGuides="1">
      <p:cViewPr>
        <p:scale>
          <a:sx n="100" d="100"/>
          <a:sy n="100" d="100"/>
        </p:scale>
        <p:origin x="48" y="168"/>
      </p:cViewPr>
      <p:guideLst>
        <p:guide orient="horz" pos="3318"/>
        <p:guide orient="horz" pos="288"/>
        <p:guide orient="horz" pos="2016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7" d="100"/>
          <a:sy n="87"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2/17/2023</a:t>
            </a:fld>
            <a:endParaRPr lang="en-US" dirty="0"/>
          </a:p>
        </p:txBody>
      </p:sp>
      <p:sp>
        <p:nvSpPr>
          <p:cNvPr id="4" name="Slide Image Placeholder 3"/>
          <p:cNvSpPr>
            <a:spLocks noGrp="1" noRot="1" noChangeAspect="1"/>
          </p:cNvSpPr>
          <p:nvPr>
            <p:ph type="sldImg" idx="2"/>
          </p:nvPr>
        </p:nvSpPr>
        <p:spPr>
          <a:xfrm>
            <a:off x="1333500" y="685800"/>
            <a:ext cx="4191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8578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8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8" y="5832956"/>
            <a:ext cx="12458671"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5242658"/>
            <a:ext cx="12442032"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8" y="17869521"/>
            <a:ext cx="12460125"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5" y="17219892"/>
            <a:ext cx="12442031"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1" y="21132686"/>
            <a:ext cx="1244057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1" y="20550326"/>
            <a:ext cx="1244057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8" y="5840894"/>
            <a:ext cx="1244057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5242658"/>
            <a:ext cx="12447852" cy="611698"/>
          </a:xfrm>
          <a:prstGeom prst="rect">
            <a:avLst/>
          </a:prstGeom>
          <a:noFill/>
        </p:spPr>
        <p:txBody>
          <a:bodyPr wrap="square" lIns="91436" tIns="91436" rIns="91436" bIns="91436" anchor="ctr" anchorCtr="0">
            <a:spAutoFit/>
          </a:bodyPr>
          <a:lstStyle>
            <a:lvl1pPr marL="0" indent="0" algn="ctr">
              <a:buNone/>
              <a:tabLst/>
              <a:defRPr sz="2775"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8" y="5242658"/>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8" y="5832956"/>
            <a:ext cx="1244469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8" y="17187785"/>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17778081"/>
            <a:ext cx="12449306"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8" y="25656320"/>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26246618"/>
            <a:ext cx="12449306"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3526985"/>
            <a:ext cx="29546550" cy="960120"/>
          </a:xfrm>
          <a:prstGeom prst="rect">
            <a:avLst/>
          </a:prstGeom>
        </p:spPr>
        <p:txBody>
          <a:bodyPr>
            <a:normAutofit/>
          </a:bodyPr>
          <a:lstStyle>
            <a:lvl1pPr marL="0" indent="0" algn="ctr">
              <a:buFontTx/>
              <a:buNone/>
              <a:defRPr sz="4418">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138240"/>
            <a:ext cx="29546550" cy="1388745"/>
          </a:xfrm>
          <a:prstGeom prst="rect">
            <a:avLst/>
          </a:prstGeom>
        </p:spPr>
        <p:txBody>
          <a:bodyPr anchor="t" anchorCtr="1">
            <a:normAutofit/>
          </a:bodyPr>
          <a:lstStyle>
            <a:lvl1pPr marL="0" indent="0" algn="ctr">
              <a:buFontTx/>
              <a:buNone/>
              <a:defRPr sz="6546">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438272"/>
            <a:ext cx="29546550" cy="1699967"/>
          </a:xfrm>
          <a:prstGeom prst="rect">
            <a:avLst/>
          </a:prstGeom>
        </p:spPr>
        <p:txBody>
          <a:bodyPr anchor="t" anchorCtr="1">
            <a:normAutofit/>
          </a:bodyPr>
          <a:lstStyle>
            <a:lvl1pPr marL="0" indent="0" algn="ctr">
              <a:buFontTx/>
              <a:buNone/>
              <a:defRPr sz="7855" b="1">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
        <p:nvSpPr>
          <p:cNvPr id="31" name="TextBox 30"/>
          <p:cNvSpPr txBox="1"/>
          <p:nvPr userDrawn="1"/>
        </p:nvSpPr>
        <p:spPr>
          <a:xfrm>
            <a:off x="16620565" y="10474037"/>
            <a:ext cx="8659906" cy="394595"/>
          </a:xfrm>
          <a:prstGeom prst="rect">
            <a:avLst/>
          </a:prstGeom>
          <a:noFill/>
        </p:spPr>
        <p:txBody>
          <a:bodyPr wrap="square" rtlCol="0">
            <a:spAutoFit/>
          </a:bodyPr>
          <a:lstStyle/>
          <a:p>
            <a:endParaRPr lang="en-US" sz="196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8" y="5832956"/>
            <a:ext cx="12458671"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5242658"/>
            <a:ext cx="12442032"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8" y="17869521"/>
            <a:ext cx="12460125"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5" y="17219892"/>
            <a:ext cx="12442031"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1" y="21132686"/>
            <a:ext cx="1244057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1" y="20550326"/>
            <a:ext cx="1244057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8" y="5840894"/>
            <a:ext cx="1244057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5242658"/>
            <a:ext cx="12447852" cy="611698"/>
          </a:xfrm>
          <a:prstGeom prst="rect">
            <a:avLst/>
          </a:prstGeom>
          <a:noFill/>
        </p:spPr>
        <p:txBody>
          <a:bodyPr wrap="square" lIns="91436" tIns="91436" rIns="91436" bIns="91436" anchor="ctr" anchorCtr="0">
            <a:spAutoFit/>
          </a:bodyPr>
          <a:lstStyle>
            <a:lvl1pPr marL="0" indent="0" algn="ctr">
              <a:buNone/>
              <a:tabLst/>
              <a:defRPr sz="2775"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8" y="5242658"/>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8" y="5832956"/>
            <a:ext cx="12444693"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8" y="17187785"/>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17778081"/>
            <a:ext cx="12449306"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8" y="25656320"/>
            <a:ext cx="12444693"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26246618"/>
            <a:ext cx="12449306" cy="763905"/>
          </a:xfrm>
          <a:prstGeom prst="rect">
            <a:avLst/>
          </a:prstGeom>
        </p:spPr>
        <p:txBody>
          <a:bodyPr wrap="square" lIns="228589" tIns="228589" rIns="228589" bIns="228589">
            <a:spAutoFit/>
          </a:bodyPr>
          <a:lstStyle>
            <a:lvl1pPr marL="0" indent="0">
              <a:buNone/>
              <a:defRPr sz="1964">
                <a:solidFill>
                  <a:schemeClr val="accent5">
                    <a:lumMod val="50000"/>
                  </a:schemeClr>
                </a:solidFill>
                <a:latin typeface="Times New Roman" panose="02020603050405020304" pitchFamily="18" charset="0"/>
                <a:cs typeface="Times New Roman" panose="02020603050405020304" pitchFamily="18" charset="0"/>
              </a:defRPr>
            </a:lvl1pPr>
            <a:lvl2pPr marL="1114434" indent="-428628">
              <a:defRPr sz="1875">
                <a:latin typeface="Trebuchet MS" pitchFamily="34" charset="0"/>
              </a:defRPr>
            </a:lvl2pPr>
            <a:lvl3pPr marL="1543063" indent="-428628">
              <a:defRPr sz="1875">
                <a:latin typeface="Trebuchet MS" pitchFamily="34" charset="0"/>
              </a:defRPr>
            </a:lvl3pPr>
            <a:lvl4pPr marL="2014555" indent="-471492">
              <a:defRPr sz="1875">
                <a:latin typeface="Trebuchet MS" pitchFamily="34" charset="0"/>
              </a:defRPr>
            </a:lvl4pPr>
            <a:lvl5pPr marL="2357458" indent="-342903">
              <a:defRPr sz="187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3327479"/>
            <a:ext cx="29546550" cy="960120"/>
          </a:xfrm>
          <a:prstGeom prst="rect">
            <a:avLst/>
          </a:prstGeom>
        </p:spPr>
        <p:txBody>
          <a:bodyPr>
            <a:normAutofit/>
          </a:bodyPr>
          <a:lstStyle>
            <a:lvl1pPr marL="0" indent="0" algn="ctr">
              <a:buFontTx/>
              <a:buNone/>
              <a:defRPr sz="4418">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1938735"/>
            <a:ext cx="29546550" cy="1388745"/>
          </a:xfrm>
          <a:prstGeom prst="rect">
            <a:avLst/>
          </a:prstGeom>
        </p:spPr>
        <p:txBody>
          <a:bodyPr anchor="t" anchorCtr="1">
            <a:normAutofit/>
          </a:bodyPr>
          <a:lstStyle>
            <a:lvl1pPr marL="0" indent="0" algn="ctr">
              <a:buFontTx/>
              <a:buNone/>
              <a:defRPr sz="6546">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238767"/>
            <a:ext cx="29546550" cy="1699967"/>
          </a:xfrm>
          <a:prstGeom prst="rect">
            <a:avLst/>
          </a:prstGeom>
        </p:spPr>
        <p:txBody>
          <a:bodyPr anchor="t" anchorCtr="1">
            <a:normAutofit/>
          </a:bodyPr>
          <a:lstStyle>
            <a:lvl1pPr marL="0" indent="0" algn="ctr">
              <a:buFontTx/>
              <a:buNone/>
              <a:defRPr sz="7855" b="1">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
        <p:nvSpPr>
          <p:cNvPr id="31" name="TextBox 30"/>
          <p:cNvSpPr txBox="1"/>
          <p:nvPr userDrawn="1"/>
        </p:nvSpPr>
        <p:spPr>
          <a:xfrm>
            <a:off x="16620565" y="10474037"/>
            <a:ext cx="8659906" cy="394595"/>
          </a:xfrm>
          <a:prstGeom prst="rect">
            <a:avLst/>
          </a:prstGeom>
          <a:noFill/>
        </p:spPr>
        <p:txBody>
          <a:bodyPr wrap="square" rtlCol="0">
            <a:spAutoFit/>
          </a:bodyPr>
          <a:lstStyle/>
          <a:p>
            <a:endParaRPr lang="en-US" sz="196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7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AE3D5-90F4-1E4D-B548-34F64E5F75E4}"/>
              </a:ext>
            </a:extLst>
          </p:cNvPr>
          <p:cNvSpPr/>
          <p:nvPr userDrawn="1"/>
        </p:nvSpPr>
        <p:spPr>
          <a:xfrm rot="10800000">
            <a:off x="0" y="31870996"/>
            <a:ext cx="40233600" cy="1047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10" name="Text Box 14"/>
          <p:cNvSpPr txBox="1">
            <a:spLocks noChangeArrowheads="1"/>
          </p:cNvSpPr>
          <p:nvPr/>
        </p:nvSpPr>
        <p:spPr bwMode="auto">
          <a:xfrm>
            <a:off x="1537064" y="32305934"/>
            <a:ext cx="3052028" cy="304360"/>
          </a:xfrm>
          <a:prstGeom prst="rect">
            <a:avLst/>
          </a:prstGeom>
          <a:noFill/>
          <a:ln w="9525">
            <a:noFill/>
            <a:miter lim="800000"/>
            <a:headEnd/>
            <a:tailEnd/>
          </a:ln>
          <a:effectLst/>
        </p:spPr>
        <p:txBody>
          <a:bodyPr wrap="square" lIns="68447" tIns="34217" rIns="68447" bIns="34217">
            <a:spAutoFit/>
          </a:bodyPr>
          <a:lstStyle/>
          <a:p>
            <a:pPr eaLnBrk="0" hangingPunct="0">
              <a:lnSpc>
                <a:spcPct val="65000"/>
              </a:lnSpc>
              <a:spcBef>
                <a:spcPct val="50000"/>
              </a:spcBef>
              <a:defRPr/>
            </a:pPr>
            <a:r>
              <a:rPr lang="en-US" sz="57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82"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9F8B912-0B94-D74F-B447-6178CF3CB2C1}"/>
              </a:ext>
            </a:extLst>
          </p:cNvPr>
          <p:cNvGraphicFramePr>
            <a:graphicFrameLocks noGrp="1"/>
          </p:cNvGraphicFramePr>
          <p:nvPr userDrawn="1">
            <p:extLst>
              <p:ext uri="{D42A27DB-BD31-4B8C-83A1-F6EECF244321}">
                <p14:modId xmlns:p14="http://schemas.microsoft.com/office/powerpoint/2010/main" val="4017507244"/>
              </p:ext>
            </p:extLst>
          </p:nvPr>
        </p:nvGraphicFramePr>
        <p:xfrm>
          <a:off x="-13437703" y="10932"/>
          <a:ext cx="13018604" cy="32975581"/>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33243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9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12222" marB="37407">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17125">
                <a:tc gridSpan="2">
                  <a:txBody>
                    <a:bodyPr/>
                    <a:lstStyle/>
                    <a:p>
                      <a:pPr defTabSz="3765639"/>
                      <a:r>
                        <a:rPr lang="en-US" sz="2300" i="0" dirty="0">
                          <a:solidFill>
                            <a:srgbClr val="D9D9D9"/>
                          </a:solidFill>
                          <a:latin typeface="Arial"/>
                          <a:cs typeface="Arial"/>
                        </a:rPr>
                        <a:t>This PowerPoint template produces a </a:t>
                      </a:r>
                      <a:r>
                        <a:rPr lang="en-US" sz="2300" i="0" dirty="0">
                          <a:solidFill>
                            <a:srgbClr val="FFC000"/>
                          </a:solidFill>
                          <a:latin typeface="Arial"/>
                          <a:cs typeface="Arial"/>
                        </a:rPr>
                        <a:t>44”44" </a:t>
                      </a:r>
                      <a:r>
                        <a:rPr lang="en-US" sz="2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300" i="0" dirty="0">
                        <a:solidFill>
                          <a:srgbClr val="D9D9D9"/>
                        </a:solidFill>
                        <a:latin typeface="Arial"/>
                        <a:cs typeface="Arial"/>
                      </a:endParaRPr>
                    </a:p>
                    <a:p>
                      <a:pPr defTabSz="3765639"/>
                      <a:r>
                        <a:rPr lang="en-US" sz="2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300" i="0" dirty="0" err="1">
                          <a:solidFill>
                            <a:srgbClr val="FFC000"/>
                          </a:solidFill>
                          <a:latin typeface="Arial"/>
                          <a:cs typeface="Arial"/>
                        </a:rPr>
                        <a:t>PosterPresentations.com</a:t>
                      </a:r>
                      <a:r>
                        <a:rPr lang="en-US" sz="2300" i="0" dirty="0">
                          <a:solidFill>
                            <a:srgbClr val="D9D9D9"/>
                          </a:solidFill>
                          <a:latin typeface="Arial"/>
                          <a:cs typeface="Arial"/>
                        </a:rPr>
                        <a:t> and click on the  </a:t>
                      </a:r>
                      <a:r>
                        <a:rPr lang="en-US" sz="2300" i="0" dirty="0">
                          <a:solidFill>
                            <a:srgbClr val="FFC000"/>
                          </a:solidFill>
                          <a:latin typeface="Arial"/>
                          <a:cs typeface="Arial"/>
                        </a:rPr>
                        <a:t>HELP DESK</a:t>
                      </a:r>
                      <a:r>
                        <a:rPr lang="en-US" sz="2300" i="0" baseline="0" dirty="0">
                          <a:solidFill>
                            <a:srgbClr val="D9D9D9"/>
                          </a:solidFill>
                          <a:latin typeface="Arial"/>
                          <a:cs typeface="Arial"/>
                        </a:rPr>
                        <a:t> </a:t>
                      </a:r>
                      <a:r>
                        <a:rPr lang="en-US" sz="2300" i="0" dirty="0">
                          <a:solidFill>
                            <a:srgbClr val="D9D9D9"/>
                          </a:solidFill>
                          <a:latin typeface="Arial"/>
                          <a:cs typeface="Arial"/>
                        </a:rPr>
                        <a:t>tab.</a:t>
                      </a:r>
                    </a:p>
                    <a:p>
                      <a:pPr defTabSz="3765639"/>
                      <a:endParaRPr lang="en-US" sz="2300" i="0" dirty="0">
                        <a:solidFill>
                          <a:srgbClr val="D9D9D9"/>
                        </a:solidFill>
                        <a:latin typeface="Arial"/>
                        <a:cs typeface="Arial"/>
                      </a:endParaRPr>
                    </a:p>
                    <a:p>
                      <a:pPr defTabSz="3765639"/>
                      <a:r>
                        <a:rPr lang="en-US" sz="2300" i="0" dirty="0">
                          <a:solidFill>
                            <a:srgbClr val="D9D9D9"/>
                          </a:solidFill>
                          <a:latin typeface="Arial"/>
                          <a:cs typeface="Arial"/>
                        </a:rPr>
                        <a:t>To print your poster using our same-day professional printing service, go online to </a:t>
                      </a:r>
                      <a:r>
                        <a:rPr lang="en-US" sz="2300" i="0" dirty="0" err="1">
                          <a:solidFill>
                            <a:srgbClr val="FFC000"/>
                          </a:solidFill>
                          <a:latin typeface="Arial"/>
                          <a:cs typeface="Arial"/>
                        </a:rPr>
                        <a:t>PosterPresentations.com</a:t>
                      </a:r>
                      <a:r>
                        <a:rPr lang="en-US" sz="2300" i="0" dirty="0">
                          <a:solidFill>
                            <a:srgbClr val="D9D9D9"/>
                          </a:solidFill>
                          <a:latin typeface="Arial"/>
                          <a:cs typeface="Arial"/>
                        </a:rPr>
                        <a:t> and click on "</a:t>
                      </a:r>
                      <a:r>
                        <a:rPr lang="en-US" sz="2300" i="0" dirty="0">
                          <a:solidFill>
                            <a:srgbClr val="FFC000"/>
                          </a:solidFill>
                          <a:latin typeface="Arial"/>
                          <a:cs typeface="Arial"/>
                        </a:rPr>
                        <a:t>Order your poster</a:t>
                      </a:r>
                      <a:r>
                        <a:rPr lang="en-US" sz="2300" i="0" dirty="0">
                          <a:solidFill>
                            <a:srgbClr val="D9D9D9"/>
                          </a:solidFill>
                          <a:latin typeface="Arial"/>
                          <a:cs typeface="Arial"/>
                        </a:rPr>
                        <a:t>".</a:t>
                      </a:r>
                      <a:endParaRPr lang="en-US" sz="2300" b="1" dirty="0">
                        <a:solidFill>
                          <a:srgbClr val="D9D9D9"/>
                        </a:solidFill>
                        <a:latin typeface="Arial"/>
                        <a:cs typeface="Arial"/>
                      </a:endParaRPr>
                    </a:p>
                  </a:txBody>
                  <a:tcPr marL="182880" marT="112222" marB="37407">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3831">
                <a:tc>
                  <a:txBody>
                    <a:bodyPr/>
                    <a:lstStyle/>
                    <a:p>
                      <a:pPr algn="ctr"/>
                      <a:endParaRPr lang="en-US" sz="2300" dirty="0">
                        <a:solidFill>
                          <a:srgbClr val="1F3A4E"/>
                        </a:solidFill>
                      </a:endParaRPr>
                    </a:p>
                    <a:p>
                      <a:pPr algn="ctr"/>
                      <a:endParaRPr lang="en-US" sz="2300" dirty="0">
                        <a:solidFill>
                          <a:srgbClr val="1F3A4E"/>
                        </a:solidFill>
                      </a:endParaRPr>
                    </a:p>
                    <a:p>
                      <a:pPr algn="ctr"/>
                      <a:r>
                        <a:rPr lang="en-US" sz="2300" dirty="0">
                          <a:solidFill>
                            <a:schemeClr val="bg1"/>
                          </a:solidFill>
                          <a:latin typeface="Arial" panose="020B0604020202020204" pitchFamily="34" charset="0"/>
                          <a:cs typeface="Arial" panose="020B0604020202020204" pitchFamily="34" charset="0"/>
                        </a:rPr>
                        <a:t>This is a template for a </a:t>
                      </a:r>
                      <a:br>
                        <a:rPr lang="en-US" sz="2300" dirty="0">
                          <a:solidFill>
                            <a:schemeClr val="bg1"/>
                          </a:solidFill>
                          <a:latin typeface="Arial" panose="020B0604020202020204" pitchFamily="34" charset="0"/>
                          <a:cs typeface="Arial" panose="020B0604020202020204" pitchFamily="34" charset="0"/>
                        </a:rPr>
                      </a:br>
                      <a:r>
                        <a:rPr lang="en-US" sz="2300" dirty="0">
                          <a:solidFill>
                            <a:schemeClr val="bg1"/>
                          </a:solidFill>
                          <a:latin typeface="Arial" panose="020B0604020202020204" pitchFamily="34" charset="0"/>
                          <a:cs typeface="Arial" panose="020B0604020202020204" pitchFamily="34" charset="0"/>
                        </a:rPr>
                        <a:t>presentation poster</a:t>
                      </a:r>
                      <a:br>
                        <a:rPr lang="en-US" sz="23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44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44 inches wide</a:t>
                      </a:r>
                      <a:br>
                        <a:rPr lang="en-US" sz="2300" dirty="0">
                          <a:solidFill>
                            <a:schemeClr val="bg1"/>
                          </a:solidFill>
                          <a:latin typeface="Arial" panose="020B0604020202020204" pitchFamily="34" charset="0"/>
                          <a:cs typeface="Arial" panose="020B0604020202020204" pitchFamily="34" charset="0"/>
                        </a:rPr>
                      </a:br>
                      <a:endParaRPr lang="en-US" sz="2300" dirty="0">
                        <a:solidFill>
                          <a:srgbClr val="1F3A4E"/>
                        </a:solidFill>
                      </a:endParaRPr>
                    </a:p>
                  </a:txBody>
                  <a:tcPr marT="37407" marB="37407">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300" b="0" baseline="0" dirty="0">
                          <a:solidFill>
                            <a:srgbClr val="FFC000"/>
                          </a:solidFill>
                          <a:latin typeface="Arial" panose="020B0604020202020204" pitchFamily="34" charset="0"/>
                          <a:cs typeface="Arial" panose="020B0604020202020204" pitchFamily="34" charset="0"/>
                        </a:rPr>
                      </a:br>
                      <a:r>
                        <a:rPr lang="en-US" sz="2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300" b="0" baseline="0" dirty="0">
                          <a:solidFill>
                            <a:srgbClr val="D9D9D9"/>
                          </a:solidFill>
                          <a:latin typeface="Arial" panose="020B0604020202020204" pitchFamily="34" charset="0"/>
                          <a:cs typeface="Arial" panose="020B0604020202020204" pitchFamily="34" charset="0"/>
                        </a:rPr>
                      </a:br>
                      <a:r>
                        <a:rPr lang="en-US" sz="2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300" b="0" baseline="0" dirty="0">
                          <a:solidFill>
                            <a:srgbClr val="D9D9D9"/>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36 tall x 36 wide</a:t>
                      </a:r>
                      <a:br>
                        <a:rPr lang="en-US" sz="2300" b="0" baseline="0" dirty="0">
                          <a:solidFill>
                            <a:srgbClr val="FFC000"/>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42 tall x 42 wide</a:t>
                      </a:r>
                      <a:br>
                        <a:rPr lang="en-US" sz="2300" b="0" baseline="0" dirty="0">
                          <a:solidFill>
                            <a:srgbClr val="FFC000"/>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48 tall x 48 wide</a:t>
                      </a:r>
                    </a:p>
                  </a:txBody>
                  <a:tcPr marL="182880" marT="112222" marB="37407">
                    <a:solidFill>
                      <a:srgbClr val="010101"/>
                    </a:solidFill>
                  </a:tcPr>
                </a:tc>
                <a:extLst>
                  <a:ext uri="{0D108BD9-81ED-4DB2-BD59-A6C34878D82A}">
                    <a16:rowId xmlns:a16="http://schemas.microsoft.com/office/drawing/2014/main" val="10008"/>
                  </a:ext>
                </a:extLst>
              </a:tr>
              <a:tr h="4299398">
                <a:tc>
                  <a:txBody>
                    <a:bodyPr/>
                    <a:lstStyle/>
                    <a:p>
                      <a:endParaRPr lang="en-US" sz="2300" dirty="0">
                        <a:solidFill>
                          <a:srgbClr val="1F3A4E"/>
                        </a:solidFill>
                      </a:endParaRPr>
                    </a:p>
                  </a:txBody>
                  <a:tcPr marT="37407" marB="37407">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39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300" b="0" baseline="0" dirty="0">
                          <a:solidFill>
                            <a:srgbClr val="D9D9D9"/>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1. </a:t>
                      </a:r>
                      <a:r>
                        <a:rPr lang="en-US" sz="2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300" b="0" baseline="0" dirty="0">
                          <a:solidFill>
                            <a:srgbClr val="D9D9D9"/>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2. </a:t>
                      </a:r>
                      <a:r>
                        <a:rPr lang="en-US" sz="2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12222" marB="37407">
                    <a:solidFill>
                      <a:srgbClr val="010101"/>
                    </a:solidFill>
                  </a:tcPr>
                </a:tc>
                <a:extLst>
                  <a:ext uri="{0D108BD9-81ED-4DB2-BD59-A6C34878D82A}">
                    <a16:rowId xmlns:a16="http://schemas.microsoft.com/office/drawing/2014/main" val="10001"/>
                  </a:ext>
                </a:extLst>
              </a:tr>
              <a:tr h="1870364">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300" b="0" baseline="0" dirty="0">
                          <a:solidFill>
                            <a:srgbClr val="FFC000"/>
                          </a:solidFill>
                          <a:latin typeface="Arial" panose="020B0604020202020204" pitchFamily="34" charset="0"/>
                          <a:cs typeface="Arial" panose="020B0604020202020204" pitchFamily="34" charset="0"/>
                        </a:rPr>
                      </a:br>
                      <a:r>
                        <a:rPr lang="en-US" sz="2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37407" marB="37407">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33885">
                <a:tc>
                  <a:txBody>
                    <a:bodyPr/>
                    <a:lstStyle/>
                    <a:p>
                      <a:endParaRPr lang="en-US" sz="2300" dirty="0">
                        <a:solidFill>
                          <a:srgbClr val="1F3A4E"/>
                        </a:solidFill>
                      </a:endParaRPr>
                    </a:p>
                  </a:txBody>
                  <a:tcPr marT="37407" marB="37407">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300" b="0" baseline="0" dirty="0">
                          <a:solidFill>
                            <a:schemeClr val="bg1"/>
                          </a:solidFill>
                          <a:latin typeface="Arial" panose="020B0604020202020204" pitchFamily="34" charset="0"/>
                          <a:cs typeface="Arial" panose="020B0604020202020204" pitchFamily="34" charset="0"/>
                        </a:rPr>
                      </a:br>
                      <a:r>
                        <a:rPr lang="en-US" sz="2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300" b="0" baseline="0" dirty="0">
                          <a:solidFill>
                            <a:schemeClr val="bg1"/>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a:t>
                      </a:r>
                      <a:r>
                        <a:rPr lang="en-US" sz="2300" b="0" baseline="0" dirty="0">
                          <a:solidFill>
                            <a:schemeClr val="bg1"/>
                          </a:solidFill>
                          <a:latin typeface="Arial" panose="020B0604020202020204" pitchFamily="34" charset="0"/>
                          <a:cs typeface="Arial" panose="020B0604020202020204" pitchFamily="34" charset="0"/>
                        </a:rPr>
                        <a:t> </a:t>
                      </a:r>
                      <a:r>
                        <a:rPr lang="en-US" sz="2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300" b="0" baseline="0" dirty="0">
                          <a:solidFill>
                            <a:schemeClr val="bg1"/>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a:t>
                      </a:r>
                      <a:r>
                        <a:rPr lang="en-US" sz="2300" b="0" baseline="0" dirty="0">
                          <a:solidFill>
                            <a:schemeClr val="bg1"/>
                          </a:solidFill>
                          <a:latin typeface="Arial" panose="020B0604020202020204" pitchFamily="34" charset="0"/>
                          <a:cs typeface="Arial" panose="020B0604020202020204" pitchFamily="34" charset="0"/>
                        </a:rPr>
                        <a:t> </a:t>
                      </a:r>
                      <a:r>
                        <a:rPr lang="en-US" sz="2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300" b="0" baseline="0" dirty="0">
                          <a:solidFill>
                            <a:schemeClr val="bg1"/>
                          </a:solidFill>
                          <a:latin typeface="Arial" panose="020B0604020202020204" pitchFamily="34" charset="0"/>
                          <a:cs typeface="Arial" panose="020B0604020202020204" pitchFamily="34" charset="0"/>
                        </a:rPr>
                      </a:br>
                      <a:r>
                        <a:rPr lang="en-US" sz="2300" b="0" baseline="0" dirty="0">
                          <a:solidFill>
                            <a:srgbClr val="FFC000"/>
                          </a:solidFill>
                          <a:latin typeface="Arial" panose="020B0604020202020204" pitchFamily="34" charset="0"/>
                          <a:cs typeface="Arial" panose="020B0604020202020204" pitchFamily="34" charset="0"/>
                        </a:rPr>
                        <a:t>-</a:t>
                      </a:r>
                      <a:r>
                        <a:rPr lang="en-US" sz="2300" b="0" baseline="0" dirty="0">
                          <a:solidFill>
                            <a:schemeClr val="bg1"/>
                          </a:solidFill>
                          <a:latin typeface="Arial" panose="020B0604020202020204" pitchFamily="34" charset="0"/>
                          <a:cs typeface="Arial" panose="020B0604020202020204" pitchFamily="34" charset="0"/>
                        </a:rPr>
                        <a:t> </a:t>
                      </a:r>
                      <a:r>
                        <a:rPr lang="en-US" sz="2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12222" marB="37407">
                    <a:solidFill>
                      <a:srgbClr val="010101"/>
                    </a:solidFill>
                  </a:tcPr>
                </a:tc>
                <a:extLst>
                  <a:ext uri="{0D108BD9-81ED-4DB2-BD59-A6C34878D82A}">
                    <a16:rowId xmlns:a16="http://schemas.microsoft.com/office/drawing/2014/main" val="10003"/>
                  </a:ext>
                </a:extLst>
              </a:tr>
              <a:tr h="3527920">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300" dirty="0">
                        <a:solidFill>
                          <a:srgbClr val="D9D9D9"/>
                        </a:solidFill>
                        <a:latin typeface="Arial" panose="020B0604020202020204" pitchFamily="34" charset="0"/>
                        <a:cs typeface="Arial" panose="020B0604020202020204" pitchFamily="34" charset="0"/>
                      </a:endParaRPr>
                    </a:p>
                  </a:txBody>
                  <a:tcPr marT="37407" marB="37407">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835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12222" marB="37407">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8895">
                <a:tc gridSpan="2">
                  <a:txBody>
                    <a:bodyPr/>
                    <a:lstStyle/>
                    <a:p>
                      <a:endParaRPr lang="en-US" sz="2300" dirty="0">
                        <a:solidFill>
                          <a:schemeClr val="bg1"/>
                        </a:solidFill>
                        <a:latin typeface="Arial" panose="020B0604020202020204" pitchFamily="34" charset="0"/>
                        <a:cs typeface="Arial" panose="020B0604020202020204" pitchFamily="34" charset="0"/>
                      </a:endParaRPr>
                    </a:p>
                  </a:txBody>
                  <a:tcPr marL="182880" marT="112222" marB="37407">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34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300" noProof="0" dirty="0">
                          <a:solidFill>
                            <a:srgbClr val="D9D9D9"/>
                          </a:solidFill>
                          <a:latin typeface="Arial"/>
                          <a:cs typeface="Arial"/>
                        </a:rPr>
                        <a:t>Zoom in and look at your images at 100%-200% magnification. If they look clear, they will print well. </a:t>
                      </a:r>
                    </a:p>
                  </a:txBody>
                  <a:tcPr marL="182880" marT="112222" marB="37407">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418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300" noProof="0" dirty="0">
                        <a:solidFill>
                          <a:schemeClr val="bg1"/>
                        </a:solidFill>
                        <a:latin typeface="Arial"/>
                        <a:cs typeface="Arial"/>
                      </a:endParaRPr>
                    </a:p>
                  </a:txBody>
                  <a:tcPr marL="182880" marT="112222" marB="37407">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C8F9CFA3-357D-D444-BD3C-32A860381606}"/>
              </a:ext>
            </a:extLst>
          </p:cNvPr>
          <p:cNvGraphicFramePr>
            <a:graphicFrameLocks noGrp="1"/>
          </p:cNvGraphicFramePr>
          <p:nvPr userDrawn="1">
            <p:extLst>
              <p:ext uri="{D42A27DB-BD31-4B8C-83A1-F6EECF244321}">
                <p14:modId xmlns:p14="http://schemas.microsoft.com/office/powerpoint/2010/main" val="3517573817"/>
              </p:ext>
            </p:extLst>
          </p:nvPr>
        </p:nvGraphicFramePr>
        <p:xfrm>
          <a:off x="40572050" y="-89324"/>
          <a:ext cx="13018604" cy="33348684"/>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181286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9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12222" marB="37407">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98484">
                <a:tc gridSpan="3">
                  <a:txBody>
                    <a:bodyPr/>
                    <a:lstStyle/>
                    <a:p>
                      <a:pPr algn="l"/>
                      <a:r>
                        <a:rPr lang="en-US" sz="2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300" dirty="0">
                        <a:solidFill>
                          <a:srgbClr val="FFC000"/>
                        </a:solidFill>
                      </a:endParaRPr>
                    </a:p>
                    <a:p>
                      <a:pPr marL="0" indent="0" algn="l" defTabSz="114300"/>
                      <a:endParaRPr lang="en-US" sz="2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12222" marB="37407">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52200">
                <a:tc gridSpan="3">
                  <a:txBody>
                    <a:bodyPr/>
                    <a:lstStyle/>
                    <a:p>
                      <a:r>
                        <a:rPr lang="en-US" sz="2600" b="1" dirty="0">
                          <a:solidFill>
                            <a:srgbClr val="FFC000"/>
                          </a:solidFill>
                          <a:latin typeface="Arial" panose="020B0604020202020204" pitchFamily="34" charset="0"/>
                          <a:cs typeface="Arial" panose="020B0604020202020204" pitchFamily="34" charset="0"/>
                        </a:rPr>
                        <a:t>How to change the column layout configuration</a:t>
                      </a:r>
                    </a:p>
                    <a:p>
                      <a:r>
                        <a:rPr lang="en-US" sz="2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300" dirty="0">
                          <a:solidFill>
                            <a:srgbClr val="D9D9D9"/>
                          </a:solidFill>
                          <a:latin typeface="Arial" panose="020B0604020202020204" pitchFamily="34" charset="0"/>
                          <a:cs typeface="Arial" panose="020B0604020202020204" pitchFamily="34" charset="0"/>
                        </a:rPr>
                        <a:t>You can see a tutorial here: </a:t>
                      </a:r>
                      <a:r>
                        <a:rPr lang="en-US" sz="2300" u="sng" dirty="0">
                          <a:solidFill>
                            <a:srgbClr val="FFC000"/>
                          </a:solidFill>
                          <a:latin typeface="Arial" panose="020B0604020202020204" pitchFamily="34" charset="0"/>
                          <a:cs typeface="Arial" panose="020B0604020202020204" pitchFamily="34" charset="0"/>
                        </a:rPr>
                        <a:t>https://</a:t>
                      </a:r>
                      <a:r>
                        <a:rPr lang="en-US" sz="2300" u="sng" dirty="0" err="1">
                          <a:solidFill>
                            <a:srgbClr val="FFC000"/>
                          </a:solidFill>
                          <a:latin typeface="Arial" panose="020B0604020202020204" pitchFamily="34" charset="0"/>
                          <a:cs typeface="Arial" panose="020B0604020202020204" pitchFamily="34" charset="0"/>
                        </a:rPr>
                        <a:t>www.posterpresentations.com</a:t>
                      </a:r>
                      <a:r>
                        <a:rPr lang="en-US" sz="2300" u="sng" dirty="0">
                          <a:solidFill>
                            <a:srgbClr val="FFC000"/>
                          </a:solidFill>
                          <a:latin typeface="Arial" panose="020B0604020202020204" pitchFamily="34" charset="0"/>
                          <a:cs typeface="Arial" panose="020B0604020202020204" pitchFamily="34" charset="0"/>
                        </a:rPr>
                        <a:t>/how-to-change-the-column-</a:t>
                      </a:r>
                      <a:r>
                        <a:rPr lang="en-US" sz="2300" u="sng" dirty="0" err="1">
                          <a:solidFill>
                            <a:srgbClr val="FFC000"/>
                          </a:solidFill>
                          <a:latin typeface="Arial" panose="020B0604020202020204" pitchFamily="34" charset="0"/>
                          <a:cs typeface="Arial" panose="020B0604020202020204" pitchFamily="34" charset="0"/>
                        </a:rPr>
                        <a:t>configuration.html</a:t>
                      </a:r>
                      <a:endParaRPr lang="en-US" sz="4900" u="sng" dirty="0">
                        <a:solidFill>
                          <a:srgbClr val="FFC000"/>
                        </a:solidFill>
                      </a:endParaRPr>
                    </a:p>
                  </a:txBody>
                  <a:tcPr marL="182880" marT="112222" marB="37407">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342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300" noProof="0" dirty="0">
                        <a:solidFill>
                          <a:srgbClr val="D9D9D9"/>
                        </a:solidFill>
                        <a:latin typeface="Arial" panose="020B0604020202020204" pitchFamily="34" charset="0"/>
                        <a:cs typeface="Arial" panose="020B0604020202020204" pitchFamily="34" charset="0"/>
                      </a:endParaRPr>
                    </a:p>
                  </a:txBody>
                  <a:tcPr marL="182880" marT="112222" marB="37407">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300" noProof="0" dirty="0">
                          <a:solidFill>
                            <a:srgbClr val="D9D9D9"/>
                          </a:solidFill>
                          <a:latin typeface="Arial" panose="020B0604020202020204" pitchFamily="34" charset="0"/>
                          <a:cs typeface="Arial" panose="020B0604020202020204" pitchFamily="34" charset="0"/>
                        </a:rPr>
                        <a:t>The Quick Start</a:t>
                      </a:r>
                      <a:r>
                        <a:rPr lang="en-US" sz="2300" baseline="0" noProof="0" dirty="0">
                          <a:solidFill>
                            <a:srgbClr val="D9D9D9"/>
                          </a:solidFill>
                          <a:latin typeface="Arial" panose="020B0604020202020204" pitchFamily="34" charset="0"/>
                          <a:cs typeface="Arial" panose="020B0604020202020204" pitchFamily="34" charset="0"/>
                        </a:rPr>
                        <a:t> Guides</a:t>
                      </a:r>
                      <a:r>
                        <a:rPr lang="en-US" sz="2300" noProof="0" dirty="0">
                          <a:solidFill>
                            <a:srgbClr val="D9D9D9"/>
                          </a:solidFill>
                          <a:latin typeface="Arial" panose="020B0604020202020204" pitchFamily="34" charset="0"/>
                          <a:cs typeface="Arial" panose="020B0604020202020204" pitchFamily="34" charset="0"/>
                        </a:rPr>
                        <a:t> </a:t>
                      </a:r>
                      <a:r>
                        <a:rPr lang="en-US" sz="2300" u="sng" noProof="0" dirty="0">
                          <a:solidFill>
                            <a:srgbClr val="D9D9D9"/>
                          </a:solidFill>
                          <a:latin typeface="Arial" panose="020B0604020202020204" pitchFamily="34" charset="0"/>
                          <a:cs typeface="Arial" panose="020B0604020202020204" pitchFamily="34" charset="0"/>
                        </a:rPr>
                        <a:t>are outside the template’s printable area</a:t>
                      </a:r>
                      <a:r>
                        <a:rPr lang="en-US" sz="2300" noProof="0" dirty="0">
                          <a:solidFill>
                            <a:srgbClr val="D9D9D9"/>
                          </a:solidFill>
                          <a:latin typeface="Arial" panose="020B0604020202020204" pitchFamily="34" charset="0"/>
                          <a:cs typeface="Arial" panose="020B0604020202020204" pitchFamily="34" charset="0"/>
                        </a:rPr>
                        <a:t> and they will not be on the printed poster</a:t>
                      </a:r>
                      <a:r>
                        <a:rPr lang="en-US" sz="2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300" baseline="0" noProof="0" dirty="0">
                          <a:solidFill>
                            <a:srgbClr val="D9D9D9"/>
                          </a:solidFill>
                          <a:latin typeface="Arial" panose="020B0604020202020204" pitchFamily="34" charset="0"/>
                          <a:cs typeface="Arial" panose="020B0604020202020204" pitchFamily="34" charset="0"/>
                        </a:rPr>
                        <a:t>To hide the guides click on the </a:t>
                      </a:r>
                      <a:r>
                        <a:rPr lang="en-US" sz="2300" b="1" baseline="0" noProof="0" dirty="0">
                          <a:solidFill>
                            <a:srgbClr val="D9D9D9"/>
                          </a:solidFill>
                          <a:latin typeface="Arial" panose="020B0604020202020204" pitchFamily="34" charset="0"/>
                          <a:cs typeface="Arial" panose="020B0604020202020204" pitchFamily="34" charset="0"/>
                        </a:rPr>
                        <a:t>Home</a:t>
                      </a:r>
                      <a:r>
                        <a:rPr lang="en-US" sz="2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300" b="1" baseline="0" noProof="0" dirty="0">
                          <a:solidFill>
                            <a:srgbClr val="D9D9D9"/>
                          </a:solidFill>
                          <a:latin typeface="Arial" panose="020B0604020202020204" pitchFamily="34" charset="0"/>
                          <a:cs typeface="Arial" panose="020B0604020202020204" pitchFamily="34" charset="0"/>
                        </a:rPr>
                        <a:t>Layout</a:t>
                      </a:r>
                      <a:r>
                        <a:rPr lang="en-US" sz="2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300" b="1" baseline="0" noProof="0" dirty="0">
                          <a:solidFill>
                            <a:srgbClr val="D9D9D9"/>
                          </a:solidFill>
                          <a:latin typeface="Arial" panose="020B0604020202020204" pitchFamily="34" charset="0"/>
                          <a:cs typeface="Arial" panose="020B0604020202020204" pitchFamily="34" charset="0"/>
                        </a:rPr>
                        <a:t>Without Guides </a:t>
                      </a:r>
                      <a:r>
                        <a:rPr lang="en-US" sz="2300" b="0" baseline="0" noProof="0" dirty="0">
                          <a:solidFill>
                            <a:srgbClr val="D9D9D9"/>
                          </a:solidFill>
                          <a:latin typeface="Arial" panose="020B0604020202020204" pitchFamily="34" charset="0"/>
                          <a:cs typeface="Arial" panose="020B0604020202020204" pitchFamily="34" charset="0"/>
                        </a:rPr>
                        <a:t>layout</a:t>
                      </a:r>
                      <a:r>
                        <a:rPr lang="en-US" sz="2300" baseline="0" noProof="0" dirty="0">
                          <a:solidFill>
                            <a:srgbClr val="D9D9D9"/>
                          </a:solidFill>
                          <a:latin typeface="Arial" panose="020B0604020202020204" pitchFamily="34" charset="0"/>
                          <a:cs typeface="Arial" panose="020B0604020202020204" pitchFamily="34" charset="0"/>
                        </a:rPr>
                        <a:t>.</a:t>
                      </a:r>
                      <a:endParaRPr lang="en-US" sz="2300" noProof="0" dirty="0">
                        <a:solidFill>
                          <a:srgbClr val="D9D9D9"/>
                        </a:solidFill>
                        <a:latin typeface="Arial" panose="020B0604020202020204" pitchFamily="34" charset="0"/>
                        <a:cs typeface="Arial" panose="020B0604020202020204" pitchFamily="34" charset="0"/>
                      </a:endParaRPr>
                    </a:p>
                  </a:txBody>
                  <a:tcPr marL="182880" marT="112222" marB="37407">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445361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300" noProof="0" dirty="0">
                        <a:solidFill>
                          <a:srgbClr val="D9D9D9"/>
                        </a:solidFill>
                        <a:latin typeface="Arial" panose="020B0604020202020204" pitchFamily="34" charset="0"/>
                        <a:cs typeface="Arial" panose="020B0604020202020204" pitchFamily="34" charset="0"/>
                      </a:endParaRPr>
                    </a:p>
                  </a:txBody>
                  <a:tcPr marL="182880" marT="112222" marB="37407">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607219">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300" dirty="0">
                          <a:solidFill>
                            <a:srgbClr val="D9D9D9"/>
                          </a:solidFill>
                          <a:latin typeface="Arial" panose="020B0604020202020204" pitchFamily="34" charset="0"/>
                          <a:cs typeface="Arial" panose="020B0604020202020204" pitchFamily="34" charset="0"/>
                        </a:rPr>
                        <a:t>You can preview your poster at any time by pressing the </a:t>
                      </a:r>
                      <a:r>
                        <a:rPr lang="en-US" sz="2300" dirty="0">
                          <a:solidFill>
                            <a:srgbClr val="FFC000"/>
                          </a:solidFill>
                          <a:latin typeface="Arial" panose="020B0604020202020204" pitchFamily="34" charset="0"/>
                          <a:cs typeface="Arial" panose="020B0604020202020204" pitchFamily="34" charset="0"/>
                        </a:rPr>
                        <a:t>F5 key</a:t>
                      </a:r>
                      <a:r>
                        <a:rPr lang="en-US" sz="2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300" dirty="0">
                          <a:solidFill>
                            <a:srgbClr val="FFC000"/>
                          </a:solidFill>
                          <a:latin typeface="Arial" panose="020B0604020202020204" pitchFamily="34" charset="0"/>
                          <a:cs typeface="Arial" panose="020B0604020202020204" pitchFamily="34" charset="0"/>
                        </a:rPr>
                        <a:t>ESC key </a:t>
                      </a:r>
                      <a:r>
                        <a:rPr lang="en-US" sz="2300" dirty="0">
                          <a:solidFill>
                            <a:srgbClr val="D9D9D9"/>
                          </a:solidFill>
                          <a:latin typeface="Arial" panose="020B0604020202020204" pitchFamily="34" charset="0"/>
                          <a:cs typeface="Arial" panose="020B0604020202020204" pitchFamily="34" charset="0"/>
                        </a:rPr>
                        <a:t>to exit Preview.</a:t>
                      </a:r>
                    </a:p>
                  </a:txBody>
                  <a:tcPr marL="182880" marT="112222" marB="37407">
                    <a:solidFill>
                      <a:srgbClr val="010101"/>
                    </a:solidFill>
                  </a:tcPr>
                </a:tc>
                <a:tc gridSpan="2">
                  <a:txBody>
                    <a:bodyPr/>
                    <a:lstStyle/>
                    <a:p>
                      <a:r>
                        <a:rPr lang="en-US" sz="11300" b="1" dirty="0">
                          <a:solidFill>
                            <a:srgbClr val="D9D9D9"/>
                          </a:solidFill>
                          <a:latin typeface="Arial" panose="020B0604020202020204" pitchFamily="34" charset="0"/>
                          <a:cs typeface="Arial" panose="020B0604020202020204" pitchFamily="34" charset="0"/>
                        </a:rPr>
                        <a:t>F5</a:t>
                      </a:r>
                      <a:r>
                        <a:rPr lang="en-US" sz="2300" baseline="0" dirty="0">
                          <a:solidFill>
                            <a:srgbClr val="D9D9D9"/>
                          </a:solidFill>
                          <a:latin typeface="Arial" panose="020B0604020202020204" pitchFamily="34" charset="0"/>
                          <a:cs typeface="Arial" panose="020B0604020202020204" pitchFamily="34" charset="0"/>
                        </a:rPr>
                        <a:t> </a:t>
                      </a:r>
                      <a:endParaRPr lang="en-US" sz="2300" dirty="0">
                        <a:solidFill>
                          <a:srgbClr val="D9D9D9"/>
                        </a:solidFill>
                        <a:latin typeface="Arial" panose="020B0604020202020204" pitchFamily="34" charset="0"/>
                        <a:cs typeface="Arial" panose="020B0604020202020204" pitchFamily="34" charset="0"/>
                      </a:endParaRPr>
                    </a:p>
                  </a:txBody>
                  <a:tcPr marL="182880" marT="112222" marB="37407"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5573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300" noProof="0" dirty="0">
                          <a:solidFill>
                            <a:srgbClr val="D9D9D9"/>
                          </a:solidFill>
                          <a:latin typeface="Arial"/>
                          <a:cs typeface="Arial"/>
                        </a:rPr>
                        <a:t>When you are ready to have your poster printed go online to </a:t>
                      </a:r>
                      <a:r>
                        <a:rPr lang="en-US" sz="2300" noProof="0" dirty="0" err="1">
                          <a:solidFill>
                            <a:srgbClr val="FFC000"/>
                          </a:solidFill>
                          <a:latin typeface="Arial"/>
                          <a:cs typeface="Arial"/>
                        </a:rPr>
                        <a:t>PosterPresentations.com</a:t>
                      </a:r>
                      <a:r>
                        <a:rPr lang="en-US" sz="2300" noProof="0" dirty="0">
                          <a:solidFill>
                            <a:srgbClr val="D9D9D9"/>
                          </a:solidFill>
                          <a:latin typeface="Arial"/>
                          <a:cs typeface="Arial"/>
                        </a:rPr>
                        <a:t> and click on the "</a:t>
                      </a:r>
                      <a:r>
                        <a:rPr lang="en-US" sz="2300" noProof="0" dirty="0">
                          <a:solidFill>
                            <a:srgbClr val="FFC000"/>
                          </a:solidFill>
                          <a:latin typeface="Arial"/>
                          <a:cs typeface="Arial"/>
                        </a:rPr>
                        <a:t>Order Your Poster</a:t>
                      </a:r>
                      <a:r>
                        <a:rPr lang="en-US" sz="23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3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300" noProof="0" dirty="0">
                          <a:solidFill>
                            <a:srgbClr val="D9D9D9"/>
                          </a:solidFill>
                          <a:latin typeface="Arial"/>
                          <a:cs typeface="Arial"/>
                        </a:rPr>
                      </a:br>
                      <a:r>
                        <a:rPr lang="en-US" sz="2300" noProof="0" dirty="0">
                          <a:solidFill>
                            <a:srgbClr val="D9D9D9"/>
                          </a:solidFill>
                          <a:latin typeface="Arial"/>
                          <a:cs typeface="Arial"/>
                        </a:rPr>
                        <a:t>Go to </a:t>
                      </a:r>
                      <a:r>
                        <a:rPr lang="en-US" sz="2300" noProof="0" dirty="0" err="1">
                          <a:solidFill>
                            <a:srgbClr val="FFC000"/>
                          </a:solidFill>
                          <a:latin typeface="Arial"/>
                          <a:cs typeface="Arial"/>
                        </a:rPr>
                        <a:t>PosterPresentations.com</a:t>
                      </a:r>
                      <a:r>
                        <a:rPr lang="en-US" sz="2300" noProof="0" dirty="0">
                          <a:solidFill>
                            <a:srgbClr val="D9D9D9"/>
                          </a:solidFill>
                          <a:latin typeface="Arial"/>
                          <a:cs typeface="Arial"/>
                        </a:rPr>
                        <a:t> for more information.</a:t>
                      </a:r>
                    </a:p>
                  </a:txBody>
                  <a:tcPr marL="182880" marT="112222" marB="37407">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09255">
                <a:tc gridSpan="3">
                  <a:txBody>
                    <a:bodyPr/>
                    <a:lstStyle/>
                    <a:p>
                      <a:endParaRPr lang="en-US" sz="2300" dirty="0">
                        <a:solidFill>
                          <a:srgbClr val="1F3A4E"/>
                        </a:solidFill>
                      </a:endParaRPr>
                    </a:p>
                  </a:txBody>
                  <a:tcPr marL="182880" marT="112222" marB="37407">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25029">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12222" marB="37407">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300" b="1" dirty="0">
                          <a:solidFill>
                            <a:srgbClr val="D0D0D0"/>
                          </a:solidFill>
                          <a:latin typeface="Arial"/>
                          <a:cs typeface="Arial"/>
                        </a:rPr>
                        <a:t>For complete tutorials</a:t>
                      </a:r>
                      <a:r>
                        <a:rPr lang="en-US" sz="2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3600" dirty="0"/>
                    </a:p>
                  </a:txBody>
                  <a:tcPr marL="182880" marT="112222" marB="37407">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30C8804D-430C-8844-B015-D18764B9BFA0}"/>
              </a:ext>
            </a:extLst>
          </p:cNvPr>
          <p:cNvSpPr/>
          <p:nvPr userDrawn="1"/>
        </p:nvSpPr>
        <p:spPr>
          <a:xfrm>
            <a:off x="0" y="1"/>
            <a:ext cx="40233600" cy="4638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3291868"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451" indent="-1234451" algn="l" defTabSz="3291868" rtl="0" eaLnBrk="1" latinLnBrk="0" hangingPunct="1">
        <a:spcBef>
          <a:spcPct val="20000"/>
        </a:spcBef>
        <a:buFont typeface="Arial" pitchFamily="34" charset="0"/>
        <a:buChar char="•"/>
        <a:defRPr sz="11551" kern="1200">
          <a:solidFill>
            <a:schemeClr val="tx1"/>
          </a:solidFill>
          <a:latin typeface="+mn-lt"/>
          <a:ea typeface="+mn-ea"/>
          <a:cs typeface="+mn-cs"/>
        </a:defRPr>
      </a:lvl1pPr>
      <a:lvl2pPr marL="2674643" indent="-1028708" algn="l" defTabSz="3291868"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836" indent="-822968" algn="l" defTabSz="3291868" rtl="0" eaLnBrk="1" latinLnBrk="0" hangingPunct="1">
        <a:spcBef>
          <a:spcPct val="20000"/>
        </a:spcBef>
        <a:buFont typeface="Arial" pitchFamily="34" charset="0"/>
        <a:buChar char="•"/>
        <a:defRPr sz="8701" kern="1200">
          <a:solidFill>
            <a:schemeClr val="tx1"/>
          </a:solidFill>
          <a:latin typeface="+mn-lt"/>
          <a:ea typeface="+mn-ea"/>
          <a:cs typeface="+mn-cs"/>
        </a:defRPr>
      </a:lvl3pPr>
      <a:lvl4pPr marL="576077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703"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638"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571"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506"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44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868" rtl="0" eaLnBrk="1" latinLnBrk="0" hangingPunct="1">
        <a:defRPr sz="6451" kern="1200">
          <a:solidFill>
            <a:schemeClr val="tx1"/>
          </a:solidFill>
          <a:latin typeface="+mn-lt"/>
          <a:ea typeface="+mn-ea"/>
          <a:cs typeface="+mn-cs"/>
        </a:defRPr>
      </a:lvl1pPr>
      <a:lvl2pPr marL="1645934" algn="l" defTabSz="3291868" rtl="0" eaLnBrk="1" latinLnBrk="0" hangingPunct="1">
        <a:defRPr sz="6451" kern="1200">
          <a:solidFill>
            <a:schemeClr val="tx1"/>
          </a:solidFill>
          <a:latin typeface="+mn-lt"/>
          <a:ea typeface="+mn-ea"/>
          <a:cs typeface="+mn-cs"/>
        </a:defRPr>
      </a:lvl2pPr>
      <a:lvl3pPr marL="3291868" algn="l" defTabSz="3291868" rtl="0" eaLnBrk="1" latinLnBrk="0" hangingPunct="1">
        <a:defRPr sz="6451" kern="1200">
          <a:solidFill>
            <a:schemeClr val="tx1"/>
          </a:solidFill>
          <a:latin typeface="+mn-lt"/>
          <a:ea typeface="+mn-ea"/>
          <a:cs typeface="+mn-cs"/>
        </a:defRPr>
      </a:lvl3pPr>
      <a:lvl4pPr marL="4937803" algn="l" defTabSz="3291868" rtl="0" eaLnBrk="1" latinLnBrk="0" hangingPunct="1">
        <a:defRPr sz="6451" kern="1200">
          <a:solidFill>
            <a:schemeClr val="tx1"/>
          </a:solidFill>
          <a:latin typeface="+mn-lt"/>
          <a:ea typeface="+mn-ea"/>
          <a:cs typeface="+mn-cs"/>
        </a:defRPr>
      </a:lvl4pPr>
      <a:lvl5pPr marL="6583736" algn="l" defTabSz="3291868" rtl="0" eaLnBrk="1" latinLnBrk="0" hangingPunct="1">
        <a:defRPr sz="6451" kern="1200">
          <a:solidFill>
            <a:schemeClr val="tx1"/>
          </a:solidFill>
          <a:latin typeface="+mn-lt"/>
          <a:ea typeface="+mn-ea"/>
          <a:cs typeface="+mn-cs"/>
        </a:defRPr>
      </a:lvl5pPr>
      <a:lvl6pPr marL="8229671" algn="l" defTabSz="3291868" rtl="0" eaLnBrk="1" latinLnBrk="0" hangingPunct="1">
        <a:defRPr sz="6451" kern="1200">
          <a:solidFill>
            <a:schemeClr val="tx1"/>
          </a:solidFill>
          <a:latin typeface="+mn-lt"/>
          <a:ea typeface="+mn-ea"/>
          <a:cs typeface="+mn-cs"/>
        </a:defRPr>
      </a:lvl6pPr>
      <a:lvl7pPr marL="9875606" algn="l" defTabSz="3291868" rtl="0" eaLnBrk="1" latinLnBrk="0" hangingPunct="1">
        <a:defRPr sz="6451" kern="1200">
          <a:solidFill>
            <a:schemeClr val="tx1"/>
          </a:solidFill>
          <a:latin typeface="+mn-lt"/>
          <a:ea typeface="+mn-ea"/>
          <a:cs typeface="+mn-cs"/>
        </a:defRPr>
      </a:lvl7pPr>
      <a:lvl8pPr marL="11521539" algn="l" defTabSz="3291868" rtl="0" eaLnBrk="1" latinLnBrk="0" hangingPunct="1">
        <a:defRPr sz="6451" kern="1200">
          <a:solidFill>
            <a:schemeClr val="tx1"/>
          </a:solidFill>
          <a:latin typeface="+mn-lt"/>
          <a:ea typeface="+mn-ea"/>
          <a:cs typeface="+mn-cs"/>
        </a:defRPr>
      </a:lvl8pPr>
      <a:lvl9pPr marL="13167473" algn="l" defTabSz="3291868" rtl="0" eaLnBrk="1" latinLnBrk="0" hangingPunct="1">
        <a:defRPr sz="64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01769-9830-EC44-B091-25078650E79F}"/>
              </a:ext>
            </a:extLst>
          </p:cNvPr>
          <p:cNvSpPr/>
          <p:nvPr userDrawn="1"/>
        </p:nvSpPr>
        <p:spPr>
          <a:xfrm rot="10800000">
            <a:off x="0" y="31870996"/>
            <a:ext cx="40233600" cy="1047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4" name="Rectangle 3">
            <a:extLst>
              <a:ext uri="{FF2B5EF4-FFF2-40B4-BE49-F238E27FC236}">
                <a16:creationId xmlns:a16="http://schemas.microsoft.com/office/drawing/2014/main" id="{42FACD04-C998-CD4A-90D1-02F6DEABE02F}"/>
              </a:ext>
            </a:extLst>
          </p:cNvPr>
          <p:cNvSpPr/>
          <p:nvPr userDrawn="1"/>
        </p:nvSpPr>
        <p:spPr>
          <a:xfrm>
            <a:off x="0" y="1"/>
            <a:ext cx="40233600" cy="4638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10" name="Text Box 14"/>
          <p:cNvSpPr txBox="1">
            <a:spLocks noChangeArrowheads="1"/>
          </p:cNvSpPr>
          <p:nvPr/>
        </p:nvSpPr>
        <p:spPr bwMode="auto">
          <a:xfrm>
            <a:off x="1537064" y="32305934"/>
            <a:ext cx="3052028" cy="304360"/>
          </a:xfrm>
          <a:prstGeom prst="rect">
            <a:avLst/>
          </a:prstGeom>
          <a:noFill/>
          <a:ln w="9525">
            <a:noFill/>
            <a:miter lim="800000"/>
            <a:headEnd/>
            <a:tailEnd/>
          </a:ln>
          <a:effectLst/>
        </p:spPr>
        <p:txBody>
          <a:bodyPr wrap="square" lIns="68447" tIns="34217" rIns="68447" bIns="34217">
            <a:spAutoFit/>
          </a:bodyPr>
          <a:lstStyle/>
          <a:p>
            <a:pPr eaLnBrk="0" hangingPunct="0">
              <a:lnSpc>
                <a:spcPct val="65000"/>
              </a:lnSpc>
              <a:spcBef>
                <a:spcPct val="50000"/>
              </a:spcBef>
              <a:defRPr/>
            </a:pPr>
            <a:r>
              <a:rPr lang="en-US" sz="57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82"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0223811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291868"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451" indent="-1234451" algn="l" defTabSz="3291868" rtl="0" eaLnBrk="1" latinLnBrk="0" hangingPunct="1">
        <a:spcBef>
          <a:spcPct val="20000"/>
        </a:spcBef>
        <a:buFont typeface="Arial" pitchFamily="34" charset="0"/>
        <a:buChar char="•"/>
        <a:defRPr sz="11551" kern="1200">
          <a:solidFill>
            <a:schemeClr val="tx1"/>
          </a:solidFill>
          <a:latin typeface="+mn-lt"/>
          <a:ea typeface="+mn-ea"/>
          <a:cs typeface="+mn-cs"/>
        </a:defRPr>
      </a:lvl1pPr>
      <a:lvl2pPr marL="2674643" indent="-1028708" algn="l" defTabSz="3291868"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836" indent="-822968" algn="l" defTabSz="3291868" rtl="0" eaLnBrk="1" latinLnBrk="0" hangingPunct="1">
        <a:spcBef>
          <a:spcPct val="20000"/>
        </a:spcBef>
        <a:buFont typeface="Arial" pitchFamily="34" charset="0"/>
        <a:buChar char="•"/>
        <a:defRPr sz="8701" kern="1200">
          <a:solidFill>
            <a:schemeClr val="tx1"/>
          </a:solidFill>
          <a:latin typeface="+mn-lt"/>
          <a:ea typeface="+mn-ea"/>
          <a:cs typeface="+mn-cs"/>
        </a:defRPr>
      </a:lvl3pPr>
      <a:lvl4pPr marL="576077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703"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638"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571"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506"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44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868" rtl="0" eaLnBrk="1" latinLnBrk="0" hangingPunct="1">
        <a:defRPr sz="6451" kern="1200">
          <a:solidFill>
            <a:schemeClr val="tx1"/>
          </a:solidFill>
          <a:latin typeface="+mn-lt"/>
          <a:ea typeface="+mn-ea"/>
          <a:cs typeface="+mn-cs"/>
        </a:defRPr>
      </a:lvl1pPr>
      <a:lvl2pPr marL="1645934" algn="l" defTabSz="3291868" rtl="0" eaLnBrk="1" latinLnBrk="0" hangingPunct="1">
        <a:defRPr sz="6451" kern="1200">
          <a:solidFill>
            <a:schemeClr val="tx1"/>
          </a:solidFill>
          <a:latin typeface="+mn-lt"/>
          <a:ea typeface="+mn-ea"/>
          <a:cs typeface="+mn-cs"/>
        </a:defRPr>
      </a:lvl2pPr>
      <a:lvl3pPr marL="3291868" algn="l" defTabSz="3291868" rtl="0" eaLnBrk="1" latinLnBrk="0" hangingPunct="1">
        <a:defRPr sz="6451" kern="1200">
          <a:solidFill>
            <a:schemeClr val="tx1"/>
          </a:solidFill>
          <a:latin typeface="+mn-lt"/>
          <a:ea typeface="+mn-ea"/>
          <a:cs typeface="+mn-cs"/>
        </a:defRPr>
      </a:lvl3pPr>
      <a:lvl4pPr marL="4937803" algn="l" defTabSz="3291868" rtl="0" eaLnBrk="1" latinLnBrk="0" hangingPunct="1">
        <a:defRPr sz="6451" kern="1200">
          <a:solidFill>
            <a:schemeClr val="tx1"/>
          </a:solidFill>
          <a:latin typeface="+mn-lt"/>
          <a:ea typeface="+mn-ea"/>
          <a:cs typeface="+mn-cs"/>
        </a:defRPr>
      </a:lvl4pPr>
      <a:lvl5pPr marL="6583736" algn="l" defTabSz="3291868" rtl="0" eaLnBrk="1" latinLnBrk="0" hangingPunct="1">
        <a:defRPr sz="6451" kern="1200">
          <a:solidFill>
            <a:schemeClr val="tx1"/>
          </a:solidFill>
          <a:latin typeface="+mn-lt"/>
          <a:ea typeface="+mn-ea"/>
          <a:cs typeface="+mn-cs"/>
        </a:defRPr>
      </a:lvl5pPr>
      <a:lvl6pPr marL="8229671" algn="l" defTabSz="3291868" rtl="0" eaLnBrk="1" latinLnBrk="0" hangingPunct="1">
        <a:defRPr sz="6451" kern="1200">
          <a:solidFill>
            <a:schemeClr val="tx1"/>
          </a:solidFill>
          <a:latin typeface="+mn-lt"/>
          <a:ea typeface="+mn-ea"/>
          <a:cs typeface="+mn-cs"/>
        </a:defRPr>
      </a:lvl6pPr>
      <a:lvl7pPr marL="9875606" algn="l" defTabSz="3291868" rtl="0" eaLnBrk="1" latinLnBrk="0" hangingPunct="1">
        <a:defRPr sz="6451" kern="1200">
          <a:solidFill>
            <a:schemeClr val="tx1"/>
          </a:solidFill>
          <a:latin typeface="+mn-lt"/>
          <a:ea typeface="+mn-ea"/>
          <a:cs typeface="+mn-cs"/>
        </a:defRPr>
      </a:lvl7pPr>
      <a:lvl8pPr marL="11521539" algn="l" defTabSz="3291868" rtl="0" eaLnBrk="1" latinLnBrk="0" hangingPunct="1">
        <a:defRPr sz="6451" kern="1200">
          <a:solidFill>
            <a:schemeClr val="tx1"/>
          </a:solidFill>
          <a:latin typeface="+mn-lt"/>
          <a:ea typeface="+mn-ea"/>
          <a:cs typeface="+mn-cs"/>
        </a:defRPr>
      </a:lvl8pPr>
      <a:lvl9pPr marL="13167473" algn="l" defTabSz="3291868" rtl="0" eaLnBrk="1" latinLnBrk="0" hangingPunct="1">
        <a:defRPr sz="64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https://doi.org/10.1016/j.bmcl.2004.10.068" TargetMode="External"/><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206B3-3F55-BE4A-94BA-C439B59CFF51}"/>
              </a:ext>
            </a:extLst>
          </p:cNvPr>
          <p:cNvSpPr>
            <a:spLocks noGrp="1"/>
          </p:cNvSpPr>
          <p:nvPr>
            <p:ph type="body" sz="quarter" idx="10"/>
          </p:nvPr>
        </p:nvSpPr>
        <p:spPr>
          <a:xfrm>
            <a:off x="981605" y="5113929"/>
            <a:ext cx="12458671" cy="763905"/>
          </a:xfrm>
        </p:spPr>
        <p:txBody>
          <a:bodyPr/>
          <a:lstStyle/>
          <a:p>
            <a:r>
              <a:rPr lang="en-US" sz="3200" b="0" i="0" dirty="0">
                <a:solidFill>
                  <a:srgbClr val="000000"/>
                </a:solidFill>
                <a:effectLst/>
                <a:latin typeface="+mn-lt"/>
              </a:rPr>
              <a:t>Peroxisome proliferator-activated receptor gamma (</a:t>
            </a:r>
            <a:r>
              <a:rPr lang="en-US" sz="3200" b="0" i="0" dirty="0" err="1">
                <a:solidFill>
                  <a:srgbClr val="000000"/>
                </a:solidFill>
                <a:effectLst/>
                <a:latin typeface="+mn-lt"/>
              </a:rPr>
              <a:t>PPARγ</a:t>
            </a:r>
            <a:r>
              <a:rPr lang="en-US" sz="3200" b="0" i="0" dirty="0">
                <a:solidFill>
                  <a:srgbClr val="000000"/>
                </a:solidFill>
                <a:effectLst/>
                <a:latin typeface="+mn-lt"/>
              </a:rPr>
              <a:t>) is a promising target for the treatment of type 2 diabetes because activating this receptor improves insulin sensitivity and helps manage glucose levels in patients. However, currently approved drugs that activate this receptor have side effects, such as weight gain, weakening of bones, and cardiac failure, which have limited or halted their use. The goal of my study is to compare computational methods that estimate the binding affinity of compounds to </a:t>
            </a:r>
            <a:r>
              <a:rPr lang="en-US" sz="3200" b="0" i="0" dirty="0" err="1">
                <a:solidFill>
                  <a:srgbClr val="000000"/>
                </a:solidFill>
                <a:effectLst/>
                <a:latin typeface="+mn-lt"/>
              </a:rPr>
              <a:t>PPARγ</a:t>
            </a:r>
            <a:r>
              <a:rPr lang="en-US" sz="3200" b="0" i="0" dirty="0">
                <a:solidFill>
                  <a:srgbClr val="000000"/>
                </a:solidFill>
                <a:effectLst/>
                <a:latin typeface="+mn-lt"/>
              </a:rPr>
              <a:t>. To achieve this, I will estimate the binding affinities of compounds that have published experimental binding affinities to determine if the estimated binding affinities correlate with the experimental binding affinities. The computational methods I will evaluate include free energy perturbation, docking, and a modified docking method that incorporates a minimization step. Each method has its own advantages and disadvantages, such as allowing movement of the compound within a rigid receptor or movement of both the receptor and compound, but the latter requires significant computational resources. The use of computational methods to estimate binding affinities of compounds to proteins will reduce the number of compounds that need to be synthesized and screened to discover new drug candidates that target a protein, in this case, </a:t>
            </a:r>
            <a:r>
              <a:rPr lang="en-US" sz="3200" b="0" i="0" dirty="0" err="1">
                <a:solidFill>
                  <a:srgbClr val="000000"/>
                </a:solidFill>
                <a:effectLst/>
                <a:latin typeface="+mn-lt"/>
              </a:rPr>
              <a:t>PPARγ</a:t>
            </a:r>
            <a:r>
              <a:rPr lang="en-US" sz="3200" b="0" i="0" dirty="0">
                <a:solidFill>
                  <a:srgbClr val="000000"/>
                </a:solidFill>
                <a:effectLst/>
                <a:latin typeface="+mn-lt"/>
              </a:rPr>
              <a:t>.</a:t>
            </a:r>
            <a:endParaRPr lang="en-US" sz="3200" dirty="0">
              <a:latin typeface="+mn-lt"/>
            </a:endParaRPr>
          </a:p>
        </p:txBody>
      </p:sp>
      <p:sp>
        <p:nvSpPr>
          <p:cNvPr id="3" name="Text Placeholder 2">
            <a:extLst>
              <a:ext uri="{FF2B5EF4-FFF2-40B4-BE49-F238E27FC236}">
                <a16:creationId xmlns:a16="http://schemas.microsoft.com/office/drawing/2014/main" id="{65FD8A0B-90AB-3341-9105-0DA3FD960DC2}"/>
              </a:ext>
            </a:extLst>
          </p:cNvPr>
          <p:cNvSpPr>
            <a:spLocks noGrp="1"/>
          </p:cNvSpPr>
          <p:nvPr>
            <p:ph type="body" sz="quarter" idx="11"/>
          </p:nvPr>
        </p:nvSpPr>
        <p:spPr>
          <a:xfrm>
            <a:off x="845477" y="4719547"/>
            <a:ext cx="12442032" cy="611698"/>
          </a:xfrm>
        </p:spPr>
        <p:txBody>
          <a:bodyPr/>
          <a:lstStyle/>
          <a:p>
            <a:r>
              <a:rPr lang="en-US" sz="4400" dirty="0"/>
              <a:t>Abstract</a:t>
            </a:r>
          </a:p>
        </p:txBody>
      </p:sp>
      <p:sp>
        <p:nvSpPr>
          <p:cNvPr id="5" name="Text Placeholder 4">
            <a:extLst>
              <a:ext uri="{FF2B5EF4-FFF2-40B4-BE49-F238E27FC236}">
                <a16:creationId xmlns:a16="http://schemas.microsoft.com/office/drawing/2014/main" id="{EDB08635-C875-6842-A916-443E5506A1B1}"/>
              </a:ext>
            </a:extLst>
          </p:cNvPr>
          <p:cNvSpPr>
            <a:spLocks noGrp="1"/>
          </p:cNvSpPr>
          <p:nvPr>
            <p:ph type="body" sz="quarter" idx="20"/>
          </p:nvPr>
        </p:nvSpPr>
        <p:spPr>
          <a:xfrm>
            <a:off x="845477" y="15136013"/>
            <a:ext cx="12442031" cy="611698"/>
          </a:xfrm>
        </p:spPr>
        <p:txBody>
          <a:bodyPr/>
          <a:lstStyle/>
          <a:p>
            <a:r>
              <a:rPr lang="en-US" sz="4400" dirty="0"/>
              <a:t>Methods</a:t>
            </a:r>
          </a:p>
        </p:txBody>
      </p:sp>
      <p:sp>
        <p:nvSpPr>
          <p:cNvPr id="6" name="Text Placeholder 5">
            <a:extLst>
              <a:ext uri="{FF2B5EF4-FFF2-40B4-BE49-F238E27FC236}">
                <a16:creationId xmlns:a16="http://schemas.microsoft.com/office/drawing/2014/main" id="{1D7E7D06-6E0F-BA47-B86E-19A6050FFB88}"/>
              </a:ext>
            </a:extLst>
          </p:cNvPr>
          <p:cNvSpPr>
            <a:spLocks noGrp="1"/>
          </p:cNvSpPr>
          <p:nvPr>
            <p:ph type="body" sz="quarter" idx="21"/>
          </p:nvPr>
        </p:nvSpPr>
        <p:spPr>
          <a:xfrm>
            <a:off x="13896896" y="18633566"/>
            <a:ext cx="12440573" cy="4992114"/>
          </a:xfrm>
        </p:spPr>
        <p:txBody>
          <a:bodyPr/>
          <a:lstStyle/>
          <a:p>
            <a:r>
              <a:rPr lang="en-US" sz="3200" b="1" dirty="0">
                <a:latin typeface="+mn-lt"/>
              </a:rPr>
              <a:t>Advantages</a:t>
            </a:r>
          </a:p>
          <a:p>
            <a:pPr marL="342900" indent="-342900">
              <a:buFont typeface="Arial" panose="020B0604020202020204" pitchFamily="34" charset="0"/>
              <a:buChar char="•"/>
            </a:pPr>
            <a:r>
              <a:rPr lang="en-US" sz="3200" dirty="0">
                <a:latin typeface="+mn-lt"/>
              </a:rPr>
              <a:t>Allows for some movement of the protein/compound complex</a:t>
            </a:r>
          </a:p>
          <a:p>
            <a:pPr marL="342900" indent="-342900">
              <a:buFont typeface="Arial" panose="020B0604020202020204" pitchFamily="34" charset="0"/>
              <a:buChar char="•"/>
            </a:pPr>
            <a:r>
              <a:rPr lang="en-US" sz="3200" dirty="0">
                <a:latin typeface="+mn-lt"/>
              </a:rPr>
              <a:t>Don’t have to be a close analog to a reference compound or have the same formal charge</a:t>
            </a:r>
          </a:p>
          <a:p>
            <a:pPr marL="342900" indent="-342900">
              <a:buFont typeface="Arial" panose="020B0604020202020204" pitchFamily="34" charset="0"/>
              <a:buChar char="•"/>
            </a:pPr>
            <a:r>
              <a:rPr lang="en-US" sz="3200" dirty="0">
                <a:latin typeface="+mn-lt"/>
              </a:rPr>
              <a:t>Computationally inexpensive</a:t>
            </a:r>
          </a:p>
          <a:p>
            <a:r>
              <a:rPr lang="en-US" sz="3200" b="1" dirty="0">
                <a:latin typeface="+mn-lt"/>
              </a:rPr>
              <a:t>Disadvantage</a:t>
            </a:r>
          </a:p>
          <a:p>
            <a:pPr marL="342900" indent="-342900">
              <a:buFont typeface="Arial" panose="020B0604020202020204" pitchFamily="34" charset="0"/>
              <a:buChar char="•"/>
            </a:pPr>
            <a:r>
              <a:rPr lang="en-US" sz="3200" dirty="0">
                <a:latin typeface="+mn-lt"/>
              </a:rPr>
              <a:t> Dose not introduce water into the protein pocket</a:t>
            </a:r>
          </a:p>
          <a:p>
            <a:endParaRPr lang="en-US" sz="3200" dirty="0">
              <a:latin typeface="+mn-lt"/>
            </a:endParaRPr>
          </a:p>
        </p:txBody>
      </p:sp>
      <p:sp>
        <p:nvSpPr>
          <p:cNvPr id="7" name="Text Placeholder 6">
            <a:extLst>
              <a:ext uri="{FF2B5EF4-FFF2-40B4-BE49-F238E27FC236}">
                <a16:creationId xmlns:a16="http://schemas.microsoft.com/office/drawing/2014/main" id="{FAFC6900-E45A-784D-A45B-DDA6D838925A}"/>
              </a:ext>
            </a:extLst>
          </p:cNvPr>
          <p:cNvSpPr>
            <a:spLocks noGrp="1"/>
          </p:cNvSpPr>
          <p:nvPr>
            <p:ph type="body" sz="quarter" idx="22"/>
          </p:nvPr>
        </p:nvSpPr>
        <p:spPr>
          <a:xfrm>
            <a:off x="13868321" y="17849285"/>
            <a:ext cx="12440573" cy="611698"/>
          </a:xfrm>
        </p:spPr>
        <p:txBody>
          <a:bodyPr/>
          <a:lstStyle/>
          <a:p>
            <a:r>
              <a:rPr lang="en-US" sz="4400" dirty="0"/>
              <a:t>Docking with Minimization step</a:t>
            </a:r>
          </a:p>
        </p:txBody>
      </p:sp>
      <p:sp>
        <p:nvSpPr>
          <p:cNvPr id="8" name="Text Placeholder 7">
            <a:extLst>
              <a:ext uri="{FF2B5EF4-FFF2-40B4-BE49-F238E27FC236}">
                <a16:creationId xmlns:a16="http://schemas.microsoft.com/office/drawing/2014/main" id="{45B9ED28-D76A-3B47-AF2E-54736BEA7A3C}"/>
              </a:ext>
            </a:extLst>
          </p:cNvPr>
          <p:cNvSpPr>
            <a:spLocks noGrp="1"/>
          </p:cNvSpPr>
          <p:nvPr>
            <p:ph type="body" sz="quarter" idx="23"/>
          </p:nvPr>
        </p:nvSpPr>
        <p:spPr>
          <a:xfrm>
            <a:off x="13738557" y="5877834"/>
            <a:ext cx="12440573" cy="5583045"/>
          </a:xfrm>
        </p:spPr>
        <p:txBody>
          <a:bodyPr/>
          <a:lstStyle/>
          <a:p>
            <a:r>
              <a:rPr lang="en-US" sz="3200" b="1" dirty="0">
                <a:latin typeface="+mn-lt"/>
              </a:rPr>
              <a:t>Advantages</a:t>
            </a:r>
          </a:p>
          <a:p>
            <a:pPr marL="342900" indent="-342900">
              <a:buFont typeface="Arial" panose="020B0604020202020204" pitchFamily="34" charset="0"/>
              <a:buChar char="•"/>
            </a:pPr>
            <a:r>
              <a:rPr lang="en-US" sz="3200" dirty="0">
                <a:latin typeface="+mn-lt"/>
              </a:rPr>
              <a:t>Place a compounded into the binding pocket of protein</a:t>
            </a:r>
          </a:p>
          <a:p>
            <a:pPr marL="342900" indent="-342900">
              <a:buFont typeface="Arial" panose="020B0604020202020204" pitchFamily="34" charset="0"/>
              <a:buChar char="•"/>
            </a:pPr>
            <a:r>
              <a:rPr lang="en-US" sz="3200" dirty="0">
                <a:latin typeface="+mn-lt"/>
              </a:rPr>
              <a:t>Allows form movements in the compound</a:t>
            </a:r>
          </a:p>
          <a:p>
            <a:pPr marL="342900" indent="-342900">
              <a:buFont typeface="Arial" panose="020B0604020202020204" pitchFamily="34" charset="0"/>
              <a:buChar char="•"/>
            </a:pPr>
            <a:r>
              <a:rPr lang="en-US" sz="3200" dirty="0">
                <a:latin typeface="+mn-lt"/>
              </a:rPr>
              <a:t>Don’t have to be a close in structure to a reference compound or have the same formal charge</a:t>
            </a:r>
          </a:p>
          <a:p>
            <a:pPr marL="342900" indent="-342900">
              <a:buFont typeface="Arial" panose="020B0604020202020204" pitchFamily="34" charset="0"/>
              <a:buChar char="•"/>
            </a:pPr>
            <a:r>
              <a:rPr lang="en-US" sz="3200" dirty="0">
                <a:latin typeface="+mn-lt"/>
              </a:rPr>
              <a:t>Computationally inexpensive</a:t>
            </a:r>
          </a:p>
          <a:p>
            <a:r>
              <a:rPr lang="en-US" sz="3200" b="1" dirty="0">
                <a:latin typeface="+mn-lt"/>
              </a:rPr>
              <a:t>Disadvantage</a:t>
            </a:r>
          </a:p>
          <a:p>
            <a:pPr marL="342900" indent="-342900">
              <a:buFont typeface="Arial" panose="020B0604020202020204" pitchFamily="34" charset="0"/>
              <a:buChar char="•"/>
            </a:pPr>
            <a:r>
              <a:rPr lang="en-US" sz="3200" dirty="0">
                <a:latin typeface="+mn-lt"/>
              </a:rPr>
              <a:t>Doesn't allow for movement of the protein</a:t>
            </a:r>
          </a:p>
          <a:p>
            <a:pPr marL="342900" indent="-342900">
              <a:buFont typeface="Arial" panose="020B0604020202020204" pitchFamily="34" charset="0"/>
              <a:buChar char="•"/>
            </a:pPr>
            <a:r>
              <a:rPr lang="en-US" sz="3200" dirty="0">
                <a:latin typeface="+mn-lt"/>
              </a:rPr>
              <a:t>Doesn’t consider water that could be in the binding pocket</a:t>
            </a:r>
          </a:p>
        </p:txBody>
      </p:sp>
      <p:sp>
        <p:nvSpPr>
          <p:cNvPr id="9" name="Text Placeholder 8">
            <a:extLst>
              <a:ext uri="{FF2B5EF4-FFF2-40B4-BE49-F238E27FC236}">
                <a16:creationId xmlns:a16="http://schemas.microsoft.com/office/drawing/2014/main" id="{706C170A-24C9-7646-8794-6FED45E296D5}"/>
              </a:ext>
            </a:extLst>
          </p:cNvPr>
          <p:cNvSpPr>
            <a:spLocks noGrp="1"/>
          </p:cNvSpPr>
          <p:nvPr>
            <p:ph type="body" sz="quarter" idx="24"/>
          </p:nvPr>
        </p:nvSpPr>
        <p:spPr>
          <a:xfrm>
            <a:off x="13440276" y="5346685"/>
            <a:ext cx="12447852" cy="611698"/>
          </a:xfrm>
        </p:spPr>
        <p:txBody>
          <a:bodyPr/>
          <a:lstStyle/>
          <a:p>
            <a:r>
              <a:rPr lang="en-US" sz="4400" dirty="0"/>
              <a:t>Docking</a:t>
            </a:r>
          </a:p>
        </p:txBody>
      </p:sp>
      <p:sp>
        <p:nvSpPr>
          <p:cNvPr id="10" name="Text Placeholder 9">
            <a:extLst>
              <a:ext uri="{FF2B5EF4-FFF2-40B4-BE49-F238E27FC236}">
                <a16:creationId xmlns:a16="http://schemas.microsoft.com/office/drawing/2014/main" id="{79AC85E0-1084-A244-888D-F8CDDA53236F}"/>
              </a:ext>
            </a:extLst>
          </p:cNvPr>
          <p:cNvSpPr>
            <a:spLocks noGrp="1"/>
          </p:cNvSpPr>
          <p:nvPr>
            <p:ph type="body" sz="quarter" idx="25"/>
          </p:nvPr>
        </p:nvSpPr>
        <p:spPr>
          <a:xfrm>
            <a:off x="26946098" y="5117624"/>
            <a:ext cx="12444693" cy="861766"/>
          </a:xfrm>
        </p:spPr>
        <p:txBody>
          <a:bodyPr/>
          <a:lstStyle/>
          <a:p>
            <a:r>
              <a:rPr lang="en-US" sz="4400" dirty="0"/>
              <a:t>Free Energy Perturbation</a:t>
            </a:r>
          </a:p>
        </p:txBody>
      </p:sp>
      <p:sp>
        <p:nvSpPr>
          <p:cNvPr id="11" name="Text Placeholder 10">
            <a:extLst>
              <a:ext uri="{FF2B5EF4-FFF2-40B4-BE49-F238E27FC236}">
                <a16:creationId xmlns:a16="http://schemas.microsoft.com/office/drawing/2014/main" id="{8F24A717-5264-7E49-90F1-8E05A0AA7903}"/>
              </a:ext>
            </a:extLst>
          </p:cNvPr>
          <p:cNvSpPr>
            <a:spLocks noGrp="1"/>
          </p:cNvSpPr>
          <p:nvPr>
            <p:ph type="body" sz="quarter" idx="26"/>
          </p:nvPr>
        </p:nvSpPr>
        <p:spPr>
          <a:xfrm>
            <a:off x="26946098" y="5832956"/>
            <a:ext cx="12444693" cy="4401183"/>
          </a:xfrm>
        </p:spPr>
        <p:txBody>
          <a:bodyPr/>
          <a:lstStyle/>
          <a:p>
            <a:r>
              <a:rPr lang="en-US" sz="3200" b="1" dirty="0">
                <a:latin typeface="+mn-lt"/>
              </a:rPr>
              <a:t>Advantages</a:t>
            </a:r>
          </a:p>
          <a:p>
            <a:pPr marL="342900" indent="-342900">
              <a:buFont typeface="Arial" panose="020B0604020202020204" pitchFamily="34" charset="0"/>
              <a:buChar char="•"/>
            </a:pPr>
            <a:r>
              <a:rPr lang="en-US" sz="3200" dirty="0">
                <a:latin typeface="+mn-lt"/>
              </a:rPr>
              <a:t>Allows form movement of the compound and protein complex</a:t>
            </a:r>
          </a:p>
          <a:p>
            <a:pPr marL="342900" indent="-342900">
              <a:buFont typeface="Arial" panose="020B0604020202020204" pitchFamily="34" charset="0"/>
              <a:buChar char="•"/>
            </a:pPr>
            <a:r>
              <a:rPr lang="en-US" sz="3200" dirty="0">
                <a:latin typeface="+mn-lt"/>
              </a:rPr>
              <a:t>Simulates water in the binding pocket</a:t>
            </a:r>
          </a:p>
          <a:p>
            <a:r>
              <a:rPr lang="en-US" sz="3200" b="1" dirty="0">
                <a:latin typeface="+mn-lt"/>
              </a:rPr>
              <a:t>Disadvantages</a:t>
            </a:r>
          </a:p>
          <a:p>
            <a:pPr marL="342900" indent="-342900">
              <a:buFont typeface="Arial" panose="020B0604020202020204" pitchFamily="34" charset="0"/>
              <a:buChar char="•"/>
            </a:pPr>
            <a:r>
              <a:rPr lang="en-US" sz="3200" dirty="0">
                <a:latin typeface="+mn-lt"/>
              </a:rPr>
              <a:t>Compounds must be close in structure and have the same formal charge as </a:t>
            </a:r>
            <a:r>
              <a:rPr lang="en-US" sz="3200">
                <a:latin typeface="+mn-lt"/>
              </a:rPr>
              <a:t>the reference </a:t>
            </a:r>
            <a:r>
              <a:rPr lang="en-US" sz="3200" dirty="0">
                <a:latin typeface="+mn-lt"/>
              </a:rPr>
              <a:t>compound </a:t>
            </a:r>
          </a:p>
          <a:p>
            <a:pPr marL="342900" indent="-342900">
              <a:buFont typeface="Arial" panose="020B0604020202020204" pitchFamily="34" charset="0"/>
              <a:buChar char="•"/>
            </a:pPr>
            <a:r>
              <a:rPr lang="en-US" sz="3200" dirty="0">
                <a:latin typeface="+mn-lt"/>
              </a:rPr>
              <a:t>Computationally expensive</a:t>
            </a:r>
          </a:p>
        </p:txBody>
      </p:sp>
      <p:sp>
        <p:nvSpPr>
          <p:cNvPr id="12" name="Text Placeholder 11">
            <a:extLst>
              <a:ext uri="{FF2B5EF4-FFF2-40B4-BE49-F238E27FC236}">
                <a16:creationId xmlns:a16="http://schemas.microsoft.com/office/drawing/2014/main" id="{4036FDDB-97A2-2042-85B9-9390D4BF44CA}"/>
              </a:ext>
            </a:extLst>
          </p:cNvPr>
          <p:cNvSpPr>
            <a:spLocks noGrp="1"/>
          </p:cNvSpPr>
          <p:nvPr>
            <p:ph type="body" sz="quarter" idx="27"/>
          </p:nvPr>
        </p:nvSpPr>
        <p:spPr>
          <a:xfrm>
            <a:off x="26871613" y="21019799"/>
            <a:ext cx="12444693" cy="611698"/>
          </a:xfrm>
        </p:spPr>
        <p:txBody>
          <a:bodyPr/>
          <a:lstStyle/>
          <a:p>
            <a:r>
              <a:rPr lang="en-US" sz="4400" dirty="0"/>
              <a:t>References</a:t>
            </a:r>
          </a:p>
        </p:txBody>
      </p:sp>
      <p:sp>
        <p:nvSpPr>
          <p:cNvPr id="13" name="Text Placeholder 12">
            <a:extLst>
              <a:ext uri="{FF2B5EF4-FFF2-40B4-BE49-F238E27FC236}">
                <a16:creationId xmlns:a16="http://schemas.microsoft.com/office/drawing/2014/main" id="{61E8A548-A31D-1A4D-8DD5-FC0EF9B68BFB}"/>
              </a:ext>
            </a:extLst>
          </p:cNvPr>
          <p:cNvSpPr>
            <a:spLocks noGrp="1"/>
          </p:cNvSpPr>
          <p:nvPr>
            <p:ph type="body" sz="quarter" idx="28"/>
          </p:nvPr>
        </p:nvSpPr>
        <p:spPr>
          <a:xfrm>
            <a:off x="26723975" y="21551367"/>
            <a:ext cx="12449306" cy="763905"/>
          </a:xfrm>
        </p:spPr>
        <p:txBody>
          <a:bodyPr/>
          <a:lstStyle/>
          <a:p>
            <a:pPr marL="457200" indent="-457200">
              <a:buFont typeface="+mj-lt"/>
              <a:buAutoNum type="arabicPeriod"/>
            </a:pPr>
            <a:r>
              <a:rPr lang="en-US" sz="2400" dirty="0">
                <a:latin typeface="+mn-lt"/>
              </a:rPr>
              <a:t>Acton, J. J., Black, R. M., Jones, A. B., Moller, D. E., Colwell, L., </a:t>
            </a:r>
            <a:r>
              <a:rPr lang="en-US" sz="2400" dirty="0" err="1">
                <a:latin typeface="+mn-lt"/>
              </a:rPr>
              <a:t>Doebber</a:t>
            </a:r>
            <a:r>
              <a:rPr lang="en-US" sz="2400" dirty="0">
                <a:latin typeface="+mn-lt"/>
              </a:rPr>
              <a:t>, T. W., </a:t>
            </a:r>
            <a:r>
              <a:rPr lang="en-US" sz="2400" dirty="0" err="1">
                <a:latin typeface="+mn-lt"/>
              </a:rPr>
              <a:t>MacNaul</a:t>
            </a:r>
            <a:r>
              <a:rPr lang="en-US" sz="2400" dirty="0">
                <a:latin typeface="+mn-lt"/>
              </a:rPr>
              <a:t>, K. L., Berger, J., &amp; Wood, H. B. (2005). Benzoyl 2-methyl indoles as selective PPAR</a:t>
            </a:r>
            <a:r>
              <a:rPr lang="el-GR" sz="2400" dirty="0">
                <a:latin typeface="+mn-lt"/>
              </a:rPr>
              <a:t>γ </a:t>
            </a:r>
            <a:r>
              <a:rPr lang="en-US" sz="2400" dirty="0">
                <a:latin typeface="+mn-lt"/>
              </a:rPr>
              <a:t>modulators. </a:t>
            </a:r>
            <a:r>
              <a:rPr lang="en-US" sz="2400" i="1" dirty="0">
                <a:latin typeface="+mn-lt"/>
              </a:rPr>
              <a:t>Bioorganic and Medicinal Chemistry Letters</a:t>
            </a:r>
            <a:r>
              <a:rPr lang="en-US" sz="2400" dirty="0">
                <a:latin typeface="+mn-lt"/>
              </a:rPr>
              <a:t>, </a:t>
            </a:r>
            <a:r>
              <a:rPr lang="en-US" sz="2400" i="1" dirty="0">
                <a:latin typeface="+mn-lt"/>
              </a:rPr>
              <a:t>15</a:t>
            </a:r>
            <a:r>
              <a:rPr lang="en-US" sz="2400" dirty="0">
                <a:latin typeface="+mn-lt"/>
              </a:rPr>
              <a:t>(2), 357–362. </a:t>
            </a:r>
            <a:r>
              <a:rPr lang="en-US" sz="2400" dirty="0">
                <a:latin typeface="+mn-lt"/>
                <a:hlinkClick r:id="rId3"/>
              </a:rPr>
              <a:t>https://doi.org/10.1016/j.bmcl.2004.10.068</a:t>
            </a:r>
            <a:endParaRPr lang="en-US" sz="2400" dirty="0">
              <a:latin typeface="+mn-lt"/>
            </a:endParaRPr>
          </a:p>
          <a:p>
            <a:pPr marL="457200" indent="-457200">
              <a:buFont typeface="+mj-lt"/>
              <a:buAutoNum type="arabicPeriod"/>
            </a:pPr>
            <a:r>
              <a:rPr lang="en-US" sz="2400" dirty="0">
                <a:latin typeface="+mn-lt"/>
              </a:rPr>
              <a:t>Acton, J. J., Akiyama, T. E., Chang, C. H., Colwell, L., Debenham, S., </a:t>
            </a:r>
            <a:r>
              <a:rPr lang="en-US" sz="2400" dirty="0" err="1">
                <a:latin typeface="+mn-lt"/>
              </a:rPr>
              <a:t>Doebber</a:t>
            </a:r>
            <a:r>
              <a:rPr lang="en-US" sz="2400" dirty="0">
                <a:latin typeface="+mn-lt"/>
              </a:rPr>
              <a:t>, T., Einstein, M., Liu, K., McCann, M. E., Moller, D. E., Muise, E. S., Tan, Y., Thompson, J. R., Wong, K. K., Wu, M., Xu, L., </a:t>
            </a:r>
            <a:r>
              <a:rPr lang="en-US" sz="2400" dirty="0" err="1">
                <a:latin typeface="+mn-lt"/>
              </a:rPr>
              <a:t>Meinke</a:t>
            </a:r>
            <a:r>
              <a:rPr lang="en-US" sz="2400" dirty="0">
                <a:latin typeface="+mn-lt"/>
              </a:rPr>
              <a:t>, P. T., Berger, J. P., &amp; Wood, H. B. (2013). Erratum: Discovery of (2 R)-2-(3-{3-[(4-methoxyphenyl)carbonyl]-2-methyl-6- (trifluoromethoxy)-1 H -indol-1-yl}phenoxy)butanoic acid (MK-0533): A novel selective peroxisome proliferator-activated receptor </a:t>
            </a:r>
            <a:r>
              <a:rPr lang="el-GR" sz="2400" dirty="0">
                <a:latin typeface="+mn-lt"/>
              </a:rPr>
              <a:t>γ </a:t>
            </a:r>
            <a:r>
              <a:rPr lang="en-US" sz="2400" dirty="0">
                <a:latin typeface="+mn-lt"/>
              </a:rPr>
              <a:t>modulator for the treatment of type 2 diabetes m. </a:t>
            </a:r>
            <a:r>
              <a:rPr lang="en-US" sz="2400" i="1" dirty="0">
                <a:latin typeface="+mn-lt"/>
              </a:rPr>
              <a:t>Journal of Medicinal Chemistry</a:t>
            </a:r>
            <a:r>
              <a:rPr lang="en-US" sz="2400" dirty="0">
                <a:latin typeface="+mn-lt"/>
              </a:rPr>
              <a:t>, </a:t>
            </a:r>
            <a:r>
              <a:rPr lang="en-US" sz="2400" i="1" dirty="0">
                <a:latin typeface="+mn-lt"/>
              </a:rPr>
              <a:t>56</a:t>
            </a:r>
            <a:r>
              <a:rPr lang="en-US" sz="2400" dirty="0">
                <a:latin typeface="+mn-lt"/>
              </a:rPr>
              <a:t>(22), 9368. https://doi.org/10.1021/jm401718d</a:t>
            </a:r>
          </a:p>
          <a:p>
            <a:pPr marL="457200" indent="-457200">
              <a:buFont typeface="+mj-lt"/>
              <a:buAutoNum type="arabicPeriod"/>
            </a:pPr>
            <a:r>
              <a:rPr lang="en-US" sz="2400" dirty="0">
                <a:latin typeface="+mn-lt"/>
              </a:rPr>
              <a:t>Einstein, M., Akiyama, T. E., </a:t>
            </a:r>
            <a:r>
              <a:rPr lang="en-US" sz="2400" dirty="0" err="1">
                <a:latin typeface="+mn-lt"/>
              </a:rPr>
              <a:t>Castriota</a:t>
            </a:r>
            <a:r>
              <a:rPr lang="en-US" sz="2400" dirty="0">
                <a:latin typeface="+mn-lt"/>
              </a:rPr>
              <a:t>, G. A., Wang, C. F., McKeever, B., Mosley, R. T., Becker, J. W., Moller, D. E., </a:t>
            </a:r>
            <a:r>
              <a:rPr lang="en-US" sz="2400" dirty="0" err="1">
                <a:latin typeface="+mn-lt"/>
              </a:rPr>
              <a:t>Meinke</a:t>
            </a:r>
            <a:r>
              <a:rPr lang="en-US" sz="2400" dirty="0">
                <a:latin typeface="+mn-lt"/>
              </a:rPr>
              <a:t>, P. T., Wood, H. B., &amp; Berger, J. P. (2008). The differential interactions of peroxisome proliferator-activated receptor </a:t>
            </a:r>
            <a:r>
              <a:rPr lang="el-GR" sz="2400" dirty="0">
                <a:latin typeface="+mn-lt"/>
              </a:rPr>
              <a:t>γ </a:t>
            </a:r>
            <a:r>
              <a:rPr lang="en-US" sz="2400" dirty="0">
                <a:latin typeface="+mn-lt"/>
              </a:rPr>
              <a:t>ligands with Tyr473 is a physical basis for their unique biological activities. </a:t>
            </a:r>
            <a:r>
              <a:rPr lang="en-US" sz="2400" i="1" dirty="0">
                <a:latin typeface="+mn-lt"/>
              </a:rPr>
              <a:t>Molecular Pharmacology</a:t>
            </a:r>
            <a:r>
              <a:rPr lang="en-US" sz="2400" dirty="0">
                <a:latin typeface="+mn-lt"/>
              </a:rPr>
              <a:t>, </a:t>
            </a:r>
            <a:r>
              <a:rPr lang="en-US" sz="2400" i="1" dirty="0">
                <a:latin typeface="+mn-lt"/>
              </a:rPr>
              <a:t>73</a:t>
            </a:r>
            <a:r>
              <a:rPr lang="en-US" sz="2400" dirty="0">
                <a:latin typeface="+mn-lt"/>
              </a:rPr>
              <a:t>(1), 62–74. https://doi.org/10.1124/mol.107.041202</a:t>
            </a:r>
          </a:p>
        </p:txBody>
      </p:sp>
      <p:sp>
        <p:nvSpPr>
          <p:cNvPr id="14" name="Text Placeholder 13">
            <a:extLst>
              <a:ext uri="{FF2B5EF4-FFF2-40B4-BE49-F238E27FC236}">
                <a16:creationId xmlns:a16="http://schemas.microsoft.com/office/drawing/2014/main" id="{95210F9C-5328-2644-9A3D-368BEDF957D0}"/>
              </a:ext>
            </a:extLst>
          </p:cNvPr>
          <p:cNvSpPr>
            <a:spLocks noGrp="1"/>
          </p:cNvSpPr>
          <p:nvPr>
            <p:ph type="body" sz="quarter" idx="29"/>
          </p:nvPr>
        </p:nvSpPr>
        <p:spPr>
          <a:xfrm>
            <a:off x="26994503" y="27962428"/>
            <a:ext cx="12444693" cy="611698"/>
          </a:xfrm>
        </p:spPr>
        <p:txBody>
          <a:bodyPr/>
          <a:lstStyle/>
          <a:p>
            <a:r>
              <a:rPr lang="en-US" sz="4400" dirty="0"/>
              <a:t>Acknowledgement</a:t>
            </a:r>
          </a:p>
        </p:txBody>
      </p:sp>
      <p:sp>
        <p:nvSpPr>
          <p:cNvPr id="15" name="Text Placeholder 14">
            <a:extLst>
              <a:ext uri="{FF2B5EF4-FFF2-40B4-BE49-F238E27FC236}">
                <a16:creationId xmlns:a16="http://schemas.microsoft.com/office/drawing/2014/main" id="{DD3B21F1-4A26-0D42-A71A-75CD620EA7C4}"/>
              </a:ext>
            </a:extLst>
          </p:cNvPr>
          <p:cNvSpPr>
            <a:spLocks noGrp="1"/>
          </p:cNvSpPr>
          <p:nvPr>
            <p:ph type="body" sz="quarter" idx="30"/>
          </p:nvPr>
        </p:nvSpPr>
        <p:spPr>
          <a:xfrm>
            <a:off x="27262096" y="28601063"/>
            <a:ext cx="12449306" cy="3120832"/>
          </a:xfrm>
        </p:spPr>
        <p:txBody>
          <a:bodyPr/>
          <a:lstStyle/>
          <a:p>
            <a:pPr marL="342900" indent="-342900">
              <a:buFont typeface="Arial" panose="020B0604020202020204" pitchFamily="34" charset="0"/>
              <a:buChar char="•"/>
            </a:pPr>
            <a:r>
              <a:rPr lang="en-US" sz="3200" dirty="0">
                <a:latin typeface="+mn-lt"/>
              </a:rPr>
              <a:t>Cresset – for the program Flare that was used to do the FEP and Docking calculations</a:t>
            </a:r>
          </a:p>
          <a:p>
            <a:pPr marL="342900" indent="-342900">
              <a:buFont typeface="Arial" panose="020B0604020202020204" pitchFamily="34" charset="0"/>
              <a:buChar char="•"/>
            </a:pPr>
            <a:r>
              <a:rPr lang="en-US" sz="3200" dirty="0">
                <a:latin typeface="+mn-lt"/>
              </a:rPr>
              <a:t>Molecular Computation Core Facility – for providing the computation resources</a:t>
            </a:r>
          </a:p>
          <a:p>
            <a:pPr marL="342900" indent="-342900">
              <a:buFont typeface="Arial" panose="020B0604020202020204" pitchFamily="34" charset="0"/>
              <a:buChar char="•"/>
            </a:pPr>
            <a:r>
              <a:rPr lang="en-US" sz="3200" dirty="0">
                <a:latin typeface="+mn-lt"/>
              </a:rPr>
              <a:t>Funding - R01DK129646</a:t>
            </a:r>
          </a:p>
        </p:txBody>
      </p:sp>
      <p:sp>
        <p:nvSpPr>
          <p:cNvPr id="16" name="Text Placeholder 15">
            <a:extLst>
              <a:ext uri="{FF2B5EF4-FFF2-40B4-BE49-F238E27FC236}">
                <a16:creationId xmlns:a16="http://schemas.microsoft.com/office/drawing/2014/main" id="{68DE1481-2ECF-F040-A510-EEF30A153ADA}"/>
              </a:ext>
            </a:extLst>
          </p:cNvPr>
          <p:cNvSpPr>
            <a:spLocks noGrp="1"/>
          </p:cNvSpPr>
          <p:nvPr>
            <p:ph type="body" sz="quarter" idx="150"/>
          </p:nvPr>
        </p:nvSpPr>
        <p:spPr/>
        <p:txBody>
          <a:bodyPr/>
          <a:lstStyle/>
          <a:p>
            <a:r>
              <a:rPr lang="en-US" dirty="0"/>
              <a:t>University of Montana Department of Pharmaceutical Sciences and Drug Design and the Department of Biochemistry</a:t>
            </a:r>
          </a:p>
        </p:txBody>
      </p:sp>
      <p:sp>
        <p:nvSpPr>
          <p:cNvPr id="17" name="Text Placeholder 16">
            <a:extLst>
              <a:ext uri="{FF2B5EF4-FFF2-40B4-BE49-F238E27FC236}">
                <a16:creationId xmlns:a16="http://schemas.microsoft.com/office/drawing/2014/main" id="{3A8F3A3D-A4E1-5641-A0AE-FF54412B38C1}"/>
              </a:ext>
            </a:extLst>
          </p:cNvPr>
          <p:cNvSpPr>
            <a:spLocks noGrp="1"/>
          </p:cNvSpPr>
          <p:nvPr>
            <p:ph type="body" sz="quarter" idx="151"/>
          </p:nvPr>
        </p:nvSpPr>
        <p:spPr/>
        <p:txBody>
          <a:bodyPr/>
          <a:lstStyle/>
          <a:p>
            <a:r>
              <a:rPr lang="en-US" dirty="0"/>
              <a:t>By Andrew Voss and Travis Hughes</a:t>
            </a:r>
          </a:p>
        </p:txBody>
      </p:sp>
      <p:sp>
        <p:nvSpPr>
          <p:cNvPr id="18" name="Text Placeholder 17">
            <a:extLst>
              <a:ext uri="{FF2B5EF4-FFF2-40B4-BE49-F238E27FC236}">
                <a16:creationId xmlns:a16="http://schemas.microsoft.com/office/drawing/2014/main" id="{4D31FD6B-9894-2444-ABD3-8C85C7FE2280}"/>
              </a:ext>
            </a:extLst>
          </p:cNvPr>
          <p:cNvSpPr>
            <a:spLocks noGrp="1"/>
          </p:cNvSpPr>
          <p:nvPr>
            <p:ph type="body" sz="quarter" idx="153"/>
          </p:nvPr>
        </p:nvSpPr>
        <p:spPr/>
        <p:txBody>
          <a:bodyPr>
            <a:normAutofit/>
          </a:bodyPr>
          <a:lstStyle/>
          <a:p>
            <a:r>
              <a:rPr lang="en-US" sz="7200" dirty="0"/>
              <a:t> Comparing Computational Design Methods for a Type 2 Diabetes Medication</a:t>
            </a:r>
          </a:p>
        </p:txBody>
      </p:sp>
      <p:sp>
        <p:nvSpPr>
          <p:cNvPr id="19" name="Text Placeholder 4">
            <a:extLst>
              <a:ext uri="{FF2B5EF4-FFF2-40B4-BE49-F238E27FC236}">
                <a16:creationId xmlns:a16="http://schemas.microsoft.com/office/drawing/2014/main" id="{57E5391D-0CD8-ABF9-73FC-32694356213C}"/>
              </a:ext>
            </a:extLst>
          </p:cNvPr>
          <p:cNvSpPr txBox="1">
            <a:spLocks/>
          </p:cNvSpPr>
          <p:nvPr/>
        </p:nvSpPr>
        <p:spPr>
          <a:xfrm>
            <a:off x="27070491" y="15899791"/>
            <a:ext cx="12442031" cy="861766"/>
          </a:xfrm>
          <a:prstGeom prst="rect">
            <a:avLst/>
          </a:prstGeom>
          <a:noFill/>
        </p:spPr>
        <p:txBody>
          <a:bodyPr wrap="square" lIns="91436" tIns="91436" rIns="91436" bIns="91436" anchor="ctr" anchorCtr="0">
            <a:spAutoFit/>
          </a:bodyPr>
          <a:lstStyle>
            <a:lvl1pPr marL="0" indent="0" algn="ctr" defTabSz="3291868" rtl="0" eaLnBrk="1" latinLnBrk="0" hangingPunct="1">
              <a:spcBef>
                <a:spcPct val="20000"/>
              </a:spcBef>
              <a:buFont typeface="Arial" pitchFamily="34" charset="0"/>
              <a:buNone/>
              <a:defRPr sz="2775" b="1" u="sng" kern="1200" baseline="0">
                <a:solidFill>
                  <a:schemeClr val="accent1"/>
                </a:solidFill>
                <a:latin typeface="+mn-lt"/>
                <a:ea typeface="+mn-ea"/>
                <a:cs typeface="+mn-cs"/>
              </a:defRPr>
            </a:lvl1pPr>
            <a:lvl2pPr marL="2674643" indent="-1028708" algn="l" defTabSz="3291868"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836" indent="-822968" algn="l" defTabSz="3291868" rtl="0" eaLnBrk="1" latinLnBrk="0" hangingPunct="1">
              <a:spcBef>
                <a:spcPct val="20000"/>
              </a:spcBef>
              <a:buFont typeface="Arial" pitchFamily="34" charset="0"/>
              <a:buChar char="•"/>
              <a:defRPr sz="8701" kern="1200">
                <a:solidFill>
                  <a:schemeClr val="tx1"/>
                </a:solidFill>
                <a:latin typeface="+mn-lt"/>
                <a:ea typeface="+mn-ea"/>
                <a:cs typeface="+mn-cs"/>
              </a:defRPr>
            </a:lvl3pPr>
            <a:lvl4pPr marL="576077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703"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638"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571"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506"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44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r>
              <a:rPr lang="en-US" sz="4400" dirty="0"/>
              <a:t>Conclusion</a:t>
            </a:r>
          </a:p>
        </p:txBody>
      </p:sp>
      <p:sp>
        <p:nvSpPr>
          <p:cNvPr id="20" name="Text Placeholder 3">
            <a:extLst>
              <a:ext uri="{FF2B5EF4-FFF2-40B4-BE49-F238E27FC236}">
                <a16:creationId xmlns:a16="http://schemas.microsoft.com/office/drawing/2014/main" id="{6A7C7C42-AA9E-5C33-0EB8-7FD07C577A33}"/>
              </a:ext>
            </a:extLst>
          </p:cNvPr>
          <p:cNvSpPr txBox="1">
            <a:spLocks/>
          </p:cNvSpPr>
          <p:nvPr/>
        </p:nvSpPr>
        <p:spPr>
          <a:xfrm>
            <a:off x="845477" y="15708336"/>
            <a:ext cx="12460125" cy="9030142"/>
          </a:xfrm>
          <a:prstGeom prst="rect">
            <a:avLst/>
          </a:prstGeom>
        </p:spPr>
        <p:txBody>
          <a:bodyPr wrap="square" lIns="228589" tIns="228589" rIns="228589" bIns="228589">
            <a:spAutoFit/>
          </a:bodyPr>
          <a:lstStyle>
            <a:lvl1pPr marL="0" indent="0" algn="l" defTabSz="3291868" rtl="0" eaLnBrk="1" latinLnBrk="0" hangingPunct="1">
              <a:spcBef>
                <a:spcPct val="20000"/>
              </a:spcBef>
              <a:buFont typeface="Arial" pitchFamily="34" charset="0"/>
              <a:buNone/>
              <a:defRPr sz="1964"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114434" indent="-428628" algn="l" defTabSz="3291868" rtl="0" eaLnBrk="1" latinLnBrk="0" hangingPunct="1">
              <a:spcBef>
                <a:spcPct val="20000"/>
              </a:spcBef>
              <a:buFont typeface="Arial" pitchFamily="34" charset="0"/>
              <a:buChar char="–"/>
              <a:defRPr sz="1875" kern="1200">
                <a:solidFill>
                  <a:schemeClr val="tx1"/>
                </a:solidFill>
                <a:latin typeface="Trebuchet MS" pitchFamily="34" charset="0"/>
                <a:ea typeface="+mn-ea"/>
                <a:cs typeface="+mn-cs"/>
              </a:defRPr>
            </a:lvl2pPr>
            <a:lvl3pPr marL="1543063" indent="-428628" algn="l" defTabSz="3291868" rtl="0" eaLnBrk="1" latinLnBrk="0" hangingPunct="1">
              <a:spcBef>
                <a:spcPct val="20000"/>
              </a:spcBef>
              <a:buFont typeface="Arial" pitchFamily="34" charset="0"/>
              <a:buChar char="•"/>
              <a:defRPr sz="1875" kern="1200">
                <a:solidFill>
                  <a:schemeClr val="tx1"/>
                </a:solidFill>
                <a:latin typeface="Trebuchet MS" pitchFamily="34" charset="0"/>
                <a:ea typeface="+mn-ea"/>
                <a:cs typeface="+mn-cs"/>
              </a:defRPr>
            </a:lvl3pPr>
            <a:lvl4pPr marL="2014555" indent="-471492" algn="l" defTabSz="3291868" rtl="0" eaLnBrk="1" latinLnBrk="0" hangingPunct="1">
              <a:spcBef>
                <a:spcPct val="20000"/>
              </a:spcBef>
              <a:buFont typeface="Arial" pitchFamily="34" charset="0"/>
              <a:buChar char="–"/>
              <a:defRPr sz="1875" kern="1200">
                <a:solidFill>
                  <a:schemeClr val="tx1"/>
                </a:solidFill>
                <a:latin typeface="Trebuchet MS" pitchFamily="34" charset="0"/>
                <a:ea typeface="+mn-ea"/>
                <a:cs typeface="+mn-cs"/>
              </a:defRPr>
            </a:lvl4pPr>
            <a:lvl5pPr marL="2357458" indent="-342903" algn="l" defTabSz="3291868" rtl="0" eaLnBrk="1" latinLnBrk="0" hangingPunct="1">
              <a:spcBef>
                <a:spcPct val="20000"/>
              </a:spcBef>
              <a:buFont typeface="Arial" pitchFamily="34" charset="0"/>
              <a:buChar char="»"/>
              <a:defRPr sz="1875" kern="1200">
                <a:solidFill>
                  <a:schemeClr val="tx1"/>
                </a:solidFill>
                <a:latin typeface="Trebuchet MS" pitchFamily="34" charset="0"/>
                <a:ea typeface="+mn-ea"/>
                <a:cs typeface="+mn-cs"/>
              </a:defRPr>
            </a:lvl5pPr>
            <a:lvl6pPr marL="9052638"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571"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506"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440" indent="-822968" algn="l" defTabSz="3291868"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latin typeface="+mn-lt"/>
              </a:rPr>
              <a:t>To estimate the binding affinities of compounds to </a:t>
            </a:r>
            <a:r>
              <a:rPr lang="en-US" sz="3200" dirty="0" err="1">
                <a:latin typeface="+mn-lt"/>
              </a:rPr>
              <a:t>PPARγ</a:t>
            </a:r>
            <a:r>
              <a:rPr lang="en-US" sz="3200" dirty="0">
                <a:latin typeface="+mn-lt"/>
              </a:rPr>
              <a:t>, we will use docking and FEP methods. We will then compare the estimated binding affinities to published experimental binding affinities to determine if there is a correlation.</a:t>
            </a:r>
          </a:p>
          <a:p>
            <a:pPr marL="342900" indent="-342900">
              <a:buFont typeface="Arial" panose="020B0604020202020204" pitchFamily="34" charset="0"/>
              <a:buChar char="•"/>
            </a:pPr>
            <a:r>
              <a:rPr lang="en-US" sz="3200" dirty="0">
                <a:latin typeface="+mn-lt"/>
              </a:rPr>
              <a:t>To perform the docking with minimization, we will first dock the compound and then perform a minimization step to account for small movements in the protein-compound complex. The minimized structure will then be used to estimate the binding affinity of the compound.</a:t>
            </a:r>
          </a:p>
          <a:p>
            <a:pPr marL="342900" indent="-342900">
              <a:buFont typeface="Arial" panose="020B0604020202020204" pitchFamily="34" charset="0"/>
              <a:buChar char="•"/>
            </a:pPr>
            <a:r>
              <a:rPr lang="en-US" sz="3200" dirty="0">
                <a:latin typeface="+mn-lt"/>
              </a:rPr>
              <a:t>We conducted two sets of calculations on different compounds, which we will refer to as 'small changes' and 'big changes'. We did this because of the way FEP calculations are conducted. In FEP, you begin with a compound whose affinity is already known and transform it into the compound whose binding affinity you want to estimate. If the change between the two compounds is large, you must go through intermediate compounds to get the calculations to work. Examples of small and large changes are shown below.</a:t>
            </a:r>
          </a:p>
        </p:txBody>
      </p:sp>
      <p:graphicFrame>
        <p:nvGraphicFramePr>
          <p:cNvPr id="23" name="Object 22">
            <a:extLst>
              <a:ext uri="{FF2B5EF4-FFF2-40B4-BE49-F238E27FC236}">
                <a16:creationId xmlns:a16="http://schemas.microsoft.com/office/drawing/2014/main" id="{5863B99B-99C1-F370-FB12-906FEDA8FE6C}"/>
              </a:ext>
            </a:extLst>
          </p:cNvPr>
          <p:cNvGraphicFramePr>
            <a:graphicFrameLocks noChangeAspect="1"/>
          </p:cNvGraphicFramePr>
          <p:nvPr>
            <p:extLst>
              <p:ext uri="{D42A27DB-BD31-4B8C-83A1-F6EECF244321}">
                <p14:modId xmlns:p14="http://schemas.microsoft.com/office/powerpoint/2010/main" val="3690075767"/>
              </p:ext>
            </p:extLst>
          </p:nvPr>
        </p:nvGraphicFramePr>
        <p:xfrm>
          <a:off x="13103225" y="10926763"/>
          <a:ext cx="13825538" cy="6459537"/>
        </p:xfrm>
        <a:graphic>
          <a:graphicData uri="http://schemas.openxmlformats.org/presentationml/2006/ole">
            <mc:AlternateContent xmlns:mc="http://schemas.openxmlformats.org/markup-compatibility/2006">
              <mc:Choice xmlns:v="urn:schemas-microsoft-com:vml" Requires="v">
                <p:oleObj name="Prism 9" r:id="rId4" imgW="5807188" imgH="2712955" progId="Prism9.Document">
                  <p:embed/>
                </p:oleObj>
              </mc:Choice>
              <mc:Fallback>
                <p:oleObj name="Prism 9" r:id="rId4" imgW="5807188" imgH="2712955" progId="Prism9.Document">
                  <p:embed/>
                  <p:pic>
                    <p:nvPicPr>
                      <p:cNvPr id="0" name=""/>
                      <p:cNvPicPr/>
                      <p:nvPr/>
                    </p:nvPicPr>
                    <p:blipFill>
                      <a:blip r:embed="rId5"/>
                      <a:stretch>
                        <a:fillRect/>
                      </a:stretch>
                    </p:blipFill>
                    <p:spPr>
                      <a:xfrm>
                        <a:off x="13103225" y="10926763"/>
                        <a:ext cx="13825538" cy="645953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0E73BB26-8C64-47A4-620E-F86901E4B433}"/>
              </a:ext>
            </a:extLst>
          </p:cNvPr>
          <p:cNvGraphicFramePr>
            <a:graphicFrameLocks noChangeAspect="1"/>
          </p:cNvGraphicFramePr>
          <p:nvPr>
            <p:extLst>
              <p:ext uri="{D42A27DB-BD31-4B8C-83A1-F6EECF244321}">
                <p14:modId xmlns:p14="http://schemas.microsoft.com/office/powerpoint/2010/main" val="671424179"/>
              </p:ext>
            </p:extLst>
          </p:nvPr>
        </p:nvGraphicFramePr>
        <p:xfrm>
          <a:off x="12672328" y="23182079"/>
          <a:ext cx="14573029" cy="6898682"/>
        </p:xfrm>
        <a:graphic>
          <a:graphicData uri="http://schemas.openxmlformats.org/presentationml/2006/ole">
            <mc:AlternateContent xmlns:mc="http://schemas.openxmlformats.org/markup-compatibility/2006">
              <mc:Choice xmlns:v="urn:schemas-microsoft-com:vml" Requires="v">
                <p:oleObj name="Prism 9" r:id="rId6" imgW="5730840" imgH="2712955" progId="Prism9.Document">
                  <p:embed/>
                </p:oleObj>
              </mc:Choice>
              <mc:Fallback>
                <p:oleObj name="Prism 9" r:id="rId6" imgW="5730840" imgH="2712955" progId="Prism9.Document">
                  <p:embed/>
                  <p:pic>
                    <p:nvPicPr>
                      <p:cNvPr id="0" name=""/>
                      <p:cNvPicPr/>
                      <p:nvPr/>
                    </p:nvPicPr>
                    <p:blipFill>
                      <a:blip r:embed="rId7"/>
                      <a:stretch>
                        <a:fillRect/>
                      </a:stretch>
                    </p:blipFill>
                    <p:spPr>
                      <a:xfrm>
                        <a:off x="12672328" y="23182079"/>
                        <a:ext cx="14573029" cy="689868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67AF4D7-3DFF-B5C5-0003-81CBC531C648}"/>
              </a:ext>
            </a:extLst>
          </p:cNvPr>
          <p:cNvGraphicFramePr>
            <a:graphicFrameLocks noChangeAspect="1"/>
          </p:cNvGraphicFramePr>
          <p:nvPr>
            <p:extLst>
              <p:ext uri="{D42A27DB-BD31-4B8C-83A1-F6EECF244321}">
                <p14:modId xmlns:p14="http://schemas.microsoft.com/office/powerpoint/2010/main" val="3006739625"/>
              </p:ext>
            </p:extLst>
          </p:nvPr>
        </p:nvGraphicFramePr>
        <p:xfrm>
          <a:off x="26725652" y="10048095"/>
          <a:ext cx="12985750" cy="6296025"/>
        </p:xfrm>
        <a:graphic>
          <a:graphicData uri="http://schemas.openxmlformats.org/presentationml/2006/ole">
            <mc:AlternateContent xmlns:mc="http://schemas.openxmlformats.org/markup-compatibility/2006">
              <mc:Choice xmlns:v="urn:schemas-microsoft-com:vml" Requires="v">
                <p:oleObj name="Prism 9" r:id="rId8" imgW="5595068" imgH="2712955" progId="Prism9.Document">
                  <p:embed/>
                </p:oleObj>
              </mc:Choice>
              <mc:Fallback>
                <p:oleObj name="Prism 9" r:id="rId8" imgW="5595068" imgH="2712955" progId="Prism9.Document">
                  <p:embed/>
                  <p:pic>
                    <p:nvPicPr>
                      <p:cNvPr id="0" name=""/>
                      <p:cNvPicPr/>
                      <p:nvPr/>
                    </p:nvPicPr>
                    <p:blipFill>
                      <a:blip r:embed="rId9"/>
                      <a:stretch>
                        <a:fillRect/>
                      </a:stretch>
                    </p:blipFill>
                    <p:spPr>
                      <a:xfrm>
                        <a:off x="26725652" y="10048095"/>
                        <a:ext cx="12985750" cy="6296025"/>
                      </a:xfrm>
                      <a:prstGeom prst="rect">
                        <a:avLst/>
                      </a:prstGeom>
                    </p:spPr>
                  </p:pic>
                </p:oleObj>
              </mc:Fallback>
            </mc:AlternateContent>
          </a:graphicData>
        </a:graphic>
      </p:graphicFrame>
      <p:pic>
        <p:nvPicPr>
          <p:cNvPr id="22" name="Picture 21" descr="Diagram, schematic&#10;&#10;Description automatically generated">
            <a:extLst>
              <a:ext uri="{FF2B5EF4-FFF2-40B4-BE49-F238E27FC236}">
                <a16:creationId xmlns:a16="http://schemas.microsoft.com/office/drawing/2014/main" id="{EF03643F-2A33-F607-F9E6-109E35926D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429" y="25475426"/>
            <a:ext cx="4078084" cy="6251274"/>
          </a:xfrm>
          <a:prstGeom prst="rect">
            <a:avLst/>
          </a:prstGeom>
        </p:spPr>
      </p:pic>
      <p:pic>
        <p:nvPicPr>
          <p:cNvPr id="26" name="Picture 25" descr="Diagram, schematic&#10;&#10;Description automatically generated">
            <a:extLst>
              <a:ext uri="{FF2B5EF4-FFF2-40B4-BE49-F238E27FC236}">
                <a16:creationId xmlns:a16="http://schemas.microsoft.com/office/drawing/2014/main" id="{195149BE-43E4-5C6C-2018-FBD7D77D7D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2717" y="25518277"/>
            <a:ext cx="6611408" cy="6190894"/>
          </a:xfrm>
          <a:prstGeom prst="rect">
            <a:avLst/>
          </a:prstGeom>
        </p:spPr>
      </p:pic>
      <p:sp>
        <p:nvSpPr>
          <p:cNvPr id="21" name="TextBox 20">
            <a:extLst>
              <a:ext uri="{FF2B5EF4-FFF2-40B4-BE49-F238E27FC236}">
                <a16:creationId xmlns:a16="http://schemas.microsoft.com/office/drawing/2014/main" id="{35971442-615A-47B0-DDE5-FD6DB52DD019}"/>
              </a:ext>
            </a:extLst>
          </p:cNvPr>
          <p:cNvSpPr txBox="1"/>
          <p:nvPr/>
        </p:nvSpPr>
        <p:spPr>
          <a:xfrm>
            <a:off x="472117" y="24809336"/>
            <a:ext cx="4579876" cy="1077218"/>
          </a:xfrm>
          <a:prstGeom prst="rect">
            <a:avLst/>
          </a:prstGeom>
          <a:noFill/>
        </p:spPr>
        <p:txBody>
          <a:bodyPr wrap="square" rtlCol="0">
            <a:spAutoFit/>
          </a:bodyPr>
          <a:lstStyle/>
          <a:p>
            <a:pPr algn="ctr"/>
            <a:r>
              <a:rPr lang="en-US" sz="3200" b="1" dirty="0">
                <a:cs typeface="Times New Roman" panose="02020603050405020304" pitchFamily="18" charset="0"/>
              </a:rPr>
              <a:t>Small Change</a:t>
            </a:r>
          </a:p>
          <a:p>
            <a:pPr algn="ctr"/>
            <a:r>
              <a:rPr lang="en-US" sz="3200" dirty="0">
                <a:cs typeface="Times New Roman" panose="02020603050405020304" pitchFamily="18" charset="0"/>
              </a:rPr>
              <a:t> MRL24 to MRL16</a:t>
            </a:r>
            <a:endParaRPr lang="en-US" sz="3200" b="1" dirty="0">
              <a:cs typeface="Times New Roman" panose="02020603050405020304" pitchFamily="18" charset="0"/>
            </a:endParaRPr>
          </a:p>
        </p:txBody>
      </p:sp>
      <p:sp>
        <p:nvSpPr>
          <p:cNvPr id="24" name="Rectangle 23">
            <a:extLst>
              <a:ext uri="{FF2B5EF4-FFF2-40B4-BE49-F238E27FC236}">
                <a16:creationId xmlns:a16="http://schemas.microsoft.com/office/drawing/2014/main" id="{2A6C9873-29C9-D66C-6C1C-1278A7646BAE}"/>
              </a:ext>
            </a:extLst>
          </p:cNvPr>
          <p:cNvSpPr/>
          <p:nvPr/>
        </p:nvSpPr>
        <p:spPr>
          <a:xfrm>
            <a:off x="2762055" y="25867151"/>
            <a:ext cx="895546" cy="423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5" name="Rectangle 24">
            <a:extLst>
              <a:ext uri="{FF2B5EF4-FFF2-40B4-BE49-F238E27FC236}">
                <a16:creationId xmlns:a16="http://schemas.microsoft.com/office/drawing/2014/main" id="{3CEEEDC0-0941-6588-3297-966270D40160}"/>
              </a:ext>
            </a:extLst>
          </p:cNvPr>
          <p:cNvSpPr/>
          <p:nvPr/>
        </p:nvSpPr>
        <p:spPr>
          <a:xfrm>
            <a:off x="6604516" y="25558051"/>
            <a:ext cx="606425" cy="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8" name="TextBox 27">
            <a:extLst>
              <a:ext uri="{FF2B5EF4-FFF2-40B4-BE49-F238E27FC236}">
                <a16:creationId xmlns:a16="http://schemas.microsoft.com/office/drawing/2014/main" id="{F059FA74-C327-7541-E00B-48B561C6EB3E}"/>
              </a:ext>
            </a:extLst>
          </p:cNvPr>
          <p:cNvSpPr txBox="1"/>
          <p:nvPr/>
        </p:nvSpPr>
        <p:spPr>
          <a:xfrm>
            <a:off x="1883421" y="29465455"/>
            <a:ext cx="1271239" cy="461665"/>
          </a:xfrm>
          <a:prstGeom prst="rect">
            <a:avLst/>
          </a:prstGeom>
          <a:solidFill>
            <a:schemeClr val="bg1"/>
          </a:solidFill>
        </p:spPr>
        <p:txBody>
          <a:bodyPr wrap="square" rtlCol="0">
            <a:spAutoFit/>
          </a:bodyPr>
          <a:lstStyle/>
          <a:p>
            <a:r>
              <a:rPr lang="en-US" sz="2400" dirty="0">
                <a:cs typeface="Times New Roman" panose="02020603050405020304" pitchFamily="18" charset="0"/>
              </a:rPr>
              <a:t>MRL16</a:t>
            </a:r>
          </a:p>
        </p:txBody>
      </p:sp>
      <p:sp>
        <p:nvSpPr>
          <p:cNvPr id="30" name="TextBox 29">
            <a:extLst>
              <a:ext uri="{FF2B5EF4-FFF2-40B4-BE49-F238E27FC236}">
                <a16:creationId xmlns:a16="http://schemas.microsoft.com/office/drawing/2014/main" id="{B4A35F4F-EE3E-FC4D-19D7-6A50CB06EE79}"/>
              </a:ext>
            </a:extLst>
          </p:cNvPr>
          <p:cNvSpPr txBox="1"/>
          <p:nvPr/>
        </p:nvSpPr>
        <p:spPr>
          <a:xfrm>
            <a:off x="6522559" y="24572399"/>
            <a:ext cx="4991724" cy="1077218"/>
          </a:xfrm>
          <a:prstGeom prst="rect">
            <a:avLst/>
          </a:prstGeom>
          <a:noFill/>
        </p:spPr>
        <p:txBody>
          <a:bodyPr wrap="square" rtlCol="0">
            <a:spAutoFit/>
          </a:bodyPr>
          <a:lstStyle/>
          <a:p>
            <a:pPr algn="ctr"/>
            <a:r>
              <a:rPr lang="en-US" sz="3200" b="1" dirty="0">
                <a:cs typeface="Times New Roman" panose="02020603050405020304" pitchFamily="18" charset="0"/>
              </a:rPr>
              <a:t>Big Change</a:t>
            </a:r>
          </a:p>
          <a:p>
            <a:pPr algn="ctr"/>
            <a:r>
              <a:rPr lang="en-US" sz="3200" dirty="0">
                <a:cs typeface="Times New Roman" panose="02020603050405020304" pitchFamily="18" charset="0"/>
              </a:rPr>
              <a:t>MRL24 to SPPARgM5</a:t>
            </a:r>
          </a:p>
        </p:txBody>
      </p:sp>
      <p:sp>
        <p:nvSpPr>
          <p:cNvPr id="35" name="TextBox 34">
            <a:extLst>
              <a:ext uri="{FF2B5EF4-FFF2-40B4-BE49-F238E27FC236}">
                <a16:creationId xmlns:a16="http://schemas.microsoft.com/office/drawing/2014/main" id="{A4F27A94-D59E-61AB-165E-3095FAAAD5FA}"/>
              </a:ext>
            </a:extLst>
          </p:cNvPr>
          <p:cNvSpPr txBox="1"/>
          <p:nvPr/>
        </p:nvSpPr>
        <p:spPr>
          <a:xfrm>
            <a:off x="26871613" y="16605308"/>
            <a:ext cx="1283978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cs typeface="Times New Roman" panose="02020603050405020304" pitchFamily="18" charset="0"/>
              </a:rPr>
              <a:t>The FEP predicted ΔG values for the small change group of compounds correlate the closest to the experimental ΔG values, with an R squared value of 0.8741 and a slope that was close to perfect correlation.</a:t>
            </a:r>
          </a:p>
          <a:p>
            <a:pPr marL="457200" indent="-457200">
              <a:buFont typeface="Arial" panose="020B0604020202020204" pitchFamily="34" charset="0"/>
              <a:buChar char="•"/>
            </a:pPr>
            <a:r>
              <a:rPr lang="en-US" sz="3200" dirty="0">
                <a:cs typeface="Times New Roman" panose="02020603050405020304" pitchFamily="18" charset="0"/>
              </a:rPr>
              <a:t>For the FEP calculation of the big change compounds, the R squared value dropped off significantly, but the slope remained close to perfect correlation.</a:t>
            </a:r>
          </a:p>
          <a:p>
            <a:pPr marL="457200" indent="-457200">
              <a:buFont typeface="Arial" panose="020B0604020202020204" pitchFamily="34" charset="0"/>
              <a:buChar char="•"/>
            </a:pPr>
            <a:r>
              <a:rPr lang="en-US" sz="3200" dirty="0">
                <a:cs typeface="Times New Roman" panose="02020603050405020304" pitchFamily="18" charset="0"/>
              </a:rPr>
              <a:t>The docking approach, with the minimization step, produced a good R squared value for the small change compounds, but the slope was opposite in sign to that of the perfect correlation.</a:t>
            </a:r>
          </a:p>
        </p:txBody>
      </p:sp>
    </p:spTree>
    <p:extLst>
      <p:ext uri="{BB962C8B-B14F-4D97-AF65-F5344CB8AC3E}">
        <p14:creationId xmlns:p14="http://schemas.microsoft.com/office/powerpoint/2010/main" val="298453841"/>
      </p:ext>
    </p:extLst>
  </p:cSld>
  <p:clrMapOvr>
    <a:masterClrMapping/>
  </p:clrMapOvr>
</p:sld>
</file>

<file path=ppt/theme/theme1.xml><?xml version="1.0" encoding="utf-8"?>
<a:theme xmlns:a="http://schemas.openxmlformats.org/drawingml/2006/main" name="48x48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3143</TotalTime>
  <Words>1079</Words>
  <Application>Microsoft Office PowerPoint</Application>
  <PresentationFormat>Custom</PresentationFormat>
  <Paragraphs>50</Paragraphs>
  <Slides>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48x48 Template</vt:lpstr>
      <vt:lpstr>Without guides</vt:lpstr>
      <vt:lpstr>Prism 9</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dc:subject>
  <dc:creator>PosterPresentations.com</dc:creator>
  <cp:keywords>44x44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Andrew Voss</cp:lastModifiedBy>
  <cp:revision>78</cp:revision>
  <dcterms:created xsi:type="dcterms:W3CDTF">2012-02-09T20:53:12Z</dcterms:created>
  <dcterms:modified xsi:type="dcterms:W3CDTF">2023-02-18T05:01:32Z</dcterms:modified>
  <cp:category>Research poster templates</cp:category>
</cp:coreProperties>
</file>