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13" d="100"/>
          <a:sy n="13" d="100"/>
        </p:scale>
        <p:origin x="120" y="509"/>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serviss22@gmail.com" userId="b0ab5415de471814" providerId="LiveId" clId="{87DA014E-3152-49B1-B491-A4D1F4AD3DFD}"/>
    <pc:docChg chg="modSld">
      <pc:chgData name="eiserviss22@gmail.com" userId="b0ab5415de471814" providerId="LiveId" clId="{87DA014E-3152-49B1-B491-A4D1F4AD3DFD}" dt="2023-02-21T21:03:31.648" v="135" actId="122"/>
      <pc:docMkLst>
        <pc:docMk/>
      </pc:docMkLst>
      <pc:sldChg chg="modSp mod">
        <pc:chgData name="eiserviss22@gmail.com" userId="b0ab5415de471814" providerId="LiveId" clId="{87DA014E-3152-49B1-B491-A4D1F4AD3DFD}" dt="2023-02-21T21:03:31.648" v="135" actId="122"/>
        <pc:sldMkLst>
          <pc:docMk/>
          <pc:sldMk cId="1399702607" sldId="256"/>
        </pc:sldMkLst>
        <pc:spChg chg="mod">
          <ac:chgData name="eiserviss22@gmail.com" userId="b0ab5415de471814" providerId="LiveId" clId="{87DA014E-3152-49B1-B491-A4D1F4AD3DFD}" dt="2023-02-21T21:03:31.648" v="135" actId="122"/>
          <ac:spMkLst>
            <pc:docMk/>
            <pc:sldMk cId="1399702607" sldId="256"/>
            <ac:spMk id="8" creationId="{E23A8243-E053-EA10-A05C-CD2325A1774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25C068-2716-4A16-BAF8-89CAA48D9952}"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73FAB-A932-4CBD-ACD7-67C52A482B6E}" type="slidenum">
              <a:rPr lang="en-US" smtClean="0"/>
              <a:t>‹#›</a:t>
            </a:fld>
            <a:endParaRPr lang="en-US"/>
          </a:p>
        </p:txBody>
      </p:sp>
    </p:spTree>
    <p:extLst>
      <p:ext uri="{BB962C8B-B14F-4D97-AF65-F5344CB8AC3E}">
        <p14:creationId xmlns:p14="http://schemas.microsoft.com/office/powerpoint/2010/main" val="345974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5C068-2716-4A16-BAF8-89CAA48D9952}"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73FAB-A932-4CBD-ACD7-67C52A482B6E}" type="slidenum">
              <a:rPr lang="en-US" smtClean="0"/>
              <a:t>‹#›</a:t>
            </a:fld>
            <a:endParaRPr lang="en-US"/>
          </a:p>
        </p:txBody>
      </p:sp>
    </p:spTree>
    <p:extLst>
      <p:ext uri="{BB962C8B-B14F-4D97-AF65-F5344CB8AC3E}">
        <p14:creationId xmlns:p14="http://schemas.microsoft.com/office/powerpoint/2010/main" val="277984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5C068-2716-4A16-BAF8-89CAA48D9952}"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73FAB-A932-4CBD-ACD7-67C52A482B6E}" type="slidenum">
              <a:rPr lang="en-US" smtClean="0"/>
              <a:t>‹#›</a:t>
            </a:fld>
            <a:endParaRPr lang="en-US"/>
          </a:p>
        </p:txBody>
      </p:sp>
    </p:spTree>
    <p:extLst>
      <p:ext uri="{BB962C8B-B14F-4D97-AF65-F5344CB8AC3E}">
        <p14:creationId xmlns:p14="http://schemas.microsoft.com/office/powerpoint/2010/main" val="294276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5C068-2716-4A16-BAF8-89CAA48D9952}"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73FAB-A932-4CBD-ACD7-67C52A482B6E}" type="slidenum">
              <a:rPr lang="en-US" smtClean="0"/>
              <a:t>‹#›</a:t>
            </a:fld>
            <a:endParaRPr lang="en-US"/>
          </a:p>
        </p:txBody>
      </p:sp>
    </p:spTree>
    <p:extLst>
      <p:ext uri="{BB962C8B-B14F-4D97-AF65-F5344CB8AC3E}">
        <p14:creationId xmlns:p14="http://schemas.microsoft.com/office/powerpoint/2010/main" val="230033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25C068-2716-4A16-BAF8-89CAA48D9952}"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73FAB-A932-4CBD-ACD7-67C52A482B6E}" type="slidenum">
              <a:rPr lang="en-US" smtClean="0"/>
              <a:t>‹#›</a:t>
            </a:fld>
            <a:endParaRPr lang="en-US"/>
          </a:p>
        </p:txBody>
      </p:sp>
    </p:spTree>
    <p:extLst>
      <p:ext uri="{BB962C8B-B14F-4D97-AF65-F5344CB8AC3E}">
        <p14:creationId xmlns:p14="http://schemas.microsoft.com/office/powerpoint/2010/main" val="3249884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25C068-2716-4A16-BAF8-89CAA48D9952}"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73FAB-A932-4CBD-ACD7-67C52A482B6E}" type="slidenum">
              <a:rPr lang="en-US" smtClean="0"/>
              <a:t>‹#›</a:t>
            </a:fld>
            <a:endParaRPr lang="en-US"/>
          </a:p>
        </p:txBody>
      </p:sp>
    </p:spTree>
    <p:extLst>
      <p:ext uri="{BB962C8B-B14F-4D97-AF65-F5344CB8AC3E}">
        <p14:creationId xmlns:p14="http://schemas.microsoft.com/office/powerpoint/2010/main" val="197113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25C068-2716-4A16-BAF8-89CAA48D9952}" type="datetimeFigureOut">
              <a:rPr lang="en-US" smtClean="0"/>
              <a:t>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773FAB-A932-4CBD-ACD7-67C52A482B6E}" type="slidenum">
              <a:rPr lang="en-US" smtClean="0"/>
              <a:t>‹#›</a:t>
            </a:fld>
            <a:endParaRPr lang="en-US"/>
          </a:p>
        </p:txBody>
      </p:sp>
    </p:spTree>
    <p:extLst>
      <p:ext uri="{BB962C8B-B14F-4D97-AF65-F5344CB8AC3E}">
        <p14:creationId xmlns:p14="http://schemas.microsoft.com/office/powerpoint/2010/main" val="1528887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25C068-2716-4A16-BAF8-89CAA48D9952}" type="datetimeFigureOut">
              <a:rPr lang="en-US" smtClean="0"/>
              <a:t>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73FAB-A932-4CBD-ACD7-67C52A482B6E}" type="slidenum">
              <a:rPr lang="en-US" smtClean="0"/>
              <a:t>‹#›</a:t>
            </a:fld>
            <a:endParaRPr lang="en-US"/>
          </a:p>
        </p:txBody>
      </p:sp>
    </p:spTree>
    <p:extLst>
      <p:ext uri="{BB962C8B-B14F-4D97-AF65-F5344CB8AC3E}">
        <p14:creationId xmlns:p14="http://schemas.microsoft.com/office/powerpoint/2010/main" val="1596424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5C068-2716-4A16-BAF8-89CAA48D9952}"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773FAB-A932-4CBD-ACD7-67C52A482B6E}" type="slidenum">
              <a:rPr lang="en-US" smtClean="0"/>
              <a:t>‹#›</a:t>
            </a:fld>
            <a:endParaRPr lang="en-US"/>
          </a:p>
        </p:txBody>
      </p:sp>
    </p:spTree>
    <p:extLst>
      <p:ext uri="{BB962C8B-B14F-4D97-AF65-F5344CB8AC3E}">
        <p14:creationId xmlns:p14="http://schemas.microsoft.com/office/powerpoint/2010/main" val="135186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8B25C068-2716-4A16-BAF8-89CAA48D9952}"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73FAB-A932-4CBD-ACD7-67C52A482B6E}" type="slidenum">
              <a:rPr lang="en-US" smtClean="0"/>
              <a:t>‹#›</a:t>
            </a:fld>
            <a:endParaRPr lang="en-US"/>
          </a:p>
        </p:txBody>
      </p:sp>
    </p:spTree>
    <p:extLst>
      <p:ext uri="{BB962C8B-B14F-4D97-AF65-F5344CB8AC3E}">
        <p14:creationId xmlns:p14="http://schemas.microsoft.com/office/powerpoint/2010/main" val="238907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8B25C068-2716-4A16-BAF8-89CAA48D9952}"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73FAB-A932-4CBD-ACD7-67C52A482B6E}" type="slidenum">
              <a:rPr lang="en-US" smtClean="0"/>
              <a:t>‹#›</a:t>
            </a:fld>
            <a:endParaRPr lang="en-US"/>
          </a:p>
        </p:txBody>
      </p:sp>
    </p:spTree>
    <p:extLst>
      <p:ext uri="{BB962C8B-B14F-4D97-AF65-F5344CB8AC3E}">
        <p14:creationId xmlns:p14="http://schemas.microsoft.com/office/powerpoint/2010/main" val="2571424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8B25C068-2716-4A16-BAF8-89CAA48D9952}" type="datetimeFigureOut">
              <a:rPr lang="en-US" smtClean="0"/>
              <a:t>2/21/2023</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FF773FAB-A932-4CBD-ACD7-67C52A482B6E}" type="slidenum">
              <a:rPr lang="en-US" smtClean="0"/>
              <a:t>‹#›</a:t>
            </a:fld>
            <a:endParaRPr lang="en-US"/>
          </a:p>
        </p:txBody>
      </p:sp>
    </p:spTree>
    <p:extLst>
      <p:ext uri="{BB962C8B-B14F-4D97-AF65-F5344CB8AC3E}">
        <p14:creationId xmlns:p14="http://schemas.microsoft.com/office/powerpoint/2010/main" val="35057023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jpe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BF7231-1D37-1DEB-4E7D-E96D4040542A}"/>
              </a:ext>
            </a:extLst>
          </p:cNvPr>
          <p:cNvSpPr/>
          <p:nvPr/>
        </p:nvSpPr>
        <p:spPr>
          <a:xfrm>
            <a:off x="0" y="0"/>
            <a:ext cx="43891200" cy="4580683"/>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23A8243-E053-EA10-A05C-CD2325A17743}"/>
              </a:ext>
            </a:extLst>
          </p:cNvPr>
          <p:cNvSpPr txBox="1"/>
          <p:nvPr/>
        </p:nvSpPr>
        <p:spPr>
          <a:xfrm>
            <a:off x="5326380" y="569282"/>
            <a:ext cx="33238440" cy="1477328"/>
          </a:xfrm>
          <a:prstGeom prst="rect">
            <a:avLst/>
          </a:prstGeom>
          <a:noFill/>
        </p:spPr>
        <p:txBody>
          <a:bodyPr wrap="square" rtlCol="0">
            <a:spAutoFit/>
          </a:bodyPr>
          <a:lstStyle/>
          <a:p>
            <a:pPr algn="ctr"/>
            <a:r>
              <a:rPr lang="en-US" sz="9000" b="1" dirty="0">
                <a:solidFill>
                  <a:schemeClr val="bg1"/>
                </a:solidFill>
              </a:rPr>
              <a:t>Inverting for Earth Structure Using Ocean Tides Loading the Surface</a:t>
            </a:r>
          </a:p>
        </p:txBody>
      </p:sp>
      <p:sp>
        <p:nvSpPr>
          <p:cNvPr id="9" name="TextBox 8">
            <a:extLst>
              <a:ext uri="{FF2B5EF4-FFF2-40B4-BE49-F238E27FC236}">
                <a16:creationId xmlns:a16="http://schemas.microsoft.com/office/drawing/2014/main" id="{35246732-AA6C-997D-B066-06F182748D47}"/>
              </a:ext>
            </a:extLst>
          </p:cNvPr>
          <p:cNvSpPr txBox="1"/>
          <p:nvPr/>
        </p:nvSpPr>
        <p:spPr>
          <a:xfrm>
            <a:off x="10195560" y="1839958"/>
            <a:ext cx="23500080" cy="2308324"/>
          </a:xfrm>
          <a:prstGeom prst="rect">
            <a:avLst/>
          </a:prstGeom>
          <a:noFill/>
        </p:spPr>
        <p:txBody>
          <a:bodyPr wrap="square" rtlCol="0">
            <a:spAutoFit/>
          </a:bodyPr>
          <a:lstStyle/>
          <a:p>
            <a:pPr algn="ctr"/>
            <a:r>
              <a:rPr lang="en-US" sz="7200" dirty="0">
                <a:solidFill>
                  <a:schemeClr val="bg2"/>
                </a:solidFill>
              </a:rPr>
              <a:t>Eleanor I. Serviss</a:t>
            </a:r>
            <a:r>
              <a:rPr lang="en-US" sz="7200" baseline="30000" dirty="0">
                <a:solidFill>
                  <a:schemeClr val="bg2"/>
                </a:solidFill>
              </a:rPr>
              <a:t>1</a:t>
            </a:r>
            <a:r>
              <a:rPr lang="en-US" sz="7200" dirty="0">
                <a:solidFill>
                  <a:schemeClr val="bg2"/>
                </a:solidFill>
              </a:rPr>
              <a:t>, Hilary R. Martens</a:t>
            </a:r>
            <a:r>
              <a:rPr lang="en-US" sz="7200" baseline="30000" dirty="0">
                <a:solidFill>
                  <a:schemeClr val="bg2"/>
                </a:solidFill>
              </a:rPr>
              <a:t>1</a:t>
            </a:r>
            <a:r>
              <a:rPr lang="en-US" sz="7200" dirty="0">
                <a:solidFill>
                  <a:schemeClr val="bg2"/>
                </a:solidFill>
              </a:rPr>
              <a:t>, Mark Simons</a:t>
            </a:r>
            <a:r>
              <a:rPr lang="en-US" sz="7200" baseline="30000" dirty="0">
                <a:solidFill>
                  <a:schemeClr val="bg2"/>
                </a:solidFill>
              </a:rPr>
              <a:t>2</a:t>
            </a:r>
          </a:p>
          <a:p>
            <a:pPr algn="ctr"/>
            <a:r>
              <a:rPr lang="en-US" sz="7200" i="1" baseline="30000" dirty="0">
                <a:solidFill>
                  <a:schemeClr val="bg2"/>
                </a:solidFill>
              </a:rPr>
              <a:t>1</a:t>
            </a:r>
            <a:r>
              <a:rPr lang="en-US" sz="7200" i="1" dirty="0">
                <a:solidFill>
                  <a:schemeClr val="bg2"/>
                </a:solidFill>
              </a:rPr>
              <a:t>University of Montana, </a:t>
            </a:r>
            <a:r>
              <a:rPr lang="en-US" sz="7200" i="1" baseline="30000" dirty="0">
                <a:solidFill>
                  <a:schemeClr val="bg2"/>
                </a:solidFill>
              </a:rPr>
              <a:t>2</a:t>
            </a:r>
            <a:r>
              <a:rPr lang="en-US" sz="7200" i="1" dirty="0">
                <a:solidFill>
                  <a:schemeClr val="bg2"/>
                </a:solidFill>
              </a:rPr>
              <a:t>Caltech</a:t>
            </a:r>
          </a:p>
        </p:txBody>
      </p:sp>
      <p:sp>
        <p:nvSpPr>
          <p:cNvPr id="11" name="TextBox 10">
            <a:extLst>
              <a:ext uri="{FF2B5EF4-FFF2-40B4-BE49-F238E27FC236}">
                <a16:creationId xmlns:a16="http://schemas.microsoft.com/office/drawing/2014/main" id="{9BB835DE-AD1E-4EAD-06B0-497DEAD0B5DF}"/>
              </a:ext>
            </a:extLst>
          </p:cNvPr>
          <p:cNvSpPr txBox="1"/>
          <p:nvPr/>
        </p:nvSpPr>
        <p:spPr>
          <a:xfrm>
            <a:off x="935515" y="6398086"/>
            <a:ext cx="10052523" cy="6986528"/>
          </a:xfrm>
          <a:prstGeom prst="rect">
            <a:avLst/>
          </a:prstGeom>
          <a:noFill/>
        </p:spPr>
        <p:txBody>
          <a:bodyPr wrap="square" rtlCol="0">
            <a:spAutoFit/>
          </a:bodyPr>
          <a:lstStyle/>
          <a:p>
            <a:r>
              <a:rPr lang="en-US" sz="2800" dirty="0">
                <a:solidFill>
                  <a:schemeClr val="bg1"/>
                </a:solidFill>
              </a:rPr>
              <a:t>Seismic models form the foundation of Earth structure, but in the crust and upper mantle, seismic models cannot separate small variations in shear modulus, bulk modulus, and density [1].  </a:t>
            </a:r>
          </a:p>
          <a:p>
            <a:endParaRPr lang="en-US" sz="2800" dirty="0">
              <a:solidFill>
                <a:schemeClr val="bg1"/>
              </a:solidFill>
            </a:endParaRPr>
          </a:p>
          <a:p>
            <a:r>
              <a:rPr lang="en-US" sz="2800" dirty="0">
                <a:solidFill>
                  <a:schemeClr val="bg1"/>
                </a:solidFill>
              </a:rPr>
              <a:t>How Earth’s surface responds to a load is fundamentally a function of elastic moduli and density. During </a:t>
            </a:r>
            <a:r>
              <a:rPr lang="en-US" sz="2800" b="1" dirty="0">
                <a:solidFill>
                  <a:schemeClr val="bg1"/>
                </a:solidFill>
              </a:rPr>
              <a:t>ocean tidal loading, </a:t>
            </a:r>
            <a:r>
              <a:rPr lang="en-US" sz="2800" dirty="0">
                <a:solidFill>
                  <a:schemeClr val="bg1"/>
                </a:solidFill>
              </a:rPr>
              <a:t>tides load Earth’s surface by displacing the ocean and atmosphere. If we have a model for the ocean tides and measurement for the surface displacement, we can invert for Earth structure [2].</a:t>
            </a:r>
          </a:p>
          <a:p>
            <a:endParaRPr lang="en-US" sz="2800" dirty="0">
              <a:solidFill>
                <a:schemeClr val="bg1"/>
              </a:solidFill>
            </a:endParaRPr>
          </a:p>
          <a:p>
            <a:r>
              <a:rPr lang="en-US" sz="2800" dirty="0">
                <a:solidFill>
                  <a:schemeClr val="bg1"/>
                </a:solidFill>
              </a:rPr>
              <a:t>Our study updates Ito and Simon’s 2011 [2] inversion for structure for the western United States with more data, new tide models, and an investigation of reference frames [1].  </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sp>
        <p:nvSpPr>
          <p:cNvPr id="21" name="TextBox 20">
            <a:extLst>
              <a:ext uri="{FF2B5EF4-FFF2-40B4-BE49-F238E27FC236}">
                <a16:creationId xmlns:a16="http://schemas.microsoft.com/office/drawing/2014/main" id="{77FE2951-20F4-BC1C-FA10-54D6455CDF97}"/>
              </a:ext>
            </a:extLst>
          </p:cNvPr>
          <p:cNvSpPr txBox="1"/>
          <p:nvPr/>
        </p:nvSpPr>
        <p:spPr>
          <a:xfrm>
            <a:off x="8025938" y="15428427"/>
            <a:ext cx="2718262" cy="369332"/>
          </a:xfrm>
          <a:prstGeom prst="rect">
            <a:avLst/>
          </a:prstGeom>
          <a:noFill/>
        </p:spPr>
        <p:txBody>
          <a:bodyPr wrap="square" rtlCol="0">
            <a:spAutoFit/>
          </a:bodyPr>
          <a:lstStyle/>
          <a:p>
            <a:r>
              <a:rPr lang="en-US" b="1" dirty="0">
                <a:solidFill>
                  <a:schemeClr val="accent1">
                    <a:lumMod val="75000"/>
                  </a:schemeClr>
                </a:solidFill>
              </a:rPr>
              <a:t>Ocean Tidal Load Applied</a:t>
            </a:r>
          </a:p>
        </p:txBody>
      </p:sp>
      <p:pic>
        <p:nvPicPr>
          <p:cNvPr id="23" name="Picture 2" descr="https://lh3.googleusercontent.com/fD_FTrWZjQIVv__7dB2ICh_ApnEQCCEuObHTSi-fS6-z-QM-m9h1aKCtuhoN2pgarz8WXtg6FkwZWmtFP-09WyNzVHZ7jpCZdKg-QwY56pDf93AsVSlXtxwsisfrpv78CRvkK54MfHPioo8jVaSNDmHCiyOaXhsY5yV4w9fqKvTA3y_ZA3Rulr8lLTA=s2048">
            <a:extLst>
              <a:ext uri="{FF2B5EF4-FFF2-40B4-BE49-F238E27FC236}">
                <a16:creationId xmlns:a16="http://schemas.microsoft.com/office/drawing/2014/main" id="{A00A9BF1-0EE8-9FDA-7D17-FA242321BD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52" b="1551"/>
          <a:stretch/>
        </p:blipFill>
        <p:spPr bwMode="auto">
          <a:xfrm>
            <a:off x="1017054" y="24030783"/>
            <a:ext cx="9865711" cy="7054331"/>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25">
            <a:extLst>
              <a:ext uri="{FF2B5EF4-FFF2-40B4-BE49-F238E27FC236}">
                <a16:creationId xmlns:a16="http://schemas.microsoft.com/office/drawing/2014/main" id="{6B3BCD32-108D-5CC7-39A1-33F25FD51C0F}"/>
              </a:ext>
            </a:extLst>
          </p:cNvPr>
          <p:cNvSpPr/>
          <p:nvPr/>
        </p:nvSpPr>
        <p:spPr>
          <a:xfrm>
            <a:off x="941582" y="5310178"/>
            <a:ext cx="10046457" cy="92454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Purpose: Earth Structure</a:t>
            </a:r>
          </a:p>
        </p:txBody>
      </p:sp>
      <p:sp>
        <p:nvSpPr>
          <p:cNvPr id="28" name="Rectangle: Rounded Corners 27">
            <a:extLst>
              <a:ext uri="{FF2B5EF4-FFF2-40B4-BE49-F238E27FC236}">
                <a16:creationId xmlns:a16="http://schemas.microsoft.com/office/drawing/2014/main" id="{EBBE5E54-2F9E-C48C-B3C5-1798C80507D9}"/>
              </a:ext>
            </a:extLst>
          </p:cNvPr>
          <p:cNvSpPr/>
          <p:nvPr/>
        </p:nvSpPr>
        <p:spPr>
          <a:xfrm>
            <a:off x="936435" y="12757418"/>
            <a:ext cx="10051602" cy="90022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Extracting the Ocean Tidal Load Signal</a:t>
            </a:r>
          </a:p>
        </p:txBody>
      </p:sp>
      <p:sp>
        <p:nvSpPr>
          <p:cNvPr id="29" name="TextBox 28">
            <a:extLst>
              <a:ext uri="{FF2B5EF4-FFF2-40B4-BE49-F238E27FC236}">
                <a16:creationId xmlns:a16="http://schemas.microsoft.com/office/drawing/2014/main" id="{C32B7AB0-39F0-DE99-377C-A71089034E41}"/>
              </a:ext>
            </a:extLst>
          </p:cNvPr>
          <p:cNvSpPr txBox="1"/>
          <p:nvPr/>
        </p:nvSpPr>
        <p:spPr>
          <a:xfrm>
            <a:off x="935514" y="13850620"/>
            <a:ext cx="10052523" cy="1384995"/>
          </a:xfrm>
          <a:prstGeom prst="rect">
            <a:avLst/>
          </a:prstGeom>
          <a:noFill/>
        </p:spPr>
        <p:txBody>
          <a:bodyPr wrap="square" rtlCol="0">
            <a:spAutoFit/>
          </a:bodyPr>
          <a:lstStyle/>
          <a:p>
            <a:r>
              <a:rPr lang="en-US" sz="2800" b="1" dirty="0">
                <a:solidFill>
                  <a:schemeClr val="bg1"/>
                </a:solidFill>
              </a:rPr>
              <a:t>GNSS Data</a:t>
            </a:r>
          </a:p>
          <a:p>
            <a:pPr marL="457200" indent="-457200">
              <a:buFont typeface="Arial" panose="020B0604020202020204" pitchFamily="34" charset="0"/>
              <a:buChar char="•"/>
            </a:pPr>
            <a:r>
              <a:rPr lang="en-US" sz="2800" dirty="0">
                <a:solidFill>
                  <a:schemeClr val="bg1"/>
                </a:solidFill>
              </a:rPr>
              <a:t>Three years across western United States</a:t>
            </a:r>
          </a:p>
          <a:p>
            <a:pPr marL="457200" indent="-457200">
              <a:buFont typeface="Arial" panose="020B0604020202020204" pitchFamily="34" charset="0"/>
              <a:buChar char="•"/>
            </a:pPr>
            <a:r>
              <a:rPr lang="en-US" sz="2800" dirty="0">
                <a:solidFill>
                  <a:schemeClr val="bg1"/>
                </a:solidFill>
              </a:rPr>
              <a:t>Analyze three components: up, north, east</a:t>
            </a:r>
          </a:p>
        </p:txBody>
      </p:sp>
      <p:sp>
        <p:nvSpPr>
          <p:cNvPr id="30" name="Rectangle: Rounded Corners 29">
            <a:extLst>
              <a:ext uri="{FF2B5EF4-FFF2-40B4-BE49-F238E27FC236}">
                <a16:creationId xmlns:a16="http://schemas.microsoft.com/office/drawing/2014/main" id="{8DF723AB-1347-66C2-2BB9-63743C7E0F26}"/>
              </a:ext>
            </a:extLst>
          </p:cNvPr>
          <p:cNvSpPr/>
          <p:nvPr/>
        </p:nvSpPr>
        <p:spPr>
          <a:xfrm>
            <a:off x="11875690" y="5306912"/>
            <a:ext cx="20104058" cy="91742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Forward Model: Earth structure and an Ocean tide model</a:t>
            </a:r>
          </a:p>
        </p:txBody>
      </p:sp>
      <p:pic>
        <p:nvPicPr>
          <p:cNvPr id="32" name="Picture 31">
            <a:extLst>
              <a:ext uri="{FF2B5EF4-FFF2-40B4-BE49-F238E27FC236}">
                <a16:creationId xmlns:a16="http://schemas.microsoft.com/office/drawing/2014/main" id="{96572311-D580-9808-F570-2376B41AB0A0}"/>
              </a:ext>
            </a:extLst>
          </p:cNvPr>
          <p:cNvPicPr>
            <a:picLocks noChangeAspect="1"/>
          </p:cNvPicPr>
          <p:nvPr/>
        </p:nvPicPr>
        <p:blipFill>
          <a:blip r:embed="rId3"/>
          <a:stretch>
            <a:fillRect/>
          </a:stretch>
        </p:blipFill>
        <p:spPr>
          <a:xfrm>
            <a:off x="11973560" y="23566875"/>
            <a:ext cx="13117344" cy="6558673"/>
          </a:xfrm>
          <a:prstGeom prst="rect">
            <a:avLst/>
          </a:prstGeom>
        </p:spPr>
      </p:pic>
      <p:sp>
        <p:nvSpPr>
          <p:cNvPr id="33" name="Rectangle: Rounded Corners 32">
            <a:extLst>
              <a:ext uri="{FF2B5EF4-FFF2-40B4-BE49-F238E27FC236}">
                <a16:creationId xmlns:a16="http://schemas.microsoft.com/office/drawing/2014/main" id="{D5468F23-A006-53CC-567F-E2C463957D0C}"/>
              </a:ext>
            </a:extLst>
          </p:cNvPr>
          <p:cNvSpPr/>
          <p:nvPr/>
        </p:nvSpPr>
        <p:spPr>
          <a:xfrm>
            <a:off x="32949901" y="5306912"/>
            <a:ext cx="10019945" cy="92780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Inverting for Perturbations (</a:t>
            </a:r>
            <a:r>
              <a:rPr lang="en-US" sz="3600" b="1" dirty="0" err="1"/>
              <a:t>cont</a:t>
            </a:r>
            <a:r>
              <a:rPr lang="en-US" sz="3600" b="1" dirty="0"/>
              <a:t>)</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C879BFE-78DD-75AB-AE10-5AD7A322F8A7}"/>
                  </a:ext>
                </a:extLst>
              </p:cNvPr>
              <p:cNvSpPr txBox="1"/>
              <p:nvPr/>
            </p:nvSpPr>
            <p:spPr>
              <a:xfrm>
                <a:off x="32928231" y="6423888"/>
                <a:ext cx="10019943" cy="2923877"/>
              </a:xfrm>
              <a:prstGeom prst="rect">
                <a:avLst/>
              </a:prstGeom>
              <a:noFill/>
            </p:spPr>
            <p:txBody>
              <a:bodyPr wrap="square" rtlCol="0">
                <a:spAutoFit/>
              </a:bodyPr>
              <a:lstStyle/>
              <a:p>
                <a:r>
                  <a:rPr lang="en-US" sz="2800" dirty="0">
                    <a:solidFill>
                      <a:schemeClr val="bg1"/>
                    </a:solidFill>
                  </a:rPr>
                  <a:t>So far, we have used closed form versions of Zeroth and Second Order Tikhonov Regularization (aka Ridge Regression or L2 Regularization) to solve the inversion. </a:t>
                </a:r>
              </a:p>
              <a:p>
                <a:r>
                  <a:rPr lang="en-US" sz="2800" dirty="0">
                    <a:solidFill>
                      <a:schemeClr val="bg1"/>
                    </a:solidFill>
                  </a:rPr>
                  <a:t>Using the classic variables, </a:t>
                </a:r>
                <a14:m>
                  <m:oMath xmlns:m="http://schemas.openxmlformats.org/officeDocument/2006/math">
                    <m:r>
                      <a:rPr lang="en-US" sz="2800" b="0" i="1" smtClean="0">
                        <a:solidFill>
                          <a:schemeClr val="bg1"/>
                        </a:solidFill>
                        <a:latin typeface="Cambria Math" panose="02040503050406030204" pitchFamily="18" charset="0"/>
                      </a:rPr>
                      <m:t>𝑚</m:t>
                    </m:r>
                    <m:r>
                      <a:rPr lang="en-US" sz="2800" b="0" i="1" smtClean="0">
                        <a:solidFill>
                          <a:schemeClr val="bg1"/>
                        </a:solidFill>
                        <a:latin typeface="Cambria Math" panose="02040503050406030204" pitchFamily="18" charset="0"/>
                      </a:rPr>
                      <m:t>=</m:t>
                    </m:r>
                    <m:sSup>
                      <m:sSupPr>
                        <m:ctrlPr>
                          <a:rPr lang="en-US" sz="2800" b="0" i="1" smtClean="0">
                            <a:solidFill>
                              <a:schemeClr val="bg1"/>
                            </a:solidFill>
                            <a:latin typeface="Cambria Math" panose="02040503050406030204" pitchFamily="18" charset="0"/>
                            <a:ea typeface="Cambria Math" panose="02040503050406030204" pitchFamily="18" charset="0"/>
                          </a:rPr>
                        </m:ctrlPr>
                      </m:sSupPr>
                      <m:e>
                        <m:r>
                          <a:rPr lang="en-US" sz="2800" b="0" i="1" smtClean="0">
                            <a:solidFill>
                              <a:schemeClr val="bg1"/>
                            </a:solidFill>
                            <a:latin typeface="Cambria Math" panose="02040503050406030204" pitchFamily="18" charset="0"/>
                            <a:ea typeface="Cambria Math" panose="02040503050406030204" pitchFamily="18" charset="0"/>
                          </a:rPr>
                          <m:t>(</m:t>
                        </m:r>
                        <m:sSup>
                          <m:sSupPr>
                            <m:ctrlPr>
                              <a:rPr lang="en-US" sz="2800" b="0" i="1" smtClean="0">
                                <a:solidFill>
                                  <a:schemeClr val="bg1"/>
                                </a:solidFill>
                                <a:latin typeface="Cambria Math" panose="02040503050406030204" pitchFamily="18" charset="0"/>
                                <a:ea typeface="Cambria Math" panose="02040503050406030204" pitchFamily="18" charset="0"/>
                              </a:rPr>
                            </m:ctrlPr>
                          </m:sSupPr>
                          <m:e>
                            <m:r>
                              <a:rPr lang="en-US" sz="2800" b="0" i="1" smtClean="0">
                                <a:solidFill>
                                  <a:schemeClr val="bg1"/>
                                </a:solidFill>
                                <a:latin typeface="Cambria Math" panose="02040503050406030204" pitchFamily="18" charset="0"/>
                                <a:ea typeface="Cambria Math" panose="02040503050406030204" pitchFamily="18" charset="0"/>
                              </a:rPr>
                              <m:t>𝐺</m:t>
                            </m:r>
                          </m:e>
                          <m:sup>
                            <m:r>
                              <a:rPr lang="en-US" sz="2800" b="0" i="1" smtClean="0">
                                <a:solidFill>
                                  <a:schemeClr val="bg1"/>
                                </a:solidFill>
                                <a:latin typeface="Cambria Math" panose="02040503050406030204" pitchFamily="18" charset="0"/>
                                <a:ea typeface="Cambria Math" panose="02040503050406030204" pitchFamily="18" charset="0"/>
                              </a:rPr>
                              <m:t>𝑇</m:t>
                            </m:r>
                          </m:sup>
                        </m:sSup>
                        <m:r>
                          <a:rPr lang="en-US" sz="2800" b="0" i="1" smtClean="0">
                            <a:solidFill>
                              <a:schemeClr val="bg1"/>
                            </a:solidFill>
                            <a:latin typeface="Cambria Math" panose="02040503050406030204" pitchFamily="18" charset="0"/>
                            <a:ea typeface="Cambria Math" panose="02040503050406030204" pitchFamily="18" charset="0"/>
                          </a:rPr>
                          <m:t>𝐺</m:t>
                        </m:r>
                        <m:r>
                          <a:rPr lang="en-US" sz="2800" b="0" i="1" smtClean="0">
                            <a:solidFill>
                              <a:schemeClr val="bg1"/>
                            </a:solidFill>
                            <a:latin typeface="Cambria Math" panose="02040503050406030204" pitchFamily="18" charset="0"/>
                            <a:ea typeface="Cambria Math" panose="02040503050406030204" pitchFamily="18" charset="0"/>
                          </a:rPr>
                          <m:t>+ </m:t>
                        </m:r>
                        <m:r>
                          <a:rPr lang="en-US" sz="2800" b="0" i="1" smtClean="0">
                            <a:solidFill>
                              <a:schemeClr val="bg1"/>
                            </a:solidFill>
                            <a:latin typeface="Cambria Math" panose="02040503050406030204" pitchFamily="18" charset="0"/>
                            <a:ea typeface="Cambria Math" panose="02040503050406030204" pitchFamily="18" charset="0"/>
                          </a:rPr>
                          <m:t>𝛼</m:t>
                        </m:r>
                        <m:r>
                          <a:rPr lang="en-US" sz="2800" b="0" i="1" smtClean="0">
                            <a:solidFill>
                              <a:schemeClr val="bg1"/>
                            </a:solidFill>
                            <a:latin typeface="Cambria Math" panose="02040503050406030204" pitchFamily="18" charset="0"/>
                            <a:ea typeface="Cambria Math" panose="02040503050406030204" pitchFamily="18" charset="0"/>
                          </a:rPr>
                          <m:t>𝐿</m:t>
                        </m:r>
                        <m:r>
                          <a:rPr lang="en-US" sz="2800" b="0" i="1" smtClean="0">
                            <a:solidFill>
                              <a:schemeClr val="bg1"/>
                            </a:solidFill>
                            <a:latin typeface="Cambria Math" panose="02040503050406030204" pitchFamily="18" charset="0"/>
                            <a:ea typeface="Cambria Math" panose="02040503050406030204" pitchFamily="18" charset="0"/>
                          </a:rPr>
                          <m:t>)</m:t>
                        </m:r>
                      </m:e>
                      <m:sup>
                        <m:r>
                          <a:rPr lang="en-US" sz="2800" b="0" i="1" smtClean="0">
                            <a:solidFill>
                              <a:schemeClr val="bg1"/>
                            </a:solidFill>
                            <a:latin typeface="Cambria Math" panose="02040503050406030204" pitchFamily="18" charset="0"/>
                            <a:ea typeface="Cambria Math" panose="02040503050406030204" pitchFamily="18" charset="0"/>
                          </a:rPr>
                          <m:t>−1</m:t>
                        </m:r>
                      </m:sup>
                    </m:sSup>
                    <m:sSup>
                      <m:sSupPr>
                        <m:ctrlPr>
                          <a:rPr lang="en-US" sz="2800" b="0" i="1" smtClean="0">
                            <a:solidFill>
                              <a:schemeClr val="bg1"/>
                            </a:solidFill>
                            <a:latin typeface="Cambria Math" panose="02040503050406030204" pitchFamily="18" charset="0"/>
                            <a:ea typeface="Cambria Math" panose="02040503050406030204" pitchFamily="18" charset="0"/>
                          </a:rPr>
                        </m:ctrlPr>
                      </m:sSupPr>
                      <m:e>
                        <m:r>
                          <a:rPr lang="en-US" sz="2800" b="0" i="1" smtClean="0">
                            <a:solidFill>
                              <a:schemeClr val="bg1"/>
                            </a:solidFill>
                            <a:latin typeface="Cambria Math" panose="02040503050406030204" pitchFamily="18" charset="0"/>
                            <a:ea typeface="Cambria Math" panose="02040503050406030204" pitchFamily="18" charset="0"/>
                          </a:rPr>
                          <m:t>𝐺</m:t>
                        </m:r>
                      </m:e>
                      <m:sup>
                        <m:r>
                          <a:rPr lang="en-US" sz="2800" b="0" i="1" smtClean="0">
                            <a:solidFill>
                              <a:schemeClr val="bg1"/>
                            </a:solidFill>
                            <a:latin typeface="Cambria Math" panose="02040503050406030204" pitchFamily="18" charset="0"/>
                            <a:ea typeface="Cambria Math" panose="02040503050406030204" pitchFamily="18" charset="0"/>
                          </a:rPr>
                          <m:t>𝑇</m:t>
                        </m:r>
                      </m:sup>
                    </m:sSup>
                    <m:r>
                      <a:rPr lang="en-US" sz="2800" b="0" i="1" smtClean="0">
                        <a:solidFill>
                          <a:schemeClr val="bg1"/>
                        </a:solidFill>
                        <a:latin typeface="Cambria Math" panose="02040503050406030204" pitchFamily="18" charset="0"/>
                        <a:ea typeface="Cambria Math" panose="02040503050406030204" pitchFamily="18" charset="0"/>
                      </a:rPr>
                      <m:t>𝑑</m:t>
                    </m:r>
                  </m:oMath>
                </a14:m>
                <a:endParaRPr lang="en-US" sz="2800" b="0" dirty="0">
                  <a:solidFill>
                    <a:schemeClr val="bg1"/>
                  </a:solidFill>
                  <a:ea typeface="Cambria Math" panose="02040503050406030204" pitchFamily="18" charset="0"/>
                </a:endParaRPr>
              </a:p>
              <a:p>
                <a:r>
                  <a:rPr lang="el-GR" sz="2400" dirty="0">
                    <a:solidFill>
                      <a:schemeClr val="bg1"/>
                    </a:solidFill>
                  </a:rPr>
                  <a:t>α</a:t>
                </a:r>
                <a:r>
                  <a:rPr lang="en-US" sz="2400" dirty="0">
                    <a:solidFill>
                      <a:schemeClr val="bg1"/>
                    </a:solidFill>
                  </a:rPr>
                  <a:t>: regularization parameter (</a:t>
                </a:r>
                <a:r>
                  <a:rPr lang="el-GR" sz="2400" dirty="0">
                    <a:solidFill>
                      <a:schemeClr val="bg1"/>
                    </a:solidFill>
                  </a:rPr>
                  <a:t>α</a:t>
                </a:r>
                <a:r>
                  <a:rPr lang="en-US" sz="2400" dirty="0">
                    <a:solidFill>
                      <a:schemeClr val="bg1"/>
                    </a:solidFill>
                  </a:rPr>
                  <a:t>=0 for Least Squares)</a:t>
                </a:r>
              </a:p>
              <a:p>
                <a:r>
                  <a:rPr lang="en-US" sz="2400" dirty="0">
                    <a:solidFill>
                      <a:schemeClr val="bg1"/>
                    </a:solidFill>
                  </a:rPr>
                  <a:t>L: roughening matrix (L=Identity matrix for zeroth order)</a:t>
                </a:r>
              </a:p>
              <a:p>
                <a:endParaRPr lang="en-US" sz="2400" dirty="0">
                  <a:solidFill>
                    <a:schemeClr val="bg1"/>
                  </a:solidFill>
                </a:endParaRPr>
              </a:p>
            </p:txBody>
          </p:sp>
        </mc:Choice>
        <mc:Fallback xmlns="">
          <p:sp>
            <p:nvSpPr>
              <p:cNvPr id="34" name="TextBox 33">
                <a:extLst>
                  <a:ext uri="{FF2B5EF4-FFF2-40B4-BE49-F238E27FC236}">
                    <a16:creationId xmlns:a16="http://schemas.microsoft.com/office/drawing/2014/main" id="{1C879BFE-78DD-75AB-AE10-5AD7A322F8A7}"/>
                  </a:ext>
                </a:extLst>
              </p:cNvPr>
              <p:cNvSpPr txBox="1">
                <a:spLocks noRot="1" noChangeAspect="1" noMove="1" noResize="1" noEditPoints="1" noAdjustHandles="1" noChangeArrowheads="1" noChangeShapeType="1" noTextEdit="1"/>
              </p:cNvSpPr>
              <p:nvPr/>
            </p:nvSpPr>
            <p:spPr>
              <a:xfrm>
                <a:off x="32928231" y="6423888"/>
                <a:ext cx="10019943" cy="2923877"/>
              </a:xfrm>
              <a:prstGeom prst="rect">
                <a:avLst/>
              </a:prstGeom>
              <a:blipFill>
                <a:blip r:embed="rId4"/>
                <a:stretch>
                  <a:fillRect l="-1278" t="-2088"/>
                </a:stretch>
              </a:blipFill>
            </p:spPr>
            <p:txBody>
              <a:bodyPr/>
              <a:lstStyle/>
              <a:p>
                <a:r>
                  <a:rPr lang="en-US">
                    <a:noFill/>
                  </a:rPr>
                  <a:t> </a:t>
                </a:r>
              </a:p>
            </p:txBody>
          </p:sp>
        </mc:Fallback>
      </mc:AlternateContent>
      <p:sp>
        <p:nvSpPr>
          <p:cNvPr id="35" name="Rectangle: Rounded Corners 34">
            <a:extLst>
              <a:ext uri="{FF2B5EF4-FFF2-40B4-BE49-F238E27FC236}">
                <a16:creationId xmlns:a16="http://schemas.microsoft.com/office/drawing/2014/main" id="{F63A0EBE-6E08-D6B2-276B-080319D4703C}"/>
              </a:ext>
            </a:extLst>
          </p:cNvPr>
          <p:cNvSpPr/>
          <p:nvPr/>
        </p:nvSpPr>
        <p:spPr>
          <a:xfrm>
            <a:off x="32949901" y="25229556"/>
            <a:ext cx="10019943" cy="97475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Literature Cited</a:t>
            </a:r>
          </a:p>
        </p:txBody>
      </p:sp>
      <p:sp>
        <p:nvSpPr>
          <p:cNvPr id="36" name="TextBox 35">
            <a:extLst>
              <a:ext uri="{FF2B5EF4-FFF2-40B4-BE49-F238E27FC236}">
                <a16:creationId xmlns:a16="http://schemas.microsoft.com/office/drawing/2014/main" id="{6382FD5A-DFD0-E9B1-E0B2-903917CB8757}"/>
              </a:ext>
            </a:extLst>
          </p:cNvPr>
          <p:cNvSpPr txBox="1"/>
          <p:nvPr/>
        </p:nvSpPr>
        <p:spPr>
          <a:xfrm>
            <a:off x="1017054" y="31137738"/>
            <a:ext cx="10051605" cy="1384995"/>
          </a:xfrm>
          <a:prstGeom prst="rect">
            <a:avLst/>
          </a:prstGeom>
          <a:noFill/>
        </p:spPr>
        <p:txBody>
          <a:bodyPr wrap="square" rtlCol="0">
            <a:spAutoFit/>
          </a:bodyPr>
          <a:lstStyle/>
          <a:p>
            <a:r>
              <a:rPr lang="en-US" sz="2800" b="1" i="1" dirty="0">
                <a:solidFill>
                  <a:schemeClr val="bg1"/>
                </a:solidFill>
              </a:rPr>
              <a:t>Figure 2. </a:t>
            </a:r>
            <a:r>
              <a:rPr lang="en-US" sz="2800" i="1" dirty="0">
                <a:solidFill>
                  <a:schemeClr val="bg1"/>
                </a:solidFill>
              </a:rPr>
              <a:t>Harmonic analysis for a single station (CPXX). After removing the signal from each component, the residuals are normally distributed.  The up component is larger than east or north.</a:t>
            </a:r>
          </a:p>
        </p:txBody>
      </p:sp>
      <p:sp>
        <p:nvSpPr>
          <p:cNvPr id="37" name="Rectangle: Rounded Corners 36">
            <a:extLst>
              <a:ext uri="{FF2B5EF4-FFF2-40B4-BE49-F238E27FC236}">
                <a16:creationId xmlns:a16="http://schemas.microsoft.com/office/drawing/2014/main" id="{9690EAF4-1B62-1FC7-538A-C0C8592667D1}"/>
              </a:ext>
            </a:extLst>
          </p:cNvPr>
          <p:cNvSpPr/>
          <p:nvPr/>
        </p:nvSpPr>
        <p:spPr>
          <a:xfrm>
            <a:off x="32928231" y="29370755"/>
            <a:ext cx="10041613" cy="116693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Acknowledgements</a:t>
            </a:r>
          </a:p>
        </p:txBody>
      </p:sp>
      <p:sp>
        <p:nvSpPr>
          <p:cNvPr id="38" name="Rectangle: Rounded Corners 37">
            <a:extLst>
              <a:ext uri="{FF2B5EF4-FFF2-40B4-BE49-F238E27FC236}">
                <a16:creationId xmlns:a16="http://schemas.microsoft.com/office/drawing/2014/main" id="{4C2EFB27-C553-AACB-EE2E-2543C197BED6}"/>
              </a:ext>
            </a:extLst>
          </p:cNvPr>
          <p:cNvSpPr/>
          <p:nvPr/>
        </p:nvSpPr>
        <p:spPr>
          <a:xfrm>
            <a:off x="32906563" y="22375025"/>
            <a:ext cx="10063281" cy="98583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What’s next?</a:t>
            </a:r>
          </a:p>
        </p:txBody>
      </p:sp>
      <p:pic>
        <p:nvPicPr>
          <p:cNvPr id="1028" name="Picture 4" descr="https://upload.wikimedia.org/wikipedia/commons/thumb/e/e5/NASA_logo.svg/2449px-NASA_logo.svg.png"/>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160322" y="620160"/>
            <a:ext cx="3994408" cy="33403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unavco.org/lib/images/dims/main.php?g2_view=core.DownloadItem&amp;g2_itemId=869754"/>
          <p:cNvPicPr>
            <a:picLocks noChangeAspect="1" noChangeArrowheads="1"/>
          </p:cNvPicPr>
          <p:nvPr/>
        </p:nvPicPr>
        <p:blipFill rotWithShape="1">
          <a:blip r:embed="rId6">
            <a:extLst>
              <a:ext uri="{28A0092B-C50C-407E-A947-70E740481C1C}">
                <a14:useLocalDpi xmlns:a14="http://schemas.microsoft.com/office/drawing/2010/main" val="0"/>
              </a:ext>
            </a:extLst>
          </a:blip>
          <a:srcRect l="43150" t="31193" r="18315" b="48007"/>
          <a:stretch/>
        </p:blipFill>
        <p:spPr bwMode="auto">
          <a:xfrm>
            <a:off x="1029691" y="15625399"/>
            <a:ext cx="9840438" cy="39842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B428B9-B61F-AFD9-C922-D87B7D7DD8D5}"/>
              </a:ext>
            </a:extLst>
          </p:cNvPr>
          <p:cNvSpPr txBox="1"/>
          <p:nvPr/>
        </p:nvSpPr>
        <p:spPr>
          <a:xfrm>
            <a:off x="32990518" y="26261508"/>
            <a:ext cx="9979326" cy="3539430"/>
          </a:xfrm>
          <a:prstGeom prst="rect">
            <a:avLst/>
          </a:prstGeom>
          <a:noFill/>
        </p:spPr>
        <p:txBody>
          <a:bodyPr wrap="square" rtlCol="0">
            <a:spAutoFit/>
          </a:bodyPr>
          <a:lstStyle/>
          <a:p>
            <a:r>
              <a:rPr lang="en-US" sz="2800" dirty="0">
                <a:solidFill>
                  <a:schemeClr val="bg1"/>
                </a:solidFill>
              </a:rPr>
              <a:t>[1] Martens, H.R., Rivera, L., Simons, M., Ito T. (2016). </a:t>
            </a:r>
            <a:r>
              <a:rPr lang="en-US" sz="2800" i="1" dirty="0">
                <a:solidFill>
                  <a:schemeClr val="bg1"/>
                </a:solidFill>
              </a:rPr>
              <a:t>J. </a:t>
            </a:r>
            <a:r>
              <a:rPr lang="en-US" sz="2800" i="1" dirty="0" err="1">
                <a:solidFill>
                  <a:schemeClr val="bg1"/>
                </a:solidFill>
              </a:rPr>
              <a:t>Geophys</a:t>
            </a:r>
            <a:r>
              <a:rPr lang="en-US" sz="2800" i="1" dirty="0">
                <a:solidFill>
                  <a:schemeClr val="bg1"/>
                </a:solidFill>
              </a:rPr>
              <a:t>.   Res. Solid Earth, </a:t>
            </a:r>
            <a:r>
              <a:rPr lang="en-US" sz="2800" b="1" dirty="0">
                <a:solidFill>
                  <a:schemeClr val="bg1"/>
                </a:solidFill>
              </a:rPr>
              <a:t>121</a:t>
            </a:r>
            <a:r>
              <a:rPr lang="en-US" sz="2800" i="1" dirty="0">
                <a:solidFill>
                  <a:schemeClr val="bg1"/>
                </a:solidFill>
              </a:rPr>
              <a:t>, </a:t>
            </a:r>
            <a:r>
              <a:rPr lang="en-US" sz="2800" dirty="0">
                <a:solidFill>
                  <a:schemeClr val="bg1"/>
                </a:solidFill>
              </a:rPr>
              <a:t>3911-3938.</a:t>
            </a:r>
          </a:p>
          <a:p>
            <a:r>
              <a:rPr lang="en-US" sz="2800" dirty="0">
                <a:solidFill>
                  <a:schemeClr val="bg1"/>
                </a:solidFill>
              </a:rPr>
              <a:t>[2]  Ito, T., Simons, M. (2011). </a:t>
            </a:r>
            <a:r>
              <a:rPr lang="en-US" sz="2800" i="1" dirty="0">
                <a:solidFill>
                  <a:schemeClr val="bg1"/>
                </a:solidFill>
              </a:rPr>
              <a:t>Science, </a:t>
            </a:r>
            <a:r>
              <a:rPr lang="en-US" sz="2800" b="1" dirty="0">
                <a:solidFill>
                  <a:schemeClr val="bg1"/>
                </a:solidFill>
              </a:rPr>
              <a:t>332</a:t>
            </a:r>
            <a:r>
              <a:rPr lang="en-US" sz="2800" dirty="0">
                <a:solidFill>
                  <a:schemeClr val="bg1"/>
                </a:solidFill>
              </a:rPr>
              <a:t>, 947-951</a:t>
            </a:r>
            <a:r>
              <a:rPr lang="en-US" sz="2800" i="1" dirty="0">
                <a:solidFill>
                  <a:schemeClr val="bg1"/>
                </a:solidFill>
              </a:rPr>
              <a:t>.</a:t>
            </a:r>
            <a:endParaRPr lang="en-US" sz="2800" dirty="0">
              <a:solidFill>
                <a:schemeClr val="bg1"/>
              </a:solidFill>
            </a:endParaRPr>
          </a:p>
          <a:p>
            <a:r>
              <a:rPr lang="en-US" sz="2800" dirty="0">
                <a:solidFill>
                  <a:schemeClr val="bg1"/>
                </a:solidFill>
              </a:rPr>
              <a:t>[3] Martens, H.R., Simons, M., Owen, S., Rivera, L. (2016). </a:t>
            </a:r>
            <a:r>
              <a:rPr lang="en-US" sz="2800" i="1" dirty="0" err="1">
                <a:solidFill>
                  <a:schemeClr val="bg1"/>
                </a:solidFill>
              </a:rPr>
              <a:t>Geophys</a:t>
            </a:r>
            <a:r>
              <a:rPr lang="en-US" sz="2800" i="1" dirty="0">
                <a:solidFill>
                  <a:schemeClr val="bg1"/>
                </a:solidFill>
              </a:rPr>
              <a:t>. J. Int., </a:t>
            </a:r>
            <a:r>
              <a:rPr lang="en-US" sz="2800" b="1" dirty="0">
                <a:solidFill>
                  <a:schemeClr val="bg1"/>
                </a:solidFill>
              </a:rPr>
              <a:t>205</a:t>
            </a:r>
            <a:r>
              <a:rPr lang="en-US" sz="2800" dirty="0">
                <a:solidFill>
                  <a:schemeClr val="bg1"/>
                </a:solidFill>
              </a:rPr>
              <a:t>, 1637-1664</a:t>
            </a:r>
          </a:p>
          <a:p>
            <a:r>
              <a:rPr lang="en-US" sz="2800" dirty="0">
                <a:solidFill>
                  <a:schemeClr val="bg1"/>
                </a:solidFill>
              </a:rPr>
              <a:t>[4] Martens, H.R., Rivera, L., Simons, M. (2019). </a:t>
            </a:r>
            <a:r>
              <a:rPr lang="en-US" sz="2800" i="1" dirty="0">
                <a:solidFill>
                  <a:schemeClr val="bg1"/>
                </a:solidFill>
              </a:rPr>
              <a:t>Earth and Space Science, </a:t>
            </a:r>
            <a:r>
              <a:rPr lang="en-US" sz="2800" b="1" i="1" dirty="0">
                <a:solidFill>
                  <a:schemeClr val="bg1"/>
                </a:solidFill>
              </a:rPr>
              <a:t>6</a:t>
            </a:r>
            <a:r>
              <a:rPr lang="en-US" sz="2800" i="1" dirty="0">
                <a:solidFill>
                  <a:schemeClr val="bg1"/>
                </a:solidFill>
              </a:rPr>
              <a:t>, 311-323</a:t>
            </a:r>
            <a:endParaRPr lang="en-US" sz="2800" dirty="0">
              <a:solidFill>
                <a:schemeClr val="bg1"/>
              </a:solidFill>
            </a:endParaRPr>
          </a:p>
          <a:p>
            <a:endParaRPr lang="en-US" sz="2800" dirty="0">
              <a:solidFill>
                <a:schemeClr val="bg1"/>
              </a:solidFill>
            </a:endParaRPr>
          </a:p>
        </p:txBody>
      </p:sp>
      <p:sp>
        <p:nvSpPr>
          <p:cNvPr id="5" name="TextBox 4">
            <a:extLst>
              <a:ext uri="{FF2B5EF4-FFF2-40B4-BE49-F238E27FC236}">
                <a16:creationId xmlns:a16="http://schemas.microsoft.com/office/drawing/2014/main" id="{BED7A9B2-773F-AC8D-76CD-C2249C8DB859}"/>
              </a:ext>
            </a:extLst>
          </p:cNvPr>
          <p:cNvSpPr txBox="1"/>
          <p:nvPr/>
        </p:nvSpPr>
        <p:spPr>
          <a:xfrm>
            <a:off x="935513" y="20830664"/>
            <a:ext cx="10015361" cy="3108543"/>
          </a:xfrm>
          <a:prstGeom prst="rect">
            <a:avLst/>
          </a:prstGeom>
          <a:noFill/>
        </p:spPr>
        <p:txBody>
          <a:bodyPr wrap="square" rtlCol="0">
            <a:spAutoFit/>
          </a:bodyPr>
          <a:lstStyle/>
          <a:p>
            <a:endParaRPr lang="en-US" sz="2800" dirty="0">
              <a:solidFill>
                <a:schemeClr val="bg1"/>
              </a:solidFill>
            </a:endParaRPr>
          </a:p>
          <a:p>
            <a:r>
              <a:rPr lang="en-US" sz="2800" b="1" dirty="0">
                <a:solidFill>
                  <a:schemeClr val="bg1"/>
                </a:solidFill>
              </a:rPr>
              <a:t>Harmonic Analysis</a:t>
            </a:r>
          </a:p>
          <a:p>
            <a:pPr marL="457200" indent="-457200">
              <a:buFont typeface="Arial" panose="020B0604020202020204" pitchFamily="34" charset="0"/>
              <a:buChar char="•"/>
            </a:pPr>
            <a:r>
              <a:rPr lang="en-US" sz="2800" dirty="0">
                <a:solidFill>
                  <a:schemeClr val="bg1"/>
                </a:solidFill>
              </a:rPr>
              <a:t>Total GNSS station motion: sum of solid Earth tides, all tidal load constituents, and non-tidal signal and noise </a:t>
            </a:r>
          </a:p>
          <a:p>
            <a:pPr marL="457200" indent="-457200">
              <a:buFont typeface="Arial" panose="020B0604020202020204" pitchFamily="34" charset="0"/>
              <a:buChar char="•"/>
            </a:pPr>
            <a:r>
              <a:rPr lang="en-US" sz="2800" dirty="0">
                <a:solidFill>
                  <a:schemeClr val="bg1"/>
                </a:solidFill>
              </a:rPr>
              <a:t>Harmonic analysis isolates tidal frequencies [3]</a:t>
            </a:r>
          </a:p>
          <a:p>
            <a:pPr marL="914400" lvl="1" indent="-457200">
              <a:buFont typeface="Arial" panose="020B0604020202020204" pitchFamily="34" charset="0"/>
              <a:buChar char="•"/>
            </a:pPr>
            <a:r>
              <a:rPr lang="en-US" sz="2800" dirty="0">
                <a:solidFill>
                  <a:schemeClr val="bg1"/>
                </a:solidFill>
              </a:rPr>
              <a:t>M2 frequency (semi-diurnal tide) for inversion</a:t>
            </a:r>
          </a:p>
          <a:p>
            <a:pPr marL="1371600" lvl="2" indent="-457200">
              <a:buFont typeface="Arial" panose="020B0604020202020204" pitchFamily="34" charset="0"/>
              <a:buChar char="•"/>
            </a:pPr>
            <a:r>
              <a:rPr lang="en-US" sz="2800" dirty="0">
                <a:solidFill>
                  <a:schemeClr val="bg1"/>
                </a:solidFill>
              </a:rPr>
              <a:t>M2 is largest signal (centimeters) </a:t>
            </a:r>
          </a:p>
        </p:txBody>
      </p:sp>
      <p:sp>
        <p:nvSpPr>
          <p:cNvPr id="6" name="TextBox 5">
            <a:extLst>
              <a:ext uri="{FF2B5EF4-FFF2-40B4-BE49-F238E27FC236}">
                <a16:creationId xmlns:a16="http://schemas.microsoft.com/office/drawing/2014/main" id="{C036C539-C490-4C34-39F8-98EA2C760345}"/>
              </a:ext>
            </a:extLst>
          </p:cNvPr>
          <p:cNvSpPr txBox="1"/>
          <p:nvPr/>
        </p:nvSpPr>
        <p:spPr>
          <a:xfrm>
            <a:off x="1017054" y="19701458"/>
            <a:ext cx="10060431" cy="1384995"/>
          </a:xfrm>
          <a:prstGeom prst="rect">
            <a:avLst/>
          </a:prstGeom>
          <a:noFill/>
        </p:spPr>
        <p:txBody>
          <a:bodyPr wrap="square" rtlCol="0">
            <a:spAutoFit/>
          </a:bodyPr>
          <a:lstStyle/>
          <a:p>
            <a:r>
              <a:rPr lang="en-US" sz="2800" b="1" i="1" dirty="0">
                <a:solidFill>
                  <a:schemeClr val="bg1"/>
                </a:solidFill>
              </a:rPr>
              <a:t>Figure 1.</a:t>
            </a:r>
            <a:r>
              <a:rPr lang="en-US" sz="2800" i="1" dirty="0">
                <a:solidFill>
                  <a:schemeClr val="bg1"/>
                </a:solidFill>
              </a:rPr>
              <a:t> GNSS station moves down and towards an applied load. When the load is removed, the station moves up and away from the load. For each tide harmonic, this motion forms a 3D ellipse.</a:t>
            </a:r>
            <a:endParaRPr lang="en-US" sz="2800" b="1" i="1" dirty="0">
              <a:solidFill>
                <a:schemeClr val="bg1"/>
              </a:solidFill>
            </a:endParaRPr>
          </a:p>
        </p:txBody>
      </p:sp>
      <p:sp>
        <p:nvSpPr>
          <p:cNvPr id="7" name="TextBox 6">
            <a:extLst>
              <a:ext uri="{FF2B5EF4-FFF2-40B4-BE49-F238E27FC236}">
                <a16:creationId xmlns:a16="http://schemas.microsoft.com/office/drawing/2014/main" id="{E2520BDF-09AF-380C-25CC-9F71033AB7B8}"/>
              </a:ext>
            </a:extLst>
          </p:cNvPr>
          <p:cNvSpPr txBox="1"/>
          <p:nvPr/>
        </p:nvSpPr>
        <p:spPr>
          <a:xfrm>
            <a:off x="6954973" y="16807873"/>
            <a:ext cx="4405766" cy="954107"/>
          </a:xfrm>
          <a:prstGeom prst="rect">
            <a:avLst/>
          </a:prstGeom>
          <a:noFill/>
        </p:spPr>
        <p:txBody>
          <a:bodyPr wrap="square" rtlCol="0">
            <a:spAutoFit/>
          </a:bodyPr>
          <a:lstStyle/>
          <a:p>
            <a:r>
              <a:rPr lang="en-US" sz="2800" b="1" dirty="0">
                <a:solidFill>
                  <a:schemeClr val="accent1"/>
                </a:solidFill>
              </a:rPr>
              <a:t>Ocean tide load applied</a:t>
            </a:r>
          </a:p>
          <a:p>
            <a:r>
              <a:rPr lang="en-US" sz="2800" b="1" dirty="0">
                <a:solidFill>
                  <a:schemeClr val="accent2"/>
                </a:solidFill>
              </a:rPr>
              <a:t>Ocean tide load removed</a:t>
            </a:r>
          </a:p>
        </p:txBody>
      </p:sp>
      <p:sp>
        <p:nvSpPr>
          <p:cNvPr id="14" name="Arrow: Left-Up 13">
            <a:extLst>
              <a:ext uri="{FF2B5EF4-FFF2-40B4-BE49-F238E27FC236}">
                <a16:creationId xmlns:a16="http://schemas.microsoft.com/office/drawing/2014/main" id="{FE583BE3-4D79-AE94-0BC4-8D9E5AD31723}"/>
              </a:ext>
            </a:extLst>
          </p:cNvPr>
          <p:cNvSpPr/>
          <p:nvPr/>
        </p:nvSpPr>
        <p:spPr>
          <a:xfrm>
            <a:off x="1326154" y="16859583"/>
            <a:ext cx="1356360" cy="1621915"/>
          </a:xfrm>
          <a:prstGeom prst="lef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Left-Up 9">
            <a:extLst>
              <a:ext uri="{FF2B5EF4-FFF2-40B4-BE49-F238E27FC236}">
                <a16:creationId xmlns:a16="http://schemas.microsoft.com/office/drawing/2014/main" id="{08300107-F709-5FBE-BBA0-8C46B31A0BAC}"/>
              </a:ext>
            </a:extLst>
          </p:cNvPr>
          <p:cNvSpPr/>
          <p:nvPr/>
        </p:nvSpPr>
        <p:spPr>
          <a:xfrm rot="10800000">
            <a:off x="2027653" y="17807727"/>
            <a:ext cx="1356360" cy="1621915"/>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1D00FFB-6C5A-596F-3948-BD11DB672688}"/>
              </a:ext>
            </a:extLst>
          </p:cNvPr>
          <p:cNvSpPr txBox="1"/>
          <p:nvPr/>
        </p:nvSpPr>
        <p:spPr>
          <a:xfrm>
            <a:off x="1118053" y="16320193"/>
            <a:ext cx="4405766" cy="523220"/>
          </a:xfrm>
          <a:prstGeom prst="rect">
            <a:avLst/>
          </a:prstGeom>
          <a:noFill/>
        </p:spPr>
        <p:txBody>
          <a:bodyPr wrap="square" rtlCol="0">
            <a:spAutoFit/>
          </a:bodyPr>
          <a:lstStyle/>
          <a:p>
            <a:r>
              <a:rPr lang="en-US" sz="2800" b="1" dirty="0"/>
              <a:t>GNSS station movement</a:t>
            </a:r>
          </a:p>
        </p:txBody>
      </p:sp>
      <p:pic>
        <p:nvPicPr>
          <p:cNvPr id="20" name="Picture 19" descr="Diagram&#10;&#10;Description automatically generated">
            <a:extLst>
              <a:ext uri="{FF2B5EF4-FFF2-40B4-BE49-F238E27FC236}">
                <a16:creationId xmlns:a16="http://schemas.microsoft.com/office/drawing/2014/main" id="{7461F6F1-E09E-1C2A-4443-2D75598F9DC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973560" y="6416862"/>
            <a:ext cx="4350209" cy="6516049"/>
          </a:xfrm>
          <a:prstGeom prst="rect">
            <a:avLst/>
          </a:prstGeom>
        </p:spPr>
      </p:pic>
      <p:pic>
        <p:nvPicPr>
          <p:cNvPr id="24" name="Picture 23" descr="Diagram&#10;&#10;Description automatically generated">
            <a:extLst>
              <a:ext uri="{FF2B5EF4-FFF2-40B4-BE49-F238E27FC236}">
                <a16:creationId xmlns:a16="http://schemas.microsoft.com/office/drawing/2014/main" id="{7684EEF7-3B40-E1D6-1D63-804CF5119E3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6314141" y="6416862"/>
            <a:ext cx="4350209" cy="6516049"/>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2B4FEC5-40F6-0E62-3D48-F154354FFF1D}"/>
                  </a:ext>
                </a:extLst>
              </p:cNvPr>
              <p:cNvSpPr txBox="1"/>
              <p:nvPr/>
            </p:nvSpPr>
            <p:spPr>
              <a:xfrm>
                <a:off x="25138032" y="6423888"/>
                <a:ext cx="6841716" cy="17039408"/>
              </a:xfrm>
              <a:prstGeom prst="rect">
                <a:avLst/>
              </a:prstGeom>
              <a:noFill/>
            </p:spPr>
            <p:txBody>
              <a:bodyPr wrap="square" rtlCol="0">
                <a:spAutoFit/>
              </a:bodyPr>
              <a:lstStyle/>
              <a:p>
                <a:r>
                  <a:rPr lang="en-US" sz="2800" dirty="0">
                    <a:solidFill>
                      <a:schemeClr val="bg1"/>
                    </a:solidFill>
                  </a:rPr>
                  <a:t>Ocean tidal loading displacement (</a:t>
                </a:r>
                <a:r>
                  <a:rPr lang="en-US" sz="2800" i="1" dirty="0">
                    <a:solidFill>
                      <a:schemeClr val="bg1"/>
                    </a:solidFill>
                  </a:rPr>
                  <a:t>U</a:t>
                </a:r>
                <a:r>
                  <a:rPr lang="en-US" sz="2800" dirty="0">
                    <a:solidFill>
                      <a:schemeClr val="bg1"/>
                    </a:solidFill>
                  </a:rPr>
                  <a:t>) is a convolution of the tidal force and Earth’s elastic response [1]:</a:t>
                </a:r>
              </a:p>
              <a:p>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rPr>
                        <m:t>𝑈</m:t>
                      </m:r>
                      <m:r>
                        <a:rPr lang="en-US" sz="2800" b="0" i="1" smtClean="0">
                          <a:solidFill>
                            <a:schemeClr val="bg1"/>
                          </a:solidFill>
                          <a:latin typeface="Cambria Math" panose="02040503050406030204" pitchFamily="18" charset="0"/>
                        </a:rPr>
                        <m:t>= </m:t>
                      </m:r>
                      <m:nary>
                        <m:naryPr>
                          <m:ctrlPr>
                            <a:rPr lang="en-US" sz="2800" b="0" i="1" smtClean="0">
                              <a:solidFill>
                                <a:schemeClr val="bg1"/>
                              </a:solidFill>
                              <a:latin typeface="Cambria Math" panose="02040503050406030204" pitchFamily="18" charset="0"/>
                            </a:rPr>
                          </m:ctrlPr>
                        </m:naryPr>
                        <m:sub>
                          <m:r>
                            <m:rPr>
                              <m:sty m:val="p"/>
                              <m:brk m:alnAt="23"/>
                            </m:rPr>
                            <a:rPr lang="el-GR" sz="2800" b="0" i="1" smtClean="0">
                              <a:solidFill>
                                <a:schemeClr val="bg1"/>
                              </a:solidFill>
                              <a:latin typeface="Cambria Math" panose="02040503050406030204" pitchFamily="18" charset="0"/>
                              <a:ea typeface="Cambria Math" panose="02040503050406030204" pitchFamily="18" charset="0"/>
                            </a:rPr>
                            <m:t>Ω</m:t>
                          </m:r>
                          <m:r>
                            <a:rPr lang="en-US" sz="2800" b="0" i="1" smtClean="0">
                              <a:solidFill>
                                <a:schemeClr val="bg1"/>
                              </a:solidFill>
                              <a:latin typeface="Cambria Math" panose="02040503050406030204" pitchFamily="18" charset="0"/>
                              <a:ea typeface="Cambria Math" panose="02040503050406030204" pitchFamily="18" charset="0"/>
                            </a:rPr>
                            <m:t>′</m:t>
                          </m:r>
                        </m:sub>
                        <m:sup/>
                        <m:e>
                          <m:r>
                            <a:rPr lang="en-US" sz="2800" b="0" i="1" smtClean="0">
                              <a:solidFill>
                                <a:schemeClr val="bg1"/>
                              </a:solidFill>
                              <a:latin typeface="Cambria Math" panose="02040503050406030204" pitchFamily="18" charset="0"/>
                            </a:rPr>
                            <m:t>𝐺</m:t>
                          </m:r>
                          <m:d>
                            <m:dPr>
                              <m:ctrlPr>
                                <a:rPr lang="en-US" sz="2800" b="0" i="1" smtClean="0">
                                  <a:solidFill>
                                    <a:schemeClr val="bg1"/>
                                  </a:solidFill>
                                  <a:latin typeface="Cambria Math" panose="02040503050406030204" pitchFamily="18" charset="0"/>
                                </a:rPr>
                              </m:ctrlPr>
                            </m:dPr>
                            <m:e>
                              <m:d>
                                <m:dPr>
                                  <m:begChr m:val="|"/>
                                  <m:endChr m:val="|"/>
                                  <m:ctrlPr>
                                    <a:rPr lang="en-US" sz="2800" b="0" i="1" smtClean="0">
                                      <a:solidFill>
                                        <a:schemeClr val="bg1"/>
                                      </a:solidFill>
                                      <a:latin typeface="Cambria Math" panose="02040503050406030204" pitchFamily="18" charset="0"/>
                                    </a:rPr>
                                  </m:ctrlPr>
                                </m:dPr>
                                <m:e>
                                  <m:r>
                                    <a:rPr lang="en-US" sz="2800" b="0" i="1" smtClean="0">
                                      <a:solidFill>
                                        <a:schemeClr val="bg1"/>
                                      </a:solidFill>
                                      <a:latin typeface="Cambria Math" panose="02040503050406030204" pitchFamily="18" charset="0"/>
                                    </a:rPr>
                                    <m:t>𝑟</m:t>
                                  </m:r>
                                  <m:r>
                                    <a:rPr lang="en-US" sz="2800" b="0" i="1" smtClean="0">
                                      <a:solidFill>
                                        <a:schemeClr val="bg1"/>
                                      </a:solidFill>
                                      <a:latin typeface="Cambria Math" panose="02040503050406030204" pitchFamily="18" charset="0"/>
                                    </a:rPr>
                                    <m:t>−</m:t>
                                  </m:r>
                                  <m:sSup>
                                    <m:sSupPr>
                                      <m:ctrlPr>
                                        <a:rPr lang="en-US" sz="2800" b="0" i="1" smtClean="0">
                                          <a:solidFill>
                                            <a:schemeClr val="bg1"/>
                                          </a:solidFill>
                                          <a:latin typeface="Cambria Math" panose="02040503050406030204" pitchFamily="18" charset="0"/>
                                        </a:rPr>
                                      </m:ctrlPr>
                                    </m:sSupPr>
                                    <m:e>
                                      <m:r>
                                        <a:rPr lang="en-US" sz="2800" b="0" i="1" smtClean="0">
                                          <a:solidFill>
                                            <a:schemeClr val="bg1"/>
                                          </a:solidFill>
                                          <a:latin typeface="Cambria Math" panose="02040503050406030204" pitchFamily="18" charset="0"/>
                                        </a:rPr>
                                        <m:t>𝑟</m:t>
                                      </m:r>
                                    </m:e>
                                    <m:sup>
                                      <m:r>
                                        <a:rPr lang="en-US" sz="2800" b="0" i="1" smtClean="0">
                                          <a:solidFill>
                                            <a:schemeClr val="bg1"/>
                                          </a:solidFill>
                                          <a:latin typeface="Cambria Math" panose="02040503050406030204" pitchFamily="18" charset="0"/>
                                        </a:rPr>
                                        <m:t>′</m:t>
                                      </m:r>
                                    </m:sup>
                                  </m:sSup>
                                </m:e>
                              </m:d>
                              <m:r>
                                <a:rPr lang="en-US" sz="2800" b="0" i="1" smtClean="0">
                                  <a:solidFill>
                                    <a:schemeClr val="bg1"/>
                                  </a:solidFill>
                                  <a:latin typeface="Cambria Math" panose="02040503050406030204" pitchFamily="18" charset="0"/>
                                </a:rPr>
                                <m:t>,</m:t>
                              </m:r>
                              <m:r>
                                <a:rPr lang="en-US" sz="2800" b="0" i="1" smtClean="0">
                                  <a:solidFill>
                                    <a:schemeClr val="bg1"/>
                                  </a:solidFill>
                                  <a:latin typeface="Cambria Math" panose="02040503050406030204" pitchFamily="18" charset="0"/>
                                </a:rPr>
                                <m:t>𝑆</m:t>
                              </m:r>
                            </m:e>
                          </m:d>
                          <m:r>
                            <a:rPr lang="en-US" sz="2800" b="0" i="1" smtClean="0">
                              <a:solidFill>
                                <a:schemeClr val="bg1"/>
                              </a:solidFill>
                              <a:latin typeface="Cambria Math" panose="02040503050406030204" pitchFamily="18" charset="0"/>
                            </a:rPr>
                            <m:t> </m:t>
                          </m:r>
                          <m:r>
                            <a:rPr lang="en-US" sz="2800" b="0" i="1" smtClean="0">
                              <a:solidFill>
                                <a:schemeClr val="bg1"/>
                              </a:solidFill>
                              <a:latin typeface="Cambria Math" panose="02040503050406030204" pitchFamily="18" charset="0"/>
                              <a:ea typeface="Cambria Math" panose="02040503050406030204" pitchFamily="18" charset="0"/>
                            </a:rPr>
                            <m:t>𝜌</m:t>
                          </m:r>
                          <m:d>
                            <m:dPr>
                              <m:ctrlPr>
                                <a:rPr lang="en-US" sz="2800" b="0" i="1" smtClean="0">
                                  <a:solidFill>
                                    <a:schemeClr val="bg1"/>
                                  </a:solidFill>
                                  <a:latin typeface="Cambria Math" panose="02040503050406030204" pitchFamily="18" charset="0"/>
                                  <a:ea typeface="Cambria Math" panose="02040503050406030204" pitchFamily="18" charset="0"/>
                                </a:rPr>
                              </m:ctrlPr>
                            </m:dPr>
                            <m:e>
                              <m:sSup>
                                <m:sSupPr>
                                  <m:ctrlPr>
                                    <a:rPr lang="en-US" sz="2800" b="0" i="1" smtClean="0">
                                      <a:solidFill>
                                        <a:schemeClr val="bg1"/>
                                      </a:solidFill>
                                      <a:latin typeface="Cambria Math" panose="02040503050406030204" pitchFamily="18" charset="0"/>
                                      <a:ea typeface="Cambria Math" panose="02040503050406030204" pitchFamily="18" charset="0"/>
                                    </a:rPr>
                                  </m:ctrlPr>
                                </m:sSupPr>
                                <m:e>
                                  <m:r>
                                    <a:rPr lang="en-US" sz="2800" b="0" i="1" smtClean="0">
                                      <a:solidFill>
                                        <a:schemeClr val="bg1"/>
                                      </a:solidFill>
                                      <a:latin typeface="Cambria Math" panose="02040503050406030204" pitchFamily="18" charset="0"/>
                                      <a:ea typeface="Cambria Math" panose="02040503050406030204" pitchFamily="18" charset="0"/>
                                    </a:rPr>
                                    <m:t>𝑟</m:t>
                                  </m:r>
                                </m:e>
                                <m:sup>
                                  <m:r>
                                    <a:rPr lang="en-US" sz="2800" b="0" i="1" smtClean="0">
                                      <a:solidFill>
                                        <a:schemeClr val="bg1"/>
                                      </a:solidFill>
                                      <a:latin typeface="Cambria Math" panose="02040503050406030204" pitchFamily="18" charset="0"/>
                                      <a:ea typeface="Cambria Math" panose="02040503050406030204" pitchFamily="18" charset="0"/>
                                    </a:rPr>
                                    <m:t>′</m:t>
                                  </m:r>
                                </m:sup>
                              </m:sSup>
                            </m:e>
                          </m:d>
                          <m:r>
                            <a:rPr lang="en-US" sz="2800" b="0" i="1" smtClean="0">
                              <a:solidFill>
                                <a:schemeClr val="bg1"/>
                              </a:solidFill>
                              <a:latin typeface="Cambria Math" panose="02040503050406030204" pitchFamily="18" charset="0"/>
                              <a:ea typeface="Cambria Math" panose="02040503050406030204" pitchFamily="18" charset="0"/>
                            </a:rPr>
                            <m:t> </m:t>
                          </m:r>
                          <m:r>
                            <a:rPr lang="en-US" sz="2800" b="0" i="1" smtClean="0">
                              <a:solidFill>
                                <a:schemeClr val="bg1"/>
                              </a:solidFill>
                              <a:latin typeface="Cambria Math" panose="02040503050406030204" pitchFamily="18" charset="0"/>
                              <a:ea typeface="Cambria Math" panose="02040503050406030204" pitchFamily="18" charset="0"/>
                            </a:rPr>
                            <m:t>𝑍</m:t>
                          </m:r>
                          <m:d>
                            <m:dPr>
                              <m:ctrlPr>
                                <a:rPr lang="en-US" sz="2800" b="0" i="1" smtClean="0">
                                  <a:solidFill>
                                    <a:schemeClr val="bg1"/>
                                  </a:solidFill>
                                  <a:latin typeface="Cambria Math" panose="02040503050406030204" pitchFamily="18" charset="0"/>
                                  <a:ea typeface="Cambria Math" panose="02040503050406030204" pitchFamily="18" charset="0"/>
                                </a:rPr>
                              </m:ctrlPr>
                            </m:dPr>
                            <m:e>
                              <m:sSup>
                                <m:sSupPr>
                                  <m:ctrlPr>
                                    <a:rPr lang="en-US" sz="2800" b="0" i="1" smtClean="0">
                                      <a:solidFill>
                                        <a:schemeClr val="bg1"/>
                                      </a:solidFill>
                                      <a:latin typeface="Cambria Math" panose="02040503050406030204" pitchFamily="18" charset="0"/>
                                      <a:ea typeface="Cambria Math" panose="02040503050406030204" pitchFamily="18" charset="0"/>
                                    </a:rPr>
                                  </m:ctrlPr>
                                </m:sSupPr>
                                <m:e>
                                  <m:r>
                                    <a:rPr lang="en-US" sz="2800" b="0" i="1" smtClean="0">
                                      <a:solidFill>
                                        <a:schemeClr val="bg1"/>
                                      </a:solidFill>
                                      <a:latin typeface="Cambria Math" panose="02040503050406030204" pitchFamily="18" charset="0"/>
                                      <a:ea typeface="Cambria Math" panose="02040503050406030204" pitchFamily="18" charset="0"/>
                                    </a:rPr>
                                    <m:t>𝑟</m:t>
                                  </m:r>
                                </m:e>
                                <m:sup>
                                  <m:r>
                                    <a:rPr lang="en-US" sz="2800" b="0" i="1" smtClean="0">
                                      <a:solidFill>
                                        <a:schemeClr val="bg1"/>
                                      </a:solidFill>
                                      <a:latin typeface="Cambria Math" panose="02040503050406030204" pitchFamily="18" charset="0"/>
                                      <a:ea typeface="Cambria Math" panose="02040503050406030204" pitchFamily="18" charset="0"/>
                                    </a:rPr>
                                    <m:t>′</m:t>
                                  </m:r>
                                </m:sup>
                              </m:sSup>
                            </m:e>
                          </m:d>
                          <m:r>
                            <a:rPr lang="en-US" sz="2800" b="0" i="1" smtClean="0">
                              <a:solidFill>
                                <a:schemeClr val="bg1"/>
                              </a:solidFill>
                              <a:latin typeface="Cambria Math" panose="02040503050406030204" pitchFamily="18" charset="0"/>
                              <a:ea typeface="Cambria Math" panose="02040503050406030204" pitchFamily="18" charset="0"/>
                            </a:rPr>
                            <m:t> </m:t>
                          </m:r>
                          <m:r>
                            <a:rPr lang="en-US" sz="2800" b="0" i="1" smtClean="0">
                              <a:solidFill>
                                <a:schemeClr val="bg1"/>
                              </a:solidFill>
                              <a:latin typeface="Cambria Math" panose="02040503050406030204" pitchFamily="18" charset="0"/>
                              <a:ea typeface="Cambria Math" panose="02040503050406030204" pitchFamily="18" charset="0"/>
                            </a:rPr>
                            <m:t>𝑑</m:t>
                          </m:r>
                          <m:r>
                            <m:rPr>
                              <m:sty m:val="p"/>
                            </m:rPr>
                            <a:rPr lang="el-GR" sz="2800" b="0" i="1" smtClean="0">
                              <a:solidFill>
                                <a:schemeClr val="bg1"/>
                              </a:solidFill>
                              <a:latin typeface="Cambria Math" panose="02040503050406030204" pitchFamily="18" charset="0"/>
                              <a:ea typeface="Cambria Math" panose="02040503050406030204" pitchFamily="18" charset="0"/>
                            </a:rPr>
                            <m:t>Ω</m:t>
                          </m:r>
                          <m:r>
                            <a:rPr lang="en-US" sz="2800" b="0" i="1" smtClean="0">
                              <a:solidFill>
                                <a:schemeClr val="bg1"/>
                              </a:solidFill>
                              <a:latin typeface="Cambria Math" panose="02040503050406030204" pitchFamily="18" charset="0"/>
                              <a:ea typeface="Cambria Math" panose="02040503050406030204" pitchFamily="18" charset="0"/>
                            </a:rPr>
                            <m:t>′</m:t>
                          </m:r>
                        </m:e>
                      </m:nary>
                    </m:oMath>
                  </m:oMathPara>
                </a14:m>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r>
                  <a:rPr lang="en-US" sz="2800" dirty="0">
                    <a:solidFill>
                      <a:schemeClr val="bg1"/>
                    </a:solidFill>
                  </a:rPr>
                  <a:t>Compute forward model with </a:t>
                </a:r>
                <a:r>
                  <a:rPr lang="en-US" sz="2800" dirty="0" err="1">
                    <a:solidFill>
                      <a:schemeClr val="bg1"/>
                    </a:solidFill>
                  </a:rPr>
                  <a:t>LoadDef</a:t>
                </a:r>
                <a:r>
                  <a:rPr lang="en-US" sz="2800" dirty="0">
                    <a:solidFill>
                      <a:schemeClr val="bg1"/>
                    </a:solidFill>
                  </a:rPr>
                  <a:t> [4]:</a:t>
                </a:r>
              </a:p>
              <a:p>
                <a:pPr marL="457200" indent="-457200">
                  <a:buFont typeface="Arial" panose="020B0604020202020204" pitchFamily="34" charset="0"/>
                  <a:buChar char="•"/>
                </a:pPr>
                <a:r>
                  <a:rPr lang="en-US" sz="2800" dirty="0">
                    <a:solidFill>
                      <a:schemeClr val="bg1"/>
                    </a:solidFill>
                  </a:rPr>
                  <a:t>Open-source Python software</a:t>
                </a:r>
              </a:p>
              <a:p>
                <a:pPr marL="457200" indent="-457200">
                  <a:buFont typeface="Arial" panose="020B0604020202020204" pitchFamily="34" charset="0"/>
                  <a:buChar char="•"/>
                </a:pPr>
                <a:r>
                  <a:rPr lang="en-US" sz="2800" dirty="0">
                    <a:solidFill>
                      <a:schemeClr val="bg1"/>
                    </a:solidFill>
                  </a:rPr>
                  <a:t>Computes Green’s function and convolution</a:t>
                </a:r>
              </a:p>
              <a:p>
                <a:pPr marL="457200" indent="-457200">
                  <a:buFont typeface="Arial" panose="020B0604020202020204" pitchFamily="34" charset="0"/>
                  <a:buChar char="•"/>
                </a:pPr>
                <a:r>
                  <a:rPr lang="en-US" sz="2800" dirty="0">
                    <a:solidFill>
                      <a:schemeClr val="bg1"/>
                    </a:solidFill>
                  </a:rPr>
                  <a:t>Input:</a:t>
                </a:r>
              </a:p>
              <a:p>
                <a:pPr marL="914400" lvl="1" indent="-457200">
                  <a:buFont typeface="Arial" panose="020B0604020202020204" pitchFamily="34" charset="0"/>
                  <a:buChar char="•"/>
                </a:pPr>
                <a:r>
                  <a:rPr lang="en-US" sz="2800" dirty="0">
                    <a:solidFill>
                      <a:schemeClr val="bg1"/>
                    </a:solidFill>
                  </a:rPr>
                  <a:t>SNREI Earth structure model</a:t>
                </a:r>
              </a:p>
              <a:p>
                <a:pPr marL="1371600" lvl="2" indent="-457200">
                  <a:buFont typeface="Arial" panose="020B0604020202020204" pitchFamily="34" charset="0"/>
                  <a:buChar char="•"/>
                </a:pPr>
                <a:r>
                  <a:rPr lang="en-US" sz="2800" dirty="0">
                    <a:solidFill>
                      <a:schemeClr val="bg1"/>
                    </a:solidFill>
                  </a:rPr>
                  <a:t>PREM, AK135f, STW105, etc.</a:t>
                </a:r>
              </a:p>
              <a:p>
                <a:pPr marL="914400" lvl="1" indent="-457200">
                  <a:buFont typeface="Arial" panose="020B0604020202020204" pitchFamily="34" charset="0"/>
                  <a:buChar char="•"/>
                </a:pPr>
                <a:r>
                  <a:rPr lang="en-US" sz="2800" dirty="0">
                    <a:solidFill>
                      <a:schemeClr val="bg1"/>
                    </a:solidFill>
                  </a:rPr>
                  <a:t>Ocean tide model</a:t>
                </a:r>
              </a:p>
              <a:p>
                <a:pPr marL="1371600" lvl="2" indent="-457200">
                  <a:buFont typeface="Arial" panose="020B0604020202020204" pitchFamily="34" charset="0"/>
                  <a:buChar char="•"/>
                </a:pPr>
                <a:r>
                  <a:rPr lang="en-US" sz="2800" dirty="0">
                    <a:solidFill>
                      <a:schemeClr val="bg1"/>
                    </a:solidFill>
                  </a:rPr>
                  <a:t>GOT410c, FES2014, EOT11a, etc.</a:t>
                </a:r>
              </a:p>
              <a:p>
                <a:endParaRPr lang="en-US" sz="2800" dirty="0">
                  <a:solidFill>
                    <a:schemeClr val="bg1"/>
                  </a:solidFill>
                </a:endParaRPr>
              </a:p>
              <a:p>
                <a:r>
                  <a:rPr lang="en-US" sz="2800" dirty="0">
                    <a:solidFill>
                      <a:schemeClr val="bg1"/>
                    </a:solidFill>
                  </a:rPr>
                  <a:t>Even with removing a harmonic common mode (common movement of all GNSS stations, not attributed to structure) the residuals between the data and forward model are above observational uncertainty. </a:t>
                </a:r>
              </a:p>
              <a:p>
                <a:endParaRPr lang="en-US" sz="2800" dirty="0">
                  <a:solidFill>
                    <a:schemeClr val="bg1"/>
                  </a:solidFill>
                </a:endParaRPr>
              </a:p>
              <a:p>
                <a:r>
                  <a:rPr lang="en-US" sz="2800" dirty="0">
                    <a:solidFill>
                      <a:schemeClr val="bg1"/>
                    </a:solidFill>
                  </a:rPr>
                  <a:t>Can we simply invert the forward model’s convolution and solve for Earth structure? Unfortunately, no. Because Earth structure is contained in the Green’s function, we need to linearize. To do this, we solve for perturbations to Earth structure.</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mc:Choice>
        <mc:Fallback xmlns="">
          <p:sp>
            <p:nvSpPr>
              <p:cNvPr id="27" name="TextBox 26">
                <a:extLst>
                  <a:ext uri="{FF2B5EF4-FFF2-40B4-BE49-F238E27FC236}">
                    <a16:creationId xmlns:a16="http://schemas.microsoft.com/office/drawing/2014/main" id="{D2B4FEC5-40F6-0E62-3D48-F154354FFF1D}"/>
                  </a:ext>
                </a:extLst>
              </p:cNvPr>
              <p:cNvSpPr txBox="1">
                <a:spLocks noRot="1" noChangeAspect="1" noMove="1" noResize="1" noEditPoints="1" noAdjustHandles="1" noChangeArrowheads="1" noChangeShapeType="1" noTextEdit="1"/>
              </p:cNvSpPr>
              <p:nvPr/>
            </p:nvSpPr>
            <p:spPr>
              <a:xfrm>
                <a:off x="25138032" y="6423888"/>
                <a:ext cx="6841716" cy="17039408"/>
              </a:xfrm>
              <a:prstGeom prst="rect">
                <a:avLst/>
              </a:prstGeom>
              <a:blipFill>
                <a:blip r:embed="rId9"/>
                <a:stretch>
                  <a:fillRect l="-1872" t="-358" r="-2050"/>
                </a:stretch>
              </a:blipFill>
            </p:spPr>
            <p:txBody>
              <a:bodyPr/>
              <a:lstStyle/>
              <a:p>
                <a:r>
                  <a:rPr lang="en-US">
                    <a:noFill/>
                  </a:rPr>
                  <a:t> </a:t>
                </a:r>
              </a:p>
            </p:txBody>
          </p:sp>
        </mc:Fallback>
      </mc:AlternateContent>
      <p:sp>
        <p:nvSpPr>
          <p:cNvPr id="39" name="Rectangle: Rounded Corners 38">
            <a:extLst>
              <a:ext uri="{FF2B5EF4-FFF2-40B4-BE49-F238E27FC236}">
                <a16:creationId xmlns:a16="http://schemas.microsoft.com/office/drawing/2014/main" id="{9EF24E7A-90A3-4F89-E151-33BB3F9CEB21}"/>
              </a:ext>
            </a:extLst>
          </p:cNvPr>
          <p:cNvSpPr/>
          <p:nvPr/>
        </p:nvSpPr>
        <p:spPr>
          <a:xfrm>
            <a:off x="11875690" y="22467751"/>
            <a:ext cx="20104058" cy="87857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Inverting for Perturbations to Structure (</a:t>
            </a:r>
            <a:r>
              <a:rPr lang="el-GR" sz="3600" b="1" dirty="0"/>
              <a:t>μ</a:t>
            </a:r>
            <a:r>
              <a:rPr lang="en-US" sz="3600" b="1" dirty="0"/>
              <a:t>,</a:t>
            </a:r>
            <a:r>
              <a:rPr lang="el-GR" sz="3600" b="1" dirty="0"/>
              <a:t>κ</a:t>
            </a:r>
            <a:r>
              <a:rPr lang="en-US" sz="3600" b="1" dirty="0"/>
              <a:t>,</a:t>
            </a:r>
            <a:r>
              <a:rPr lang="el-GR" sz="3600" b="1" dirty="0"/>
              <a:t>ρ</a:t>
            </a:r>
            <a:r>
              <a:rPr lang="en-US" sz="3600" b="1" dirty="0"/>
              <a:t>)</a:t>
            </a:r>
          </a:p>
        </p:txBody>
      </p:sp>
      <p:sp>
        <p:nvSpPr>
          <p:cNvPr id="49" name="TextBox 48">
            <a:extLst>
              <a:ext uri="{FF2B5EF4-FFF2-40B4-BE49-F238E27FC236}">
                <a16:creationId xmlns:a16="http://schemas.microsoft.com/office/drawing/2014/main" id="{98FF28D5-4AA7-2CB5-2E4B-B04E4E5E51BF}"/>
              </a:ext>
            </a:extLst>
          </p:cNvPr>
          <p:cNvSpPr txBox="1"/>
          <p:nvPr/>
        </p:nvSpPr>
        <p:spPr>
          <a:xfrm>
            <a:off x="32949901" y="30491408"/>
            <a:ext cx="10019943" cy="2677656"/>
          </a:xfrm>
          <a:prstGeom prst="rect">
            <a:avLst/>
          </a:prstGeom>
          <a:noFill/>
        </p:spPr>
        <p:txBody>
          <a:bodyPr wrap="square" rtlCol="0">
            <a:spAutoFit/>
          </a:bodyPr>
          <a:lstStyle/>
          <a:p>
            <a:r>
              <a:rPr lang="en-US" sz="2800" dirty="0">
                <a:solidFill>
                  <a:schemeClr val="bg1"/>
                </a:solidFill>
              </a:rPr>
              <a:t>This work was supported by NASA’s Earth Surface and Interior Program under Grant Number  80NSSC21K0837. </a:t>
            </a:r>
          </a:p>
          <a:p>
            <a:endParaRPr lang="en-US" sz="2800" dirty="0">
              <a:solidFill>
                <a:schemeClr val="bg1"/>
              </a:solidFill>
            </a:endParaRPr>
          </a:p>
          <a:p>
            <a:r>
              <a:rPr lang="en-US" sz="2800" b="1" dirty="0">
                <a:solidFill>
                  <a:schemeClr val="bg1"/>
                </a:solidFill>
              </a:rPr>
              <a:t>Contact:</a:t>
            </a:r>
            <a:r>
              <a:rPr lang="en-US" sz="2800" dirty="0">
                <a:solidFill>
                  <a:schemeClr val="bg1"/>
                </a:solidFill>
              </a:rPr>
              <a:t> Eleanor Serviss </a:t>
            </a:r>
          </a:p>
          <a:p>
            <a:r>
              <a:rPr lang="en-US" sz="2800" dirty="0">
                <a:solidFill>
                  <a:schemeClr val="bg1"/>
                </a:solidFill>
              </a:rPr>
              <a:t>eleanor.serviss@umontana.edu</a:t>
            </a:r>
          </a:p>
          <a:p>
            <a:endParaRPr lang="en-US" sz="2800" dirty="0">
              <a:solidFill>
                <a:schemeClr val="bg1"/>
              </a:solidFill>
            </a:endParaRPr>
          </a:p>
        </p:txBody>
      </p:sp>
      <p:sp>
        <p:nvSpPr>
          <p:cNvPr id="50" name="Oval 49">
            <a:extLst>
              <a:ext uri="{FF2B5EF4-FFF2-40B4-BE49-F238E27FC236}">
                <a16:creationId xmlns:a16="http://schemas.microsoft.com/office/drawing/2014/main" id="{060CE5AC-FF41-9B53-A002-24593C84AD9A}"/>
              </a:ext>
            </a:extLst>
          </p:cNvPr>
          <p:cNvSpPr/>
          <p:nvPr/>
        </p:nvSpPr>
        <p:spPr>
          <a:xfrm>
            <a:off x="37147500" y="1858955"/>
            <a:ext cx="6172200" cy="1633045"/>
          </a:xfrm>
          <a:prstGeom prst="ellipse">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3500000" scaled="1"/>
            <a:tileRect/>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upload.wikimedia.org/wikipedia/commons/c/c8/University_of_Montana_logo.png"/>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37395194" y="2016747"/>
            <a:ext cx="5315289" cy="1004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1/18/Caltech_logo_2014.png"/>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38564820" y="3257443"/>
            <a:ext cx="3562821" cy="152973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descr="A picture containing diagram&#10;&#10;Description automatically generated">
            <a:extLst>
              <a:ext uri="{FF2B5EF4-FFF2-40B4-BE49-F238E27FC236}">
                <a16:creationId xmlns:a16="http://schemas.microsoft.com/office/drawing/2014/main" id="{503E93D8-32B5-1C06-66B2-7E13467904C5}"/>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20668937" y="6423888"/>
            <a:ext cx="4350209" cy="6516049"/>
          </a:xfrm>
          <a:prstGeom prst="rect">
            <a:avLst/>
          </a:prstGeom>
        </p:spPr>
      </p:pic>
      <p:pic>
        <p:nvPicPr>
          <p:cNvPr id="54" name="Picture 53" descr="Diagram&#10;&#10;Description automatically generated">
            <a:extLst>
              <a:ext uri="{FF2B5EF4-FFF2-40B4-BE49-F238E27FC236}">
                <a16:creationId xmlns:a16="http://schemas.microsoft.com/office/drawing/2014/main" id="{DAEEBB62-2EB0-634D-8881-0C9296C986BD}"/>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6314141" y="12925874"/>
            <a:ext cx="4350209" cy="6516049"/>
          </a:xfrm>
          <a:prstGeom prst="rect">
            <a:avLst/>
          </a:prstGeom>
        </p:spPr>
      </p:pic>
      <p:pic>
        <p:nvPicPr>
          <p:cNvPr id="56" name="Picture 55" descr="Diagram&#10;&#10;Description automatically generated">
            <a:extLst>
              <a:ext uri="{FF2B5EF4-FFF2-40B4-BE49-F238E27FC236}">
                <a16:creationId xmlns:a16="http://schemas.microsoft.com/office/drawing/2014/main" id="{DA860D74-66F6-4F3C-507C-B8BA88FF97FE}"/>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11957510" y="12925874"/>
            <a:ext cx="4350209" cy="6516050"/>
          </a:xfrm>
          <a:prstGeom prst="rect">
            <a:avLst/>
          </a:prstGeom>
        </p:spPr>
      </p:pic>
      <p:pic>
        <p:nvPicPr>
          <p:cNvPr id="58" name="Picture 57" descr="Diagram&#10;&#10;Description automatically generated">
            <a:extLst>
              <a:ext uri="{FF2B5EF4-FFF2-40B4-BE49-F238E27FC236}">
                <a16:creationId xmlns:a16="http://schemas.microsoft.com/office/drawing/2014/main" id="{723980C9-09F8-A600-B332-769233CA27FA}"/>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20668937" y="12928818"/>
            <a:ext cx="4350209" cy="6516049"/>
          </a:xfrm>
          <a:prstGeom prst="rect">
            <a:avLst/>
          </a:prstGeom>
        </p:spPr>
      </p:pic>
      <p:sp>
        <p:nvSpPr>
          <p:cNvPr id="59" name="TextBox 58">
            <a:extLst>
              <a:ext uri="{FF2B5EF4-FFF2-40B4-BE49-F238E27FC236}">
                <a16:creationId xmlns:a16="http://schemas.microsoft.com/office/drawing/2014/main" id="{4EA2243F-C385-FC98-106A-7C9C7C1E1E68}"/>
              </a:ext>
            </a:extLst>
          </p:cNvPr>
          <p:cNvSpPr txBox="1"/>
          <p:nvPr/>
        </p:nvSpPr>
        <p:spPr>
          <a:xfrm>
            <a:off x="32949901" y="23312472"/>
            <a:ext cx="10019943"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Other inversion methods to solve for Earth structure:</a:t>
            </a:r>
          </a:p>
          <a:p>
            <a:pPr marL="914400" lvl="1" indent="-457200">
              <a:buFont typeface="Arial" panose="020B0604020202020204" pitchFamily="34" charset="0"/>
              <a:buChar char="•"/>
            </a:pPr>
            <a:r>
              <a:rPr lang="en-US" sz="2800" dirty="0">
                <a:solidFill>
                  <a:schemeClr val="bg1"/>
                </a:solidFill>
              </a:rPr>
              <a:t>Bayesian inversion</a:t>
            </a:r>
          </a:p>
          <a:p>
            <a:pPr marL="914400" lvl="1" indent="-457200">
              <a:buFont typeface="Arial" panose="020B0604020202020204" pitchFamily="34" charset="0"/>
              <a:buChar char="•"/>
            </a:pPr>
            <a:r>
              <a:rPr lang="en-US" sz="2800" dirty="0">
                <a:solidFill>
                  <a:schemeClr val="bg1"/>
                </a:solidFill>
              </a:rPr>
              <a:t>Other regularization besides Tikhonov (Using model resolution to weight layers with depth, LASSO, </a:t>
            </a:r>
            <a:r>
              <a:rPr lang="en-US" sz="2800" dirty="0" err="1">
                <a:solidFill>
                  <a:schemeClr val="bg1"/>
                </a:solidFill>
              </a:rPr>
              <a:t>ElasticNet</a:t>
            </a:r>
            <a:r>
              <a:rPr lang="en-US" sz="2800" dirty="0">
                <a:solidFill>
                  <a:schemeClr val="bg1"/>
                </a:solidFill>
              </a:rPr>
              <a:t>).</a:t>
            </a:r>
          </a:p>
          <a:p>
            <a:endParaRPr lang="en-US" sz="2800" dirty="0">
              <a:solidFill>
                <a:schemeClr val="bg1"/>
              </a:solidFill>
            </a:endParaRPr>
          </a:p>
        </p:txBody>
      </p:sp>
      <p:sp>
        <p:nvSpPr>
          <p:cNvPr id="1024" name="Left Brace 1023">
            <a:extLst>
              <a:ext uri="{FF2B5EF4-FFF2-40B4-BE49-F238E27FC236}">
                <a16:creationId xmlns:a16="http://schemas.microsoft.com/office/drawing/2014/main" id="{622E51C0-54BD-6CBD-DDBB-9172099C4848}"/>
              </a:ext>
            </a:extLst>
          </p:cNvPr>
          <p:cNvSpPr/>
          <p:nvPr/>
        </p:nvSpPr>
        <p:spPr>
          <a:xfrm rot="16200000">
            <a:off x="27722311" y="8266063"/>
            <a:ext cx="590552" cy="1777843"/>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bg1"/>
                </a:solidFill>
              </a:ln>
              <a:solidFill>
                <a:schemeClr val="bg1"/>
              </a:solidFill>
            </a:endParaRPr>
          </a:p>
        </p:txBody>
      </p:sp>
      <p:sp>
        <p:nvSpPr>
          <p:cNvPr id="1025" name="Left Brace 1024">
            <a:extLst>
              <a:ext uri="{FF2B5EF4-FFF2-40B4-BE49-F238E27FC236}">
                <a16:creationId xmlns:a16="http://schemas.microsoft.com/office/drawing/2014/main" id="{212B6AD7-3C0A-A849-3D84-E933A9A91657}"/>
              </a:ext>
            </a:extLst>
          </p:cNvPr>
          <p:cNvSpPr/>
          <p:nvPr/>
        </p:nvSpPr>
        <p:spPr>
          <a:xfrm rot="16200000">
            <a:off x="29890184" y="8022240"/>
            <a:ext cx="590550" cy="2303591"/>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bg1"/>
                </a:solidFill>
              </a:ln>
              <a:solidFill>
                <a:schemeClr val="bg1"/>
              </a:solidFill>
            </a:endParaRPr>
          </a:p>
        </p:txBody>
      </p:sp>
      <p:sp>
        <p:nvSpPr>
          <p:cNvPr id="1027" name="TextBox 1026">
            <a:extLst>
              <a:ext uri="{FF2B5EF4-FFF2-40B4-BE49-F238E27FC236}">
                <a16:creationId xmlns:a16="http://schemas.microsoft.com/office/drawing/2014/main" id="{411C5C93-D8E7-19D9-644B-3491F6A5A93E}"/>
              </a:ext>
            </a:extLst>
          </p:cNvPr>
          <p:cNvSpPr txBox="1"/>
          <p:nvPr/>
        </p:nvSpPr>
        <p:spPr>
          <a:xfrm>
            <a:off x="26974800" y="9478143"/>
            <a:ext cx="2190750" cy="1477328"/>
          </a:xfrm>
          <a:prstGeom prst="rect">
            <a:avLst/>
          </a:prstGeom>
          <a:noFill/>
        </p:spPr>
        <p:txBody>
          <a:bodyPr wrap="square" rtlCol="0">
            <a:spAutoFit/>
          </a:bodyPr>
          <a:lstStyle/>
          <a:p>
            <a:r>
              <a:rPr lang="en-US" dirty="0">
                <a:solidFill>
                  <a:schemeClr val="bg1"/>
                </a:solidFill>
              </a:rPr>
              <a:t>Elastic response by</a:t>
            </a:r>
          </a:p>
          <a:p>
            <a:r>
              <a:rPr lang="en-US" dirty="0">
                <a:solidFill>
                  <a:schemeClr val="bg1"/>
                </a:solidFill>
              </a:rPr>
              <a:t>Green’s function G: </a:t>
            </a:r>
          </a:p>
          <a:p>
            <a:r>
              <a:rPr lang="en-US" dirty="0">
                <a:solidFill>
                  <a:schemeClr val="bg1"/>
                </a:solidFill>
              </a:rPr>
              <a:t>r: observation point</a:t>
            </a:r>
          </a:p>
          <a:p>
            <a:r>
              <a:rPr lang="en-US" dirty="0">
                <a:solidFill>
                  <a:schemeClr val="bg1"/>
                </a:solidFill>
              </a:rPr>
              <a:t>r’: load point</a:t>
            </a:r>
          </a:p>
          <a:p>
            <a:r>
              <a:rPr lang="en-US" b="1" dirty="0">
                <a:solidFill>
                  <a:schemeClr val="bg1"/>
                </a:solidFill>
              </a:rPr>
              <a:t>S: Earth structure!</a:t>
            </a:r>
          </a:p>
        </p:txBody>
      </p:sp>
      <p:sp>
        <p:nvSpPr>
          <p:cNvPr id="1029" name="TextBox 1028">
            <a:extLst>
              <a:ext uri="{FF2B5EF4-FFF2-40B4-BE49-F238E27FC236}">
                <a16:creationId xmlns:a16="http://schemas.microsoft.com/office/drawing/2014/main" id="{8C9AF79F-5D65-C1E8-0228-F50C4906E26D}"/>
              </a:ext>
            </a:extLst>
          </p:cNvPr>
          <p:cNvSpPr txBox="1"/>
          <p:nvPr/>
        </p:nvSpPr>
        <p:spPr>
          <a:xfrm>
            <a:off x="29260800" y="9478143"/>
            <a:ext cx="2190750" cy="1477328"/>
          </a:xfrm>
          <a:prstGeom prst="rect">
            <a:avLst/>
          </a:prstGeom>
          <a:noFill/>
        </p:spPr>
        <p:txBody>
          <a:bodyPr wrap="square" rtlCol="0">
            <a:spAutoFit/>
          </a:bodyPr>
          <a:lstStyle/>
          <a:p>
            <a:r>
              <a:rPr lang="en-US" dirty="0">
                <a:solidFill>
                  <a:schemeClr val="bg1"/>
                </a:solidFill>
              </a:rPr>
              <a:t>Force from load: </a:t>
            </a:r>
          </a:p>
          <a:p>
            <a:r>
              <a:rPr lang="el-GR" dirty="0">
                <a:solidFill>
                  <a:schemeClr val="bg1"/>
                </a:solidFill>
              </a:rPr>
              <a:t>ρ</a:t>
            </a:r>
            <a:r>
              <a:rPr lang="en-US" dirty="0">
                <a:solidFill>
                  <a:schemeClr val="bg1"/>
                </a:solidFill>
              </a:rPr>
              <a:t>: load density at r’</a:t>
            </a:r>
          </a:p>
          <a:p>
            <a:r>
              <a:rPr lang="en-US" dirty="0">
                <a:solidFill>
                  <a:schemeClr val="bg1"/>
                </a:solidFill>
              </a:rPr>
              <a:t>Z: load height at r’</a:t>
            </a:r>
          </a:p>
          <a:p>
            <a:r>
              <a:rPr lang="en-US" dirty="0">
                <a:solidFill>
                  <a:schemeClr val="bg1"/>
                </a:solidFill>
              </a:rPr>
              <a:t>Ω: Earth’s surface</a:t>
            </a:r>
          </a:p>
          <a:p>
            <a:endParaRPr lang="en-US" dirty="0">
              <a:solidFill>
                <a:schemeClr val="bg1"/>
              </a:solidFill>
            </a:endParaRPr>
          </a:p>
        </p:txBody>
      </p:sp>
      <p:sp>
        <p:nvSpPr>
          <p:cNvPr id="1031" name="TextBox 1030">
            <a:extLst>
              <a:ext uri="{FF2B5EF4-FFF2-40B4-BE49-F238E27FC236}">
                <a16:creationId xmlns:a16="http://schemas.microsoft.com/office/drawing/2014/main" id="{85BE25B8-4D9F-29F3-8C2C-38E151437961}"/>
              </a:ext>
            </a:extLst>
          </p:cNvPr>
          <p:cNvSpPr txBox="1"/>
          <p:nvPr/>
        </p:nvSpPr>
        <p:spPr>
          <a:xfrm>
            <a:off x="11957510" y="19451893"/>
            <a:ext cx="13096386" cy="2677656"/>
          </a:xfrm>
          <a:prstGeom prst="rect">
            <a:avLst/>
          </a:prstGeom>
          <a:noFill/>
        </p:spPr>
        <p:txBody>
          <a:bodyPr wrap="square" rtlCol="0">
            <a:spAutoFit/>
          </a:bodyPr>
          <a:lstStyle/>
          <a:p>
            <a:r>
              <a:rPr lang="en-US" sz="2800" b="1" i="1" dirty="0">
                <a:solidFill>
                  <a:schemeClr val="bg1"/>
                </a:solidFill>
              </a:rPr>
              <a:t>Figure 3.</a:t>
            </a:r>
            <a:r>
              <a:rPr lang="en-US" sz="2800" i="1" dirty="0">
                <a:solidFill>
                  <a:schemeClr val="bg1"/>
                </a:solidFill>
              </a:rPr>
              <a:t> Particle motion ellipses for the M2 ocean tidal load signal (A), a forward model created with PREM (Earth model) and GOT410c (ocean tide model) (B), observational uncertainty for the M2 data (C), and residuals between the M2 data and several forward models (D,E,F). PREM and AK135f have the most similar residuals, but STW105, PREM, and AK135f all show spatial trends in the residuals. One of these trends is a decrease in fit around Puget Sound because of the complicated coastline. </a:t>
            </a:r>
            <a:endParaRPr lang="en-US" sz="2800" b="1" i="1" dirty="0">
              <a:solidFill>
                <a:schemeClr val="bg1"/>
              </a:solidFill>
            </a:endParaRPr>
          </a:p>
        </p:txBody>
      </p:sp>
      <p:sp>
        <p:nvSpPr>
          <p:cNvPr id="1034" name="TextBox 1033">
            <a:extLst>
              <a:ext uri="{FF2B5EF4-FFF2-40B4-BE49-F238E27FC236}">
                <a16:creationId xmlns:a16="http://schemas.microsoft.com/office/drawing/2014/main" id="{B71FB76B-3A70-7AEE-D13E-6FEFAEDCFCB7}"/>
              </a:ext>
            </a:extLst>
          </p:cNvPr>
          <p:cNvSpPr txBox="1"/>
          <p:nvPr/>
        </p:nvSpPr>
        <p:spPr>
          <a:xfrm>
            <a:off x="19862800" y="6794959"/>
            <a:ext cx="593304" cy="584775"/>
          </a:xfrm>
          <a:prstGeom prst="rect">
            <a:avLst/>
          </a:prstGeom>
          <a:noFill/>
        </p:spPr>
        <p:txBody>
          <a:bodyPr wrap="square" rtlCol="0">
            <a:spAutoFit/>
          </a:bodyPr>
          <a:lstStyle/>
          <a:p>
            <a:r>
              <a:rPr lang="en-US" sz="3200" b="1" dirty="0"/>
              <a:t>B</a:t>
            </a:r>
          </a:p>
        </p:txBody>
      </p:sp>
      <mc:AlternateContent xmlns:mc="http://schemas.openxmlformats.org/markup-compatibility/2006" xmlns:a14="http://schemas.microsoft.com/office/drawing/2010/main">
        <mc:Choice Requires="a14">
          <p:sp>
            <p:nvSpPr>
              <p:cNvPr id="1039" name="TextBox 1038">
                <a:extLst>
                  <a:ext uri="{FF2B5EF4-FFF2-40B4-BE49-F238E27FC236}">
                    <a16:creationId xmlns:a16="http://schemas.microsoft.com/office/drawing/2014/main" id="{05F3298A-69D8-95E9-B2FD-D0D31E9963D1}"/>
                  </a:ext>
                </a:extLst>
              </p:cNvPr>
              <p:cNvSpPr txBox="1"/>
              <p:nvPr/>
            </p:nvSpPr>
            <p:spPr>
              <a:xfrm>
                <a:off x="25196656" y="23463296"/>
                <a:ext cx="6794588" cy="12139285"/>
              </a:xfrm>
              <a:prstGeom prst="rect">
                <a:avLst/>
              </a:prstGeom>
              <a:noFill/>
            </p:spPr>
            <p:txBody>
              <a:bodyPr wrap="square" rtlCol="0">
                <a:spAutoFit/>
              </a:bodyPr>
              <a:lstStyle/>
              <a:p>
                <a:r>
                  <a:rPr lang="en-US" sz="2800" dirty="0">
                    <a:solidFill>
                      <a:schemeClr val="bg1"/>
                    </a:solidFill>
                  </a:rPr>
                  <a:t>Our inversion steps:</a:t>
                </a:r>
              </a:p>
              <a:p>
                <a:r>
                  <a:rPr lang="en-US" sz="2800" dirty="0">
                    <a:solidFill>
                      <a:schemeClr val="bg1"/>
                    </a:solidFill>
                  </a:rPr>
                  <a:t>1. For a set of depth layers, separately perturb </a:t>
                </a:r>
                <a:r>
                  <a:rPr lang="el-GR" sz="2800" b="1" dirty="0">
                    <a:solidFill>
                      <a:schemeClr val="bg1"/>
                    </a:solidFill>
                  </a:rPr>
                  <a:t>μ</a:t>
                </a:r>
                <a:r>
                  <a:rPr lang="en-US" sz="2800" b="1" dirty="0">
                    <a:solidFill>
                      <a:schemeClr val="bg1"/>
                    </a:solidFill>
                  </a:rPr>
                  <a:t>,</a:t>
                </a:r>
                <a:r>
                  <a:rPr lang="el-GR" sz="2800" b="1" dirty="0">
                    <a:solidFill>
                      <a:schemeClr val="bg1"/>
                    </a:solidFill>
                  </a:rPr>
                  <a:t>κ</a:t>
                </a:r>
                <a:r>
                  <a:rPr lang="en-US" sz="2800" b="1" dirty="0">
                    <a:solidFill>
                      <a:schemeClr val="bg1"/>
                    </a:solidFill>
                  </a:rPr>
                  <a:t>, and </a:t>
                </a:r>
                <a:r>
                  <a:rPr lang="el-GR" sz="2800" b="1" dirty="0">
                    <a:solidFill>
                      <a:schemeClr val="bg1"/>
                    </a:solidFill>
                  </a:rPr>
                  <a:t>ρ</a:t>
                </a:r>
                <a:r>
                  <a:rPr lang="en-US" sz="2800" dirty="0">
                    <a:solidFill>
                      <a:schemeClr val="bg1"/>
                    </a:solidFill>
                  </a:rPr>
                  <a:t> by 1% from a starting Earth structure model. </a:t>
                </a:r>
              </a:p>
              <a:p>
                <a:r>
                  <a:rPr lang="en-US" sz="2800" dirty="0">
                    <a:solidFill>
                      <a:schemeClr val="bg1"/>
                    </a:solidFill>
                  </a:rPr>
                  <a:t>2. For each depth layer and each elastic parameter, compute Green’s functions and a convolution with an ocean tide model.  </a:t>
                </a:r>
              </a:p>
              <a:p>
                <a:r>
                  <a:rPr lang="en-US" sz="2800" dirty="0">
                    <a:solidFill>
                      <a:schemeClr val="bg1"/>
                    </a:solidFill>
                  </a:rPr>
                  <a:t>3. For real and imaginary north, east, and up components, compute the difference between the starting Earth model displacements and the perturbed Earth model displacements. This forms the design matrix.</a:t>
                </a:r>
              </a:p>
              <a:p>
                <a:endParaRPr lang="en-US" sz="2800" dirty="0">
                  <a:solidFill>
                    <a:schemeClr val="bg1"/>
                  </a:solidFill>
                </a:endParaRPr>
              </a:p>
              <a:p>
                <a:r>
                  <a:rPr lang="en-US" sz="2800" dirty="0">
                    <a:solidFill>
                      <a:schemeClr val="bg1"/>
                    </a:solidFill>
                  </a:rPr>
                  <a:t>Classic inversion problem: Solve for </a:t>
                </a:r>
                <a:r>
                  <a:rPr lang="en-US" sz="2800" i="1" dirty="0">
                    <a:solidFill>
                      <a:schemeClr val="bg1"/>
                    </a:solidFill>
                  </a:rPr>
                  <a:t>m</a:t>
                </a:r>
              </a:p>
              <a:p>
                <a:pPr algn="ctr"/>
                <a:r>
                  <a:rPr lang="en-US" sz="2800" b="0" dirty="0">
                    <a:solidFill>
                      <a:schemeClr val="bg1"/>
                    </a:solidFill>
                  </a:rPr>
                  <a:t>d</a:t>
                </a:r>
                <a14:m>
                  <m:oMath xmlns:m="http://schemas.openxmlformats.org/officeDocument/2006/math">
                    <m:r>
                      <a:rPr lang="en-US" sz="2800" b="0" i="0" smtClean="0">
                        <a:solidFill>
                          <a:schemeClr val="bg1"/>
                        </a:solidFill>
                        <a:latin typeface="Cambria Math" panose="02040503050406030204" pitchFamily="18" charset="0"/>
                      </a:rPr>
                      <m:t> </m:t>
                    </m:r>
                    <m:r>
                      <a:rPr lang="en-US" sz="2800" b="0" i="1" smtClean="0">
                        <a:solidFill>
                          <a:schemeClr val="bg1"/>
                        </a:solidFill>
                        <a:latin typeface="Cambria Math" panose="02040503050406030204" pitchFamily="18" charset="0"/>
                      </a:rPr>
                      <m:t>=</m:t>
                    </m:r>
                    <m:r>
                      <a:rPr lang="en-US" sz="2800" b="0" i="1" smtClean="0">
                        <a:solidFill>
                          <a:schemeClr val="bg1"/>
                        </a:solidFill>
                        <a:latin typeface="Cambria Math" panose="02040503050406030204" pitchFamily="18" charset="0"/>
                      </a:rPr>
                      <m:t>𝐺</m:t>
                    </m:r>
                    <m:r>
                      <a:rPr lang="en-US" sz="2800" b="0" i="1" smtClean="0">
                        <a:solidFill>
                          <a:schemeClr val="bg1"/>
                        </a:solidFill>
                        <a:latin typeface="Cambria Math" panose="02040503050406030204" pitchFamily="18" charset="0"/>
                      </a:rPr>
                      <m:t> </m:t>
                    </m:r>
                    <m:r>
                      <a:rPr lang="en-US" sz="2800" b="0" i="1" smtClean="0">
                        <a:solidFill>
                          <a:schemeClr val="bg1"/>
                        </a:solidFill>
                        <a:latin typeface="Cambria Math" panose="02040503050406030204" pitchFamily="18" charset="0"/>
                      </a:rPr>
                      <m:t>𝑚</m:t>
                    </m:r>
                  </m:oMath>
                </a14:m>
                <a:endParaRPr lang="en-US" sz="2800" dirty="0">
                  <a:solidFill>
                    <a:schemeClr val="bg1"/>
                  </a:solidFill>
                </a:endParaRPr>
              </a:p>
              <a:p>
                <a:r>
                  <a:rPr lang="en-US" sz="2400" i="1" dirty="0">
                    <a:solidFill>
                      <a:schemeClr val="bg1"/>
                    </a:solidFill>
                  </a:rPr>
                  <a:t>d: </a:t>
                </a:r>
                <a:r>
                  <a:rPr lang="en-US" sz="2400" dirty="0">
                    <a:solidFill>
                      <a:schemeClr val="bg1"/>
                    </a:solidFill>
                  </a:rPr>
                  <a:t>data vector, </a:t>
                </a:r>
                <a:r>
                  <a:rPr lang="en-US" sz="2400" i="1" dirty="0">
                    <a:solidFill>
                      <a:schemeClr val="bg1"/>
                    </a:solidFill>
                  </a:rPr>
                  <a:t>G:</a:t>
                </a:r>
                <a:r>
                  <a:rPr lang="en-US" sz="2400" dirty="0">
                    <a:solidFill>
                      <a:schemeClr val="bg1"/>
                    </a:solidFill>
                  </a:rPr>
                  <a:t> design matrix, </a:t>
                </a:r>
                <a:r>
                  <a:rPr lang="en-US" sz="2400" i="1" dirty="0">
                    <a:solidFill>
                      <a:schemeClr val="bg1"/>
                    </a:solidFill>
                  </a:rPr>
                  <a:t>m: </a:t>
                </a:r>
                <a:r>
                  <a:rPr lang="en-US" sz="2400" dirty="0">
                    <a:solidFill>
                      <a:schemeClr val="bg1"/>
                    </a:solidFill>
                  </a:rPr>
                  <a:t>model vector</a:t>
                </a:r>
                <a:r>
                  <a:rPr lang="en-US" sz="2400" i="1" dirty="0">
                    <a:solidFill>
                      <a:schemeClr val="bg1"/>
                    </a:solidFill>
                  </a:rPr>
                  <a:t> </a:t>
                </a:r>
              </a:p>
              <a:p>
                <a:endParaRPr lang="en-US" sz="2800" i="1" dirty="0">
                  <a:solidFill>
                    <a:schemeClr val="bg1"/>
                  </a:solidFill>
                </a:endParaRPr>
              </a:p>
              <a:p>
                <a:r>
                  <a:rPr lang="en-US" sz="2800" dirty="0">
                    <a:solidFill>
                      <a:schemeClr val="bg1"/>
                    </a:solidFill>
                  </a:rPr>
                  <a:t>Our inversion problem: Solve for </a:t>
                </a:r>
                <a:r>
                  <a:rPr lang="en-US" sz="2800" dirty="0" err="1">
                    <a:solidFill>
                      <a:schemeClr val="bg1"/>
                    </a:solidFill>
                  </a:rPr>
                  <a:t>Δ</a:t>
                </a:r>
                <a:r>
                  <a:rPr lang="en-US" sz="2800" i="1" dirty="0" err="1">
                    <a:solidFill>
                      <a:schemeClr val="bg1"/>
                    </a:solidFill>
                  </a:rPr>
                  <a:t>m</a:t>
                </a:r>
                <a:endParaRPr lang="en-US" sz="2800" i="1" dirty="0">
                  <a:solidFill>
                    <a:schemeClr val="bg1"/>
                  </a:solidFill>
                </a:endParaRPr>
              </a:p>
              <a:p>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rPr>
                        <m:t>𝑑</m:t>
                      </m:r>
                      <m:r>
                        <a:rPr lang="en-US" sz="2800" b="0" i="1" smtClean="0">
                          <a:solidFill>
                            <a:schemeClr val="bg1"/>
                          </a:solidFill>
                          <a:latin typeface="Cambria Math" panose="02040503050406030204" pitchFamily="18" charset="0"/>
                        </a:rPr>
                        <m:t>=</m:t>
                      </m:r>
                      <m:d>
                        <m:dPr>
                          <m:ctrlPr>
                            <a:rPr lang="en-US" sz="2800" b="0" i="1" smtClean="0">
                              <a:solidFill>
                                <a:schemeClr val="bg1"/>
                              </a:solidFill>
                              <a:latin typeface="Cambria Math" panose="02040503050406030204" pitchFamily="18" charset="0"/>
                            </a:rPr>
                          </m:ctrlPr>
                        </m:dPr>
                        <m:e>
                          <m:r>
                            <a:rPr lang="en-US" sz="2800" b="0" i="1" smtClean="0">
                              <a:solidFill>
                                <a:schemeClr val="bg1"/>
                              </a:solidFill>
                              <a:latin typeface="Cambria Math" panose="02040503050406030204" pitchFamily="18" charset="0"/>
                            </a:rPr>
                            <m:t>𝐺</m:t>
                          </m:r>
                          <m:sSub>
                            <m:sSubPr>
                              <m:ctrlPr>
                                <a:rPr lang="en-US" sz="2800" b="0" i="1" smtClean="0">
                                  <a:solidFill>
                                    <a:schemeClr val="bg1"/>
                                  </a:solidFill>
                                  <a:latin typeface="Cambria Math" panose="02040503050406030204" pitchFamily="18" charset="0"/>
                                </a:rPr>
                              </m:ctrlPr>
                            </m:sSubPr>
                            <m:e>
                              <m:r>
                                <a:rPr lang="en-US" sz="2800" b="0" i="1" smtClean="0">
                                  <a:solidFill>
                                    <a:schemeClr val="bg1"/>
                                  </a:solidFill>
                                  <a:latin typeface="Cambria Math" panose="02040503050406030204" pitchFamily="18" charset="0"/>
                                </a:rPr>
                                <m:t>𝑚</m:t>
                              </m:r>
                            </m:e>
                            <m:sub>
                              <m:r>
                                <a:rPr lang="en-US" sz="2800" b="0" i="1" smtClean="0">
                                  <a:solidFill>
                                    <a:schemeClr val="bg1"/>
                                  </a:solidFill>
                                  <a:latin typeface="Cambria Math" panose="02040503050406030204" pitchFamily="18" charset="0"/>
                                </a:rPr>
                                <m:t>0</m:t>
                              </m:r>
                            </m:sub>
                          </m:sSub>
                        </m:e>
                      </m:d>
                      <m:r>
                        <a:rPr lang="en-US" sz="2800" b="0" i="1" smtClean="0">
                          <a:solidFill>
                            <a:schemeClr val="bg1"/>
                          </a:solidFill>
                          <a:latin typeface="Cambria Math" panose="02040503050406030204" pitchFamily="18" charset="0"/>
                        </a:rPr>
                        <m:t>+</m:t>
                      </m:r>
                      <m:f>
                        <m:fPr>
                          <m:ctrlPr>
                            <a:rPr lang="en-US" sz="2800" b="0" i="1" smtClean="0">
                              <a:solidFill>
                                <a:schemeClr val="bg1"/>
                              </a:solidFill>
                              <a:latin typeface="Cambria Math" panose="02040503050406030204" pitchFamily="18" charset="0"/>
                            </a:rPr>
                          </m:ctrlPr>
                        </m:fPr>
                        <m:num>
                          <m:r>
                            <m:rPr>
                              <m:sty m:val="p"/>
                            </m:rPr>
                            <a:rPr lang="el-GR" sz="2800" b="0" i="1" smtClean="0">
                              <a:solidFill>
                                <a:schemeClr val="bg1"/>
                              </a:solidFill>
                              <a:latin typeface="Cambria Math" panose="02040503050406030204" pitchFamily="18" charset="0"/>
                              <a:ea typeface="Cambria Math" panose="02040503050406030204" pitchFamily="18" charset="0"/>
                            </a:rPr>
                            <m:t>Δ</m:t>
                          </m:r>
                          <m:r>
                            <a:rPr lang="en-US" sz="2800" b="0" i="1" smtClean="0">
                              <a:solidFill>
                                <a:schemeClr val="bg1"/>
                              </a:solidFill>
                              <a:latin typeface="Cambria Math" panose="02040503050406030204" pitchFamily="18" charset="0"/>
                              <a:ea typeface="Cambria Math" panose="02040503050406030204" pitchFamily="18" charset="0"/>
                            </a:rPr>
                            <m:t>(</m:t>
                          </m:r>
                          <m:r>
                            <a:rPr lang="en-US" sz="2800" b="0" i="1" smtClean="0">
                              <a:solidFill>
                                <a:schemeClr val="bg1"/>
                              </a:solidFill>
                              <a:latin typeface="Cambria Math" panose="02040503050406030204" pitchFamily="18" charset="0"/>
                              <a:ea typeface="Cambria Math" panose="02040503050406030204" pitchFamily="18" charset="0"/>
                            </a:rPr>
                            <m:t>𝐺</m:t>
                          </m:r>
                          <m:sSub>
                            <m:sSubPr>
                              <m:ctrlPr>
                                <a:rPr lang="en-US" sz="2800" b="0" i="1" smtClean="0">
                                  <a:solidFill>
                                    <a:schemeClr val="bg1"/>
                                  </a:solidFill>
                                  <a:latin typeface="Cambria Math" panose="02040503050406030204" pitchFamily="18" charset="0"/>
                                  <a:ea typeface="Cambria Math" panose="02040503050406030204" pitchFamily="18" charset="0"/>
                                </a:rPr>
                              </m:ctrlPr>
                            </m:sSubPr>
                            <m:e>
                              <m:r>
                                <a:rPr lang="en-US" sz="2800" b="0" i="1" smtClean="0">
                                  <a:solidFill>
                                    <a:schemeClr val="bg1"/>
                                  </a:solidFill>
                                  <a:latin typeface="Cambria Math" panose="02040503050406030204" pitchFamily="18" charset="0"/>
                                  <a:ea typeface="Cambria Math" panose="02040503050406030204" pitchFamily="18" charset="0"/>
                                </a:rPr>
                                <m:t>𝑚</m:t>
                              </m:r>
                            </m:e>
                            <m:sub>
                              <m:r>
                                <a:rPr lang="en-US" sz="2800" b="0" i="1" smtClean="0">
                                  <a:solidFill>
                                    <a:schemeClr val="bg1"/>
                                  </a:solidFill>
                                  <a:latin typeface="Cambria Math" panose="02040503050406030204" pitchFamily="18" charset="0"/>
                                  <a:ea typeface="Cambria Math" panose="02040503050406030204" pitchFamily="18" charset="0"/>
                                </a:rPr>
                                <m:t>0</m:t>
                              </m:r>
                            </m:sub>
                          </m:sSub>
                          <m:r>
                            <a:rPr lang="en-US" sz="2800" b="0" i="1" smtClean="0">
                              <a:solidFill>
                                <a:schemeClr val="bg1"/>
                              </a:solidFill>
                              <a:latin typeface="Cambria Math" panose="02040503050406030204" pitchFamily="18" charset="0"/>
                              <a:ea typeface="Cambria Math" panose="02040503050406030204" pitchFamily="18" charset="0"/>
                            </a:rPr>
                            <m:t>)</m:t>
                          </m:r>
                        </m:num>
                        <m:den>
                          <m:r>
                            <m:rPr>
                              <m:sty m:val="p"/>
                            </m:rPr>
                            <a:rPr lang="el-GR" sz="2800" b="0" i="1" smtClean="0">
                              <a:solidFill>
                                <a:schemeClr val="bg1"/>
                              </a:solidFill>
                              <a:latin typeface="Cambria Math" panose="02040503050406030204" pitchFamily="18" charset="0"/>
                              <a:ea typeface="Cambria Math" panose="02040503050406030204" pitchFamily="18" charset="0"/>
                            </a:rPr>
                            <m:t>Δ</m:t>
                          </m:r>
                          <m:sSub>
                            <m:sSubPr>
                              <m:ctrlPr>
                                <a:rPr lang="el-GR" sz="2800" b="0" i="1" smtClean="0">
                                  <a:solidFill>
                                    <a:schemeClr val="bg1"/>
                                  </a:solidFill>
                                  <a:latin typeface="Cambria Math" panose="02040503050406030204" pitchFamily="18" charset="0"/>
                                  <a:ea typeface="Cambria Math" panose="02040503050406030204" pitchFamily="18" charset="0"/>
                                </a:rPr>
                              </m:ctrlPr>
                            </m:sSubPr>
                            <m:e>
                              <m:r>
                                <a:rPr lang="en-US" sz="2800" b="0" i="1" smtClean="0">
                                  <a:solidFill>
                                    <a:schemeClr val="bg1"/>
                                  </a:solidFill>
                                  <a:latin typeface="Cambria Math" panose="02040503050406030204" pitchFamily="18" charset="0"/>
                                  <a:ea typeface="Cambria Math" panose="02040503050406030204" pitchFamily="18" charset="0"/>
                                </a:rPr>
                                <m:t>𝑚</m:t>
                              </m:r>
                            </m:e>
                            <m:sub>
                              <m:r>
                                <a:rPr lang="en-US" sz="2800" b="0" i="1" smtClean="0">
                                  <a:solidFill>
                                    <a:schemeClr val="bg1"/>
                                  </a:solidFill>
                                  <a:latin typeface="Cambria Math" panose="02040503050406030204" pitchFamily="18" charset="0"/>
                                  <a:ea typeface="Cambria Math" panose="02040503050406030204" pitchFamily="18" charset="0"/>
                                </a:rPr>
                                <m:t>1%</m:t>
                              </m:r>
                            </m:sub>
                          </m:sSub>
                        </m:den>
                      </m:f>
                      <m:r>
                        <m:rPr>
                          <m:sty m:val="p"/>
                        </m:rPr>
                        <a:rPr lang="el-GR" sz="2800" b="0" i="1" smtClean="0">
                          <a:solidFill>
                            <a:schemeClr val="bg1"/>
                          </a:solidFill>
                          <a:latin typeface="Cambria Math" panose="02040503050406030204" pitchFamily="18" charset="0"/>
                          <a:ea typeface="Cambria Math" panose="02040503050406030204" pitchFamily="18" charset="0"/>
                        </a:rPr>
                        <m:t>Δ</m:t>
                      </m:r>
                      <m:r>
                        <a:rPr lang="en-US" sz="2800" b="0" i="1" smtClean="0">
                          <a:solidFill>
                            <a:schemeClr val="bg1"/>
                          </a:solidFill>
                          <a:latin typeface="Cambria Math" panose="02040503050406030204" pitchFamily="18" charset="0"/>
                          <a:ea typeface="Cambria Math" panose="02040503050406030204" pitchFamily="18" charset="0"/>
                        </a:rPr>
                        <m:t>𝑚</m:t>
                      </m:r>
                    </m:oMath>
                  </m:oMathPara>
                </a14:m>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mc:Choice>
        <mc:Fallback xmlns="">
          <p:sp>
            <p:nvSpPr>
              <p:cNvPr id="1039" name="TextBox 1038">
                <a:extLst>
                  <a:ext uri="{FF2B5EF4-FFF2-40B4-BE49-F238E27FC236}">
                    <a16:creationId xmlns:a16="http://schemas.microsoft.com/office/drawing/2014/main" id="{05F3298A-69D8-95E9-B2FD-D0D31E9963D1}"/>
                  </a:ext>
                </a:extLst>
              </p:cNvPr>
              <p:cNvSpPr txBox="1">
                <a:spLocks noRot="1" noChangeAspect="1" noMove="1" noResize="1" noEditPoints="1" noAdjustHandles="1" noChangeArrowheads="1" noChangeShapeType="1" noTextEdit="1"/>
              </p:cNvSpPr>
              <p:nvPr/>
            </p:nvSpPr>
            <p:spPr>
              <a:xfrm>
                <a:off x="25196656" y="23463296"/>
                <a:ext cx="6794588" cy="12139285"/>
              </a:xfrm>
              <a:prstGeom prst="rect">
                <a:avLst/>
              </a:prstGeom>
              <a:blipFill>
                <a:blip r:embed="rId16"/>
                <a:stretch>
                  <a:fillRect l="-1794" t="-502" r="-179"/>
                </a:stretch>
              </a:blipFill>
            </p:spPr>
            <p:txBody>
              <a:bodyPr/>
              <a:lstStyle/>
              <a:p>
                <a:r>
                  <a:rPr lang="en-US">
                    <a:noFill/>
                  </a:rPr>
                  <a:t> </a:t>
                </a:r>
              </a:p>
            </p:txBody>
          </p:sp>
        </mc:Fallback>
      </mc:AlternateContent>
      <p:sp>
        <p:nvSpPr>
          <p:cNvPr id="1040" name="TextBox 1039">
            <a:extLst>
              <a:ext uri="{FF2B5EF4-FFF2-40B4-BE49-F238E27FC236}">
                <a16:creationId xmlns:a16="http://schemas.microsoft.com/office/drawing/2014/main" id="{56E224E7-4D44-BA88-6876-562540D5458C}"/>
              </a:ext>
            </a:extLst>
          </p:cNvPr>
          <p:cNvSpPr txBox="1"/>
          <p:nvPr/>
        </p:nvSpPr>
        <p:spPr>
          <a:xfrm>
            <a:off x="11957510" y="30116716"/>
            <a:ext cx="13096386" cy="2246769"/>
          </a:xfrm>
          <a:prstGeom prst="rect">
            <a:avLst/>
          </a:prstGeom>
          <a:noFill/>
        </p:spPr>
        <p:txBody>
          <a:bodyPr wrap="square" rtlCol="0">
            <a:spAutoFit/>
          </a:bodyPr>
          <a:lstStyle/>
          <a:p>
            <a:r>
              <a:rPr lang="en-US" sz="2800" b="1" i="1" dirty="0">
                <a:solidFill>
                  <a:schemeClr val="bg1"/>
                </a:solidFill>
              </a:rPr>
              <a:t>Figure 4.</a:t>
            </a:r>
            <a:r>
              <a:rPr lang="en-US" sz="2800" i="1" dirty="0">
                <a:solidFill>
                  <a:schemeClr val="bg1"/>
                </a:solidFill>
              </a:rPr>
              <a:t> P-wave velocity, S-wave velocity, shear modulus (</a:t>
            </a:r>
            <a:r>
              <a:rPr lang="el-GR" sz="2800" b="1" i="1" dirty="0">
                <a:solidFill>
                  <a:schemeClr val="bg1"/>
                </a:solidFill>
              </a:rPr>
              <a:t>μ</a:t>
            </a:r>
            <a:r>
              <a:rPr lang="en-US" sz="2800" i="1" dirty="0">
                <a:solidFill>
                  <a:schemeClr val="bg1"/>
                </a:solidFill>
              </a:rPr>
              <a:t>), bulk modulus (</a:t>
            </a:r>
            <a:r>
              <a:rPr lang="el-GR" sz="2800" b="1" i="1" dirty="0">
                <a:solidFill>
                  <a:schemeClr val="bg1"/>
                </a:solidFill>
              </a:rPr>
              <a:t>κ</a:t>
            </a:r>
            <a:r>
              <a:rPr lang="en-US" sz="2800" i="1" dirty="0">
                <a:solidFill>
                  <a:schemeClr val="bg1"/>
                </a:solidFill>
              </a:rPr>
              <a:t>), and density (</a:t>
            </a:r>
            <a:r>
              <a:rPr lang="el-GR" sz="2800" b="1" i="1" dirty="0">
                <a:solidFill>
                  <a:schemeClr val="bg1"/>
                </a:solidFill>
              </a:rPr>
              <a:t>ρ</a:t>
            </a:r>
            <a:r>
              <a:rPr lang="en-US" sz="2800" i="1" dirty="0">
                <a:solidFill>
                  <a:schemeClr val="bg1"/>
                </a:solidFill>
              </a:rPr>
              <a:t>) for three seismic Earth structure models (PREM, AK135f, and STW105).</a:t>
            </a:r>
          </a:p>
          <a:p>
            <a:r>
              <a:rPr lang="en-US" sz="2800" i="1" dirty="0">
                <a:solidFill>
                  <a:schemeClr val="bg1"/>
                </a:solidFill>
              </a:rPr>
              <a:t>The dashed gray line is a 10% perturbation from PREM in bulk modulus for a 100 km thick layer. Our inversion uses a 1% perturbation and multiple layers. </a:t>
            </a:r>
          </a:p>
          <a:p>
            <a:endParaRPr lang="en-US" sz="2800" b="1" i="1" dirty="0">
              <a:solidFill>
                <a:schemeClr val="bg1"/>
              </a:solidFill>
            </a:endParaRPr>
          </a:p>
        </p:txBody>
      </p:sp>
      <p:sp>
        <p:nvSpPr>
          <p:cNvPr id="1042" name="Isosceles Triangle 1041">
            <a:extLst>
              <a:ext uri="{FF2B5EF4-FFF2-40B4-BE49-F238E27FC236}">
                <a16:creationId xmlns:a16="http://schemas.microsoft.com/office/drawing/2014/main" id="{972A912A-0596-E80F-08D5-5FDE6F7DF2A0}"/>
              </a:ext>
            </a:extLst>
          </p:cNvPr>
          <p:cNvSpPr/>
          <p:nvPr/>
        </p:nvSpPr>
        <p:spPr>
          <a:xfrm rot="5400000">
            <a:off x="20044438" y="12412133"/>
            <a:ext cx="182023" cy="14945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TextBox 1048">
            <a:extLst>
              <a:ext uri="{FF2B5EF4-FFF2-40B4-BE49-F238E27FC236}">
                <a16:creationId xmlns:a16="http://schemas.microsoft.com/office/drawing/2014/main" id="{24FE9E9A-B5E5-B574-2433-CCA355483C29}"/>
              </a:ext>
            </a:extLst>
          </p:cNvPr>
          <p:cNvSpPr txBox="1"/>
          <p:nvPr/>
        </p:nvSpPr>
        <p:spPr>
          <a:xfrm>
            <a:off x="32965140" y="14714294"/>
            <a:ext cx="9477367" cy="2246769"/>
          </a:xfrm>
          <a:prstGeom prst="rect">
            <a:avLst/>
          </a:prstGeom>
          <a:noFill/>
        </p:spPr>
        <p:txBody>
          <a:bodyPr wrap="square" rtlCol="0">
            <a:spAutoFit/>
          </a:bodyPr>
          <a:lstStyle/>
          <a:p>
            <a:r>
              <a:rPr lang="en-US" sz="2800" b="1" i="1" dirty="0">
                <a:solidFill>
                  <a:schemeClr val="bg1"/>
                </a:solidFill>
              </a:rPr>
              <a:t>Figure 5.</a:t>
            </a:r>
            <a:r>
              <a:rPr lang="en-US" sz="2800" i="1" dirty="0">
                <a:solidFill>
                  <a:schemeClr val="bg1"/>
                </a:solidFill>
              </a:rPr>
              <a:t> 2</a:t>
            </a:r>
            <a:r>
              <a:rPr lang="en-US" sz="2800" i="1" baseline="30000" dirty="0">
                <a:solidFill>
                  <a:schemeClr val="bg1"/>
                </a:solidFill>
              </a:rPr>
              <a:t>nd</a:t>
            </a:r>
            <a:r>
              <a:rPr lang="en-US" sz="2800" i="1" dirty="0">
                <a:solidFill>
                  <a:schemeClr val="bg1"/>
                </a:solidFill>
              </a:rPr>
              <a:t> Order Tikhonov inversion on a checkerboard synthetic dataset (black) with 14 depth layers (20 km thick top layer, then 50 km layers to R=5700 km). Percent perturbed from starting model (PREM) is on the x-axis with depth in km on they y-axis. </a:t>
            </a:r>
            <a:endParaRPr lang="en-US" sz="2800" b="1" i="1" dirty="0">
              <a:solidFill>
                <a:schemeClr val="bg1"/>
              </a:solidFill>
            </a:endParaRPr>
          </a:p>
        </p:txBody>
      </p:sp>
      <p:sp>
        <p:nvSpPr>
          <p:cNvPr id="1052" name="TextBox 1051">
            <a:extLst>
              <a:ext uri="{FF2B5EF4-FFF2-40B4-BE49-F238E27FC236}">
                <a16:creationId xmlns:a16="http://schemas.microsoft.com/office/drawing/2014/main" id="{3B7A2A55-C4D9-07DE-CAB6-AF8F96AACD7C}"/>
              </a:ext>
            </a:extLst>
          </p:cNvPr>
          <p:cNvSpPr txBox="1"/>
          <p:nvPr/>
        </p:nvSpPr>
        <p:spPr>
          <a:xfrm>
            <a:off x="39600849" y="17466782"/>
            <a:ext cx="2926080" cy="2246769"/>
          </a:xfrm>
          <a:prstGeom prst="rect">
            <a:avLst/>
          </a:prstGeom>
          <a:noFill/>
        </p:spPr>
        <p:txBody>
          <a:bodyPr wrap="square" rtlCol="0">
            <a:spAutoFit/>
          </a:bodyPr>
          <a:lstStyle/>
          <a:p>
            <a:r>
              <a:rPr lang="en-US" sz="2800" b="1" i="1" dirty="0">
                <a:solidFill>
                  <a:schemeClr val="bg1"/>
                </a:solidFill>
              </a:rPr>
              <a:t>Figure 6.</a:t>
            </a:r>
            <a:r>
              <a:rPr lang="en-US" sz="2800" i="1" dirty="0">
                <a:solidFill>
                  <a:schemeClr val="bg1"/>
                </a:solidFill>
              </a:rPr>
              <a:t> How well does the inversion recreate the data residual vector (on actual data)?</a:t>
            </a:r>
            <a:endParaRPr lang="en-US" sz="2800" b="1" i="1" dirty="0">
              <a:solidFill>
                <a:schemeClr val="bg1"/>
              </a:solidFill>
            </a:endParaRPr>
          </a:p>
        </p:txBody>
      </p:sp>
      <p:pic>
        <p:nvPicPr>
          <p:cNvPr id="2" name="Picture 2">
            <a:extLst>
              <a:ext uri="{FF2B5EF4-FFF2-40B4-BE49-F238E27FC236}">
                <a16:creationId xmlns:a16="http://schemas.microsoft.com/office/drawing/2014/main" id="{EB6B9966-C764-CB50-A553-10E04AF8E043}"/>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833" t="4095" r="1399" b="1005"/>
          <a:stretch/>
        </p:blipFill>
        <p:spPr bwMode="auto">
          <a:xfrm>
            <a:off x="11973560" y="6620646"/>
            <a:ext cx="4350209" cy="6260854"/>
          </a:xfrm>
          <a:prstGeom prst="rect">
            <a:avLst/>
          </a:prstGeom>
          <a:noFill/>
          <a:extLst>
            <a:ext uri="{909E8E84-426E-40DD-AFC4-6F175D3DCCD1}">
              <a14:hiddenFill xmlns:a14="http://schemas.microsoft.com/office/drawing/2010/main">
                <a:solidFill>
                  <a:srgbClr val="FFFFFF"/>
                </a:solidFill>
              </a14:hiddenFill>
            </a:ext>
          </a:extLst>
        </p:spPr>
      </p:pic>
      <p:sp>
        <p:nvSpPr>
          <p:cNvPr id="1041" name="Isosceles Triangle 1040">
            <a:extLst>
              <a:ext uri="{FF2B5EF4-FFF2-40B4-BE49-F238E27FC236}">
                <a16:creationId xmlns:a16="http://schemas.microsoft.com/office/drawing/2014/main" id="{4B832B05-373D-3201-9090-6D9F8FE4355A}"/>
              </a:ext>
            </a:extLst>
          </p:cNvPr>
          <p:cNvSpPr/>
          <p:nvPr/>
        </p:nvSpPr>
        <p:spPr>
          <a:xfrm rot="5400000">
            <a:off x="15692976" y="12402844"/>
            <a:ext cx="182023" cy="14945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TextBox 1032">
            <a:extLst>
              <a:ext uri="{FF2B5EF4-FFF2-40B4-BE49-F238E27FC236}">
                <a16:creationId xmlns:a16="http://schemas.microsoft.com/office/drawing/2014/main" id="{4BAB847A-C121-035B-3278-3D69797C304B}"/>
              </a:ext>
            </a:extLst>
          </p:cNvPr>
          <p:cNvSpPr txBox="1"/>
          <p:nvPr/>
        </p:nvSpPr>
        <p:spPr>
          <a:xfrm>
            <a:off x="15468600" y="6794959"/>
            <a:ext cx="593304" cy="584775"/>
          </a:xfrm>
          <a:prstGeom prst="rect">
            <a:avLst/>
          </a:prstGeom>
          <a:noFill/>
        </p:spPr>
        <p:txBody>
          <a:bodyPr wrap="square" rtlCol="0">
            <a:spAutoFit/>
          </a:bodyPr>
          <a:lstStyle/>
          <a:p>
            <a:r>
              <a:rPr lang="en-US" sz="3200" b="1" dirty="0"/>
              <a:t>A</a:t>
            </a:r>
          </a:p>
        </p:txBody>
      </p:sp>
      <p:pic>
        <p:nvPicPr>
          <p:cNvPr id="3" name="Picture 4">
            <a:extLst>
              <a:ext uri="{FF2B5EF4-FFF2-40B4-BE49-F238E27FC236}">
                <a16:creationId xmlns:a16="http://schemas.microsoft.com/office/drawing/2014/main" id="{24DD304A-A0C9-F921-D6BA-B5B294B0B83B}"/>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833" t="3165" r="1188" b="908"/>
          <a:stretch/>
        </p:blipFill>
        <p:spPr bwMode="auto">
          <a:xfrm>
            <a:off x="20684971" y="6630567"/>
            <a:ext cx="4313538" cy="6250933"/>
          </a:xfrm>
          <a:prstGeom prst="rect">
            <a:avLst/>
          </a:prstGeom>
          <a:noFill/>
          <a:extLst>
            <a:ext uri="{909E8E84-426E-40DD-AFC4-6F175D3DCCD1}">
              <a14:hiddenFill xmlns:a14="http://schemas.microsoft.com/office/drawing/2010/main">
                <a:solidFill>
                  <a:srgbClr val="FFFFFF"/>
                </a:solidFill>
              </a14:hiddenFill>
            </a:ext>
          </a:extLst>
        </p:spPr>
      </p:pic>
      <p:sp>
        <p:nvSpPr>
          <p:cNvPr id="1043" name="Isosceles Triangle 1042">
            <a:extLst>
              <a:ext uri="{FF2B5EF4-FFF2-40B4-BE49-F238E27FC236}">
                <a16:creationId xmlns:a16="http://schemas.microsoft.com/office/drawing/2014/main" id="{B295D150-C813-8E1E-3169-95E401FDCD5E}"/>
              </a:ext>
            </a:extLst>
          </p:cNvPr>
          <p:cNvSpPr/>
          <p:nvPr/>
        </p:nvSpPr>
        <p:spPr>
          <a:xfrm rot="5400000">
            <a:off x="24378564" y="12376211"/>
            <a:ext cx="182023" cy="14945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TextBox 1034">
            <a:extLst>
              <a:ext uri="{FF2B5EF4-FFF2-40B4-BE49-F238E27FC236}">
                <a16:creationId xmlns:a16="http://schemas.microsoft.com/office/drawing/2014/main" id="{430B7B97-2B13-5ED3-8BF9-28BEBE40ABF2}"/>
              </a:ext>
            </a:extLst>
          </p:cNvPr>
          <p:cNvSpPr txBox="1"/>
          <p:nvPr/>
        </p:nvSpPr>
        <p:spPr>
          <a:xfrm>
            <a:off x="24155400" y="6794959"/>
            <a:ext cx="593304" cy="584775"/>
          </a:xfrm>
          <a:prstGeom prst="rect">
            <a:avLst/>
          </a:prstGeom>
          <a:noFill/>
        </p:spPr>
        <p:txBody>
          <a:bodyPr wrap="square" rtlCol="0">
            <a:spAutoFit/>
          </a:bodyPr>
          <a:lstStyle/>
          <a:p>
            <a:r>
              <a:rPr lang="en-US" sz="3200" b="1" dirty="0"/>
              <a:t>C</a:t>
            </a:r>
          </a:p>
        </p:txBody>
      </p:sp>
      <p:pic>
        <p:nvPicPr>
          <p:cNvPr id="12" name="Picture 6">
            <a:extLst>
              <a:ext uri="{FF2B5EF4-FFF2-40B4-BE49-F238E27FC236}">
                <a16:creationId xmlns:a16="http://schemas.microsoft.com/office/drawing/2014/main" id="{4AFB5556-694A-4A31-87F6-1820E73A14E8}"/>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t="3731"/>
          <a:stretch/>
        </p:blipFill>
        <p:spPr bwMode="auto">
          <a:xfrm>
            <a:off x="16343968" y="13146616"/>
            <a:ext cx="4402520" cy="63165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a:extLst>
              <a:ext uri="{FF2B5EF4-FFF2-40B4-BE49-F238E27FC236}">
                <a16:creationId xmlns:a16="http://schemas.microsoft.com/office/drawing/2014/main" id="{811C4496-DA53-6E32-7896-2EC1860FE3D4}"/>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4055" r="1113" b="607"/>
          <a:stretch/>
        </p:blipFill>
        <p:spPr bwMode="auto">
          <a:xfrm>
            <a:off x="20708843" y="13197767"/>
            <a:ext cx="4355580" cy="62441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a:extLst>
              <a:ext uri="{FF2B5EF4-FFF2-40B4-BE49-F238E27FC236}">
                <a16:creationId xmlns:a16="http://schemas.microsoft.com/office/drawing/2014/main" id="{D75E5FBD-F4EB-FBEA-2D64-AF59E1D76437}"/>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t="4704" r="1272"/>
          <a:stretch/>
        </p:blipFill>
        <p:spPr bwMode="auto">
          <a:xfrm>
            <a:off x="11957509" y="13149808"/>
            <a:ext cx="4386459" cy="6299141"/>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Box 1035">
            <a:extLst>
              <a:ext uri="{FF2B5EF4-FFF2-40B4-BE49-F238E27FC236}">
                <a16:creationId xmlns:a16="http://schemas.microsoft.com/office/drawing/2014/main" id="{AC3A973D-8CA6-D9A0-C293-154D612AA0A8}"/>
              </a:ext>
            </a:extLst>
          </p:cNvPr>
          <p:cNvSpPr txBox="1"/>
          <p:nvPr/>
        </p:nvSpPr>
        <p:spPr>
          <a:xfrm>
            <a:off x="15468600" y="13297359"/>
            <a:ext cx="593304" cy="584775"/>
          </a:xfrm>
          <a:prstGeom prst="rect">
            <a:avLst/>
          </a:prstGeom>
          <a:noFill/>
        </p:spPr>
        <p:txBody>
          <a:bodyPr wrap="square" rtlCol="0">
            <a:spAutoFit/>
          </a:bodyPr>
          <a:lstStyle/>
          <a:p>
            <a:r>
              <a:rPr lang="en-US" sz="3200" b="1" dirty="0"/>
              <a:t>D</a:t>
            </a:r>
          </a:p>
        </p:txBody>
      </p:sp>
      <p:sp>
        <p:nvSpPr>
          <p:cNvPr id="1046" name="Isosceles Triangle 1045">
            <a:extLst>
              <a:ext uri="{FF2B5EF4-FFF2-40B4-BE49-F238E27FC236}">
                <a16:creationId xmlns:a16="http://schemas.microsoft.com/office/drawing/2014/main" id="{114F3E72-1DB7-90D2-F425-7AE522B1EA25}"/>
              </a:ext>
            </a:extLst>
          </p:cNvPr>
          <p:cNvSpPr/>
          <p:nvPr/>
        </p:nvSpPr>
        <p:spPr>
          <a:xfrm rot="5400000">
            <a:off x="15690032" y="18926588"/>
            <a:ext cx="182023" cy="14945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TextBox 1036">
            <a:extLst>
              <a:ext uri="{FF2B5EF4-FFF2-40B4-BE49-F238E27FC236}">
                <a16:creationId xmlns:a16="http://schemas.microsoft.com/office/drawing/2014/main" id="{7F9E440B-4ACF-B992-0298-8476FB81C60F}"/>
              </a:ext>
            </a:extLst>
          </p:cNvPr>
          <p:cNvSpPr txBox="1"/>
          <p:nvPr/>
        </p:nvSpPr>
        <p:spPr>
          <a:xfrm>
            <a:off x="19837400" y="13322759"/>
            <a:ext cx="593304" cy="584775"/>
          </a:xfrm>
          <a:prstGeom prst="rect">
            <a:avLst/>
          </a:prstGeom>
          <a:noFill/>
        </p:spPr>
        <p:txBody>
          <a:bodyPr wrap="square" rtlCol="0">
            <a:spAutoFit/>
          </a:bodyPr>
          <a:lstStyle/>
          <a:p>
            <a:r>
              <a:rPr lang="en-US" sz="3200" b="1" dirty="0"/>
              <a:t>E</a:t>
            </a:r>
          </a:p>
        </p:txBody>
      </p:sp>
      <p:sp>
        <p:nvSpPr>
          <p:cNvPr id="1044" name="Isosceles Triangle 1043">
            <a:extLst>
              <a:ext uri="{FF2B5EF4-FFF2-40B4-BE49-F238E27FC236}">
                <a16:creationId xmlns:a16="http://schemas.microsoft.com/office/drawing/2014/main" id="{8F7CA9F3-0C70-3FB8-BCF4-2814679DEF74}"/>
              </a:ext>
            </a:extLst>
          </p:cNvPr>
          <p:cNvSpPr/>
          <p:nvPr/>
        </p:nvSpPr>
        <p:spPr>
          <a:xfrm rot="5400000">
            <a:off x="20053315" y="18933221"/>
            <a:ext cx="182023" cy="14945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TextBox 1037">
            <a:extLst>
              <a:ext uri="{FF2B5EF4-FFF2-40B4-BE49-F238E27FC236}">
                <a16:creationId xmlns:a16="http://schemas.microsoft.com/office/drawing/2014/main" id="{EC4E6427-FACB-B2B1-CF42-EDCAE16CD614}"/>
              </a:ext>
            </a:extLst>
          </p:cNvPr>
          <p:cNvSpPr txBox="1"/>
          <p:nvPr/>
        </p:nvSpPr>
        <p:spPr>
          <a:xfrm>
            <a:off x="24155400" y="13322759"/>
            <a:ext cx="593304" cy="584775"/>
          </a:xfrm>
          <a:prstGeom prst="rect">
            <a:avLst/>
          </a:prstGeom>
          <a:noFill/>
        </p:spPr>
        <p:txBody>
          <a:bodyPr wrap="square" rtlCol="0">
            <a:spAutoFit/>
          </a:bodyPr>
          <a:lstStyle/>
          <a:p>
            <a:r>
              <a:rPr lang="en-US" sz="3200" b="1" dirty="0"/>
              <a:t>F</a:t>
            </a:r>
          </a:p>
        </p:txBody>
      </p:sp>
      <p:sp>
        <p:nvSpPr>
          <p:cNvPr id="1045" name="Isosceles Triangle 1044">
            <a:extLst>
              <a:ext uri="{FF2B5EF4-FFF2-40B4-BE49-F238E27FC236}">
                <a16:creationId xmlns:a16="http://schemas.microsoft.com/office/drawing/2014/main" id="{53BFF904-645F-EB26-1FF0-3A922C9F3860}"/>
              </a:ext>
            </a:extLst>
          </p:cNvPr>
          <p:cNvSpPr/>
          <p:nvPr/>
        </p:nvSpPr>
        <p:spPr>
          <a:xfrm rot="5400000">
            <a:off x="24405197" y="18941689"/>
            <a:ext cx="182023" cy="14945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0">
            <a:extLst>
              <a:ext uri="{FF2B5EF4-FFF2-40B4-BE49-F238E27FC236}">
                <a16:creationId xmlns:a16="http://schemas.microsoft.com/office/drawing/2014/main" id="{FC1D2654-44FB-DC39-62D4-D3D89356C1D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3086039" y="17306298"/>
            <a:ext cx="6514809" cy="490796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66F1F235-AD96-3537-F785-9ECABC00B0A5}"/>
              </a:ext>
            </a:extLst>
          </p:cNvPr>
          <p:cNvSpPr/>
          <p:nvPr/>
        </p:nvSpPr>
        <p:spPr>
          <a:xfrm>
            <a:off x="14751050" y="6416862"/>
            <a:ext cx="123825" cy="152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pic>
        <p:nvPicPr>
          <p:cNvPr id="22" name="Picture 12">
            <a:extLst>
              <a:ext uri="{FF2B5EF4-FFF2-40B4-BE49-F238E27FC236}">
                <a16:creationId xmlns:a16="http://schemas.microsoft.com/office/drawing/2014/main" id="{43789159-248B-262D-8558-0FEF19ED1DD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993032" y="9168056"/>
            <a:ext cx="4156341" cy="274907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a:extLst>
              <a:ext uri="{FF2B5EF4-FFF2-40B4-BE49-F238E27FC236}">
                <a16:creationId xmlns:a16="http://schemas.microsoft.com/office/drawing/2014/main" id="{0AC91B13-2B97-39E5-D4A5-880D602B26A0}"/>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147500" y="9162624"/>
            <a:ext cx="4156340" cy="274907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6">
            <a:extLst>
              <a:ext uri="{FF2B5EF4-FFF2-40B4-BE49-F238E27FC236}">
                <a16:creationId xmlns:a16="http://schemas.microsoft.com/office/drawing/2014/main" id="{2CECA269-78B8-A18E-1FCA-80F3B7FA7F2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332987" y="11913820"/>
            <a:ext cx="4156341" cy="2749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7026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3322</TotalTime>
  <Words>1160</Words>
  <Application>Microsoft Office PowerPoint</Application>
  <PresentationFormat>Custom</PresentationFormat>
  <Paragraphs>107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 Math</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eiserviss22@gmail.com</dc:creator>
  <cp:lastModifiedBy>eiserviss22@gmail.com</cp:lastModifiedBy>
  <cp:revision>15</cp:revision>
  <dcterms:created xsi:type="dcterms:W3CDTF">2022-10-30T20:29:03Z</dcterms:created>
  <dcterms:modified xsi:type="dcterms:W3CDTF">2023-02-21T21:03:36Z</dcterms:modified>
</cp:coreProperties>
</file>