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Lst>
  <p:notesMasterIdLst>
    <p:notesMasterId r:id="rId4"/>
  </p:notesMasterIdLst>
  <p:sldIdLst>
    <p:sldId id="256" r:id="rId3"/>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12">
          <p15:clr>
            <a:srgbClr val="A4A3A4"/>
          </p15:clr>
        </p15:guide>
        <p15:guide id="2" orient="horz" pos="192">
          <p15:clr>
            <a:srgbClr val="A4A3A4"/>
          </p15:clr>
        </p15:guide>
        <p15:guide id="3" orient="horz" pos="1344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90033"/>
    <a:srgbClr val="CC0000"/>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762" autoAdjust="0"/>
  </p:normalViewPr>
  <p:slideViewPr>
    <p:cSldViewPr snapToGrid="0" snapToObjects="1" showGuides="1">
      <p:cViewPr>
        <p:scale>
          <a:sx n="50" d="100"/>
          <a:sy n="50" d="100"/>
        </p:scale>
        <p:origin x="420" y="1890"/>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1/12/2024</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22632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72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72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72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5335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 name="Text Box 14"/>
          <p:cNvSpPr txBox="1">
            <a:spLocks noChangeArrowheads="1"/>
          </p:cNvSpPr>
          <p:nvPr userDrawn="1"/>
        </p:nvSpPr>
        <p:spPr bwMode="auto">
          <a:xfrm>
            <a:off x="1333503" y="215288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D6ADC363-9DE1-CC42-9187-038EEE9EB351}"/>
              </a:ext>
            </a:extLst>
          </p:cNvPr>
          <p:cNvGraphicFramePr>
            <a:graphicFrameLocks noGrp="1"/>
          </p:cNvGraphicFramePr>
          <p:nvPr userDrawn="1">
            <p:extLst>
              <p:ext uri="{D42A27DB-BD31-4B8C-83A1-F6EECF244321}">
                <p14:modId xmlns:p14="http://schemas.microsoft.com/office/powerpoint/2010/main" val="2970334486"/>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xmlns="" val="20000"/>
                    </a:ext>
                  </a:extLst>
                </a:gridCol>
                <a:gridCol w="3484280">
                  <a:extLst>
                    <a:ext uri="{9D8B030D-6E8A-4147-A177-3AD203B41FA5}">
                      <a16:colId xmlns:a16="http://schemas.microsoft.com/office/drawing/2014/main" xmlns=""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r>
                        <a:rPr lang="en-US" sz="1400" dirty="0">
                          <a:solidFill>
                            <a:schemeClr val="bg1"/>
                          </a:solidFill>
                          <a:latin typeface="Arial" panose="020B0604020202020204" pitchFamily="34" charset="0"/>
                          <a:cs typeface="Arial" panose="020B0604020202020204" pitchFamily="34" charset="0"/>
                        </a:rPr>
                        <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r>
                        <a:rPr lang="en-US" sz="1400" b="0" baseline="0" dirty="0">
                          <a:solidFill>
                            <a:srgbClr val="FFC000"/>
                          </a:solidFill>
                          <a:latin typeface="Arial" panose="020B0604020202020204" pitchFamily="34" charset="0"/>
                          <a:cs typeface="Arial" panose="020B0604020202020204" pitchFamily="34" charset="0"/>
                        </a:rPr>
                        <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xmlns=""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r>
                        <a:rPr lang="en-US" sz="1400" b="0" baseline="0" dirty="0">
                          <a:solidFill>
                            <a:srgbClr val="FFC000"/>
                          </a:solidFill>
                          <a:latin typeface="Arial" panose="020B0604020202020204" pitchFamily="34" charset="0"/>
                          <a:cs typeface="Arial" panose="020B0604020202020204" pitchFamily="34" charset="0"/>
                        </a:rPr>
                        <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r>
                        <a:rPr lang="en-US" sz="1400" b="0" baseline="0" dirty="0">
                          <a:solidFill>
                            <a:schemeClr val="bg1"/>
                          </a:solidFill>
                          <a:latin typeface="Arial" panose="020B0604020202020204" pitchFamily="34" charset="0"/>
                          <a:cs typeface="Arial" panose="020B0604020202020204" pitchFamily="34" charset="0"/>
                        </a:rPr>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400" b="0" baseline="0" dirty="0">
                          <a:solidFill>
                            <a:schemeClr val="bg1"/>
                          </a:solidFill>
                          <a:latin typeface="Arial" panose="020B0604020202020204" pitchFamily="34" charset="0"/>
                          <a:cs typeface="Arial" panose="020B0604020202020204" pitchFamily="34" charset="0"/>
                        </a:rPr>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400" b="0" baseline="0" dirty="0">
                          <a:solidFill>
                            <a:schemeClr val="bg1"/>
                          </a:solidFill>
                          <a:latin typeface="Arial" panose="020B0604020202020204" pitchFamily="34" charset="0"/>
                          <a:cs typeface="Arial" panose="020B0604020202020204" pitchFamily="34" charset="0"/>
                        </a:rPr>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400" b="0" baseline="0" dirty="0">
                          <a:solidFill>
                            <a:schemeClr val="bg1"/>
                          </a:solidFill>
                          <a:latin typeface="Arial" panose="020B0604020202020204" pitchFamily="34" charset="0"/>
                          <a:cs typeface="Arial" panose="020B0604020202020204" pitchFamily="34" charset="0"/>
                        </a:rPr>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DBF19A92-AB11-BE40-A60E-D1F9930BEBB6}"/>
              </a:ext>
            </a:extLst>
          </p:cNvPr>
          <p:cNvGraphicFramePr>
            <a:graphicFrameLocks noGrp="1"/>
          </p:cNvGraphicFramePr>
          <p:nvPr userDrawn="1">
            <p:extLst>
              <p:ext uri="{D42A27DB-BD31-4B8C-83A1-F6EECF244321}">
                <p14:modId xmlns:p14="http://schemas.microsoft.com/office/powerpoint/2010/main" val="2259244064"/>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764104496"/>
                    </a:ext>
                  </a:extLst>
                </a:gridCol>
                <a:gridCol w="2988907">
                  <a:extLst>
                    <a:ext uri="{9D8B030D-6E8A-4147-A177-3AD203B41FA5}">
                      <a16:colId xmlns:a16="http://schemas.microsoft.com/office/drawing/2014/main" xmlns=""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
                      </a: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r>
                        <a:rPr lang="en-US" sz="1400" dirty="0">
                          <a:solidFill>
                            <a:schemeClr val="bg1">
                              <a:lumMod val="85000"/>
                            </a:schemeClr>
                          </a:solidFill>
                          <a:latin typeface="Arial"/>
                          <a:cs typeface="Arial"/>
                        </a:rPr>
                        <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 name="Text Box 14"/>
          <p:cNvSpPr txBox="1">
            <a:spLocks noChangeArrowheads="1"/>
          </p:cNvSpPr>
          <p:nvPr userDrawn="1"/>
        </p:nvSpPr>
        <p:spPr bwMode="auto">
          <a:xfrm>
            <a:off x="1333503" y="215288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94776725"/>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adorama.com/alC/10-tips-for-starting-a-youtube-channel"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https://blog.hotsuite.com/how-to-use-hashta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0021"/>
        </a:solidFill>
        <a:effectLst/>
      </p:bgPr>
    </p:bg>
    <p:spTree>
      <p:nvGrpSpPr>
        <p:cNvPr id="1" name=""/>
        <p:cNvGrpSpPr/>
        <p:nvPr/>
      </p:nvGrpSpPr>
      <p:grpSpPr>
        <a:xfrm>
          <a:off x="0" y="0"/>
          <a:ext cx="0" cy="0"/>
          <a:chOff x="0" y="0"/>
          <a:chExt cx="0" cy="0"/>
        </a:xfrm>
      </p:grpSpPr>
      <p:sp>
        <p:nvSpPr>
          <p:cNvPr id="252" name="Text Placeholder 251"/>
          <p:cNvSpPr>
            <a:spLocks noGrp="1"/>
          </p:cNvSpPr>
          <p:nvPr>
            <p:ph type="body" sz="quarter" idx="10"/>
          </p:nvPr>
        </p:nvSpPr>
        <p:spPr>
          <a:xfrm>
            <a:off x="678140" y="4002937"/>
            <a:ext cx="10193458" cy="7359321"/>
          </a:xfrm>
          <a:solidFill>
            <a:schemeClr val="bg1">
              <a:lumMod val="85000"/>
            </a:schemeClr>
          </a:solidFill>
        </p:spPr>
        <p:txBody>
          <a:bodyPr/>
          <a:lstStyle/>
          <a:p>
            <a:r>
              <a:rPr lang="en-US" sz="2800" dirty="0">
                <a:solidFill>
                  <a:schemeClr val="tx1"/>
                </a:solidFill>
              </a:rPr>
              <a:t>Are you posting as an individual, a university department, field school, or </a:t>
            </a:r>
            <a:r>
              <a:rPr lang="en-US" sz="2800" dirty="0" smtClean="0">
                <a:solidFill>
                  <a:schemeClr val="tx1"/>
                </a:solidFill>
              </a:rPr>
              <a:t>research </a:t>
            </a:r>
            <a:r>
              <a:rPr lang="en-US" sz="2800" dirty="0">
                <a:solidFill>
                  <a:schemeClr val="tx1"/>
                </a:solidFill>
              </a:rPr>
              <a:t>institution?</a:t>
            </a:r>
          </a:p>
          <a:p>
            <a:r>
              <a:rPr lang="en-US" sz="2800" dirty="0">
                <a:solidFill>
                  <a:schemeClr val="tx1"/>
                </a:solidFill>
              </a:rPr>
              <a:t>What form of content do you want to make? </a:t>
            </a:r>
          </a:p>
          <a:p>
            <a:r>
              <a:rPr lang="en-US" sz="2800" dirty="0">
                <a:solidFill>
                  <a:schemeClr val="tx1"/>
                </a:solidFill>
              </a:rPr>
              <a:t>Do you have skills relevant to a platform's strengths? </a:t>
            </a:r>
          </a:p>
          <a:p>
            <a:r>
              <a:rPr lang="en-US" sz="2800" dirty="0">
                <a:solidFill>
                  <a:schemeClr val="tx1"/>
                </a:solidFill>
              </a:rPr>
              <a:t>Can you post consistently</a:t>
            </a:r>
            <a:r>
              <a:rPr lang="en-US" sz="2800" dirty="0" smtClean="0">
                <a:solidFill>
                  <a:schemeClr val="tx1"/>
                </a:solidFill>
              </a:rPr>
              <a:t>?</a:t>
            </a:r>
            <a:endParaRPr lang="en-US" dirty="0">
              <a:solidFill>
                <a:schemeClr val="tx1"/>
              </a:solidFill>
            </a:endParaRPr>
          </a:p>
          <a:p>
            <a:endParaRPr lang="en-US" dirty="0" smtClean="0">
              <a:solidFill>
                <a:schemeClr val="tx1"/>
              </a:solidFill>
            </a:endParaRPr>
          </a:p>
          <a:p>
            <a:endParaRPr lang="en-US" dirty="0">
              <a:solidFill>
                <a:schemeClr val="tx1"/>
              </a:solidFill>
            </a:endParaRPr>
          </a:p>
          <a:p>
            <a:r>
              <a:rPr lang="en-US" sz="2800" b="1" dirty="0">
                <a:solidFill>
                  <a:schemeClr val="tx1"/>
                </a:solidFill>
              </a:rPr>
              <a:t>What do you want to post about</a:t>
            </a:r>
            <a:r>
              <a:rPr lang="en-US" sz="2800" b="1" dirty="0" smtClean="0">
                <a:solidFill>
                  <a:schemeClr val="tx1"/>
                </a:solidFill>
              </a:rPr>
              <a:t>?</a:t>
            </a:r>
            <a:endParaRPr lang="en-US" sz="2800" b="1" dirty="0">
              <a:solidFill>
                <a:schemeClr val="tx1"/>
              </a:solidFill>
            </a:endParaRPr>
          </a:p>
          <a:p>
            <a:r>
              <a:rPr lang="en-US" sz="2800" dirty="0">
                <a:solidFill>
                  <a:schemeClr val="tx1"/>
                </a:solidFill>
              </a:rPr>
              <a:t>Sites and discoveries?</a:t>
            </a:r>
          </a:p>
          <a:p>
            <a:r>
              <a:rPr lang="en-US" sz="2800" dirty="0" smtClean="0">
                <a:solidFill>
                  <a:schemeClr val="tx1"/>
                </a:solidFill>
              </a:rPr>
              <a:t>Graduate </a:t>
            </a:r>
            <a:r>
              <a:rPr lang="en-US" sz="2800" dirty="0">
                <a:solidFill>
                  <a:schemeClr val="tx1"/>
                </a:solidFill>
              </a:rPr>
              <a:t>school? Academia?</a:t>
            </a:r>
          </a:p>
          <a:p>
            <a:r>
              <a:rPr lang="en-US" sz="2800" dirty="0">
                <a:solidFill>
                  <a:schemeClr val="tx1"/>
                </a:solidFill>
              </a:rPr>
              <a:t>Your research?</a:t>
            </a:r>
          </a:p>
          <a:p>
            <a:r>
              <a:rPr lang="en-US" sz="2800" dirty="0">
                <a:solidFill>
                  <a:schemeClr val="tx1"/>
                </a:solidFill>
              </a:rPr>
              <a:t>Book recommendations?</a:t>
            </a:r>
          </a:p>
          <a:p>
            <a:r>
              <a:rPr lang="en-US" sz="2800" dirty="0">
                <a:solidFill>
                  <a:schemeClr val="tx1"/>
                </a:solidFill>
              </a:rPr>
              <a:t>How to </a:t>
            </a:r>
            <a:r>
              <a:rPr lang="en-US" sz="2800" dirty="0" smtClean="0">
                <a:solidFill>
                  <a:schemeClr val="tx1"/>
                </a:solidFill>
              </a:rPr>
              <a:t>become an anthropologist/archaeologist? </a:t>
            </a:r>
            <a:endParaRPr lang="en-US" sz="2800" dirty="0">
              <a:solidFill>
                <a:schemeClr val="tx1"/>
              </a:solidFill>
            </a:endParaRPr>
          </a:p>
          <a:p>
            <a:r>
              <a:rPr lang="en-US" sz="2800" dirty="0">
                <a:solidFill>
                  <a:schemeClr val="tx1"/>
                </a:solidFill>
              </a:rPr>
              <a:t>How to get involved without being an expert?</a:t>
            </a:r>
          </a:p>
          <a:p>
            <a:endParaRPr lang="en-US" dirty="0"/>
          </a:p>
        </p:txBody>
      </p:sp>
      <p:sp>
        <p:nvSpPr>
          <p:cNvPr id="253" name="Text Placeholder 252"/>
          <p:cNvSpPr>
            <a:spLocks noGrp="1"/>
          </p:cNvSpPr>
          <p:nvPr>
            <p:ph type="body" sz="quarter" idx="11"/>
          </p:nvPr>
        </p:nvSpPr>
        <p:spPr>
          <a:xfrm>
            <a:off x="691753" y="3402771"/>
            <a:ext cx="10179845" cy="747437"/>
          </a:xfrm>
          <a:solidFill>
            <a:schemeClr val="bg2">
              <a:lumMod val="50000"/>
            </a:schemeClr>
          </a:solidFill>
        </p:spPr>
        <p:txBody>
          <a:bodyPr/>
          <a:lstStyle/>
          <a:p>
            <a:r>
              <a:rPr lang="en-US" sz="4000" dirty="0">
                <a:solidFill>
                  <a:schemeClr val="tx1"/>
                </a:solidFill>
              </a:rPr>
              <a:t>Choosing a Platform</a:t>
            </a:r>
            <a:endParaRPr lang="en-US" sz="4000" dirty="0">
              <a:solidFill>
                <a:schemeClr val="tx1"/>
              </a:solidFill>
            </a:endParaRPr>
          </a:p>
        </p:txBody>
      </p:sp>
      <p:sp>
        <p:nvSpPr>
          <p:cNvPr id="160" name="Text Placeholder 159"/>
          <p:cNvSpPr>
            <a:spLocks noGrp="1"/>
          </p:cNvSpPr>
          <p:nvPr>
            <p:ph type="body" sz="quarter" idx="19"/>
          </p:nvPr>
        </p:nvSpPr>
        <p:spPr>
          <a:xfrm>
            <a:off x="706560" y="13742888"/>
            <a:ext cx="10194648" cy="5906616"/>
          </a:xfrm>
          <a:solidFill>
            <a:schemeClr val="bg1">
              <a:lumMod val="85000"/>
            </a:schemeClr>
          </a:solidFill>
        </p:spPr>
        <p:txBody>
          <a:bodyPr/>
          <a:lstStyle/>
          <a:p>
            <a:r>
              <a:rPr lang="en-US" sz="2800" dirty="0">
                <a:solidFill>
                  <a:schemeClr val="tx1"/>
                </a:solidFill>
              </a:rPr>
              <a:t>Hashtags help people find your content. They connect content to particular themes and topics. Social media users can follow particular hashtags, so they will see any posts that include that hashtag. You can create hashtags and you can search for particular hashtags. However, you may want to use them wisely -- too many hashtags on a post might appear </a:t>
            </a:r>
            <a:r>
              <a:rPr lang="en-US" sz="2800" dirty="0" err="1">
                <a:solidFill>
                  <a:schemeClr val="tx1"/>
                </a:solidFill>
              </a:rPr>
              <a:t>spammy</a:t>
            </a:r>
            <a:r>
              <a:rPr lang="en-US" sz="2800" dirty="0">
                <a:solidFill>
                  <a:schemeClr val="tx1"/>
                </a:solidFill>
              </a:rPr>
              <a:t> (Macready 2022</a:t>
            </a:r>
            <a:r>
              <a:rPr lang="en-US" sz="2800" dirty="0" smtClean="0">
                <a:solidFill>
                  <a:schemeClr val="tx1"/>
                </a:solidFill>
              </a:rPr>
              <a:t>).</a:t>
            </a:r>
          </a:p>
          <a:p>
            <a:endParaRPr lang="en-US" dirty="0">
              <a:solidFill>
                <a:schemeClr val="tx1"/>
              </a:solidFill>
            </a:endParaRPr>
          </a:p>
          <a:p>
            <a:pPr algn="ctr"/>
            <a:r>
              <a:rPr lang="en-US" sz="2800" dirty="0" smtClean="0">
                <a:solidFill>
                  <a:schemeClr val="tx1"/>
                </a:solidFill>
              </a:rPr>
              <a:t>#</a:t>
            </a:r>
            <a:r>
              <a:rPr lang="en-US" sz="2800" dirty="0">
                <a:solidFill>
                  <a:schemeClr val="tx1"/>
                </a:solidFill>
              </a:rPr>
              <a:t>anthropology #archaeology #</a:t>
            </a:r>
            <a:r>
              <a:rPr lang="en-US" sz="2800" dirty="0" err="1">
                <a:solidFill>
                  <a:schemeClr val="tx1"/>
                </a:solidFill>
              </a:rPr>
              <a:t>biologicalanthropology</a:t>
            </a:r>
            <a:r>
              <a:rPr lang="en-US" sz="2800" dirty="0">
                <a:solidFill>
                  <a:schemeClr val="tx1"/>
                </a:solidFill>
              </a:rPr>
              <a:t> #nonfiction #</a:t>
            </a:r>
            <a:r>
              <a:rPr lang="en-US" sz="2800" dirty="0" err="1">
                <a:solidFill>
                  <a:schemeClr val="tx1"/>
                </a:solidFill>
              </a:rPr>
              <a:t>bookstagram</a:t>
            </a:r>
            <a:r>
              <a:rPr lang="en-US" sz="2800" dirty="0">
                <a:solidFill>
                  <a:schemeClr val="tx1"/>
                </a:solidFill>
              </a:rPr>
              <a:t> #</a:t>
            </a:r>
            <a:r>
              <a:rPr lang="en-US" sz="2800" dirty="0" err="1">
                <a:solidFill>
                  <a:schemeClr val="tx1"/>
                </a:solidFill>
              </a:rPr>
              <a:t>culturalanthropology</a:t>
            </a:r>
            <a:r>
              <a:rPr lang="en-US" sz="2800" dirty="0">
                <a:solidFill>
                  <a:schemeClr val="tx1"/>
                </a:solidFill>
              </a:rPr>
              <a:t> #science #history #prehistory #osteology #</a:t>
            </a:r>
            <a:r>
              <a:rPr lang="en-US" sz="2800" dirty="0" err="1">
                <a:solidFill>
                  <a:schemeClr val="tx1"/>
                </a:solidFill>
              </a:rPr>
              <a:t>sciencecommunication</a:t>
            </a:r>
            <a:endParaRPr lang="en-US" sz="2800" dirty="0">
              <a:solidFill>
                <a:schemeClr val="tx1"/>
              </a:solidFill>
            </a:endParaRPr>
          </a:p>
          <a:p>
            <a:pPr algn="ctr"/>
            <a:r>
              <a:rPr lang="en-US" sz="2800" dirty="0">
                <a:solidFill>
                  <a:schemeClr val="tx1"/>
                </a:solidFill>
              </a:rPr>
              <a:t>#paleoanthropology #</a:t>
            </a:r>
            <a:r>
              <a:rPr lang="en-US" sz="2800" dirty="0" err="1">
                <a:solidFill>
                  <a:schemeClr val="tx1"/>
                </a:solidFill>
              </a:rPr>
              <a:t>booktok</a:t>
            </a:r>
            <a:r>
              <a:rPr lang="en-US" sz="2800" dirty="0">
                <a:solidFill>
                  <a:schemeClr val="tx1"/>
                </a:solidFill>
              </a:rPr>
              <a:t> #</a:t>
            </a:r>
            <a:r>
              <a:rPr lang="en-US" sz="2800" dirty="0" err="1">
                <a:solidFill>
                  <a:schemeClr val="tx1"/>
                </a:solidFill>
              </a:rPr>
              <a:t>kiltsofscotland</a:t>
            </a:r>
            <a:r>
              <a:rPr lang="en-US" sz="2800" dirty="0">
                <a:solidFill>
                  <a:schemeClr val="tx1"/>
                </a:solidFill>
              </a:rPr>
              <a:t> #</a:t>
            </a:r>
            <a:r>
              <a:rPr lang="en-US" sz="2800" dirty="0" err="1">
                <a:solidFill>
                  <a:schemeClr val="tx1"/>
                </a:solidFill>
              </a:rPr>
              <a:t>maytheforcebewithyou</a:t>
            </a:r>
            <a:endParaRPr lang="en-US" sz="2800" dirty="0">
              <a:solidFill>
                <a:schemeClr val="tx1"/>
              </a:solidFill>
            </a:endParaRPr>
          </a:p>
          <a:p>
            <a:endParaRPr lang="en-US" dirty="0"/>
          </a:p>
        </p:txBody>
      </p:sp>
      <p:sp>
        <p:nvSpPr>
          <p:cNvPr id="161" name="Text Placeholder 160"/>
          <p:cNvSpPr>
            <a:spLocks noGrp="1"/>
          </p:cNvSpPr>
          <p:nvPr>
            <p:ph type="body" sz="quarter" idx="20"/>
          </p:nvPr>
        </p:nvSpPr>
        <p:spPr>
          <a:xfrm>
            <a:off x="678140" y="12797294"/>
            <a:ext cx="10179844" cy="747437"/>
          </a:xfrm>
          <a:solidFill>
            <a:schemeClr val="bg2">
              <a:lumMod val="50000"/>
            </a:schemeClr>
          </a:solidFill>
        </p:spPr>
        <p:txBody>
          <a:bodyPr/>
          <a:lstStyle/>
          <a:p>
            <a:r>
              <a:rPr lang="en-US" sz="4000" dirty="0">
                <a:solidFill>
                  <a:schemeClr val="tx1"/>
                </a:solidFill>
              </a:rPr>
              <a:t>Using Hashtags</a:t>
            </a:r>
            <a:endParaRPr lang="en-US" sz="4000" dirty="0">
              <a:solidFill>
                <a:schemeClr val="tx1"/>
              </a:solidFill>
            </a:endParaRPr>
          </a:p>
        </p:txBody>
      </p:sp>
      <p:sp>
        <p:nvSpPr>
          <p:cNvPr id="162" name="Text Placeholder 161"/>
          <p:cNvSpPr>
            <a:spLocks noGrp="1"/>
          </p:cNvSpPr>
          <p:nvPr>
            <p:ph type="body" sz="quarter" idx="21"/>
          </p:nvPr>
        </p:nvSpPr>
        <p:spPr>
          <a:xfrm>
            <a:off x="11365707" y="17365057"/>
            <a:ext cx="10178651" cy="3690625"/>
          </a:xfrm>
          <a:solidFill>
            <a:schemeClr val="bg1">
              <a:lumMod val="85000"/>
            </a:schemeClr>
          </a:solidFill>
        </p:spPr>
        <p:txBody>
          <a:bodyPr/>
          <a:lstStyle/>
          <a:p>
            <a:r>
              <a:rPr lang="en-US" sz="2800" dirty="0">
                <a:solidFill>
                  <a:schemeClr val="tx1"/>
                </a:solidFill>
              </a:rPr>
              <a:t>You don't have to appear on camera</a:t>
            </a:r>
          </a:p>
          <a:p>
            <a:r>
              <a:rPr lang="en-US" sz="2800" dirty="0">
                <a:solidFill>
                  <a:schemeClr val="tx1"/>
                </a:solidFill>
              </a:rPr>
              <a:t>Stick to what's supported in the literature - how can you cite your sources?</a:t>
            </a:r>
          </a:p>
          <a:p>
            <a:r>
              <a:rPr lang="en-US" sz="2800" dirty="0">
                <a:solidFill>
                  <a:schemeClr val="tx1"/>
                </a:solidFill>
              </a:rPr>
              <a:t>You can collaborate with other creators </a:t>
            </a:r>
          </a:p>
          <a:p>
            <a:r>
              <a:rPr lang="en-US" sz="2800" dirty="0">
                <a:solidFill>
                  <a:schemeClr val="tx1"/>
                </a:solidFill>
              </a:rPr>
              <a:t>You can add warnings to posts if you're including images of human </a:t>
            </a:r>
            <a:r>
              <a:rPr lang="en-US" sz="2800" dirty="0" smtClean="0">
                <a:solidFill>
                  <a:schemeClr val="tx1"/>
                </a:solidFill>
              </a:rPr>
              <a:t>remains (check community guidelines!) </a:t>
            </a:r>
          </a:p>
          <a:p>
            <a:r>
              <a:rPr lang="en-US" sz="2800" dirty="0" smtClean="0">
                <a:solidFill>
                  <a:schemeClr val="tx1"/>
                </a:solidFill>
              </a:rPr>
              <a:t>For videos: use royalty-free music </a:t>
            </a:r>
            <a:endParaRPr lang="en-US" sz="2800" dirty="0">
              <a:solidFill>
                <a:schemeClr val="tx1"/>
              </a:solidFill>
            </a:endParaRPr>
          </a:p>
        </p:txBody>
      </p:sp>
      <p:sp>
        <p:nvSpPr>
          <p:cNvPr id="163" name="Text Placeholder 162"/>
          <p:cNvSpPr>
            <a:spLocks noGrp="1"/>
          </p:cNvSpPr>
          <p:nvPr>
            <p:ph type="body" sz="quarter" idx="22"/>
          </p:nvPr>
        </p:nvSpPr>
        <p:spPr>
          <a:xfrm>
            <a:off x="11372854" y="16137489"/>
            <a:ext cx="10178651" cy="1227568"/>
          </a:xfrm>
          <a:solidFill>
            <a:schemeClr val="bg2">
              <a:lumMod val="50000"/>
            </a:schemeClr>
          </a:solidFill>
        </p:spPr>
        <p:txBody>
          <a:bodyPr/>
          <a:lstStyle/>
          <a:p>
            <a:r>
              <a:rPr lang="en-US" sz="4000" dirty="0">
                <a:solidFill>
                  <a:schemeClr val="tx1"/>
                </a:solidFill>
              </a:rPr>
              <a:t>Things to Remember</a:t>
            </a:r>
          </a:p>
          <a:p>
            <a:endParaRPr lang="en-US" dirty="0"/>
          </a:p>
        </p:txBody>
      </p:sp>
      <p:sp>
        <p:nvSpPr>
          <p:cNvPr id="164" name="Text Placeholder 163"/>
          <p:cNvSpPr>
            <a:spLocks noGrp="1"/>
          </p:cNvSpPr>
          <p:nvPr>
            <p:ph type="body" sz="quarter" idx="23"/>
          </p:nvPr>
        </p:nvSpPr>
        <p:spPr>
          <a:xfrm>
            <a:off x="11371661" y="4565938"/>
            <a:ext cx="10178651" cy="10744864"/>
          </a:xfrm>
          <a:solidFill>
            <a:schemeClr val="bg1">
              <a:lumMod val="85000"/>
            </a:schemeClr>
          </a:solidFill>
        </p:spPr>
        <p:txBody>
          <a:bodyPr/>
          <a:lstStyle/>
          <a:p>
            <a:pPr algn="ctr"/>
            <a:r>
              <a:rPr lang="en-US" sz="2800" dirty="0">
                <a:solidFill>
                  <a:schemeClr val="tx1"/>
                </a:solidFill>
              </a:rPr>
              <a:t>Instagram: photos and videos</a:t>
            </a:r>
          </a:p>
          <a:p>
            <a:pPr algn="ctr"/>
            <a:r>
              <a:rPr lang="en-US" sz="2800" dirty="0" smtClean="0">
                <a:solidFill>
                  <a:schemeClr val="tx1"/>
                </a:solidFill>
              </a:rPr>
              <a:t>Twitter/X: </a:t>
            </a:r>
            <a:r>
              <a:rPr lang="en-US" sz="2800" dirty="0">
                <a:solidFill>
                  <a:schemeClr val="tx1"/>
                </a:solidFill>
              </a:rPr>
              <a:t>easier to share links than on Instagram</a:t>
            </a:r>
          </a:p>
          <a:p>
            <a:pPr algn="ctr"/>
            <a:r>
              <a:rPr lang="en-US" sz="2800" dirty="0">
                <a:solidFill>
                  <a:schemeClr val="tx1"/>
                </a:solidFill>
              </a:rPr>
              <a:t>YouTube: </a:t>
            </a:r>
            <a:r>
              <a:rPr lang="en-US" sz="2800" dirty="0" smtClean="0">
                <a:solidFill>
                  <a:schemeClr val="tx1"/>
                </a:solidFill>
              </a:rPr>
              <a:t>stick to a theme (</a:t>
            </a:r>
            <a:r>
              <a:rPr lang="en-US" sz="2800" dirty="0" err="1" smtClean="0">
                <a:solidFill>
                  <a:schemeClr val="tx1"/>
                </a:solidFill>
              </a:rPr>
              <a:t>Adorama</a:t>
            </a:r>
            <a:r>
              <a:rPr lang="en-US" sz="2800" dirty="0" smtClean="0">
                <a:solidFill>
                  <a:schemeClr val="tx1"/>
                </a:solidFill>
              </a:rPr>
              <a:t> 2022)</a:t>
            </a:r>
            <a:endParaRPr lang="en-US" sz="2800" dirty="0">
              <a:solidFill>
                <a:schemeClr val="tx1"/>
              </a:solidFill>
            </a:endParaRPr>
          </a:p>
          <a:p>
            <a:pPr algn="ctr"/>
            <a:r>
              <a:rPr lang="en-US" sz="2800" dirty="0">
                <a:solidFill>
                  <a:schemeClr val="tx1"/>
                </a:solidFill>
              </a:rPr>
              <a:t>Facebook: pages for organizations, departments</a:t>
            </a:r>
          </a:p>
          <a:p>
            <a:pPr algn="ctr"/>
            <a:r>
              <a:rPr lang="en-US" sz="2800" dirty="0" err="1">
                <a:solidFill>
                  <a:schemeClr val="tx1"/>
                </a:solidFill>
              </a:rPr>
              <a:t>TikTok</a:t>
            </a:r>
            <a:r>
              <a:rPr lang="en-US" sz="2800" dirty="0">
                <a:solidFill>
                  <a:schemeClr val="tx1"/>
                </a:solidFill>
              </a:rPr>
              <a:t>: short-form video content</a:t>
            </a:r>
          </a:p>
          <a:p>
            <a:pPr algn="ctr"/>
            <a:r>
              <a:rPr lang="en-US" sz="2800" dirty="0">
                <a:solidFill>
                  <a:schemeClr val="tx1"/>
                </a:solidFill>
              </a:rPr>
              <a:t>Threads: Meta's rival to Twitter </a:t>
            </a:r>
          </a:p>
          <a:p>
            <a:pPr algn="ctr"/>
            <a:r>
              <a:rPr lang="en-US" sz="2800" dirty="0" smtClean="0">
                <a:solidFill>
                  <a:schemeClr val="tx1"/>
                </a:solidFill>
              </a:rPr>
              <a:t>Blogs</a:t>
            </a:r>
          </a:p>
          <a:p>
            <a:endParaRPr lang="en-US" sz="2800" dirty="0" smtClean="0">
              <a:solidFill>
                <a:schemeClr val="tx1"/>
              </a:solidFill>
            </a:endParaRPr>
          </a:p>
          <a:p>
            <a:endParaRPr lang="en-US" sz="2800" dirty="0">
              <a:solidFill>
                <a:schemeClr val="tx1"/>
              </a:solidFill>
            </a:endParaRPr>
          </a:p>
          <a:p>
            <a:pPr algn="ctr"/>
            <a:r>
              <a:rPr lang="en-US" sz="2800" b="1" dirty="0">
                <a:solidFill>
                  <a:schemeClr val="tx1"/>
                </a:solidFill>
              </a:rPr>
              <a:t>Educational Content On </a:t>
            </a:r>
            <a:r>
              <a:rPr lang="en-US" sz="2800" b="1" dirty="0" smtClean="0">
                <a:solidFill>
                  <a:schemeClr val="tx1"/>
                </a:solidFill>
              </a:rPr>
              <a:t>YouTube</a:t>
            </a:r>
            <a:endParaRPr lang="en-US" sz="2800" b="1" dirty="0">
              <a:solidFill>
                <a:schemeClr val="tx1"/>
              </a:solidFill>
            </a:endParaRPr>
          </a:p>
          <a:p>
            <a:pPr algn="ctr"/>
            <a:r>
              <a:rPr lang="en-US" sz="2800" dirty="0" smtClean="0">
                <a:solidFill>
                  <a:schemeClr val="tx1"/>
                </a:solidFill>
              </a:rPr>
              <a:t>Archaeology: Stefan Milo, </a:t>
            </a:r>
            <a:r>
              <a:rPr lang="en-US" sz="2800" dirty="0" err="1" smtClean="0">
                <a:solidFill>
                  <a:schemeClr val="tx1"/>
                </a:solidFill>
              </a:rPr>
              <a:t>Miniminuteman</a:t>
            </a:r>
            <a:endParaRPr lang="en-US" sz="2800" dirty="0">
              <a:solidFill>
                <a:schemeClr val="tx1"/>
              </a:solidFill>
            </a:endParaRPr>
          </a:p>
          <a:p>
            <a:pPr algn="ctr"/>
            <a:r>
              <a:rPr lang="en-US" sz="2800" dirty="0" smtClean="0">
                <a:solidFill>
                  <a:schemeClr val="tx1"/>
                </a:solidFill>
              </a:rPr>
              <a:t>Religious Studies: Religion </a:t>
            </a:r>
            <a:r>
              <a:rPr lang="en-US" sz="2800" dirty="0">
                <a:solidFill>
                  <a:schemeClr val="tx1"/>
                </a:solidFill>
              </a:rPr>
              <a:t>For </a:t>
            </a:r>
            <a:r>
              <a:rPr lang="en-US" sz="2800" dirty="0" smtClean="0">
                <a:solidFill>
                  <a:schemeClr val="tx1"/>
                </a:solidFill>
              </a:rPr>
              <a:t>Breakfast, Let’s Talk Religion, Angela’s Symposium, Esoterica</a:t>
            </a:r>
            <a:endParaRPr lang="en-US" sz="2800" dirty="0">
              <a:solidFill>
                <a:schemeClr val="tx1"/>
              </a:solidFill>
            </a:endParaRPr>
          </a:p>
          <a:p>
            <a:pPr algn="ctr"/>
            <a:r>
              <a:rPr lang="en-US" sz="2800" dirty="0" smtClean="0">
                <a:solidFill>
                  <a:schemeClr val="tx1"/>
                </a:solidFill>
              </a:rPr>
              <a:t>Paleontology: Raptor </a:t>
            </a:r>
            <a:r>
              <a:rPr lang="en-US" sz="2800" dirty="0">
                <a:solidFill>
                  <a:schemeClr val="tx1"/>
                </a:solidFill>
              </a:rPr>
              <a:t>Chatter</a:t>
            </a:r>
          </a:p>
          <a:p>
            <a:pPr algn="ctr"/>
            <a:r>
              <a:rPr lang="en-US" sz="2800" dirty="0" smtClean="0">
                <a:solidFill>
                  <a:schemeClr val="tx1"/>
                </a:solidFill>
              </a:rPr>
              <a:t>Medicine: </a:t>
            </a:r>
            <a:r>
              <a:rPr lang="en-US" sz="2800" dirty="0" err="1" smtClean="0">
                <a:solidFill>
                  <a:schemeClr val="tx1"/>
                </a:solidFill>
              </a:rPr>
              <a:t>Medlife</a:t>
            </a:r>
            <a:r>
              <a:rPr lang="en-US" sz="2800" dirty="0" smtClean="0">
                <a:solidFill>
                  <a:schemeClr val="tx1"/>
                </a:solidFill>
              </a:rPr>
              <a:t> Crisis, Institute of Human Anatomy, Patrick Kelly</a:t>
            </a:r>
            <a:endParaRPr lang="en-US" sz="2800" dirty="0">
              <a:solidFill>
                <a:schemeClr val="tx1"/>
              </a:solidFill>
            </a:endParaRPr>
          </a:p>
          <a:p>
            <a:pPr algn="ctr"/>
            <a:r>
              <a:rPr lang="en-US" sz="2800" dirty="0" smtClean="0">
                <a:solidFill>
                  <a:schemeClr val="tx1"/>
                </a:solidFill>
              </a:rPr>
              <a:t>Science: </a:t>
            </a:r>
            <a:r>
              <a:rPr lang="en-US" sz="2800" dirty="0" err="1" smtClean="0">
                <a:solidFill>
                  <a:schemeClr val="tx1"/>
                </a:solidFill>
              </a:rPr>
              <a:t>SciShow</a:t>
            </a:r>
            <a:r>
              <a:rPr lang="en-US" sz="2800" dirty="0" smtClean="0">
                <a:solidFill>
                  <a:schemeClr val="tx1"/>
                </a:solidFill>
              </a:rPr>
              <a:t>, Kyle Hill, Science Unbound</a:t>
            </a:r>
            <a:endParaRPr lang="en-US" sz="2800" dirty="0">
              <a:solidFill>
                <a:schemeClr val="tx1"/>
              </a:solidFill>
            </a:endParaRPr>
          </a:p>
          <a:p>
            <a:pPr algn="ctr"/>
            <a:r>
              <a:rPr lang="en-US" sz="2800" dirty="0" smtClean="0">
                <a:solidFill>
                  <a:schemeClr val="tx1"/>
                </a:solidFill>
              </a:rPr>
              <a:t>History: Useful Charts, </a:t>
            </a:r>
            <a:r>
              <a:rPr lang="en-US" sz="2800" dirty="0" err="1" smtClean="0">
                <a:solidFill>
                  <a:schemeClr val="tx1"/>
                </a:solidFill>
              </a:rPr>
              <a:t>Biographics</a:t>
            </a:r>
            <a:r>
              <a:rPr lang="en-US" sz="2800" dirty="0" smtClean="0">
                <a:solidFill>
                  <a:schemeClr val="tx1"/>
                </a:solidFill>
              </a:rPr>
              <a:t>, History Calling</a:t>
            </a:r>
            <a:endParaRPr lang="en-US" sz="2800" dirty="0">
              <a:solidFill>
                <a:schemeClr val="tx1"/>
              </a:solidFill>
            </a:endParaRPr>
          </a:p>
          <a:p>
            <a:pPr algn="ctr"/>
            <a:r>
              <a:rPr lang="en-US" sz="2800" dirty="0" smtClean="0">
                <a:solidFill>
                  <a:schemeClr val="tx1"/>
                </a:solidFill>
              </a:rPr>
              <a:t>Zoology: Lindsay Nikole</a:t>
            </a:r>
          </a:p>
          <a:p>
            <a:pPr algn="ctr"/>
            <a:r>
              <a:rPr lang="en-US" sz="2800" dirty="0" smtClean="0">
                <a:solidFill>
                  <a:schemeClr val="tx1"/>
                </a:solidFill>
              </a:rPr>
              <a:t>Space: </a:t>
            </a:r>
            <a:r>
              <a:rPr lang="en-US" sz="2800" dirty="0" err="1" smtClean="0">
                <a:solidFill>
                  <a:schemeClr val="tx1"/>
                </a:solidFill>
              </a:rPr>
              <a:t>Astrographics</a:t>
            </a:r>
            <a:r>
              <a:rPr lang="en-US" sz="2800" dirty="0" smtClean="0">
                <a:solidFill>
                  <a:schemeClr val="tx1"/>
                </a:solidFill>
              </a:rPr>
              <a:t> </a:t>
            </a:r>
          </a:p>
          <a:p>
            <a:endParaRPr lang="en-US" dirty="0"/>
          </a:p>
        </p:txBody>
      </p:sp>
      <p:sp>
        <p:nvSpPr>
          <p:cNvPr id="165" name="Text Placeholder 164"/>
          <p:cNvSpPr>
            <a:spLocks noGrp="1"/>
          </p:cNvSpPr>
          <p:nvPr>
            <p:ph type="body" sz="quarter" idx="24"/>
          </p:nvPr>
        </p:nvSpPr>
        <p:spPr>
          <a:xfrm>
            <a:off x="11366899" y="2599706"/>
            <a:ext cx="10184606" cy="1966232"/>
          </a:xfrm>
          <a:solidFill>
            <a:schemeClr val="bg2">
              <a:lumMod val="50000"/>
            </a:schemeClr>
          </a:solidFill>
        </p:spPr>
        <p:txBody>
          <a:bodyPr/>
          <a:lstStyle/>
          <a:p>
            <a:endParaRPr lang="en-US" sz="4000" dirty="0" smtClean="0">
              <a:solidFill>
                <a:schemeClr val="tx1"/>
              </a:solidFill>
            </a:endParaRPr>
          </a:p>
          <a:p>
            <a:r>
              <a:rPr lang="en-US" sz="4000" dirty="0" smtClean="0">
                <a:solidFill>
                  <a:schemeClr val="tx1"/>
                </a:solidFill>
              </a:rPr>
              <a:t>Platforms</a:t>
            </a:r>
            <a:endParaRPr lang="en-US" sz="4000" dirty="0">
              <a:solidFill>
                <a:schemeClr val="tx1"/>
              </a:solidFill>
            </a:endParaRPr>
          </a:p>
          <a:p>
            <a:endParaRPr lang="en-US" dirty="0"/>
          </a:p>
        </p:txBody>
      </p:sp>
      <p:sp>
        <p:nvSpPr>
          <p:cNvPr id="166" name="Text Placeholder 165"/>
          <p:cNvSpPr>
            <a:spLocks noGrp="1"/>
          </p:cNvSpPr>
          <p:nvPr>
            <p:ph type="body" sz="quarter" idx="25"/>
          </p:nvPr>
        </p:nvSpPr>
        <p:spPr>
          <a:xfrm>
            <a:off x="22046806" y="3402771"/>
            <a:ext cx="10182022" cy="747437"/>
          </a:xfrm>
          <a:solidFill>
            <a:schemeClr val="bg2">
              <a:lumMod val="50000"/>
            </a:schemeClr>
          </a:solidFill>
        </p:spPr>
        <p:txBody>
          <a:bodyPr/>
          <a:lstStyle/>
          <a:p>
            <a:r>
              <a:rPr lang="en-US" sz="4000" dirty="0">
                <a:solidFill>
                  <a:schemeClr val="tx1"/>
                </a:solidFill>
              </a:rPr>
              <a:t>Why should we do this?</a:t>
            </a:r>
            <a:endParaRPr lang="en-US" sz="4000" dirty="0">
              <a:solidFill>
                <a:schemeClr val="tx1"/>
              </a:solidFill>
            </a:endParaRPr>
          </a:p>
        </p:txBody>
      </p:sp>
      <p:sp>
        <p:nvSpPr>
          <p:cNvPr id="167" name="Text Placeholder 166"/>
          <p:cNvSpPr>
            <a:spLocks noGrp="1"/>
          </p:cNvSpPr>
          <p:nvPr>
            <p:ph type="body" sz="quarter" idx="26"/>
          </p:nvPr>
        </p:nvSpPr>
        <p:spPr>
          <a:xfrm>
            <a:off x="22046806" y="4002937"/>
            <a:ext cx="10182022" cy="6103593"/>
          </a:xfrm>
          <a:solidFill>
            <a:schemeClr val="bg1">
              <a:lumMod val="85000"/>
            </a:schemeClr>
          </a:solidFill>
        </p:spPr>
        <p:txBody>
          <a:bodyPr/>
          <a:lstStyle/>
          <a:p>
            <a:r>
              <a:rPr lang="en-US" sz="2800" dirty="0">
                <a:solidFill>
                  <a:schemeClr val="tx1"/>
                </a:solidFill>
              </a:rPr>
              <a:t>Social media is a </a:t>
            </a:r>
            <a:r>
              <a:rPr lang="en-US" sz="2800" dirty="0" smtClean="0">
                <a:solidFill>
                  <a:schemeClr val="tx1"/>
                </a:solidFill>
              </a:rPr>
              <a:t>powerful </a:t>
            </a:r>
            <a:r>
              <a:rPr lang="en-US" sz="2800" dirty="0">
                <a:solidFill>
                  <a:schemeClr val="tx1"/>
                </a:solidFill>
              </a:rPr>
              <a:t>tool for communication. It is an easily accessible way to get scientific information in front of an audience on our own and show the general public what we do</a:t>
            </a:r>
            <a:r>
              <a:rPr lang="en-US" sz="2800" dirty="0" smtClean="0">
                <a:solidFill>
                  <a:schemeClr val="tx1"/>
                </a:solidFill>
              </a:rPr>
              <a:t>. Paywalls and subscription fees restrict access to information, whether that information is in peer-reviewed articles or newspapers. Social media platforms lack these restrictions. They also allow </a:t>
            </a:r>
            <a:r>
              <a:rPr lang="en-US" sz="2800" dirty="0">
                <a:solidFill>
                  <a:schemeClr val="tx1"/>
                </a:solidFill>
              </a:rPr>
              <a:t>us to make connections both with each other and with students who are interested in anthropology. </a:t>
            </a:r>
            <a:endParaRPr lang="en-US" sz="2800" dirty="0" smtClean="0">
              <a:solidFill>
                <a:schemeClr val="tx1"/>
              </a:solidFill>
            </a:endParaRPr>
          </a:p>
          <a:p>
            <a:endParaRPr lang="en-US" sz="2800" dirty="0">
              <a:solidFill>
                <a:schemeClr val="tx1"/>
              </a:solidFill>
            </a:endParaRPr>
          </a:p>
          <a:p>
            <a:r>
              <a:rPr lang="en-US" sz="2800" dirty="0">
                <a:solidFill>
                  <a:schemeClr val="tx1"/>
                </a:solidFill>
              </a:rPr>
              <a:t>With more people turning to social media for news and information, we need to use these platforms in the wider context of science </a:t>
            </a:r>
            <a:r>
              <a:rPr lang="en-US" sz="2800" dirty="0" smtClean="0">
                <a:solidFill>
                  <a:schemeClr val="tx1"/>
                </a:solidFill>
              </a:rPr>
              <a:t>education. </a:t>
            </a:r>
            <a:r>
              <a:rPr lang="en-US" sz="2800" dirty="0">
                <a:solidFill>
                  <a:schemeClr val="tx1"/>
                </a:solidFill>
              </a:rPr>
              <a:t>The platforms' accessibility means we can do this ourselves.</a:t>
            </a:r>
            <a:endParaRPr lang="en-US" sz="2800" dirty="0">
              <a:solidFill>
                <a:schemeClr val="tx1"/>
              </a:solidFill>
            </a:endParaRPr>
          </a:p>
        </p:txBody>
      </p:sp>
      <p:sp>
        <p:nvSpPr>
          <p:cNvPr id="168" name="Text Placeholder 167"/>
          <p:cNvSpPr>
            <a:spLocks noGrp="1"/>
          </p:cNvSpPr>
          <p:nvPr>
            <p:ph type="body" sz="quarter" idx="27"/>
          </p:nvPr>
        </p:nvSpPr>
        <p:spPr>
          <a:xfrm>
            <a:off x="22046806" y="11366189"/>
            <a:ext cx="10182022" cy="747437"/>
          </a:xfrm>
          <a:solidFill>
            <a:schemeClr val="bg2">
              <a:lumMod val="50000"/>
            </a:schemeClr>
          </a:solidFill>
        </p:spPr>
        <p:txBody>
          <a:bodyPr/>
          <a:lstStyle/>
          <a:p>
            <a:r>
              <a:rPr lang="en-US" sz="4000" dirty="0" smtClean="0">
                <a:solidFill>
                  <a:schemeClr val="tx1"/>
                </a:solidFill>
              </a:rPr>
              <a:t>References</a:t>
            </a:r>
            <a:endParaRPr lang="en-US" sz="4000" dirty="0">
              <a:solidFill>
                <a:schemeClr val="tx1"/>
              </a:solidFill>
            </a:endParaRPr>
          </a:p>
        </p:txBody>
      </p:sp>
      <p:sp>
        <p:nvSpPr>
          <p:cNvPr id="169" name="Text Placeholder 168"/>
          <p:cNvSpPr>
            <a:spLocks noGrp="1"/>
          </p:cNvSpPr>
          <p:nvPr>
            <p:ph type="body" sz="quarter" idx="28"/>
          </p:nvPr>
        </p:nvSpPr>
        <p:spPr>
          <a:xfrm>
            <a:off x="22043033" y="11966354"/>
            <a:ext cx="10185796" cy="2157897"/>
          </a:xfrm>
          <a:solidFill>
            <a:schemeClr val="bg1">
              <a:lumMod val="85000"/>
            </a:schemeClr>
          </a:solidFill>
        </p:spPr>
        <p:txBody>
          <a:bodyPr/>
          <a:lstStyle/>
          <a:p>
            <a:r>
              <a:rPr lang="en-US" dirty="0" err="1" smtClean="0">
                <a:solidFill>
                  <a:schemeClr val="tx1"/>
                </a:solidFill>
              </a:rPr>
              <a:t>Adorama</a:t>
            </a:r>
            <a:r>
              <a:rPr lang="en-US" dirty="0" smtClean="0">
                <a:solidFill>
                  <a:schemeClr val="tx1"/>
                </a:solidFill>
              </a:rPr>
              <a:t>. 2022. “10 Tips for Starting a YouTube Channel.” Accessed August 22, 2022. </a:t>
            </a:r>
            <a:r>
              <a:rPr lang="en-US" dirty="0" smtClean="0">
                <a:solidFill>
                  <a:schemeClr val="tx1"/>
                </a:solidFill>
                <a:hlinkClick r:id="rId3"/>
              </a:rPr>
              <a:t>www.adorama.com/alC/10-tips-for-starting-a-youtube-channel</a:t>
            </a:r>
            <a:r>
              <a:rPr lang="en-US" dirty="0" smtClean="0">
                <a:solidFill>
                  <a:schemeClr val="tx1"/>
                </a:solidFill>
              </a:rPr>
              <a:t> </a:t>
            </a:r>
            <a:endParaRPr lang="en-US" dirty="0" smtClean="0">
              <a:solidFill>
                <a:schemeClr val="tx1"/>
              </a:solidFill>
            </a:endParaRPr>
          </a:p>
          <a:p>
            <a:r>
              <a:rPr lang="en-US" dirty="0" smtClean="0">
                <a:solidFill>
                  <a:schemeClr val="tx1"/>
                </a:solidFill>
              </a:rPr>
              <a:t>Macready, Hannah. 2022. “How to Use Hashtags in 2022: A Guide for Every Network.” Accessed August 9, 2022. </a:t>
            </a:r>
            <a:r>
              <a:rPr lang="en-US" dirty="0" smtClean="0">
                <a:solidFill>
                  <a:schemeClr val="tx1"/>
                </a:solidFill>
                <a:hlinkClick r:id="rId4"/>
              </a:rPr>
              <a:t>https://blog.hotsuite.com/how-to-use-hashtags</a:t>
            </a:r>
            <a:r>
              <a:rPr lang="en-US" dirty="0" smtClean="0">
                <a:solidFill>
                  <a:schemeClr val="tx1"/>
                </a:solidFill>
              </a:rPr>
              <a:t> </a:t>
            </a:r>
          </a:p>
          <a:p>
            <a:endParaRPr lang="en-US" dirty="0">
              <a:solidFill>
                <a:schemeClr val="tx1"/>
              </a:solidFill>
            </a:endParaRPr>
          </a:p>
          <a:p>
            <a:r>
              <a:rPr lang="en-US" dirty="0" smtClean="0">
                <a:solidFill>
                  <a:schemeClr val="tx1"/>
                </a:solidFill>
              </a:rPr>
              <a:t>Logo images from Wikimedia Commons. </a:t>
            </a:r>
            <a:endParaRPr lang="en-US" dirty="0">
              <a:solidFill>
                <a:schemeClr val="tx1"/>
              </a:solidFill>
            </a:endParaRPr>
          </a:p>
        </p:txBody>
      </p:sp>
      <p:sp>
        <p:nvSpPr>
          <p:cNvPr id="256" name="Text Placeholder 255"/>
          <p:cNvSpPr>
            <a:spLocks noGrp="1"/>
          </p:cNvSpPr>
          <p:nvPr>
            <p:ph type="body" sz="quarter" idx="29"/>
          </p:nvPr>
        </p:nvSpPr>
        <p:spPr>
          <a:xfrm>
            <a:off x="22046806" y="16954729"/>
            <a:ext cx="10182022" cy="747437"/>
          </a:xfrm>
          <a:solidFill>
            <a:schemeClr val="bg2">
              <a:lumMod val="50000"/>
            </a:schemeClr>
          </a:solidFill>
        </p:spPr>
        <p:txBody>
          <a:bodyPr/>
          <a:lstStyle/>
          <a:p>
            <a:r>
              <a:rPr lang="en-US" sz="4000" dirty="0" smtClean="0">
                <a:solidFill>
                  <a:schemeClr val="tx1"/>
                </a:solidFill>
              </a:rPr>
              <a:t>Acknowledgments</a:t>
            </a:r>
            <a:r>
              <a:rPr lang="en-US" dirty="0" smtClean="0">
                <a:solidFill>
                  <a:schemeClr val="tx1"/>
                </a:solidFill>
              </a:rPr>
              <a:t> </a:t>
            </a:r>
            <a:endParaRPr lang="en-US" dirty="0">
              <a:solidFill>
                <a:schemeClr val="tx1"/>
              </a:solidFill>
            </a:endParaRPr>
          </a:p>
        </p:txBody>
      </p:sp>
      <p:sp>
        <p:nvSpPr>
          <p:cNvPr id="257" name="Text Placeholder 256"/>
          <p:cNvSpPr>
            <a:spLocks noGrp="1"/>
          </p:cNvSpPr>
          <p:nvPr>
            <p:ph type="body" sz="quarter" idx="30"/>
          </p:nvPr>
        </p:nvSpPr>
        <p:spPr>
          <a:solidFill>
            <a:schemeClr val="bg1">
              <a:lumMod val="85000"/>
            </a:schemeClr>
          </a:solidFill>
        </p:spPr>
        <p:txBody>
          <a:bodyPr/>
          <a:lstStyle/>
          <a:p>
            <a:r>
              <a:rPr lang="en-US" dirty="0" smtClean="0">
                <a:solidFill>
                  <a:schemeClr val="tx1"/>
                </a:solidFill>
              </a:rPr>
              <a:t>Thank you to Dr. </a:t>
            </a:r>
            <a:r>
              <a:rPr lang="en-US" dirty="0" err="1" smtClean="0">
                <a:solidFill>
                  <a:schemeClr val="tx1"/>
                </a:solidFill>
              </a:rPr>
              <a:t>Meradeth</a:t>
            </a:r>
            <a:r>
              <a:rPr lang="en-US" dirty="0" smtClean="0">
                <a:solidFill>
                  <a:schemeClr val="tx1"/>
                </a:solidFill>
              </a:rPr>
              <a:t> Snow for encouraging me to do this and putting up with my nonsense. </a:t>
            </a:r>
            <a:endParaRPr lang="en-US" dirty="0">
              <a:solidFill>
                <a:schemeClr val="tx1"/>
              </a:solidFill>
            </a:endParaRPr>
          </a:p>
        </p:txBody>
      </p:sp>
      <p:sp>
        <p:nvSpPr>
          <p:cNvPr id="295" name="Text Placeholder 294"/>
          <p:cNvSpPr>
            <a:spLocks noGrp="1"/>
          </p:cNvSpPr>
          <p:nvPr>
            <p:ph type="body" sz="quarter" idx="150"/>
          </p:nvPr>
        </p:nvSpPr>
        <p:spPr>
          <a:solidFill>
            <a:schemeClr val="bg2">
              <a:lumMod val="50000"/>
            </a:schemeClr>
          </a:solidFill>
        </p:spPr>
        <p:txBody>
          <a:bodyPr>
            <a:normAutofit lnSpcReduction="10000"/>
          </a:bodyPr>
          <a:lstStyle/>
          <a:p>
            <a:r>
              <a:rPr lang="en-US" b="1" dirty="0">
                <a:solidFill>
                  <a:schemeClr val="tx1"/>
                </a:solidFill>
              </a:rPr>
              <a:t>Danielle Airola, M.A</a:t>
            </a:r>
            <a:endParaRPr lang="en-US" dirty="0">
              <a:solidFill>
                <a:schemeClr val="tx1"/>
              </a:solidFill>
            </a:endParaRPr>
          </a:p>
        </p:txBody>
      </p:sp>
      <p:sp>
        <p:nvSpPr>
          <p:cNvPr id="296" name="Text Placeholder 295"/>
          <p:cNvSpPr>
            <a:spLocks noGrp="1"/>
          </p:cNvSpPr>
          <p:nvPr>
            <p:ph type="body" sz="quarter" idx="184"/>
          </p:nvPr>
        </p:nvSpPr>
        <p:spPr>
          <a:solidFill>
            <a:schemeClr val="bg2">
              <a:lumMod val="50000"/>
            </a:schemeClr>
          </a:solidFill>
        </p:spPr>
        <p:txBody>
          <a:bodyPr>
            <a:normAutofit fontScale="92500" lnSpcReduction="10000"/>
          </a:bodyPr>
          <a:lstStyle/>
          <a:p>
            <a:r>
              <a:rPr lang="en-US" b="1" dirty="0">
                <a:solidFill>
                  <a:schemeClr val="tx1"/>
                </a:solidFill>
              </a:rPr>
              <a:t>University of Montana</a:t>
            </a:r>
            <a:endParaRPr lang="en-US" dirty="0">
              <a:solidFill>
                <a:schemeClr val="tx1"/>
              </a:solidFill>
            </a:endParaRPr>
          </a:p>
        </p:txBody>
      </p:sp>
      <p:sp>
        <p:nvSpPr>
          <p:cNvPr id="297" name="Text Placeholder 296"/>
          <p:cNvSpPr>
            <a:spLocks noGrp="1"/>
          </p:cNvSpPr>
          <p:nvPr>
            <p:ph type="body" sz="quarter" idx="185"/>
          </p:nvPr>
        </p:nvSpPr>
        <p:spPr>
          <a:solidFill>
            <a:schemeClr val="bg2">
              <a:lumMod val="50000"/>
            </a:schemeClr>
          </a:solidFill>
        </p:spPr>
        <p:txBody>
          <a:bodyPr/>
          <a:lstStyle/>
          <a:p>
            <a:r>
              <a:rPr lang="en-US" dirty="0">
                <a:solidFill>
                  <a:schemeClr val="tx1"/>
                </a:solidFill>
              </a:rPr>
              <a:t>Anthropology on Social Media</a:t>
            </a:r>
            <a:endParaRPr lang="en-US" dirty="0">
              <a:solidFill>
                <a:schemeClr val="tx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2608" y="19712686"/>
            <a:ext cx="10135792" cy="2232914"/>
          </a:xfrm>
          <a:prstGeom prst="rect">
            <a:avLst/>
          </a:prstGeom>
        </p:spPr>
      </p:pic>
      <p:pic>
        <p:nvPicPr>
          <p:cNvPr id="1026" name="Picture 2" descr="File:Youtube logo.pn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09564" y="8141231"/>
            <a:ext cx="1434935" cy="9932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Instagram logo 2016.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54801" y="7753760"/>
            <a:ext cx="1768185" cy="17681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Logo of Twitter.svg - Wikimedia Comm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8688" y="6588608"/>
            <a:ext cx="2259296" cy="185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19635"/>
      </p:ext>
    </p:extLst>
  </p:cSld>
  <p:clrMapOvr>
    <a:masterClrMapping/>
  </p:clrMapOvr>
</p:sld>
</file>

<file path=ppt/theme/theme1.xml><?xml version="1.0" encoding="utf-8"?>
<a:theme xmlns:a="http://schemas.openxmlformats.org/drawingml/2006/main" name="48x72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Template>
  <TotalTime>31901</TotalTime>
  <Words>565</Words>
  <Application>Microsoft Office PowerPoint</Application>
  <PresentationFormat>Custom</PresentationFormat>
  <Paragraphs>60</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48x72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48x72 PowerPoint Presentation</dc:title>
  <dc:subject>Research poster presentation template </dc:subject>
  <dc:creator>PosterPresentations.com</dc:creator>
  <cp:keywords>48x72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Danielle Airola</cp:lastModifiedBy>
  <cp:revision>120</cp:revision>
  <dcterms:created xsi:type="dcterms:W3CDTF">2012-02-09T21:09:21Z</dcterms:created>
  <dcterms:modified xsi:type="dcterms:W3CDTF">2024-02-03T19:39:58Z</dcterms:modified>
  <cp:category>Research poster templates </cp:category>
</cp:coreProperties>
</file>