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545" r:id="rId4"/>
    <p:sldId id="588" r:id="rId5"/>
    <p:sldId id="581" r:id="rId6"/>
    <p:sldId id="582" r:id="rId7"/>
    <p:sldId id="587" r:id="rId8"/>
    <p:sldId id="583" r:id="rId9"/>
    <p:sldId id="371" r:id="rId10"/>
    <p:sldId id="368" r:id="rId11"/>
    <p:sldId id="585" r:id="rId12"/>
    <p:sldId id="589" r:id="rId13"/>
    <p:sldId id="549" r:id="rId14"/>
    <p:sldId id="551" r:id="rId15"/>
    <p:sldId id="552" r:id="rId16"/>
    <p:sldId id="560" r:id="rId17"/>
    <p:sldId id="580" r:id="rId18"/>
    <p:sldId id="57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35AA"/>
    <a:srgbClr val="9E6A93"/>
    <a:srgbClr val="FFF8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85" autoAdjust="0"/>
    <p:restoredTop sz="89879" autoAdjust="0"/>
  </p:normalViewPr>
  <p:slideViewPr>
    <p:cSldViewPr snapToGrid="0">
      <p:cViewPr varScale="1">
        <p:scale>
          <a:sx n="143" d="100"/>
          <a:sy n="143" d="100"/>
        </p:scale>
        <p:origin x="416" y="2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F4327-F082-48A9-9C92-36DFE71B2D65}" type="datetimeFigureOut">
              <a:rPr lang="en-US" smtClean="0"/>
              <a:t>2/28/24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F28C93-AAEE-478F-8DB2-CB0B8B9DF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88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F28C93-AAEE-478F-8DB2-CB0B8B9DFD8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0748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F28C93-AAEE-478F-8DB2-CB0B8B9DFD8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2034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04AAE4-A9E4-4C51-1C76-2E6F7056A6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A57826E-7E25-AABB-DB27-56EDE0FA71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AB1DEFB-45EA-8B9F-3D9E-8DD0F4CBD3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B32D8F-B8FA-0DCF-8110-0D2D33DE0A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F28C93-AAEE-478F-8DB2-CB0B8B9DFD8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0597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D33EFB-E583-4F6A-99C4-E2932438E5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B4D2C4B-A9C3-5250-3511-85E8D528BDA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E016A24-7F6F-C821-8FA2-98278C963B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453CEF-62DF-FEA0-8E0E-885F73AD76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F28C93-AAEE-478F-8DB2-CB0B8B9DFD8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9533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E7363C-C90F-CDD4-9067-7366FCB295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1DB739C-D0BF-2C76-5338-59BDBA74F3B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5C17432-8B5A-341E-40AE-EA49C8D275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6D2699-C87B-5BB7-D465-D7B85E8642D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F28C93-AAEE-478F-8DB2-CB0B8B9DFD8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4538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8ED617-5AE8-629D-8332-E1F452C014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678B92E-122E-4CF7-1003-798228E84A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5E39752-E663-F13B-2BB6-C6CA4B5F15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D47EF5-8003-D5C4-6BA9-B4DC19CC6C9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F28C93-AAEE-478F-8DB2-CB0B8B9DFD8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6280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085C5F-9D1B-69F1-6764-682CE89424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51FC0DD-4CA3-D70B-B0EA-431AD17E024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32C2C2E-776B-5023-CE3E-2AB390FEB6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81A30F-871A-4F36-8374-61C6215F2ED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F28C93-AAEE-478F-8DB2-CB0B8B9DFD8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4967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4C3054-708D-2676-36EE-0EF698BDEB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8D685E8-F237-2912-0EC5-650B9E1CCC5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18F83EF-B1F7-72F0-CF84-54F74DAF2A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6E129C-1960-D84B-B0CC-ACECD5EC2F2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F28C93-AAEE-478F-8DB2-CB0B8B9DFD8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346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Body CS)"/>
              </a:rPr>
              <a:t>The recommended ACIP guidelines reflect the need to balance the presence of maternal antibodies</a:t>
            </a:r>
            <a:r>
              <a:rPr lang="en-US" sz="1800" kern="10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 (Body CS)"/>
              </a:rPr>
              <a:t>6–8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Body CS)"/>
              </a:rPr>
              <a:t>, immunological development</a:t>
            </a:r>
            <a:r>
              <a:rPr lang="en-US" sz="1800" kern="10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Body CS)"/>
              </a:rPr>
              <a:t>9,10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Body CS)"/>
              </a:rPr>
              <a:t>, and epidemiological trends of disease</a:t>
            </a:r>
            <a:r>
              <a:rPr lang="en-US" sz="1800" kern="10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Body CS)"/>
              </a:rPr>
              <a:t>10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Body CS)"/>
              </a:rPr>
              <a:t> to optimize children’s immunity against VPDs.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F28C93-AAEE-478F-8DB2-CB0B8B9DFD8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476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Body CS)"/>
              </a:rPr>
              <a:t>The recommended ACIP guidelines reflect the need to balance the presence of maternal antibodies</a:t>
            </a:r>
            <a:r>
              <a:rPr lang="en-US" sz="1800" kern="10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 (Body CS)"/>
              </a:rPr>
              <a:t>6–8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Body CS)"/>
              </a:rPr>
              <a:t>, immunological development</a:t>
            </a:r>
            <a:r>
              <a:rPr lang="en-US" sz="1800" kern="10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Body CS)"/>
              </a:rPr>
              <a:t>9,10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Body CS)"/>
              </a:rPr>
              <a:t>, and epidemiological trends of disease</a:t>
            </a:r>
            <a:r>
              <a:rPr lang="en-US" sz="1800" kern="10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Body CS)"/>
              </a:rPr>
              <a:t>10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Body CS)"/>
              </a:rPr>
              <a:t> to optimize children’s immunity against VPDs.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F28C93-AAEE-478F-8DB2-CB0B8B9DFD8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5747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Body CS)"/>
              </a:rPr>
              <a:t>The recommended ACIP guidelines reflect the need to balance the presence of maternal antibodies</a:t>
            </a:r>
            <a:r>
              <a:rPr lang="en-US" sz="1800" kern="10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 (Body CS)"/>
              </a:rPr>
              <a:t>6–8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Body CS)"/>
              </a:rPr>
              <a:t>, immunological development</a:t>
            </a:r>
            <a:r>
              <a:rPr lang="en-US" sz="1800" kern="10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Body CS)"/>
              </a:rPr>
              <a:t>9,10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Body CS)"/>
              </a:rPr>
              <a:t>, and epidemiological trends of disease</a:t>
            </a:r>
            <a:r>
              <a:rPr lang="en-US" sz="1800" kern="10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Body CS)"/>
              </a:rPr>
              <a:t>10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Body CS)"/>
              </a:rPr>
              <a:t> to optimize children’s immunity against VPDs.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F28C93-AAEE-478F-8DB2-CB0B8B9DFD8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345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Body CS)"/>
              </a:rPr>
              <a:t>The recommended ACIP guidelines reflect the need to balance the presence of maternal antibodies</a:t>
            </a:r>
            <a:r>
              <a:rPr lang="en-US" sz="1800" kern="10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 (Body CS)"/>
              </a:rPr>
              <a:t>6–8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Body CS)"/>
              </a:rPr>
              <a:t>, immunological development</a:t>
            </a:r>
            <a:r>
              <a:rPr lang="en-US" sz="1800" kern="10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Body CS)"/>
              </a:rPr>
              <a:t>9,10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Body CS)"/>
              </a:rPr>
              <a:t>, and epidemiological trends of disease</a:t>
            </a:r>
            <a:r>
              <a:rPr lang="en-US" sz="1800" kern="10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Body CS)"/>
              </a:rPr>
              <a:t>10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Body CS)"/>
              </a:rPr>
              <a:t> to optimize children’s immunity against VPDs.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F28C93-AAEE-478F-8DB2-CB0B8B9DFD8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7315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Body CS)"/>
              </a:rPr>
              <a:t>The recommended ACIP guidelines reflect the need to balance the presence of maternal antibodies</a:t>
            </a:r>
            <a:r>
              <a:rPr lang="en-US" sz="1800" kern="10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 (Body CS)"/>
              </a:rPr>
              <a:t>6–8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Body CS)"/>
              </a:rPr>
              <a:t>, immunological development</a:t>
            </a:r>
            <a:r>
              <a:rPr lang="en-US" sz="1800" kern="10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Body CS)"/>
              </a:rPr>
              <a:t>9,10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Body CS)"/>
              </a:rPr>
              <a:t>, and epidemiological trends of disease</a:t>
            </a:r>
            <a:r>
              <a:rPr lang="en-US" sz="1800" kern="10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Body CS)"/>
              </a:rPr>
              <a:t>10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Body CS)"/>
              </a:rPr>
              <a:t> to optimize children’s immunity against VPDs.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F28C93-AAEE-478F-8DB2-CB0B8B9DFD8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9353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Body CS)"/>
              </a:rPr>
              <a:t>The recommended ACIP guidelines reflect the need to balance the presence of maternal antibodies</a:t>
            </a:r>
            <a:r>
              <a:rPr lang="en-US" sz="1800" kern="10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 (Body CS)"/>
              </a:rPr>
              <a:t>6–8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Body CS)"/>
              </a:rPr>
              <a:t>, immunological development</a:t>
            </a:r>
            <a:r>
              <a:rPr lang="en-US" sz="1800" kern="10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Body CS)"/>
              </a:rPr>
              <a:t>9,10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Body CS)"/>
              </a:rPr>
              <a:t>, and epidemiological trends of disease</a:t>
            </a:r>
            <a:r>
              <a:rPr lang="en-US" sz="1800" kern="10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Body CS)"/>
              </a:rPr>
              <a:t>10</a:t>
            </a: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Body CS)"/>
              </a:rPr>
              <a:t> to optimize children’s immunity against VPDs.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F28C93-AAEE-478F-8DB2-CB0B8B9DFD8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133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F28C93-AAEE-478F-8DB2-CB0B8B9DFD8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7029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F28C93-AAEE-478F-8DB2-CB0B8B9DFD8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743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BBED0-F94C-406F-843E-76D4B82535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17DFE2-B20A-43B3-9D49-494902F11D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FDEE03-44F0-4E3C-9809-594E6FD5E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9E209-A8BB-4141-909D-A621BCC0BA92}" type="datetimeFigureOut">
              <a:rPr lang="en-US" smtClean="0"/>
              <a:t>2/28/24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2191F-F208-4EFC-9709-E2353E4FD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AF9E1D-5AFC-4DE4-8126-8D0B1198C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4DF7-5610-4854-BC8B-6E79B9766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973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1ACDD-3DC0-42DB-8B80-7BBA499A6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95B4AF-F603-4FFE-9133-F0CB690178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4810D-DE26-4908-971C-9BFB69455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9E209-A8BB-4141-909D-A621BCC0BA92}" type="datetimeFigureOut">
              <a:rPr lang="en-US" smtClean="0"/>
              <a:t>2/28/24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82D6A7-58FE-469B-8D27-C94D5764B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F44C2C-58D9-4833-AC41-F8E28D2D6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4DF7-5610-4854-BC8B-6E79B9766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320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14AFFD-0E52-4399-A45C-0A858992DC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C3F759-589F-4D77-82DD-C54812C45A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DD2AA-CC7D-4960-9ADC-9F6138F5B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9E209-A8BB-4141-909D-A621BCC0BA92}" type="datetimeFigureOut">
              <a:rPr lang="en-US" smtClean="0"/>
              <a:t>2/28/24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02700-1F7F-4BE7-B6BE-743EF8886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76AE22-2CB9-42C3-B508-1D2078D86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4DF7-5610-4854-BC8B-6E79B9766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497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0EE07-6A53-48A6-9DC6-6B0EADEAC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802E6-712D-4E1B-9B14-4F0036042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8AC709-EC80-4F19-A2F5-6A42AAF46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9E209-A8BB-4141-909D-A621BCC0BA92}" type="datetimeFigureOut">
              <a:rPr lang="en-US" smtClean="0"/>
              <a:t>2/28/24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CB336-143D-4F9C-9E14-F0B575FA4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0D07F1-14D2-48BC-B01E-9EB0C5B34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4DF7-5610-4854-BC8B-6E79B9766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221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61D8C-168C-49DA-ADF4-53F059A1D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E8B201-46FE-4CE6-AFBB-ED9D197FA2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67FB91-42CA-4557-AF1D-2D8F743A8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9E209-A8BB-4141-909D-A621BCC0BA92}" type="datetimeFigureOut">
              <a:rPr lang="en-US" smtClean="0"/>
              <a:t>2/28/24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ED3F8-CF7C-42B0-A28C-8930399A0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A316C9-A858-4A39-BE08-43AC9956F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4DF7-5610-4854-BC8B-6E79B9766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666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8316B-E3F1-4DAE-8792-4EA15EFB2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06916-CF12-4971-94B4-A39A7707F1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8FB959-0684-40F3-8875-01FBA9A0D6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4D50CA-C2B6-43EC-A4CA-5106477E3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9E209-A8BB-4141-909D-A621BCC0BA92}" type="datetimeFigureOut">
              <a:rPr lang="en-US" smtClean="0"/>
              <a:t>2/28/24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0F8ABE-8455-42D7-A33D-77CD46471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BB0267-E83F-45D7-AD13-AED902C30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4DF7-5610-4854-BC8B-6E79B9766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126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F261D-FCF0-4F7A-A3DC-48B7CCB61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E16133-316D-4049-A9D7-F2F290041A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FF2B1E-21E9-46D6-86AA-113BC9AAAB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5E3A4D-0D73-4702-A193-C166FBC57F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8A670-0572-422B-8E8F-767D97AB39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A71BB9-6606-4E08-8BBC-7EAA68870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9E209-A8BB-4141-909D-A621BCC0BA92}" type="datetimeFigureOut">
              <a:rPr lang="en-US" smtClean="0"/>
              <a:t>2/28/24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426C17-23B3-4CCA-8811-D84B9E41C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C97FCA-CC89-43BB-8870-FF5E71B85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4DF7-5610-4854-BC8B-6E79B9766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401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88ACC-F0C9-45ED-995E-2BEF205F5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7009A7-E0B2-404A-B33E-D841066EB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9E209-A8BB-4141-909D-A621BCC0BA92}" type="datetimeFigureOut">
              <a:rPr lang="en-US" smtClean="0"/>
              <a:t>2/28/24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D653C6-6DB2-4DC7-95A0-0D02E8A11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BFAD39-5919-4F05-979D-415594F70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4DF7-5610-4854-BC8B-6E79B9766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956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C14574-CBDD-44D1-A224-4925866E6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9E209-A8BB-4141-909D-A621BCC0BA92}" type="datetimeFigureOut">
              <a:rPr lang="en-US" smtClean="0"/>
              <a:t>2/28/24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8F5A20-ED13-4BDB-A055-B0ED3DF5B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14CC30-C6A9-4E7D-85E6-33792318F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4DF7-5610-4854-BC8B-6E79B9766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596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3CA78-50E1-497E-BC48-35B10D296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48741-703C-4F20-B849-C9FC3294B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61E183-0539-42A9-BC05-81208C6717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8EAB1B-6520-4BBC-8F52-EECAA88AF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9E209-A8BB-4141-909D-A621BCC0BA92}" type="datetimeFigureOut">
              <a:rPr lang="en-US" smtClean="0"/>
              <a:t>2/28/24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5938DC-82B4-493E-BA2B-95BC67B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61D349-F2A1-4999-999F-26E9AD900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4DF7-5610-4854-BC8B-6E79B9766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465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54A95-D53B-42BD-B7A6-43FD49DFD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030C53-8DC9-43B6-9D03-AA06CA857D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8C3766-F847-489D-BACA-42BCB0E797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545550-369F-414D-BEC6-CB4500700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9E209-A8BB-4141-909D-A621BCC0BA92}" type="datetimeFigureOut">
              <a:rPr lang="en-US" smtClean="0"/>
              <a:t>2/28/24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E4E07C-4159-43CD-B1E1-DDC0B7D48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CE5897-BBF9-48B7-A4D1-CD3EBFD11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4DF7-5610-4854-BC8B-6E79B9766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60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971D33-0D04-4ACA-AB7F-277033232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DC7AB2-D8EA-4730-85D5-205986E626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5ACE04-4C56-479F-A362-6825FAB9A5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9E209-A8BB-4141-909D-A621BCC0BA92}" type="datetimeFigureOut">
              <a:rPr lang="en-US" smtClean="0"/>
              <a:t>2/28/24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7E1BA1-36B7-4844-82AE-746117E5EF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7DC74-AC41-46CA-8041-E0A655F15D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D4DF7-5610-4854-BC8B-6E79B9766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076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8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Rectangle: Single Corner Rounded 183">
            <a:extLst>
              <a:ext uri="{FF2B5EF4-FFF2-40B4-BE49-F238E27FC236}">
                <a16:creationId xmlns:a16="http://schemas.microsoft.com/office/drawing/2014/main" id="{C49EFFA0-ACF5-41F9-8F69-54DC52FFC218}"/>
              </a:ext>
            </a:extLst>
          </p:cNvPr>
          <p:cNvSpPr/>
          <p:nvPr/>
        </p:nvSpPr>
        <p:spPr>
          <a:xfrm>
            <a:off x="925995" y="343258"/>
            <a:ext cx="6989840" cy="6131413"/>
          </a:xfrm>
          <a:prstGeom prst="round1Rect">
            <a:avLst/>
          </a:prstGeom>
          <a:solidFill>
            <a:srgbClr val="7030A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4B916900-DBF5-4457-989E-8A0F634461E0}"/>
              </a:ext>
            </a:extLst>
          </p:cNvPr>
          <p:cNvSpPr txBox="1">
            <a:spLocks/>
          </p:cNvSpPr>
          <p:nvPr/>
        </p:nvSpPr>
        <p:spPr>
          <a:xfrm>
            <a:off x="1022683" y="697652"/>
            <a:ext cx="653456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Invalid vaccinations among US children ages 0-35 months: National Immunization Survey-Child 2011-2020 </a:t>
            </a:r>
          </a:p>
        </p:txBody>
      </p:sp>
      <p:grpSp>
        <p:nvGrpSpPr>
          <p:cNvPr id="112" name="Google Shape;4698;p44">
            <a:extLst>
              <a:ext uri="{FF2B5EF4-FFF2-40B4-BE49-F238E27FC236}">
                <a16:creationId xmlns:a16="http://schemas.microsoft.com/office/drawing/2014/main" id="{D2377A1A-6E50-4B9E-9536-C22D04D3DD0C}"/>
              </a:ext>
            </a:extLst>
          </p:cNvPr>
          <p:cNvGrpSpPr/>
          <p:nvPr/>
        </p:nvGrpSpPr>
        <p:grpSpPr>
          <a:xfrm>
            <a:off x="1671735" y="5573749"/>
            <a:ext cx="492581" cy="446641"/>
            <a:chOff x="2248364" y="4141325"/>
            <a:chExt cx="401846" cy="396577"/>
          </a:xfrm>
          <a:solidFill>
            <a:srgbClr val="FFFFFF">
              <a:lumMod val="85000"/>
            </a:srgbClr>
          </a:solidFill>
        </p:grpSpPr>
        <p:sp>
          <p:nvSpPr>
            <p:cNvPr id="113" name="Google Shape;4699;p44">
              <a:extLst>
                <a:ext uri="{FF2B5EF4-FFF2-40B4-BE49-F238E27FC236}">
                  <a16:creationId xmlns:a16="http://schemas.microsoft.com/office/drawing/2014/main" id="{D71847D5-7FBB-477A-A3A0-9622CC119E71}"/>
                </a:ext>
              </a:extLst>
            </p:cNvPr>
            <p:cNvSpPr/>
            <p:nvPr/>
          </p:nvSpPr>
          <p:spPr>
            <a:xfrm>
              <a:off x="2493901" y="4445485"/>
              <a:ext cx="57457" cy="60612"/>
            </a:xfrm>
            <a:custGeom>
              <a:avLst/>
              <a:gdLst/>
              <a:ahLst/>
              <a:cxnLst/>
              <a:rect l="l" t="t" r="r" b="b"/>
              <a:pathLst>
                <a:path w="1821" h="1921" extrusionOk="0">
                  <a:moveTo>
                    <a:pt x="426" y="0"/>
                  </a:moveTo>
                  <a:lnTo>
                    <a:pt x="0" y="213"/>
                  </a:lnTo>
                  <a:cubicBezTo>
                    <a:pt x="152" y="517"/>
                    <a:pt x="517" y="1186"/>
                    <a:pt x="517" y="1186"/>
                  </a:cubicBezTo>
                  <a:cubicBezTo>
                    <a:pt x="152" y="1307"/>
                    <a:pt x="31" y="1611"/>
                    <a:pt x="335" y="1855"/>
                  </a:cubicBezTo>
                  <a:cubicBezTo>
                    <a:pt x="375" y="1901"/>
                    <a:pt x="437" y="1920"/>
                    <a:pt x="511" y="1920"/>
                  </a:cubicBezTo>
                  <a:cubicBezTo>
                    <a:pt x="776" y="1920"/>
                    <a:pt x="1195" y="1683"/>
                    <a:pt x="1338" y="1611"/>
                  </a:cubicBezTo>
                  <a:cubicBezTo>
                    <a:pt x="1820" y="1383"/>
                    <a:pt x="1581" y="878"/>
                    <a:pt x="1170" y="878"/>
                  </a:cubicBezTo>
                  <a:cubicBezTo>
                    <a:pt x="1089" y="878"/>
                    <a:pt x="1002" y="898"/>
                    <a:pt x="912" y="943"/>
                  </a:cubicBezTo>
                  <a:cubicBezTo>
                    <a:pt x="730" y="639"/>
                    <a:pt x="578" y="335"/>
                    <a:pt x="4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" name="Google Shape;4700;p44">
              <a:extLst>
                <a:ext uri="{FF2B5EF4-FFF2-40B4-BE49-F238E27FC236}">
                  <a16:creationId xmlns:a16="http://schemas.microsoft.com/office/drawing/2014/main" id="{4C54D30A-6EE3-4E46-9EF6-D7747F7387F0}"/>
                </a:ext>
              </a:extLst>
            </p:cNvPr>
            <p:cNvSpPr/>
            <p:nvPr/>
          </p:nvSpPr>
          <p:spPr>
            <a:xfrm>
              <a:off x="2359647" y="4449302"/>
              <a:ext cx="56605" cy="61212"/>
            </a:xfrm>
            <a:custGeom>
              <a:avLst/>
              <a:gdLst/>
              <a:ahLst/>
              <a:cxnLst/>
              <a:rect l="l" t="t" r="r" b="b"/>
              <a:pathLst>
                <a:path w="1794" h="1940" extrusionOk="0">
                  <a:moveTo>
                    <a:pt x="1368" y="1"/>
                  </a:moveTo>
                  <a:cubicBezTo>
                    <a:pt x="1094" y="609"/>
                    <a:pt x="881" y="974"/>
                    <a:pt x="881" y="974"/>
                  </a:cubicBezTo>
                  <a:cubicBezTo>
                    <a:pt x="794" y="930"/>
                    <a:pt x="710" y="911"/>
                    <a:pt x="633" y="911"/>
                  </a:cubicBezTo>
                  <a:cubicBezTo>
                    <a:pt x="224" y="911"/>
                    <a:pt x="1" y="1438"/>
                    <a:pt x="486" y="1642"/>
                  </a:cubicBezTo>
                  <a:cubicBezTo>
                    <a:pt x="655" y="1715"/>
                    <a:pt x="1090" y="1939"/>
                    <a:pt x="1354" y="1939"/>
                  </a:cubicBezTo>
                  <a:cubicBezTo>
                    <a:pt x="1424" y="1939"/>
                    <a:pt x="1482" y="1924"/>
                    <a:pt x="1520" y="1886"/>
                  </a:cubicBezTo>
                  <a:cubicBezTo>
                    <a:pt x="1793" y="1612"/>
                    <a:pt x="1672" y="1308"/>
                    <a:pt x="1307" y="1217"/>
                  </a:cubicBezTo>
                  <a:cubicBezTo>
                    <a:pt x="1307" y="1217"/>
                    <a:pt x="1641" y="518"/>
                    <a:pt x="1793" y="214"/>
                  </a:cubicBezTo>
                  <a:lnTo>
                    <a:pt x="136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" name="Google Shape;4701;p44">
              <a:extLst>
                <a:ext uri="{FF2B5EF4-FFF2-40B4-BE49-F238E27FC236}">
                  <a16:creationId xmlns:a16="http://schemas.microsoft.com/office/drawing/2014/main" id="{BB57A9D5-4200-4A20-A0DC-655ACEAEB06A}"/>
                </a:ext>
              </a:extLst>
            </p:cNvPr>
            <p:cNvSpPr/>
            <p:nvPr/>
          </p:nvSpPr>
          <p:spPr>
            <a:xfrm>
              <a:off x="2276887" y="4268763"/>
              <a:ext cx="63578" cy="46067"/>
            </a:xfrm>
            <a:custGeom>
              <a:avLst/>
              <a:gdLst/>
              <a:ahLst/>
              <a:cxnLst/>
              <a:rect l="l" t="t" r="r" b="b"/>
              <a:pathLst>
                <a:path w="2015" h="1460" extrusionOk="0">
                  <a:moveTo>
                    <a:pt x="646" y="1"/>
                  </a:moveTo>
                  <a:cubicBezTo>
                    <a:pt x="618" y="1"/>
                    <a:pt x="588" y="3"/>
                    <a:pt x="556" y="9"/>
                  </a:cubicBezTo>
                  <a:cubicBezTo>
                    <a:pt x="282" y="39"/>
                    <a:pt x="130" y="738"/>
                    <a:pt x="100" y="951"/>
                  </a:cubicBezTo>
                  <a:cubicBezTo>
                    <a:pt x="1" y="1282"/>
                    <a:pt x="190" y="1460"/>
                    <a:pt x="407" y="1460"/>
                  </a:cubicBezTo>
                  <a:cubicBezTo>
                    <a:pt x="589" y="1460"/>
                    <a:pt x="791" y="1335"/>
                    <a:pt x="860" y="1072"/>
                  </a:cubicBezTo>
                  <a:cubicBezTo>
                    <a:pt x="1194" y="1133"/>
                    <a:pt x="1529" y="1194"/>
                    <a:pt x="1893" y="1316"/>
                  </a:cubicBezTo>
                  <a:lnTo>
                    <a:pt x="2015" y="829"/>
                  </a:lnTo>
                  <a:cubicBezTo>
                    <a:pt x="1681" y="769"/>
                    <a:pt x="921" y="586"/>
                    <a:pt x="921" y="586"/>
                  </a:cubicBezTo>
                  <a:cubicBezTo>
                    <a:pt x="1059" y="281"/>
                    <a:pt x="945" y="1"/>
                    <a:pt x="64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" name="Google Shape;4702;p44">
              <a:extLst>
                <a:ext uri="{FF2B5EF4-FFF2-40B4-BE49-F238E27FC236}">
                  <a16:creationId xmlns:a16="http://schemas.microsoft.com/office/drawing/2014/main" id="{BDE5BAFC-B5CF-4869-AD7D-DBD9312D2257}"/>
                </a:ext>
              </a:extLst>
            </p:cNvPr>
            <p:cNvSpPr/>
            <p:nvPr/>
          </p:nvSpPr>
          <p:spPr>
            <a:xfrm>
              <a:off x="2358669" y="4171331"/>
              <a:ext cx="51115" cy="62222"/>
            </a:xfrm>
            <a:custGeom>
              <a:avLst/>
              <a:gdLst/>
              <a:ahLst/>
              <a:cxnLst/>
              <a:rect l="l" t="t" r="r" b="b"/>
              <a:pathLst>
                <a:path w="1620" h="1972" extrusionOk="0">
                  <a:moveTo>
                    <a:pt x="1110" y="0"/>
                  </a:moveTo>
                  <a:cubicBezTo>
                    <a:pt x="1042" y="0"/>
                    <a:pt x="965" y="18"/>
                    <a:pt x="882" y="57"/>
                  </a:cubicBezTo>
                  <a:cubicBezTo>
                    <a:pt x="669" y="148"/>
                    <a:pt x="0" y="391"/>
                    <a:pt x="61" y="695"/>
                  </a:cubicBezTo>
                  <a:cubicBezTo>
                    <a:pt x="61" y="930"/>
                    <a:pt x="187" y="1052"/>
                    <a:pt x="366" y="1052"/>
                  </a:cubicBezTo>
                  <a:cubicBezTo>
                    <a:pt x="465" y="1052"/>
                    <a:pt x="580" y="1014"/>
                    <a:pt x="700" y="939"/>
                  </a:cubicBezTo>
                  <a:cubicBezTo>
                    <a:pt x="700" y="939"/>
                    <a:pt x="1003" y="1638"/>
                    <a:pt x="1125" y="1972"/>
                  </a:cubicBezTo>
                  <a:lnTo>
                    <a:pt x="1581" y="1790"/>
                  </a:lnTo>
                  <a:cubicBezTo>
                    <a:pt x="1399" y="1455"/>
                    <a:pt x="1277" y="1151"/>
                    <a:pt x="1125" y="817"/>
                  </a:cubicBezTo>
                  <a:cubicBezTo>
                    <a:pt x="1619" y="609"/>
                    <a:pt x="1513" y="0"/>
                    <a:pt x="111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" name="Google Shape;4703;p44">
              <a:extLst>
                <a:ext uri="{FF2B5EF4-FFF2-40B4-BE49-F238E27FC236}">
                  <a16:creationId xmlns:a16="http://schemas.microsoft.com/office/drawing/2014/main" id="{3DEEA52C-A239-4174-96B8-4E2E76B0AF0A}"/>
                </a:ext>
              </a:extLst>
            </p:cNvPr>
            <p:cNvSpPr/>
            <p:nvPr/>
          </p:nvSpPr>
          <p:spPr>
            <a:xfrm>
              <a:off x="2553344" y="4237653"/>
              <a:ext cx="65251" cy="53450"/>
            </a:xfrm>
            <a:custGeom>
              <a:avLst/>
              <a:gdLst/>
              <a:ahLst/>
              <a:cxnLst/>
              <a:rect l="l" t="t" r="r" b="b"/>
              <a:pathLst>
                <a:path w="2068" h="1694" extrusionOk="0">
                  <a:moveTo>
                    <a:pt x="1175" y="1"/>
                  </a:moveTo>
                  <a:cubicBezTo>
                    <a:pt x="904" y="1"/>
                    <a:pt x="680" y="361"/>
                    <a:pt x="913" y="721"/>
                  </a:cubicBezTo>
                  <a:cubicBezTo>
                    <a:pt x="609" y="903"/>
                    <a:pt x="305" y="1116"/>
                    <a:pt x="1" y="1299"/>
                  </a:cubicBezTo>
                  <a:lnTo>
                    <a:pt x="244" y="1694"/>
                  </a:lnTo>
                  <a:cubicBezTo>
                    <a:pt x="548" y="1511"/>
                    <a:pt x="1186" y="1086"/>
                    <a:pt x="1186" y="1086"/>
                  </a:cubicBezTo>
                  <a:cubicBezTo>
                    <a:pt x="1275" y="1280"/>
                    <a:pt x="1414" y="1393"/>
                    <a:pt x="1564" y="1393"/>
                  </a:cubicBezTo>
                  <a:cubicBezTo>
                    <a:pt x="1671" y="1393"/>
                    <a:pt x="1784" y="1335"/>
                    <a:pt x="1885" y="1207"/>
                  </a:cubicBezTo>
                  <a:cubicBezTo>
                    <a:pt x="2068" y="995"/>
                    <a:pt x="1642" y="417"/>
                    <a:pt x="1521" y="235"/>
                  </a:cubicBezTo>
                  <a:cubicBezTo>
                    <a:pt x="1419" y="69"/>
                    <a:pt x="1293" y="1"/>
                    <a:pt x="117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" name="Google Shape;4704;p44">
              <a:extLst>
                <a:ext uri="{FF2B5EF4-FFF2-40B4-BE49-F238E27FC236}">
                  <a16:creationId xmlns:a16="http://schemas.microsoft.com/office/drawing/2014/main" id="{ED8BDED4-9025-4818-B81D-DE5813E681FD}"/>
                </a:ext>
              </a:extLst>
            </p:cNvPr>
            <p:cNvSpPr/>
            <p:nvPr/>
          </p:nvSpPr>
          <p:spPr>
            <a:xfrm>
              <a:off x="2562936" y="4367930"/>
              <a:ext cx="65251" cy="47203"/>
            </a:xfrm>
            <a:custGeom>
              <a:avLst/>
              <a:gdLst/>
              <a:ahLst/>
              <a:cxnLst/>
              <a:rect l="l" t="t" r="r" b="b"/>
              <a:pathLst>
                <a:path w="2068" h="1496" extrusionOk="0">
                  <a:moveTo>
                    <a:pt x="1572" y="1"/>
                  </a:moveTo>
                  <a:cubicBezTo>
                    <a:pt x="1394" y="1"/>
                    <a:pt x="1257" y="157"/>
                    <a:pt x="1217" y="422"/>
                  </a:cubicBezTo>
                  <a:cubicBezTo>
                    <a:pt x="1217" y="422"/>
                    <a:pt x="487" y="148"/>
                    <a:pt x="153" y="27"/>
                  </a:cubicBezTo>
                  <a:lnTo>
                    <a:pt x="1" y="483"/>
                  </a:lnTo>
                  <a:cubicBezTo>
                    <a:pt x="335" y="574"/>
                    <a:pt x="669" y="695"/>
                    <a:pt x="1004" y="847"/>
                  </a:cubicBezTo>
                  <a:cubicBezTo>
                    <a:pt x="888" y="1215"/>
                    <a:pt x="1128" y="1496"/>
                    <a:pt x="1373" y="1496"/>
                  </a:cubicBezTo>
                  <a:cubicBezTo>
                    <a:pt x="1514" y="1496"/>
                    <a:pt x="1656" y="1403"/>
                    <a:pt x="1733" y="1182"/>
                  </a:cubicBezTo>
                  <a:cubicBezTo>
                    <a:pt x="1794" y="969"/>
                    <a:pt x="2068" y="300"/>
                    <a:pt x="1855" y="118"/>
                  </a:cubicBezTo>
                  <a:cubicBezTo>
                    <a:pt x="1755" y="38"/>
                    <a:pt x="1658" y="1"/>
                    <a:pt x="157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" name="Google Shape;4705;p44">
              <a:extLst>
                <a:ext uri="{FF2B5EF4-FFF2-40B4-BE49-F238E27FC236}">
                  <a16:creationId xmlns:a16="http://schemas.microsoft.com/office/drawing/2014/main" id="{54B44700-D532-4909-846C-56BAA51FC729}"/>
                </a:ext>
              </a:extLst>
            </p:cNvPr>
            <p:cNvSpPr/>
            <p:nvPr/>
          </p:nvSpPr>
          <p:spPr>
            <a:xfrm>
              <a:off x="2478062" y="4173571"/>
              <a:ext cx="51336" cy="62884"/>
            </a:xfrm>
            <a:custGeom>
              <a:avLst/>
              <a:gdLst/>
              <a:ahLst/>
              <a:cxnLst/>
              <a:rect l="l" t="t" r="r" b="b"/>
              <a:pathLst>
                <a:path w="1627" h="1993" extrusionOk="0">
                  <a:moveTo>
                    <a:pt x="537" y="1"/>
                  </a:moveTo>
                  <a:cubicBezTo>
                    <a:pt x="118" y="1"/>
                    <a:pt x="0" y="622"/>
                    <a:pt x="502" y="807"/>
                  </a:cubicBezTo>
                  <a:cubicBezTo>
                    <a:pt x="502" y="807"/>
                    <a:pt x="411" y="1202"/>
                    <a:pt x="137" y="1810"/>
                  </a:cubicBezTo>
                  <a:lnTo>
                    <a:pt x="563" y="1992"/>
                  </a:lnTo>
                  <a:cubicBezTo>
                    <a:pt x="685" y="1658"/>
                    <a:pt x="958" y="959"/>
                    <a:pt x="958" y="959"/>
                  </a:cubicBezTo>
                  <a:cubicBezTo>
                    <a:pt x="1068" y="1018"/>
                    <a:pt x="1174" y="1049"/>
                    <a:pt x="1267" y="1049"/>
                  </a:cubicBezTo>
                  <a:cubicBezTo>
                    <a:pt x="1459" y="1049"/>
                    <a:pt x="1596" y="921"/>
                    <a:pt x="1596" y="655"/>
                  </a:cubicBezTo>
                  <a:cubicBezTo>
                    <a:pt x="1627" y="381"/>
                    <a:pt x="958" y="138"/>
                    <a:pt x="745" y="47"/>
                  </a:cubicBezTo>
                  <a:cubicBezTo>
                    <a:pt x="670" y="15"/>
                    <a:pt x="600" y="1"/>
                    <a:pt x="53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" name="Google Shape;4706;p44">
              <a:extLst>
                <a:ext uri="{FF2B5EF4-FFF2-40B4-BE49-F238E27FC236}">
                  <a16:creationId xmlns:a16="http://schemas.microsoft.com/office/drawing/2014/main" id="{47D724F3-720A-4214-BDB9-35DCAA393B6D}"/>
                </a:ext>
              </a:extLst>
            </p:cNvPr>
            <p:cNvSpPr/>
            <p:nvPr/>
          </p:nvSpPr>
          <p:spPr>
            <a:xfrm>
              <a:off x="2280863" y="4382192"/>
              <a:ext cx="67301" cy="52093"/>
            </a:xfrm>
            <a:custGeom>
              <a:avLst/>
              <a:gdLst/>
              <a:ahLst/>
              <a:cxnLst/>
              <a:rect l="l" t="t" r="r" b="b"/>
              <a:pathLst>
                <a:path w="2133" h="1651" extrusionOk="0">
                  <a:moveTo>
                    <a:pt x="1859" y="0"/>
                  </a:moveTo>
                  <a:cubicBezTo>
                    <a:pt x="1555" y="183"/>
                    <a:pt x="1251" y="365"/>
                    <a:pt x="947" y="547"/>
                  </a:cubicBezTo>
                  <a:cubicBezTo>
                    <a:pt x="829" y="365"/>
                    <a:pt x="662" y="289"/>
                    <a:pt x="510" y="289"/>
                  </a:cubicBezTo>
                  <a:cubicBezTo>
                    <a:pt x="230" y="289"/>
                    <a:pt x="1" y="547"/>
                    <a:pt x="217" y="882"/>
                  </a:cubicBezTo>
                  <a:cubicBezTo>
                    <a:pt x="331" y="1081"/>
                    <a:pt x="656" y="1651"/>
                    <a:pt x="922" y="1651"/>
                  </a:cubicBezTo>
                  <a:cubicBezTo>
                    <a:pt x="941" y="1651"/>
                    <a:pt x="959" y="1648"/>
                    <a:pt x="977" y="1642"/>
                  </a:cubicBezTo>
                  <a:cubicBezTo>
                    <a:pt x="1372" y="1581"/>
                    <a:pt x="1403" y="1277"/>
                    <a:pt x="1159" y="973"/>
                  </a:cubicBezTo>
                  <a:cubicBezTo>
                    <a:pt x="1159" y="973"/>
                    <a:pt x="1828" y="608"/>
                    <a:pt x="2132" y="395"/>
                  </a:cubicBezTo>
                  <a:lnTo>
                    <a:pt x="185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" name="Google Shape;4707;p44">
              <a:extLst>
                <a:ext uri="{FF2B5EF4-FFF2-40B4-BE49-F238E27FC236}">
                  <a16:creationId xmlns:a16="http://schemas.microsoft.com/office/drawing/2014/main" id="{52BAC26B-133D-40BF-9FC5-6BE5A7094544}"/>
                </a:ext>
              </a:extLst>
            </p:cNvPr>
            <p:cNvSpPr/>
            <p:nvPr/>
          </p:nvSpPr>
          <p:spPr>
            <a:xfrm>
              <a:off x="2303990" y="4210423"/>
              <a:ext cx="301200" cy="263874"/>
            </a:xfrm>
            <a:custGeom>
              <a:avLst/>
              <a:gdLst/>
              <a:ahLst/>
              <a:cxnLst/>
              <a:rect l="l" t="t" r="r" b="b"/>
              <a:pathLst>
                <a:path w="9546" h="8363" extrusionOk="0">
                  <a:moveTo>
                    <a:pt x="4736" y="1"/>
                  </a:moveTo>
                  <a:cubicBezTo>
                    <a:pt x="4687" y="1"/>
                    <a:pt x="4639" y="2"/>
                    <a:pt x="4591" y="3"/>
                  </a:cubicBezTo>
                  <a:cubicBezTo>
                    <a:pt x="2524" y="3"/>
                    <a:pt x="761" y="1007"/>
                    <a:pt x="487" y="3408"/>
                  </a:cubicBezTo>
                  <a:cubicBezTo>
                    <a:pt x="1" y="6447"/>
                    <a:pt x="1764" y="8362"/>
                    <a:pt x="4712" y="8362"/>
                  </a:cubicBezTo>
                  <a:cubicBezTo>
                    <a:pt x="7691" y="8271"/>
                    <a:pt x="9545" y="6083"/>
                    <a:pt x="8755" y="2830"/>
                  </a:cubicBezTo>
                  <a:cubicBezTo>
                    <a:pt x="8312" y="1028"/>
                    <a:pt x="6432" y="1"/>
                    <a:pt x="473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" name="Google Shape;4708;p44">
              <a:extLst>
                <a:ext uri="{FF2B5EF4-FFF2-40B4-BE49-F238E27FC236}">
                  <a16:creationId xmlns:a16="http://schemas.microsoft.com/office/drawing/2014/main" id="{4D567E96-FEAA-483D-A3D3-FCA377C592A2}"/>
                </a:ext>
              </a:extLst>
            </p:cNvPr>
            <p:cNvSpPr/>
            <p:nvPr/>
          </p:nvSpPr>
          <p:spPr>
            <a:xfrm>
              <a:off x="2409626" y="4141325"/>
              <a:ext cx="73202" cy="75947"/>
            </a:xfrm>
            <a:custGeom>
              <a:avLst/>
              <a:gdLst/>
              <a:ahLst/>
              <a:cxnLst/>
              <a:rect l="l" t="t" r="r" b="b"/>
              <a:pathLst>
                <a:path w="2320" h="2407" extrusionOk="0">
                  <a:moveTo>
                    <a:pt x="1168" y="1"/>
                  </a:moveTo>
                  <a:cubicBezTo>
                    <a:pt x="1025" y="1"/>
                    <a:pt x="898" y="5"/>
                    <a:pt x="817" y="5"/>
                  </a:cubicBezTo>
                  <a:cubicBezTo>
                    <a:pt x="805" y="5"/>
                    <a:pt x="793" y="4"/>
                    <a:pt x="782" y="4"/>
                  </a:cubicBezTo>
                  <a:cubicBezTo>
                    <a:pt x="1" y="4"/>
                    <a:pt x="160" y="1008"/>
                    <a:pt x="939" y="1008"/>
                  </a:cubicBezTo>
                  <a:cubicBezTo>
                    <a:pt x="969" y="1464"/>
                    <a:pt x="969" y="1920"/>
                    <a:pt x="969" y="2406"/>
                  </a:cubicBezTo>
                  <a:lnTo>
                    <a:pt x="1577" y="2406"/>
                  </a:lnTo>
                  <a:cubicBezTo>
                    <a:pt x="1577" y="1950"/>
                    <a:pt x="1547" y="947"/>
                    <a:pt x="1547" y="947"/>
                  </a:cubicBezTo>
                  <a:lnTo>
                    <a:pt x="1547" y="947"/>
                  </a:lnTo>
                  <a:cubicBezTo>
                    <a:pt x="1592" y="953"/>
                    <a:pt x="1635" y="956"/>
                    <a:pt x="1677" y="956"/>
                  </a:cubicBezTo>
                  <a:cubicBezTo>
                    <a:pt x="2085" y="956"/>
                    <a:pt x="2320" y="692"/>
                    <a:pt x="2154" y="279"/>
                  </a:cubicBezTo>
                  <a:cubicBezTo>
                    <a:pt x="2088" y="33"/>
                    <a:pt x="1563" y="1"/>
                    <a:pt x="116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" name="Google Shape;4709;p44">
              <a:extLst>
                <a:ext uri="{FF2B5EF4-FFF2-40B4-BE49-F238E27FC236}">
                  <a16:creationId xmlns:a16="http://schemas.microsoft.com/office/drawing/2014/main" id="{39AB057B-21AE-444B-B35E-1C60D2B900E4}"/>
                </a:ext>
              </a:extLst>
            </p:cNvPr>
            <p:cNvSpPr/>
            <p:nvPr/>
          </p:nvSpPr>
          <p:spPr>
            <a:xfrm>
              <a:off x="2420574" y="4461797"/>
              <a:ext cx="72981" cy="76105"/>
            </a:xfrm>
            <a:custGeom>
              <a:avLst/>
              <a:gdLst/>
              <a:ahLst/>
              <a:cxnLst/>
              <a:rect l="l" t="t" r="r" b="b"/>
              <a:pathLst>
                <a:path w="2313" h="2412" extrusionOk="0">
                  <a:moveTo>
                    <a:pt x="683" y="0"/>
                  </a:moveTo>
                  <a:cubicBezTo>
                    <a:pt x="713" y="456"/>
                    <a:pt x="774" y="1459"/>
                    <a:pt x="774" y="1459"/>
                  </a:cubicBezTo>
                  <a:cubicBezTo>
                    <a:pt x="729" y="1453"/>
                    <a:pt x="685" y="1451"/>
                    <a:pt x="643" y="1451"/>
                  </a:cubicBezTo>
                  <a:cubicBezTo>
                    <a:pt x="235" y="1451"/>
                    <a:pt x="1" y="1714"/>
                    <a:pt x="166" y="2128"/>
                  </a:cubicBezTo>
                  <a:cubicBezTo>
                    <a:pt x="247" y="2371"/>
                    <a:pt x="693" y="2412"/>
                    <a:pt x="1062" y="2412"/>
                  </a:cubicBezTo>
                  <a:cubicBezTo>
                    <a:pt x="1247" y="2412"/>
                    <a:pt x="1412" y="2401"/>
                    <a:pt x="1504" y="2401"/>
                  </a:cubicBezTo>
                  <a:cubicBezTo>
                    <a:pt x="2312" y="2371"/>
                    <a:pt x="2176" y="1367"/>
                    <a:pt x="1416" y="1367"/>
                  </a:cubicBezTo>
                  <a:cubicBezTo>
                    <a:pt x="1405" y="1367"/>
                    <a:pt x="1393" y="1367"/>
                    <a:pt x="1382" y="1368"/>
                  </a:cubicBezTo>
                  <a:cubicBezTo>
                    <a:pt x="1382" y="1368"/>
                    <a:pt x="1321" y="851"/>
                    <a:pt x="13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" name="Google Shape;4710;p44">
              <a:extLst>
                <a:ext uri="{FF2B5EF4-FFF2-40B4-BE49-F238E27FC236}">
                  <a16:creationId xmlns:a16="http://schemas.microsoft.com/office/drawing/2014/main" id="{A86BC21B-EF38-4428-BE19-DE56A55FCE89}"/>
                </a:ext>
              </a:extLst>
            </p:cNvPr>
            <p:cNvSpPr/>
            <p:nvPr/>
          </p:nvSpPr>
          <p:spPr>
            <a:xfrm>
              <a:off x="2571581" y="4292774"/>
              <a:ext cx="78629" cy="61559"/>
            </a:xfrm>
            <a:custGeom>
              <a:avLst/>
              <a:gdLst/>
              <a:ahLst/>
              <a:cxnLst/>
              <a:rect l="l" t="t" r="r" b="b"/>
              <a:pathLst>
                <a:path w="2492" h="1951" extrusionOk="0">
                  <a:moveTo>
                    <a:pt x="1857" y="1"/>
                  </a:moveTo>
                  <a:cubicBezTo>
                    <a:pt x="1531" y="1"/>
                    <a:pt x="1358" y="301"/>
                    <a:pt x="1459" y="707"/>
                  </a:cubicBezTo>
                  <a:cubicBezTo>
                    <a:pt x="1459" y="707"/>
                    <a:pt x="456" y="737"/>
                    <a:pt x="0" y="767"/>
                  </a:cubicBezTo>
                  <a:lnTo>
                    <a:pt x="61" y="1406"/>
                  </a:lnTo>
                  <a:cubicBezTo>
                    <a:pt x="912" y="1315"/>
                    <a:pt x="1429" y="1315"/>
                    <a:pt x="1429" y="1315"/>
                  </a:cubicBezTo>
                  <a:cubicBezTo>
                    <a:pt x="1461" y="1728"/>
                    <a:pt x="1759" y="1950"/>
                    <a:pt x="2027" y="1950"/>
                  </a:cubicBezTo>
                  <a:cubicBezTo>
                    <a:pt x="2272" y="1950"/>
                    <a:pt x="2491" y="1766"/>
                    <a:pt x="2462" y="1375"/>
                  </a:cubicBezTo>
                  <a:cubicBezTo>
                    <a:pt x="2432" y="1071"/>
                    <a:pt x="2432" y="129"/>
                    <a:pt x="2067" y="38"/>
                  </a:cubicBezTo>
                  <a:cubicBezTo>
                    <a:pt x="1992" y="13"/>
                    <a:pt x="1921" y="1"/>
                    <a:pt x="185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" name="Google Shape;4711;p44">
              <a:extLst>
                <a:ext uri="{FF2B5EF4-FFF2-40B4-BE49-F238E27FC236}">
                  <a16:creationId xmlns:a16="http://schemas.microsoft.com/office/drawing/2014/main" id="{51875E0D-F6FF-4500-9F44-48D5FE43C213}"/>
                </a:ext>
              </a:extLst>
            </p:cNvPr>
            <p:cNvSpPr/>
            <p:nvPr/>
          </p:nvSpPr>
          <p:spPr>
            <a:xfrm>
              <a:off x="2538957" y="4417656"/>
              <a:ext cx="86201" cy="69321"/>
            </a:xfrm>
            <a:custGeom>
              <a:avLst/>
              <a:gdLst/>
              <a:ahLst/>
              <a:cxnLst/>
              <a:rect l="l" t="t" r="r" b="b"/>
              <a:pathLst>
                <a:path w="2732" h="2197" extrusionOk="0">
                  <a:moveTo>
                    <a:pt x="366" y="1"/>
                  </a:moveTo>
                  <a:lnTo>
                    <a:pt x="1" y="518"/>
                  </a:lnTo>
                  <a:cubicBezTo>
                    <a:pt x="366" y="761"/>
                    <a:pt x="1217" y="1308"/>
                    <a:pt x="1217" y="1308"/>
                  </a:cubicBezTo>
                  <a:cubicBezTo>
                    <a:pt x="882" y="1673"/>
                    <a:pt x="943" y="2098"/>
                    <a:pt x="1429" y="2189"/>
                  </a:cubicBezTo>
                  <a:cubicBezTo>
                    <a:pt x="1447" y="2194"/>
                    <a:pt x="1466" y="2197"/>
                    <a:pt x="1485" y="2197"/>
                  </a:cubicBezTo>
                  <a:cubicBezTo>
                    <a:pt x="1815" y="2197"/>
                    <a:pt x="2260" y="1477"/>
                    <a:pt x="2432" y="1247"/>
                  </a:cubicBezTo>
                  <a:cubicBezTo>
                    <a:pt x="2732" y="788"/>
                    <a:pt x="2429" y="434"/>
                    <a:pt x="2064" y="434"/>
                  </a:cubicBezTo>
                  <a:cubicBezTo>
                    <a:pt x="1874" y="434"/>
                    <a:pt x="1667" y="531"/>
                    <a:pt x="1521" y="761"/>
                  </a:cubicBezTo>
                  <a:cubicBezTo>
                    <a:pt x="1125" y="518"/>
                    <a:pt x="730" y="274"/>
                    <a:pt x="3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" name="Google Shape;4712;p44">
              <a:extLst>
                <a:ext uri="{FF2B5EF4-FFF2-40B4-BE49-F238E27FC236}">
                  <a16:creationId xmlns:a16="http://schemas.microsoft.com/office/drawing/2014/main" id="{627A37B6-EA3A-4F73-A60B-C6507166345D}"/>
                </a:ext>
              </a:extLst>
            </p:cNvPr>
            <p:cNvSpPr/>
            <p:nvPr/>
          </p:nvSpPr>
          <p:spPr>
            <a:xfrm>
              <a:off x="2278118" y="4188937"/>
              <a:ext cx="79639" cy="76294"/>
            </a:xfrm>
            <a:custGeom>
              <a:avLst/>
              <a:gdLst/>
              <a:ahLst/>
              <a:cxnLst/>
              <a:rect l="l" t="t" r="r" b="b"/>
              <a:pathLst>
                <a:path w="2524" h="2418" extrusionOk="0">
                  <a:moveTo>
                    <a:pt x="1293" y="1"/>
                  </a:moveTo>
                  <a:cubicBezTo>
                    <a:pt x="1164" y="1"/>
                    <a:pt x="1021" y="59"/>
                    <a:pt x="882" y="198"/>
                  </a:cubicBezTo>
                  <a:cubicBezTo>
                    <a:pt x="699" y="411"/>
                    <a:pt x="0" y="1049"/>
                    <a:pt x="152" y="1353"/>
                  </a:cubicBezTo>
                  <a:cubicBezTo>
                    <a:pt x="259" y="1581"/>
                    <a:pt x="418" y="1688"/>
                    <a:pt x="585" y="1688"/>
                  </a:cubicBezTo>
                  <a:cubicBezTo>
                    <a:pt x="752" y="1688"/>
                    <a:pt x="927" y="1581"/>
                    <a:pt x="1064" y="1384"/>
                  </a:cubicBezTo>
                  <a:cubicBezTo>
                    <a:pt x="1064" y="1384"/>
                    <a:pt x="1763" y="2113"/>
                    <a:pt x="2067" y="2417"/>
                  </a:cubicBezTo>
                  <a:lnTo>
                    <a:pt x="2523" y="1991"/>
                  </a:lnTo>
                  <a:cubicBezTo>
                    <a:pt x="1885" y="1384"/>
                    <a:pt x="1550" y="988"/>
                    <a:pt x="1550" y="988"/>
                  </a:cubicBezTo>
                  <a:cubicBezTo>
                    <a:pt x="1965" y="573"/>
                    <a:pt x="1698" y="1"/>
                    <a:pt x="129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" name="Google Shape;4713;p44">
              <a:extLst>
                <a:ext uri="{FF2B5EF4-FFF2-40B4-BE49-F238E27FC236}">
                  <a16:creationId xmlns:a16="http://schemas.microsoft.com/office/drawing/2014/main" id="{E63EA2B2-9B78-46E4-93F5-71076E4230A5}"/>
                </a:ext>
              </a:extLst>
            </p:cNvPr>
            <p:cNvSpPr/>
            <p:nvPr/>
          </p:nvSpPr>
          <p:spPr>
            <a:xfrm>
              <a:off x="2248364" y="4328648"/>
              <a:ext cx="80617" cy="61401"/>
            </a:xfrm>
            <a:custGeom>
              <a:avLst/>
              <a:gdLst/>
              <a:ahLst/>
              <a:cxnLst/>
              <a:rect l="l" t="t" r="r" b="b"/>
              <a:pathLst>
                <a:path w="2555" h="1946" extrusionOk="0">
                  <a:moveTo>
                    <a:pt x="637" y="1"/>
                  </a:moveTo>
                  <a:cubicBezTo>
                    <a:pt x="547" y="1"/>
                    <a:pt x="445" y="28"/>
                    <a:pt x="335" y="86"/>
                  </a:cubicBezTo>
                  <a:cubicBezTo>
                    <a:pt x="1" y="208"/>
                    <a:pt x="153" y="1150"/>
                    <a:pt x="153" y="1424"/>
                  </a:cubicBezTo>
                  <a:cubicBezTo>
                    <a:pt x="180" y="1785"/>
                    <a:pt x="394" y="1946"/>
                    <a:pt x="619" y="1946"/>
                  </a:cubicBezTo>
                  <a:cubicBezTo>
                    <a:pt x="905" y="1946"/>
                    <a:pt x="1207" y="1684"/>
                    <a:pt x="1156" y="1241"/>
                  </a:cubicBezTo>
                  <a:cubicBezTo>
                    <a:pt x="1612" y="1181"/>
                    <a:pt x="2098" y="1120"/>
                    <a:pt x="2554" y="1120"/>
                  </a:cubicBezTo>
                  <a:lnTo>
                    <a:pt x="2493" y="481"/>
                  </a:lnTo>
                  <a:cubicBezTo>
                    <a:pt x="2037" y="542"/>
                    <a:pt x="1065" y="633"/>
                    <a:pt x="1065" y="633"/>
                  </a:cubicBezTo>
                  <a:cubicBezTo>
                    <a:pt x="1088" y="265"/>
                    <a:pt x="919" y="1"/>
                    <a:pt x="63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" name="Google Shape;4714;p44">
              <a:extLst>
                <a:ext uri="{FF2B5EF4-FFF2-40B4-BE49-F238E27FC236}">
                  <a16:creationId xmlns:a16="http://schemas.microsoft.com/office/drawing/2014/main" id="{1E507A48-AC12-479B-BF51-F032C4EAAFA9}"/>
                </a:ext>
              </a:extLst>
            </p:cNvPr>
            <p:cNvSpPr/>
            <p:nvPr/>
          </p:nvSpPr>
          <p:spPr>
            <a:xfrm>
              <a:off x="2291527" y="4430150"/>
              <a:ext cx="78692" cy="76262"/>
            </a:xfrm>
            <a:custGeom>
              <a:avLst/>
              <a:gdLst/>
              <a:ahLst/>
              <a:cxnLst/>
              <a:rect l="l" t="t" r="r" b="b"/>
              <a:pathLst>
                <a:path w="2494" h="2417" extrusionOk="0">
                  <a:moveTo>
                    <a:pt x="2068" y="0"/>
                  </a:moveTo>
                  <a:cubicBezTo>
                    <a:pt x="1733" y="334"/>
                    <a:pt x="1065" y="1034"/>
                    <a:pt x="1065" y="1034"/>
                  </a:cubicBezTo>
                  <a:cubicBezTo>
                    <a:pt x="918" y="843"/>
                    <a:pt x="743" y="744"/>
                    <a:pt x="581" y="744"/>
                  </a:cubicBezTo>
                  <a:cubicBezTo>
                    <a:pt x="407" y="744"/>
                    <a:pt x="247" y="858"/>
                    <a:pt x="153" y="1094"/>
                  </a:cubicBezTo>
                  <a:cubicBezTo>
                    <a:pt x="1" y="1398"/>
                    <a:pt x="669" y="2006"/>
                    <a:pt x="882" y="2219"/>
                  </a:cubicBezTo>
                  <a:cubicBezTo>
                    <a:pt x="1022" y="2358"/>
                    <a:pt x="1164" y="2416"/>
                    <a:pt x="1293" y="2416"/>
                  </a:cubicBezTo>
                  <a:cubicBezTo>
                    <a:pt x="1697" y="2416"/>
                    <a:pt x="1959" y="1844"/>
                    <a:pt x="1521" y="1429"/>
                  </a:cubicBezTo>
                  <a:cubicBezTo>
                    <a:pt x="1824" y="1064"/>
                    <a:pt x="2159" y="730"/>
                    <a:pt x="2493" y="426"/>
                  </a:cubicBezTo>
                  <a:lnTo>
                    <a:pt x="206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" name="Google Shape;4715;p44">
              <a:extLst>
                <a:ext uri="{FF2B5EF4-FFF2-40B4-BE49-F238E27FC236}">
                  <a16:creationId xmlns:a16="http://schemas.microsoft.com/office/drawing/2014/main" id="{0E561096-D589-4CE1-810F-462AB79DDA4B}"/>
                </a:ext>
              </a:extLst>
            </p:cNvPr>
            <p:cNvSpPr/>
            <p:nvPr/>
          </p:nvSpPr>
          <p:spPr>
            <a:xfrm>
              <a:off x="2527472" y="4173571"/>
              <a:ext cx="80585" cy="77272"/>
            </a:xfrm>
            <a:custGeom>
              <a:avLst/>
              <a:gdLst/>
              <a:ahLst/>
              <a:cxnLst/>
              <a:rect l="l" t="t" r="r" b="b"/>
              <a:pathLst>
                <a:path w="2554" h="2449" extrusionOk="0">
                  <a:moveTo>
                    <a:pt x="943" y="0"/>
                  </a:moveTo>
                  <a:cubicBezTo>
                    <a:pt x="884" y="0"/>
                    <a:pt x="832" y="15"/>
                    <a:pt x="790" y="47"/>
                  </a:cubicBezTo>
                  <a:cubicBezTo>
                    <a:pt x="365" y="290"/>
                    <a:pt x="456" y="716"/>
                    <a:pt x="882" y="928"/>
                  </a:cubicBezTo>
                  <a:cubicBezTo>
                    <a:pt x="882" y="928"/>
                    <a:pt x="274" y="1719"/>
                    <a:pt x="0" y="2083"/>
                  </a:cubicBezTo>
                  <a:lnTo>
                    <a:pt x="486" y="2448"/>
                  </a:lnTo>
                  <a:cubicBezTo>
                    <a:pt x="1003" y="1749"/>
                    <a:pt x="1337" y="1354"/>
                    <a:pt x="1337" y="1354"/>
                  </a:cubicBezTo>
                  <a:cubicBezTo>
                    <a:pt x="1482" y="1464"/>
                    <a:pt x="1631" y="1510"/>
                    <a:pt x="1768" y="1510"/>
                  </a:cubicBezTo>
                  <a:cubicBezTo>
                    <a:pt x="2234" y="1510"/>
                    <a:pt x="2554" y="970"/>
                    <a:pt x="2037" y="594"/>
                  </a:cubicBezTo>
                  <a:cubicBezTo>
                    <a:pt x="1830" y="439"/>
                    <a:pt x="1274" y="0"/>
                    <a:pt x="94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85" name="Rectangle 184">
            <a:extLst>
              <a:ext uri="{FF2B5EF4-FFF2-40B4-BE49-F238E27FC236}">
                <a16:creationId xmlns:a16="http://schemas.microsoft.com/office/drawing/2014/main" id="{44717C82-B968-450B-A3D6-E0E933AF6914}"/>
              </a:ext>
            </a:extLst>
          </p:cNvPr>
          <p:cNvSpPr/>
          <p:nvPr/>
        </p:nvSpPr>
        <p:spPr>
          <a:xfrm>
            <a:off x="910442" y="4132019"/>
            <a:ext cx="7453629" cy="2343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E93E1C05-BA35-44F3-BF20-F35DD32B7652}"/>
              </a:ext>
            </a:extLst>
          </p:cNvPr>
          <p:cNvSpPr txBox="1"/>
          <p:nvPr/>
        </p:nvSpPr>
        <p:spPr>
          <a:xfrm>
            <a:off x="1022683" y="4301571"/>
            <a:ext cx="67627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Grad Con </a:t>
            </a:r>
          </a:p>
          <a:p>
            <a:r>
              <a:rPr lang="en-US" sz="2800" b="1" dirty="0"/>
              <a:t>March 2024</a:t>
            </a:r>
          </a:p>
          <a:p>
            <a:endParaRPr lang="en-US" sz="2800" b="1" dirty="0"/>
          </a:p>
          <a:p>
            <a:r>
              <a:rPr lang="en-US" sz="2800" b="1" dirty="0"/>
              <a:t>Presenter: Alexandria Albers, Public Health</a:t>
            </a:r>
          </a:p>
          <a:p>
            <a:r>
              <a:rPr lang="en-US" sz="2800" b="1" dirty="0"/>
              <a:t>Dissertation Advisor: Sophia Newcomer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361631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8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D7F1FCF4-FF1F-4C52-9052-67E097E36F70}"/>
              </a:ext>
            </a:extLst>
          </p:cNvPr>
          <p:cNvSpPr txBox="1">
            <a:spLocks/>
          </p:cNvSpPr>
          <p:nvPr/>
        </p:nvSpPr>
        <p:spPr>
          <a:xfrm>
            <a:off x="367619" y="1698424"/>
            <a:ext cx="10694828" cy="4967792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2800" b="1" dirty="0">
                <a:solidFill>
                  <a:schemeClr val="tx1"/>
                </a:solidFill>
              </a:rPr>
              <a:t>Diphtheria-tetanus-acellular pertussis </a:t>
            </a:r>
            <a:r>
              <a:rPr lang="en-US" sz="2800" dirty="0">
                <a:solidFill>
                  <a:schemeClr val="tx1"/>
                </a:solidFill>
              </a:rPr>
              <a:t>(4 dose series)                       </a:t>
            </a:r>
          </a:p>
          <a:p>
            <a:pPr>
              <a:spcBef>
                <a:spcPts val="600"/>
              </a:spcBef>
            </a:pPr>
            <a:r>
              <a:rPr lang="en-US" sz="2800" b="1" dirty="0">
                <a:solidFill>
                  <a:schemeClr val="tx1"/>
                </a:solidFill>
              </a:rPr>
              <a:t>Pneumococcal conjugate</a:t>
            </a:r>
            <a:r>
              <a:rPr lang="en-US" sz="2800" dirty="0">
                <a:solidFill>
                  <a:schemeClr val="tx1"/>
                </a:solidFill>
              </a:rPr>
              <a:t> (4)</a:t>
            </a:r>
          </a:p>
          <a:p>
            <a:pPr>
              <a:spcBef>
                <a:spcPts val="600"/>
              </a:spcBef>
            </a:pPr>
            <a:r>
              <a:rPr lang="en-US" sz="2800" b="1" i="1" dirty="0">
                <a:solidFill>
                  <a:schemeClr val="tx1"/>
                </a:solidFill>
              </a:rPr>
              <a:t>Haemophilus influenzae </a:t>
            </a:r>
            <a:r>
              <a:rPr lang="en-US" sz="2800" b="1" dirty="0">
                <a:solidFill>
                  <a:schemeClr val="tx1"/>
                </a:solidFill>
              </a:rPr>
              <a:t>type b </a:t>
            </a:r>
            <a:r>
              <a:rPr lang="en-US" sz="2800" dirty="0">
                <a:solidFill>
                  <a:schemeClr val="tx1"/>
                </a:solidFill>
              </a:rPr>
              <a:t>(Hib) (3 or 4, brand dependent)</a:t>
            </a:r>
          </a:p>
          <a:p>
            <a:pPr>
              <a:spcBef>
                <a:spcPts val="600"/>
              </a:spcBef>
            </a:pPr>
            <a:r>
              <a:rPr lang="en-US" sz="2800" b="1" dirty="0">
                <a:solidFill>
                  <a:schemeClr val="tx1"/>
                </a:solidFill>
              </a:rPr>
              <a:t>Poliovirus </a:t>
            </a:r>
            <a:r>
              <a:rPr lang="en-US" sz="2800" dirty="0">
                <a:solidFill>
                  <a:schemeClr val="tx1"/>
                </a:solidFill>
              </a:rPr>
              <a:t>(3)</a:t>
            </a:r>
          </a:p>
          <a:p>
            <a:pPr>
              <a:spcBef>
                <a:spcPts val="600"/>
              </a:spcBef>
            </a:pPr>
            <a:r>
              <a:rPr lang="en-US" sz="2800" b="1" dirty="0">
                <a:solidFill>
                  <a:schemeClr val="tx1"/>
                </a:solidFill>
              </a:rPr>
              <a:t>Hepatitis B </a:t>
            </a:r>
            <a:r>
              <a:rPr lang="en-US" sz="2800" dirty="0">
                <a:solidFill>
                  <a:schemeClr val="tx1"/>
                </a:solidFill>
              </a:rPr>
              <a:t>(3)</a:t>
            </a:r>
            <a:endParaRPr lang="en-US" sz="2800" b="1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2800" b="1" dirty="0">
                <a:solidFill>
                  <a:schemeClr val="tx1"/>
                </a:solidFill>
              </a:rPr>
              <a:t>Rotavirus </a:t>
            </a:r>
            <a:r>
              <a:rPr lang="en-US" sz="2800" dirty="0">
                <a:solidFill>
                  <a:schemeClr val="tx1"/>
                </a:solidFill>
              </a:rPr>
              <a:t>(2 or 3, brand dependent)</a:t>
            </a:r>
          </a:p>
          <a:p>
            <a:pPr>
              <a:spcBef>
                <a:spcPts val="600"/>
              </a:spcBef>
            </a:pPr>
            <a:r>
              <a:rPr lang="en-US" sz="2800" b="1" dirty="0">
                <a:solidFill>
                  <a:schemeClr val="tx1"/>
                </a:solidFill>
              </a:rPr>
              <a:t>Hepatitis A </a:t>
            </a:r>
            <a:r>
              <a:rPr lang="en-US" sz="2800" dirty="0">
                <a:solidFill>
                  <a:schemeClr val="tx1"/>
                </a:solidFill>
              </a:rPr>
              <a:t>(2)</a:t>
            </a:r>
          </a:p>
          <a:p>
            <a:pPr>
              <a:spcBef>
                <a:spcPts val="600"/>
              </a:spcBef>
            </a:pPr>
            <a:r>
              <a:rPr lang="en-US" sz="2800" b="1" dirty="0">
                <a:solidFill>
                  <a:schemeClr val="tx1"/>
                </a:solidFill>
              </a:rPr>
              <a:t>Influenza </a:t>
            </a:r>
            <a:r>
              <a:rPr lang="en-US" sz="2800" dirty="0">
                <a:solidFill>
                  <a:schemeClr val="tx1"/>
                </a:solidFill>
              </a:rPr>
              <a:t>(2)</a:t>
            </a:r>
            <a:endParaRPr lang="en-US" sz="2800" b="1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2800" b="1" dirty="0">
                <a:solidFill>
                  <a:schemeClr val="tx1"/>
                </a:solidFill>
              </a:rPr>
              <a:t>Measles-mumps-rubella</a:t>
            </a:r>
            <a:r>
              <a:rPr lang="en-US" sz="2800" dirty="0">
                <a:solidFill>
                  <a:schemeClr val="tx1"/>
                </a:solidFill>
              </a:rPr>
              <a:t> (MMR) (1)</a:t>
            </a:r>
          </a:p>
          <a:p>
            <a:pPr>
              <a:spcBef>
                <a:spcPts val="600"/>
              </a:spcBef>
            </a:pPr>
            <a:r>
              <a:rPr lang="en-US" sz="2800" b="1" dirty="0">
                <a:solidFill>
                  <a:schemeClr val="tx1"/>
                </a:solidFill>
              </a:rPr>
              <a:t>Varicella </a:t>
            </a:r>
            <a:r>
              <a:rPr lang="en-US" sz="2800" dirty="0">
                <a:solidFill>
                  <a:schemeClr val="tx1"/>
                </a:solidFill>
              </a:rPr>
              <a:t>(1)</a:t>
            </a:r>
          </a:p>
          <a:p>
            <a:pPr marL="0" indent="0">
              <a:spcBef>
                <a:spcPts val="600"/>
              </a:spcBef>
              <a:buNone/>
            </a:pPr>
            <a:endParaRPr lang="en-US" sz="2800" b="1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C0FA944-7782-7627-6104-DB76DF9EB47C}"/>
              </a:ext>
            </a:extLst>
          </p:cNvPr>
          <p:cNvSpPr txBox="1"/>
          <p:nvPr/>
        </p:nvSpPr>
        <p:spPr>
          <a:xfrm>
            <a:off x="483043" y="523390"/>
            <a:ext cx="72761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METHODS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5A3D52C-7C30-45EC-8345-D61B64920639}"/>
              </a:ext>
            </a:extLst>
          </p:cNvPr>
          <p:cNvSpPr txBox="1"/>
          <p:nvPr/>
        </p:nvSpPr>
        <p:spPr>
          <a:xfrm>
            <a:off x="483043" y="1175204"/>
            <a:ext cx="9100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u="sng" dirty="0"/>
              <a:t>Vaccination series (# of recommended doses)</a:t>
            </a:r>
          </a:p>
        </p:txBody>
      </p:sp>
    </p:spTree>
    <p:extLst>
      <p:ext uri="{BB962C8B-B14F-4D97-AF65-F5344CB8AC3E}">
        <p14:creationId xmlns:p14="http://schemas.microsoft.com/office/powerpoint/2010/main" val="1841103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8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Box 92">
            <a:extLst>
              <a:ext uri="{FF2B5EF4-FFF2-40B4-BE49-F238E27FC236}">
                <a16:creationId xmlns:a16="http://schemas.microsoft.com/office/drawing/2014/main" id="{8F77812E-6C16-42A3-984B-2C005D886DE4}"/>
              </a:ext>
            </a:extLst>
          </p:cNvPr>
          <p:cNvSpPr txBox="1"/>
          <p:nvPr/>
        </p:nvSpPr>
        <p:spPr>
          <a:xfrm>
            <a:off x="5024226" y="273445"/>
            <a:ext cx="18696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Analyses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0A5AB91-C208-7D18-23CE-A94E3FCF2311}"/>
              </a:ext>
            </a:extLst>
          </p:cNvPr>
          <p:cNvSpPr txBox="1"/>
          <p:nvPr/>
        </p:nvSpPr>
        <p:spPr>
          <a:xfrm>
            <a:off x="2281027" y="2209607"/>
            <a:ext cx="22102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Descriptive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C92885-5D78-373B-44E7-C9D86253C174}"/>
              </a:ext>
            </a:extLst>
          </p:cNvPr>
          <p:cNvSpPr txBox="1"/>
          <p:nvPr/>
        </p:nvSpPr>
        <p:spPr>
          <a:xfrm>
            <a:off x="833718" y="2908853"/>
            <a:ext cx="51009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Quantified children with an invalid vaccination and reasons why doses invalid</a:t>
            </a:r>
          </a:p>
        </p:txBody>
      </p:sp>
      <p:sp>
        <p:nvSpPr>
          <p:cNvPr id="7" name="Left Bracket 6">
            <a:extLst>
              <a:ext uri="{FF2B5EF4-FFF2-40B4-BE49-F238E27FC236}">
                <a16:creationId xmlns:a16="http://schemas.microsoft.com/office/drawing/2014/main" id="{731C3ACF-C9EA-C321-FD43-AD85EFFAEF52}"/>
              </a:ext>
            </a:extLst>
          </p:cNvPr>
          <p:cNvSpPr/>
          <p:nvPr/>
        </p:nvSpPr>
        <p:spPr>
          <a:xfrm rot="5400000">
            <a:off x="5580530" y="-289653"/>
            <a:ext cx="546848" cy="4778191"/>
          </a:xfrm>
          <a:prstGeom prst="leftBracket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08E4ED-7367-A8C7-19F9-1C1BE58DD56B}"/>
              </a:ext>
            </a:extLst>
          </p:cNvPr>
          <p:cNvSpPr txBox="1"/>
          <p:nvPr/>
        </p:nvSpPr>
        <p:spPr>
          <a:xfrm rot="20705261">
            <a:off x="9272861" y="1408033"/>
            <a:ext cx="249244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(weighted, national estimates)</a:t>
            </a:r>
            <a:endParaRPr lang="en-US" sz="2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46AC618-5F21-5ED0-DEAF-AD15294F6C8B}"/>
              </a:ext>
            </a:extLst>
          </p:cNvPr>
          <p:cNvSpPr txBox="1"/>
          <p:nvPr/>
        </p:nvSpPr>
        <p:spPr>
          <a:xfrm>
            <a:off x="337673" y="4829834"/>
            <a:ext cx="52652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Hepatitis A Example:</a:t>
            </a:r>
          </a:p>
          <a:p>
            <a:r>
              <a:rPr lang="en-US" sz="2800" b="1" dirty="0"/>
              <a:t>Minimum age, dose 1: 361 days</a:t>
            </a:r>
          </a:p>
          <a:p>
            <a:r>
              <a:rPr lang="en-US" sz="2800" b="1" dirty="0"/>
              <a:t>Minimum dose-interval: 177 days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F122AB2B-E7B1-4A66-3262-2EB6AB3EBB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845444"/>
              </p:ext>
            </p:extLst>
          </p:nvPr>
        </p:nvGraphicFramePr>
        <p:xfrm>
          <a:off x="5853954" y="4485134"/>
          <a:ext cx="5710518" cy="16459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03506">
                  <a:extLst>
                    <a:ext uri="{9D8B030D-6E8A-4147-A177-3AD203B41FA5}">
                      <a16:colId xmlns:a16="http://schemas.microsoft.com/office/drawing/2014/main" val="2213583063"/>
                    </a:ext>
                  </a:extLst>
                </a:gridCol>
                <a:gridCol w="1903506">
                  <a:extLst>
                    <a:ext uri="{9D8B030D-6E8A-4147-A177-3AD203B41FA5}">
                      <a16:colId xmlns:a16="http://schemas.microsoft.com/office/drawing/2014/main" val="1820614343"/>
                    </a:ext>
                  </a:extLst>
                </a:gridCol>
                <a:gridCol w="1903506">
                  <a:extLst>
                    <a:ext uri="{9D8B030D-6E8A-4147-A177-3AD203B41FA5}">
                      <a16:colId xmlns:a16="http://schemas.microsoft.com/office/drawing/2014/main" val="42006474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Child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Age (days) Dose 1 Hep A received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Age (days) Dose 2 Hep A received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8972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380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400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08491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54A2B1D-A8AD-4EA3-E7BA-919AAC2E1B97}"/>
              </a:ext>
            </a:extLst>
          </p:cNvPr>
          <p:cNvSpPr txBox="1"/>
          <p:nvPr/>
        </p:nvSpPr>
        <p:spPr>
          <a:xfrm>
            <a:off x="2655846" y="877034"/>
            <a:ext cx="722326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Looked through ACIP recommendations, compiled all minimum age and interval recommendations</a:t>
            </a:r>
            <a:endParaRPr lang="en-US" sz="2400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48B507A-B0F2-5E54-09D6-1952DE809803}"/>
              </a:ext>
            </a:extLst>
          </p:cNvPr>
          <p:cNvGrpSpPr/>
          <p:nvPr/>
        </p:nvGrpSpPr>
        <p:grpSpPr>
          <a:xfrm>
            <a:off x="5096435" y="5308094"/>
            <a:ext cx="506508" cy="329472"/>
            <a:chOff x="7844118" y="6295446"/>
            <a:chExt cx="506508" cy="329472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17F64658-11ED-14C6-6ECF-9B4A518A8A3E}"/>
                </a:ext>
              </a:extLst>
            </p:cNvPr>
            <p:cNvCxnSpPr>
              <a:cxnSpLocks/>
            </p:cNvCxnSpPr>
            <p:nvPr/>
          </p:nvCxnSpPr>
          <p:spPr>
            <a:xfrm>
              <a:off x="7844118" y="6460182"/>
              <a:ext cx="143435" cy="164736"/>
            </a:xfrm>
            <a:prstGeom prst="line">
              <a:avLst/>
            </a:prstGeom>
            <a:ln w="28575">
              <a:solidFill>
                <a:srgbClr val="D335AA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4B55855-35E9-C939-86C4-6ED40B08AA2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78588" y="6295446"/>
              <a:ext cx="372038" cy="329472"/>
            </a:xfrm>
            <a:prstGeom prst="line">
              <a:avLst/>
            </a:prstGeom>
            <a:ln w="28575">
              <a:solidFill>
                <a:srgbClr val="D335AA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9" name="Left Bracket 18">
            <a:extLst>
              <a:ext uri="{FF2B5EF4-FFF2-40B4-BE49-F238E27FC236}">
                <a16:creationId xmlns:a16="http://schemas.microsoft.com/office/drawing/2014/main" id="{551262B5-C9E1-602A-C62E-EE513EE7DAAE}"/>
              </a:ext>
            </a:extLst>
          </p:cNvPr>
          <p:cNvSpPr/>
          <p:nvPr/>
        </p:nvSpPr>
        <p:spPr>
          <a:xfrm rot="16200000">
            <a:off x="9471212" y="5824864"/>
            <a:ext cx="304800" cy="1084730"/>
          </a:xfrm>
          <a:prstGeom prst="leftBracket">
            <a:avLst/>
          </a:prstGeom>
          <a:ln w="28575">
            <a:solidFill>
              <a:srgbClr val="D335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ultiply 19">
            <a:extLst>
              <a:ext uri="{FF2B5EF4-FFF2-40B4-BE49-F238E27FC236}">
                <a16:creationId xmlns:a16="http://schemas.microsoft.com/office/drawing/2014/main" id="{CBC08175-99B8-CD0B-F06D-14AF7F9C0E36}"/>
              </a:ext>
            </a:extLst>
          </p:cNvPr>
          <p:cNvSpPr/>
          <p:nvPr/>
        </p:nvSpPr>
        <p:spPr>
          <a:xfrm>
            <a:off x="5269510" y="5630136"/>
            <a:ext cx="476870" cy="70166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403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 animBg="1"/>
      <p:bldP spid="9" grpId="0"/>
      <p:bldP spid="19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8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Box 92">
            <a:extLst>
              <a:ext uri="{FF2B5EF4-FFF2-40B4-BE49-F238E27FC236}">
                <a16:creationId xmlns:a16="http://schemas.microsoft.com/office/drawing/2014/main" id="{8F77812E-6C16-42A3-984B-2C005D886DE4}"/>
              </a:ext>
            </a:extLst>
          </p:cNvPr>
          <p:cNvSpPr txBox="1"/>
          <p:nvPr/>
        </p:nvSpPr>
        <p:spPr>
          <a:xfrm>
            <a:off x="5024226" y="273445"/>
            <a:ext cx="18696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Analyses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0A5AB91-C208-7D18-23CE-A94E3FCF2311}"/>
              </a:ext>
            </a:extLst>
          </p:cNvPr>
          <p:cNvSpPr txBox="1"/>
          <p:nvPr/>
        </p:nvSpPr>
        <p:spPr>
          <a:xfrm>
            <a:off x="2281027" y="2209607"/>
            <a:ext cx="22102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Descriptive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6DAD48-7578-0C40-A5D8-8EFEFB9588EA}"/>
              </a:ext>
            </a:extLst>
          </p:cNvPr>
          <p:cNvSpPr txBox="1"/>
          <p:nvPr/>
        </p:nvSpPr>
        <p:spPr>
          <a:xfrm>
            <a:off x="7258926" y="2209607"/>
            <a:ext cx="22102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Analytical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C92885-5D78-373B-44E7-C9D86253C174}"/>
              </a:ext>
            </a:extLst>
          </p:cNvPr>
          <p:cNvSpPr txBox="1"/>
          <p:nvPr/>
        </p:nvSpPr>
        <p:spPr>
          <a:xfrm>
            <a:off x="833718" y="2908853"/>
            <a:ext cx="51009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Quantified children with an invalid vaccination and reasons why doses invalid</a:t>
            </a:r>
          </a:p>
        </p:txBody>
      </p:sp>
      <p:sp>
        <p:nvSpPr>
          <p:cNvPr id="7" name="Left Bracket 6">
            <a:extLst>
              <a:ext uri="{FF2B5EF4-FFF2-40B4-BE49-F238E27FC236}">
                <a16:creationId xmlns:a16="http://schemas.microsoft.com/office/drawing/2014/main" id="{731C3ACF-C9EA-C321-FD43-AD85EFFAEF52}"/>
              </a:ext>
            </a:extLst>
          </p:cNvPr>
          <p:cNvSpPr/>
          <p:nvPr/>
        </p:nvSpPr>
        <p:spPr>
          <a:xfrm rot="5400000">
            <a:off x="5580530" y="-289653"/>
            <a:ext cx="546848" cy="4778191"/>
          </a:xfrm>
          <a:prstGeom prst="leftBracket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08E4ED-7367-A8C7-19F9-1C1BE58DD56B}"/>
              </a:ext>
            </a:extLst>
          </p:cNvPr>
          <p:cNvSpPr txBox="1"/>
          <p:nvPr/>
        </p:nvSpPr>
        <p:spPr>
          <a:xfrm rot="20705261">
            <a:off x="9272861" y="1408033"/>
            <a:ext cx="249244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(weighted, national estimates)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4A2B1D-A8AD-4EA3-E7BA-919AAC2E1B97}"/>
              </a:ext>
            </a:extLst>
          </p:cNvPr>
          <p:cNvSpPr txBox="1"/>
          <p:nvPr/>
        </p:nvSpPr>
        <p:spPr>
          <a:xfrm>
            <a:off x="2655846" y="877034"/>
            <a:ext cx="722326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Looked through ACIP recommendations, compiled all minimum age and interval recommendations</a:t>
            </a:r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99B0CC9-3D61-92DE-9AA2-641775E4614F}"/>
              </a:ext>
            </a:extLst>
          </p:cNvPr>
          <p:cNvSpPr txBox="1"/>
          <p:nvPr/>
        </p:nvSpPr>
        <p:spPr>
          <a:xfrm>
            <a:off x="6267476" y="3072802"/>
            <a:ext cx="526228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Logistic regression model </a:t>
            </a:r>
          </a:p>
          <a:p>
            <a:endParaRPr lang="en-US" sz="2800" b="1" dirty="0"/>
          </a:p>
          <a:p>
            <a:r>
              <a:rPr lang="en-US" sz="2800" b="1" dirty="0"/>
              <a:t>Exposures: Household, provider, demographic factors</a:t>
            </a:r>
          </a:p>
          <a:p>
            <a:r>
              <a:rPr lang="en-US" sz="2800" b="1" dirty="0"/>
              <a:t>Outcome: invalid vaccination (y/n)</a:t>
            </a:r>
          </a:p>
        </p:txBody>
      </p:sp>
    </p:spTree>
    <p:extLst>
      <p:ext uri="{BB962C8B-B14F-4D97-AF65-F5344CB8AC3E}">
        <p14:creationId xmlns:p14="http://schemas.microsoft.com/office/powerpoint/2010/main" val="768662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8EC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0C0B401-373A-ACAE-ACA9-C657B77DE9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4D5AA84-4194-BA8C-0935-C534CC01E15D}"/>
              </a:ext>
            </a:extLst>
          </p:cNvPr>
          <p:cNvSpPr txBox="1"/>
          <p:nvPr/>
        </p:nvSpPr>
        <p:spPr>
          <a:xfrm>
            <a:off x="483043" y="523390"/>
            <a:ext cx="72761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RESULTS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AA5D610-CDBF-8F42-B4F8-78460BC813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7039" y="1169721"/>
            <a:ext cx="11717922" cy="5273065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DF9A3C1-BF5A-1C06-65C4-1AA42A6CC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5364" y="2478741"/>
            <a:ext cx="6015318" cy="2433917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+mn-lt"/>
              </a:rPr>
              <a:t>NIS-Child 2011-2020, N=161,187</a:t>
            </a:r>
            <a:br>
              <a:rPr lang="en-US" sz="2800" b="1" dirty="0">
                <a:latin typeface="+mn-lt"/>
              </a:rPr>
            </a:br>
            <a:br>
              <a:rPr lang="en-US" sz="2800" b="1" dirty="0">
                <a:latin typeface="+mn-lt"/>
              </a:rPr>
            </a:br>
            <a:r>
              <a:rPr lang="en-US" sz="2800" b="1" dirty="0">
                <a:latin typeface="+mn-lt"/>
              </a:rPr>
              <a:t>16.2% (95% CI: 15.9-16.6%) of U.S. children 0-35 months with an invalid vaccination</a:t>
            </a:r>
            <a:br>
              <a:rPr lang="en-US" sz="2800" b="1" dirty="0">
                <a:latin typeface="+mn-lt"/>
              </a:rPr>
            </a:br>
            <a:endParaRPr lang="en-US" sz="2800" b="1" dirty="0"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1396E6-4872-F021-988E-17F75090E2E4}"/>
              </a:ext>
            </a:extLst>
          </p:cNvPr>
          <p:cNvSpPr txBox="1"/>
          <p:nvPr/>
        </p:nvSpPr>
        <p:spPr>
          <a:xfrm>
            <a:off x="7326406" y="1236240"/>
            <a:ext cx="14231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latin typeface="+mn-lt"/>
              </a:rPr>
              <a:t>n= 23,682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919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8EC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18A2550-FB02-DE22-3F30-625971C8F5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97EA7-EF04-5424-FDB2-AD7F5976A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432" y="1488464"/>
            <a:ext cx="7232170" cy="719373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+mn-lt"/>
              </a:rPr>
              <a:t>Most common reasons vaccinations considered invalid</a:t>
            </a:r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D344F4C9-43F5-7B10-8C33-D071B5289B13}"/>
              </a:ext>
            </a:extLst>
          </p:cNvPr>
          <p:cNvSpPr txBox="1">
            <a:spLocks/>
          </p:cNvSpPr>
          <p:nvPr/>
        </p:nvSpPr>
        <p:spPr>
          <a:xfrm>
            <a:off x="376584" y="2199487"/>
            <a:ext cx="5099412" cy="4967792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endParaRPr lang="en-US" sz="2800" b="1" dirty="0">
              <a:solidFill>
                <a:schemeClr val="tx1"/>
              </a:solidFill>
            </a:endParaRPr>
          </a:p>
        </p:txBody>
      </p:sp>
      <p:grpSp>
        <p:nvGrpSpPr>
          <p:cNvPr id="71" name="Google Shape;4698;p44">
            <a:extLst>
              <a:ext uri="{FF2B5EF4-FFF2-40B4-BE49-F238E27FC236}">
                <a16:creationId xmlns:a16="http://schemas.microsoft.com/office/drawing/2014/main" id="{19DA2048-F439-49CE-A6FD-A3DF08D50FF6}"/>
              </a:ext>
            </a:extLst>
          </p:cNvPr>
          <p:cNvGrpSpPr/>
          <p:nvPr/>
        </p:nvGrpSpPr>
        <p:grpSpPr>
          <a:xfrm>
            <a:off x="101711" y="2760551"/>
            <a:ext cx="407343" cy="356423"/>
            <a:chOff x="2248364" y="4141325"/>
            <a:chExt cx="401846" cy="396577"/>
          </a:xfrm>
          <a:solidFill>
            <a:schemeClr val="accent5">
              <a:lumMod val="75000"/>
            </a:schemeClr>
          </a:solidFill>
        </p:grpSpPr>
        <p:sp>
          <p:nvSpPr>
            <p:cNvPr id="72" name="Google Shape;4699;p44">
              <a:extLst>
                <a:ext uri="{FF2B5EF4-FFF2-40B4-BE49-F238E27FC236}">
                  <a16:creationId xmlns:a16="http://schemas.microsoft.com/office/drawing/2014/main" id="{0EEE4700-29ED-30AC-D1A2-857F6C8ED25C}"/>
                </a:ext>
              </a:extLst>
            </p:cNvPr>
            <p:cNvSpPr/>
            <p:nvPr/>
          </p:nvSpPr>
          <p:spPr>
            <a:xfrm>
              <a:off x="2493901" y="4445485"/>
              <a:ext cx="57457" cy="60612"/>
            </a:xfrm>
            <a:custGeom>
              <a:avLst/>
              <a:gdLst/>
              <a:ahLst/>
              <a:cxnLst/>
              <a:rect l="l" t="t" r="r" b="b"/>
              <a:pathLst>
                <a:path w="1821" h="1921" extrusionOk="0">
                  <a:moveTo>
                    <a:pt x="426" y="0"/>
                  </a:moveTo>
                  <a:lnTo>
                    <a:pt x="0" y="213"/>
                  </a:lnTo>
                  <a:cubicBezTo>
                    <a:pt x="152" y="517"/>
                    <a:pt x="517" y="1186"/>
                    <a:pt x="517" y="1186"/>
                  </a:cubicBezTo>
                  <a:cubicBezTo>
                    <a:pt x="152" y="1307"/>
                    <a:pt x="31" y="1611"/>
                    <a:pt x="335" y="1855"/>
                  </a:cubicBezTo>
                  <a:cubicBezTo>
                    <a:pt x="375" y="1901"/>
                    <a:pt x="437" y="1920"/>
                    <a:pt x="511" y="1920"/>
                  </a:cubicBezTo>
                  <a:cubicBezTo>
                    <a:pt x="776" y="1920"/>
                    <a:pt x="1195" y="1683"/>
                    <a:pt x="1338" y="1611"/>
                  </a:cubicBezTo>
                  <a:cubicBezTo>
                    <a:pt x="1820" y="1383"/>
                    <a:pt x="1581" y="878"/>
                    <a:pt x="1170" y="878"/>
                  </a:cubicBezTo>
                  <a:cubicBezTo>
                    <a:pt x="1089" y="878"/>
                    <a:pt x="1002" y="898"/>
                    <a:pt x="912" y="943"/>
                  </a:cubicBezTo>
                  <a:cubicBezTo>
                    <a:pt x="730" y="639"/>
                    <a:pt x="578" y="335"/>
                    <a:pt x="4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" name="Google Shape;4700;p44">
              <a:extLst>
                <a:ext uri="{FF2B5EF4-FFF2-40B4-BE49-F238E27FC236}">
                  <a16:creationId xmlns:a16="http://schemas.microsoft.com/office/drawing/2014/main" id="{D27FD3AE-267F-B7B4-F4C3-B9FCBF0206F8}"/>
                </a:ext>
              </a:extLst>
            </p:cNvPr>
            <p:cNvSpPr/>
            <p:nvPr/>
          </p:nvSpPr>
          <p:spPr>
            <a:xfrm>
              <a:off x="2359647" y="4449302"/>
              <a:ext cx="56605" cy="61212"/>
            </a:xfrm>
            <a:custGeom>
              <a:avLst/>
              <a:gdLst/>
              <a:ahLst/>
              <a:cxnLst/>
              <a:rect l="l" t="t" r="r" b="b"/>
              <a:pathLst>
                <a:path w="1794" h="1940" extrusionOk="0">
                  <a:moveTo>
                    <a:pt x="1368" y="1"/>
                  </a:moveTo>
                  <a:cubicBezTo>
                    <a:pt x="1094" y="609"/>
                    <a:pt x="881" y="974"/>
                    <a:pt x="881" y="974"/>
                  </a:cubicBezTo>
                  <a:cubicBezTo>
                    <a:pt x="794" y="930"/>
                    <a:pt x="710" y="911"/>
                    <a:pt x="633" y="911"/>
                  </a:cubicBezTo>
                  <a:cubicBezTo>
                    <a:pt x="224" y="911"/>
                    <a:pt x="1" y="1438"/>
                    <a:pt x="486" y="1642"/>
                  </a:cubicBezTo>
                  <a:cubicBezTo>
                    <a:pt x="655" y="1715"/>
                    <a:pt x="1090" y="1939"/>
                    <a:pt x="1354" y="1939"/>
                  </a:cubicBezTo>
                  <a:cubicBezTo>
                    <a:pt x="1424" y="1939"/>
                    <a:pt x="1482" y="1924"/>
                    <a:pt x="1520" y="1886"/>
                  </a:cubicBezTo>
                  <a:cubicBezTo>
                    <a:pt x="1793" y="1612"/>
                    <a:pt x="1672" y="1308"/>
                    <a:pt x="1307" y="1217"/>
                  </a:cubicBezTo>
                  <a:cubicBezTo>
                    <a:pt x="1307" y="1217"/>
                    <a:pt x="1641" y="518"/>
                    <a:pt x="1793" y="214"/>
                  </a:cubicBezTo>
                  <a:lnTo>
                    <a:pt x="136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4" name="Google Shape;4701;p44">
              <a:extLst>
                <a:ext uri="{FF2B5EF4-FFF2-40B4-BE49-F238E27FC236}">
                  <a16:creationId xmlns:a16="http://schemas.microsoft.com/office/drawing/2014/main" id="{EF970E3A-0C7C-D0DF-6347-4434197BD456}"/>
                </a:ext>
              </a:extLst>
            </p:cNvPr>
            <p:cNvSpPr/>
            <p:nvPr/>
          </p:nvSpPr>
          <p:spPr>
            <a:xfrm>
              <a:off x="2276887" y="4268763"/>
              <a:ext cx="63578" cy="46067"/>
            </a:xfrm>
            <a:custGeom>
              <a:avLst/>
              <a:gdLst/>
              <a:ahLst/>
              <a:cxnLst/>
              <a:rect l="l" t="t" r="r" b="b"/>
              <a:pathLst>
                <a:path w="2015" h="1460" extrusionOk="0">
                  <a:moveTo>
                    <a:pt x="646" y="1"/>
                  </a:moveTo>
                  <a:cubicBezTo>
                    <a:pt x="618" y="1"/>
                    <a:pt x="588" y="3"/>
                    <a:pt x="556" y="9"/>
                  </a:cubicBezTo>
                  <a:cubicBezTo>
                    <a:pt x="282" y="39"/>
                    <a:pt x="130" y="738"/>
                    <a:pt x="100" y="951"/>
                  </a:cubicBezTo>
                  <a:cubicBezTo>
                    <a:pt x="1" y="1282"/>
                    <a:pt x="190" y="1460"/>
                    <a:pt x="407" y="1460"/>
                  </a:cubicBezTo>
                  <a:cubicBezTo>
                    <a:pt x="589" y="1460"/>
                    <a:pt x="791" y="1335"/>
                    <a:pt x="860" y="1072"/>
                  </a:cubicBezTo>
                  <a:cubicBezTo>
                    <a:pt x="1194" y="1133"/>
                    <a:pt x="1529" y="1194"/>
                    <a:pt x="1893" y="1316"/>
                  </a:cubicBezTo>
                  <a:lnTo>
                    <a:pt x="2015" y="829"/>
                  </a:lnTo>
                  <a:cubicBezTo>
                    <a:pt x="1681" y="769"/>
                    <a:pt x="921" y="586"/>
                    <a:pt x="921" y="586"/>
                  </a:cubicBezTo>
                  <a:cubicBezTo>
                    <a:pt x="1059" y="281"/>
                    <a:pt x="945" y="1"/>
                    <a:pt x="64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5" name="Google Shape;4702;p44">
              <a:extLst>
                <a:ext uri="{FF2B5EF4-FFF2-40B4-BE49-F238E27FC236}">
                  <a16:creationId xmlns:a16="http://schemas.microsoft.com/office/drawing/2014/main" id="{22FCD92D-D903-49FC-FFC7-C45253DC3F9E}"/>
                </a:ext>
              </a:extLst>
            </p:cNvPr>
            <p:cNvSpPr/>
            <p:nvPr/>
          </p:nvSpPr>
          <p:spPr>
            <a:xfrm>
              <a:off x="2358669" y="4171331"/>
              <a:ext cx="51115" cy="62222"/>
            </a:xfrm>
            <a:custGeom>
              <a:avLst/>
              <a:gdLst/>
              <a:ahLst/>
              <a:cxnLst/>
              <a:rect l="l" t="t" r="r" b="b"/>
              <a:pathLst>
                <a:path w="1620" h="1972" extrusionOk="0">
                  <a:moveTo>
                    <a:pt x="1110" y="0"/>
                  </a:moveTo>
                  <a:cubicBezTo>
                    <a:pt x="1042" y="0"/>
                    <a:pt x="965" y="18"/>
                    <a:pt x="882" y="57"/>
                  </a:cubicBezTo>
                  <a:cubicBezTo>
                    <a:pt x="669" y="148"/>
                    <a:pt x="0" y="391"/>
                    <a:pt x="61" y="695"/>
                  </a:cubicBezTo>
                  <a:cubicBezTo>
                    <a:pt x="61" y="930"/>
                    <a:pt x="187" y="1052"/>
                    <a:pt x="366" y="1052"/>
                  </a:cubicBezTo>
                  <a:cubicBezTo>
                    <a:pt x="465" y="1052"/>
                    <a:pt x="580" y="1014"/>
                    <a:pt x="700" y="939"/>
                  </a:cubicBezTo>
                  <a:cubicBezTo>
                    <a:pt x="700" y="939"/>
                    <a:pt x="1003" y="1638"/>
                    <a:pt x="1125" y="1972"/>
                  </a:cubicBezTo>
                  <a:lnTo>
                    <a:pt x="1581" y="1790"/>
                  </a:lnTo>
                  <a:cubicBezTo>
                    <a:pt x="1399" y="1455"/>
                    <a:pt x="1277" y="1151"/>
                    <a:pt x="1125" y="817"/>
                  </a:cubicBezTo>
                  <a:cubicBezTo>
                    <a:pt x="1619" y="609"/>
                    <a:pt x="1513" y="0"/>
                    <a:pt x="111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6" name="Google Shape;4703;p44">
              <a:extLst>
                <a:ext uri="{FF2B5EF4-FFF2-40B4-BE49-F238E27FC236}">
                  <a16:creationId xmlns:a16="http://schemas.microsoft.com/office/drawing/2014/main" id="{C673740D-9AB3-41B6-4C84-E29F6A52A691}"/>
                </a:ext>
              </a:extLst>
            </p:cNvPr>
            <p:cNvSpPr/>
            <p:nvPr/>
          </p:nvSpPr>
          <p:spPr>
            <a:xfrm>
              <a:off x="2553344" y="4237653"/>
              <a:ext cx="65251" cy="53450"/>
            </a:xfrm>
            <a:custGeom>
              <a:avLst/>
              <a:gdLst/>
              <a:ahLst/>
              <a:cxnLst/>
              <a:rect l="l" t="t" r="r" b="b"/>
              <a:pathLst>
                <a:path w="2068" h="1694" extrusionOk="0">
                  <a:moveTo>
                    <a:pt x="1175" y="1"/>
                  </a:moveTo>
                  <a:cubicBezTo>
                    <a:pt x="904" y="1"/>
                    <a:pt x="680" y="361"/>
                    <a:pt x="913" y="721"/>
                  </a:cubicBezTo>
                  <a:cubicBezTo>
                    <a:pt x="609" y="903"/>
                    <a:pt x="305" y="1116"/>
                    <a:pt x="1" y="1299"/>
                  </a:cubicBezTo>
                  <a:lnTo>
                    <a:pt x="244" y="1694"/>
                  </a:lnTo>
                  <a:cubicBezTo>
                    <a:pt x="548" y="1511"/>
                    <a:pt x="1186" y="1086"/>
                    <a:pt x="1186" y="1086"/>
                  </a:cubicBezTo>
                  <a:cubicBezTo>
                    <a:pt x="1275" y="1280"/>
                    <a:pt x="1414" y="1393"/>
                    <a:pt x="1564" y="1393"/>
                  </a:cubicBezTo>
                  <a:cubicBezTo>
                    <a:pt x="1671" y="1393"/>
                    <a:pt x="1784" y="1335"/>
                    <a:pt x="1885" y="1207"/>
                  </a:cubicBezTo>
                  <a:cubicBezTo>
                    <a:pt x="2068" y="995"/>
                    <a:pt x="1642" y="417"/>
                    <a:pt x="1521" y="235"/>
                  </a:cubicBezTo>
                  <a:cubicBezTo>
                    <a:pt x="1419" y="69"/>
                    <a:pt x="1293" y="1"/>
                    <a:pt x="117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7" name="Google Shape;4704;p44">
              <a:extLst>
                <a:ext uri="{FF2B5EF4-FFF2-40B4-BE49-F238E27FC236}">
                  <a16:creationId xmlns:a16="http://schemas.microsoft.com/office/drawing/2014/main" id="{9832EF16-3D82-9FEE-6DEB-3E29CA2C9697}"/>
                </a:ext>
              </a:extLst>
            </p:cNvPr>
            <p:cNvSpPr/>
            <p:nvPr/>
          </p:nvSpPr>
          <p:spPr>
            <a:xfrm>
              <a:off x="2562936" y="4367930"/>
              <a:ext cx="65251" cy="47203"/>
            </a:xfrm>
            <a:custGeom>
              <a:avLst/>
              <a:gdLst/>
              <a:ahLst/>
              <a:cxnLst/>
              <a:rect l="l" t="t" r="r" b="b"/>
              <a:pathLst>
                <a:path w="2068" h="1496" extrusionOk="0">
                  <a:moveTo>
                    <a:pt x="1572" y="1"/>
                  </a:moveTo>
                  <a:cubicBezTo>
                    <a:pt x="1394" y="1"/>
                    <a:pt x="1257" y="157"/>
                    <a:pt x="1217" y="422"/>
                  </a:cubicBezTo>
                  <a:cubicBezTo>
                    <a:pt x="1217" y="422"/>
                    <a:pt x="487" y="148"/>
                    <a:pt x="153" y="27"/>
                  </a:cubicBezTo>
                  <a:lnTo>
                    <a:pt x="1" y="483"/>
                  </a:lnTo>
                  <a:cubicBezTo>
                    <a:pt x="335" y="574"/>
                    <a:pt x="669" y="695"/>
                    <a:pt x="1004" y="847"/>
                  </a:cubicBezTo>
                  <a:cubicBezTo>
                    <a:pt x="888" y="1215"/>
                    <a:pt x="1128" y="1496"/>
                    <a:pt x="1373" y="1496"/>
                  </a:cubicBezTo>
                  <a:cubicBezTo>
                    <a:pt x="1514" y="1496"/>
                    <a:pt x="1656" y="1403"/>
                    <a:pt x="1733" y="1182"/>
                  </a:cubicBezTo>
                  <a:cubicBezTo>
                    <a:pt x="1794" y="969"/>
                    <a:pt x="2068" y="300"/>
                    <a:pt x="1855" y="118"/>
                  </a:cubicBezTo>
                  <a:cubicBezTo>
                    <a:pt x="1755" y="38"/>
                    <a:pt x="1658" y="1"/>
                    <a:pt x="157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8" name="Google Shape;4705;p44">
              <a:extLst>
                <a:ext uri="{FF2B5EF4-FFF2-40B4-BE49-F238E27FC236}">
                  <a16:creationId xmlns:a16="http://schemas.microsoft.com/office/drawing/2014/main" id="{7579E07F-6742-9760-CE23-0602CAFDE7AA}"/>
                </a:ext>
              </a:extLst>
            </p:cNvPr>
            <p:cNvSpPr/>
            <p:nvPr/>
          </p:nvSpPr>
          <p:spPr>
            <a:xfrm>
              <a:off x="2478062" y="4173571"/>
              <a:ext cx="51336" cy="62884"/>
            </a:xfrm>
            <a:custGeom>
              <a:avLst/>
              <a:gdLst/>
              <a:ahLst/>
              <a:cxnLst/>
              <a:rect l="l" t="t" r="r" b="b"/>
              <a:pathLst>
                <a:path w="1627" h="1993" extrusionOk="0">
                  <a:moveTo>
                    <a:pt x="537" y="1"/>
                  </a:moveTo>
                  <a:cubicBezTo>
                    <a:pt x="118" y="1"/>
                    <a:pt x="0" y="622"/>
                    <a:pt x="502" y="807"/>
                  </a:cubicBezTo>
                  <a:cubicBezTo>
                    <a:pt x="502" y="807"/>
                    <a:pt x="411" y="1202"/>
                    <a:pt x="137" y="1810"/>
                  </a:cubicBezTo>
                  <a:lnTo>
                    <a:pt x="563" y="1992"/>
                  </a:lnTo>
                  <a:cubicBezTo>
                    <a:pt x="685" y="1658"/>
                    <a:pt x="958" y="959"/>
                    <a:pt x="958" y="959"/>
                  </a:cubicBezTo>
                  <a:cubicBezTo>
                    <a:pt x="1068" y="1018"/>
                    <a:pt x="1174" y="1049"/>
                    <a:pt x="1267" y="1049"/>
                  </a:cubicBezTo>
                  <a:cubicBezTo>
                    <a:pt x="1459" y="1049"/>
                    <a:pt x="1596" y="921"/>
                    <a:pt x="1596" y="655"/>
                  </a:cubicBezTo>
                  <a:cubicBezTo>
                    <a:pt x="1627" y="381"/>
                    <a:pt x="958" y="138"/>
                    <a:pt x="745" y="47"/>
                  </a:cubicBezTo>
                  <a:cubicBezTo>
                    <a:pt x="670" y="15"/>
                    <a:pt x="600" y="1"/>
                    <a:pt x="53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9" name="Google Shape;4706;p44">
              <a:extLst>
                <a:ext uri="{FF2B5EF4-FFF2-40B4-BE49-F238E27FC236}">
                  <a16:creationId xmlns:a16="http://schemas.microsoft.com/office/drawing/2014/main" id="{AB5B0AA6-3AF9-0ECD-D50E-B07176EC67F9}"/>
                </a:ext>
              </a:extLst>
            </p:cNvPr>
            <p:cNvSpPr/>
            <p:nvPr/>
          </p:nvSpPr>
          <p:spPr>
            <a:xfrm>
              <a:off x="2280863" y="4382192"/>
              <a:ext cx="67301" cy="52093"/>
            </a:xfrm>
            <a:custGeom>
              <a:avLst/>
              <a:gdLst/>
              <a:ahLst/>
              <a:cxnLst/>
              <a:rect l="l" t="t" r="r" b="b"/>
              <a:pathLst>
                <a:path w="2133" h="1651" extrusionOk="0">
                  <a:moveTo>
                    <a:pt x="1859" y="0"/>
                  </a:moveTo>
                  <a:cubicBezTo>
                    <a:pt x="1555" y="183"/>
                    <a:pt x="1251" y="365"/>
                    <a:pt x="947" y="547"/>
                  </a:cubicBezTo>
                  <a:cubicBezTo>
                    <a:pt x="829" y="365"/>
                    <a:pt x="662" y="289"/>
                    <a:pt x="510" y="289"/>
                  </a:cubicBezTo>
                  <a:cubicBezTo>
                    <a:pt x="230" y="289"/>
                    <a:pt x="1" y="547"/>
                    <a:pt x="217" y="882"/>
                  </a:cubicBezTo>
                  <a:cubicBezTo>
                    <a:pt x="331" y="1081"/>
                    <a:pt x="656" y="1651"/>
                    <a:pt x="922" y="1651"/>
                  </a:cubicBezTo>
                  <a:cubicBezTo>
                    <a:pt x="941" y="1651"/>
                    <a:pt x="959" y="1648"/>
                    <a:pt x="977" y="1642"/>
                  </a:cubicBezTo>
                  <a:cubicBezTo>
                    <a:pt x="1372" y="1581"/>
                    <a:pt x="1403" y="1277"/>
                    <a:pt x="1159" y="973"/>
                  </a:cubicBezTo>
                  <a:cubicBezTo>
                    <a:pt x="1159" y="973"/>
                    <a:pt x="1828" y="608"/>
                    <a:pt x="2132" y="395"/>
                  </a:cubicBezTo>
                  <a:lnTo>
                    <a:pt x="185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80" name="Google Shape;4707;p44">
              <a:extLst>
                <a:ext uri="{FF2B5EF4-FFF2-40B4-BE49-F238E27FC236}">
                  <a16:creationId xmlns:a16="http://schemas.microsoft.com/office/drawing/2014/main" id="{C5C4F2A5-DFA3-D9A6-4392-F6027DF4C344}"/>
                </a:ext>
              </a:extLst>
            </p:cNvPr>
            <p:cNvSpPr/>
            <p:nvPr/>
          </p:nvSpPr>
          <p:spPr>
            <a:xfrm>
              <a:off x="2303990" y="4210423"/>
              <a:ext cx="301200" cy="263874"/>
            </a:xfrm>
            <a:custGeom>
              <a:avLst/>
              <a:gdLst/>
              <a:ahLst/>
              <a:cxnLst/>
              <a:rect l="l" t="t" r="r" b="b"/>
              <a:pathLst>
                <a:path w="9546" h="8363" extrusionOk="0">
                  <a:moveTo>
                    <a:pt x="4736" y="1"/>
                  </a:moveTo>
                  <a:cubicBezTo>
                    <a:pt x="4687" y="1"/>
                    <a:pt x="4639" y="2"/>
                    <a:pt x="4591" y="3"/>
                  </a:cubicBezTo>
                  <a:cubicBezTo>
                    <a:pt x="2524" y="3"/>
                    <a:pt x="761" y="1007"/>
                    <a:pt x="487" y="3408"/>
                  </a:cubicBezTo>
                  <a:cubicBezTo>
                    <a:pt x="1" y="6447"/>
                    <a:pt x="1764" y="8362"/>
                    <a:pt x="4712" y="8362"/>
                  </a:cubicBezTo>
                  <a:cubicBezTo>
                    <a:pt x="7691" y="8271"/>
                    <a:pt x="9545" y="6083"/>
                    <a:pt x="8755" y="2830"/>
                  </a:cubicBezTo>
                  <a:cubicBezTo>
                    <a:pt x="8312" y="1028"/>
                    <a:pt x="6432" y="1"/>
                    <a:pt x="473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81" name="Google Shape;4708;p44">
              <a:extLst>
                <a:ext uri="{FF2B5EF4-FFF2-40B4-BE49-F238E27FC236}">
                  <a16:creationId xmlns:a16="http://schemas.microsoft.com/office/drawing/2014/main" id="{0C8BB128-D093-E1E7-1BDD-1CB1BBB9E0F6}"/>
                </a:ext>
              </a:extLst>
            </p:cNvPr>
            <p:cNvSpPr/>
            <p:nvPr/>
          </p:nvSpPr>
          <p:spPr>
            <a:xfrm>
              <a:off x="2409626" y="4141325"/>
              <a:ext cx="73202" cy="75947"/>
            </a:xfrm>
            <a:custGeom>
              <a:avLst/>
              <a:gdLst/>
              <a:ahLst/>
              <a:cxnLst/>
              <a:rect l="l" t="t" r="r" b="b"/>
              <a:pathLst>
                <a:path w="2320" h="2407" extrusionOk="0">
                  <a:moveTo>
                    <a:pt x="1168" y="1"/>
                  </a:moveTo>
                  <a:cubicBezTo>
                    <a:pt x="1025" y="1"/>
                    <a:pt x="898" y="5"/>
                    <a:pt x="817" y="5"/>
                  </a:cubicBezTo>
                  <a:cubicBezTo>
                    <a:pt x="805" y="5"/>
                    <a:pt x="793" y="4"/>
                    <a:pt x="782" y="4"/>
                  </a:cubicBezTo>
                  <a:cubicBezTo>
                    <a:pt x="1" y="4"/>
                    <a:pt x="160" y="1008"/>
                    <a:pt x="939" y="1008"/>
                  </a:cubicBezTo>
                  <a:cubicBezTo>
                    <a:pt x="969" y="1464"/>
                    <a:pt x="969" y="1920"/>
                    <a:pt x="969" y="2406"/>
                  </a:cubicBezTo>
                  <a:lnTo>
                    <a:pt x="1577" y="2406"/>
                  </a:lnTo>
                  <a:cubicBezTo>
                    <a:pt x="1577" y="1950"/>
                    <a:pt x="1547" y="947"/>
                    <a:pt x="1547" y="947"/>
                  </a:cubicBezTo>
                  <a:lnTo>
                    <a:pt x="1547" y="947"/>
                  </a:lnTo>
                  <a:cubicBezTo>
                    <a:pt x="1592" y="953"/>
                    <a:pt x="1635" y="956"/>
                    <a:pt x="1677" y="956"/>
                  </a:cubicBezTo>
                  <a:cubicBezTo>
                    <a:pt x="2085" y="956"/>
                    <a:pt x="2320" y="692"/>
                    <a:pt x="2154" y="279"/>
                  </a:cubicBezTo>
                  <a:cubicBezTo>
                    <a:pt x="2088" y="33"/>
                    <a:pt x="1563" y="1"/>
                    <a:pt x="116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82" name="Google Shape;4709;p44">
              <a:extLst>
                <a:ext uri="{FF2B5EF4-FFF2-40B4-BE49-F238E27FC236}">
                  <a16:creationId xmlns:a16="http://schemas.microsoft.com/office/drawing/2014/main" id="{0F207437-8AFB-A71D-A957-AA48CE14494D}"/>
                </a:ext>
              </a:extLst>
            </p:cNvPr>
            <p:cNvSpPr/>
            <p:nvPr/>
          </p:nvSpPr>
          <p:spPr>
            <a:xfrm>
              <a:off x="2420574" y="4461797"/>
              <a:ext cx="72981" cy="76105"/>
            </a:xfrm>
            <a:custGeom>
              <a:avLst/>
              <a:gdLst/>
              <a:ahLst/>
              <a:cxnLst/>
              <a:rect l="l" t="t" r="r" b="b"/>
              <a:pathLst>
                <a:path w="2313" h="2412" extrusionOk="0">
                  <a:moveTo>
                    <a:pt x="683" y="0"/>
                  </a:moveTo>
                  <a:cubicBezTo>
                    <a:pt x="713" y="456"/>
                    <a:pt x="774" y="1459"/>
                    <a:pt x="774" y="1459"/>
                  </a:cubicBezTo>
                  <a:cubicBezTo>
                    <a:pt x="729" y="1453"/>
                    <a:pt x="685" y="1451"/>
                    <a:pt x="643" y="1451"/>
                  </a:cubicBezTo>
                  <a:cubicBezTo>
                    <a:pt x="235" y="1451"/>
                    <a:pt x="1" y="1714"/>
                    <a:pt x="166" y="2128"/>
                  </a:cubicBezTo>
                  <a:cubicBezTo>
                    <a:pt x="247" y="2371"/>
                    <a:pt x="693" y="2412"/>
                    <a:pt x="1062" y="2412"/>
                  </a:cubicBezTo>
                  <a:cubicBezTo>
                    <a:pt x="1247" y="2412"/>
                    <a:pt x="1412" y="2401"/>
                    <a:pt x="1504" y="2401"/>
                  </a:cubicBezTo>
                  <a:cubicBezTo>
                    <a:pt x="2312" y="2371"/>
                    <a:pt x="2176" y="1367"/>
                    <a:pt x="1416" y="1367"/>
                  </a:cubicBezTo>
                  <a:cubicBezTo>
                    <a:pt x="1405" y="1367"/>
                    <a:pt x="1393" y="1367"/>
                    <a:pt x="1382" y="1368"/>
                  </a:cubicBezTo>
                  <a:cubicBezTo>
                    <a:pt x="1382" y="1368"/>
                    <a:pt x="1321" y="851"/>
                    <a:pt x="13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83" name="Google Shape;4710;p44">
              <a:extLst>
                <a:ext uri="{FF2B5EF4-FFF2-40B4-BE49-F238E27FC236}">
                  <a16:creationId xmlns:a16="http://schemas.microsoft.com/office/drawing/2014/main" id="{C9C621F4-EC4C-F921-EF8D-C9715EAA4DDC}"/>
                </a:ext>
              </a:extLst>
            </p:cNvPr>
            <p:cNvSpPr/>
            <p:nvPr/>
          </p:nvSpPr>
          <p:spPr>
            <a:xfrm>
              <a:off x="2571581" y="4292774"/>
              <a:ext cx="78629" cy="61559"/>
            </a:xfrm>
            <a:custGeom>
              <a:avLst/>
              <a:gdLst/>
              <a:ahLst/>
              <a:cxnLst/>
              <a:rect l="l" t="t" r="r" b="b"/>
              <a:pathLst>
                <a:path w="2492" h="1951" extrusionOk="0">
                  <a:moveTo>
                    <a:pt x="1857" y="1"/>
                  </a:moveTo>
                  <a:cubicBezTo>
                    <a:pt x="1531" y="1"/>
                    <a:pt x="1358" y="301"/>
                    <a:pt x="1459" y="707"/>
                  </a:cubicBezTo>
                  <a:cubicBezTo>
                    <a:pt x="1459" y="707"/>
                    <a:pt x="456" y="737"/>
                    <a:pt x="0" y="767"/>
                  </a:cubicBezTo>
                  <a:lnTo>
                    <a:pt x="61" y="1406"/>
                  </a:lnTo>
                  <a:cubicBezTo>
                    <a:pt x="912" y="1315"/>
                    <a:pt x="1429" y="1315"/>
                    <a:pt x="1429" y="1315"/>
                  </a:cubicBezTo>
                  <a:cubicBezTo>
                    <a:pt x="1461" y="1728"/>
                    <a:pt x="1759" y="1950"/>
                    <a:pt x="2027" y="1950"/>
                  </a:cubicBezTo>
                  <a:cubicBezTo>
                    <a:pt x="2272" y="1950"/>
                    <a:pt x="2491" y="1766"/>
                    <a:pt x="2462" y="1375"/>
                  </a:cubicBezTo>
                  <a:cubicBezTo>
                    <a:pt x="2432" y="1071"/>
                    <a:pt x="2432" y="129"/>
                    <a:pt x="2067" y="38"/>
                  </a:cubicBezTo>
                  <a:cubicBezTo>
                    <a:pt x="1992" y="13"/>
                    <a:pt x="1921" y="1"/>
                    <a:pt x="185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84" name="Google Shape;4711;p44">
              <a:extLst>
                <a:ext uri="{FF2B5EF4-FFF2-40B4-BE49-F238E27FC236}">
                  <a16:creationId xmlns:a16="http://schemas.microsoft.com/office/drawing/2014/main" id="{AA7A768D-6867-B4AE-5DC4-79EA6AFC66F1}"/>
                </a:ext>
              </a:extLst>
            </p:cNvPr>
            <p:cNvSpPr/>
            <p:nvPr/>
          </p:nvSpPr>
          <p:spPr>
            <a:xfrm>
              <a:off x="2538957" y="4417656"/>
              <a:ext cx="86201" cy="69321"/>
            </a:xfrm>
            <a:custGeom>
              <a:avLst/>
              <a:gdLst/>
              <a:ahLst/>
              <a:cxnLst/>
              <a:rect l="l" t="t" r="r" b="b"/>
              <a:pathLst>
                <a:path w="2732" h="2197" extrusionOk="0">
                  <a:moveTo>
                    <a:pt x="366" y="1"/>
                  </a:moveTo>
                  <a:lnTo>
                    <a:pt x="1" y="518"/>
                  </a:lnTo>
                  <a:cubicBezTo>
                    <a:pt x="366" y="761"/>
                    <a:pt x="1217" y="1308"/>
                    <a:pt x="1217" y="1308"/>
                  </a:cubicBezTo>
                  <a:cubicBezTo>
                    <a:pt x="882" y="1673"/>
                    <a:pt x="943" y="2098"/>
                    <a:pt x="1429" y="2189"/>
                  </a:cubicBezTo>
                  <a:cubicBezTo>
                    <a:pt x="1447" y="2194"/>
                    <a:pt x="1466" y="2197"/>
                    <a:pt x="1485" y="2197"/>
                  </a:cubicBezTo>
                  <a:cubicBezTo>
                    <a:pt x="1815" y="2197"/>
                    <a:pt x="2260" y="1477"/>
                    <a:pt x="2432" y="1247"/>
                  </a:cubicBezTo>
                  <a:cubicBezTo>
                    <a:pt x="2732" y="788"/>
                    <a:pt x="2429" y="434"/>
                    <a:pt x="2064" y="434"/>
                  </a:cubicBezTo>
                  <a:cubicBezTo>
                    <a:pt x="1874" y="434"/>
                    <a:pt x="1667" y="531"/>
                    <a:pt x="1521" y="761"/>
                  </a:cubicBezTo>
                  <a:cubicBezTo>
                    <a:pt x="1125" y="518"/>
                    <a:pt x="730" y="274"/>
                    <a:pt x="3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85" name="Google Shape;4712;p44">
              <a:extLst>
                <a:ext uri="{FF2B5EF4-FFF2-40B4-BE49-F238E27FC236}">
                  <a16:creationId xmlns:a16="http://schemas.microsoft.com/office/drawing/2014/main" id="{19B4C7FD-B130-C202-0469-275FA66401D5}"/>
                </a:ext>
              </a:extLst>
            </p:cNvPr>
            <p:cNvSpPr/>
            <p:nvPr/>
          </p:nvSpPr>
          <p:spPr>
            <a:xfrm>
              <a:off x="2278118" y="4188937"/>
              <a:ext cx="79639" cy="76294"/>
            </a:xfrm>
            <a:custGeom>
              <a:avLst/>
              <a:gdLst/>
              <a:ahLst/>
              <a:cxnLst/>
              <a:rect l="l" t="t" r="r" b="b"/>
              <a:pathLst>
                <a:path w="2524" h="2418" extrusionOk="0">
                  <a:moveTo>
                    <a:pt x="1293" y="1"/>
                  </a:moveTo>
                  <a:cubicBezTo>
                    <a:pt x="1164" y="1"/>
                    <a:pt x="1021" y="59"/>
                    <a:pt x="882" y="198"/>
                  </a:cubicBezTo>
                  <a:cubicBezTo>
                    <a:pt x="699" y="411"/>
                    <a:pt x="0" y="1049"/>
                    <a:pt x="152" y="1353"/>
                  </a:cubicBezTo>
                  <a:cubicBezTo>
                    <a:pt x="259" y="1581"/>
                    <a:pt x="418" y="1688"/>
                    <a:pt x="585" y="1688"/>
                  </a:cubicBezTo>
                  <a:cubicBezTo>
                    <a:pt x="752" y="1688"/>
                    <a:pt x="927" y="1581"/>
                    <a:pt x="1064" y="1384"/>
                  </a:cubicBezTo>
                  <a:cubicBezTo>
                    <a:pt x="1064" y="1384"/>
                    <a:pt x="1763" y="2113"/>
                    <a:pt x="2067" y="2417"/>
                  </a:cubicBezTo>
                  <a:lnTo>
                    <a:pt x="2523" y="1991"/>
                  </a:lnTo>
                  <a:cubicBezTo>
                    <a:pt x="1885" y="1384"/>
                    <a:pt x="1550" y="988"/>
                    <a:pt x="1550" y="988"/>
                  </a:cubicBezTo>
                  <a:cubicBezTo>
                    <a:pt x="1965" y="573"/>
                    <a:pt x="1698" y="1"/>
                    <a:pt x="129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86" name="Google Shape;4713;p44">
              <a:extLst>
                <a:ext uri="{FF2B5EF4-FFF2-40B4-BE49-F238E27FC236}">
                  <a16:creationId xmlns:a16="http://schemas.microsoft.com/office/drawing/2014/main" id="{A490B0F0-9D51-7F2F-81CE-265B4FDE97CE}"/>
                </a:ext>
              </a:extLst>
            </p:cNvPr>
            <p:cNvSpPr/>
            <p:nvPr/>
          </p:nvSpPr>
          <p:spPr>
            <a:xfrm>
              <a:off x="2248364" y="4328648"/>
              <a:ext cx="80617" cy="61401"/>
            </a:xfrm>
            <a:custGeom>
              <a:avLst/>
              <a:gdLst/>
              <a:ahLst/>
              <a:cxnLst/>
              <a:rect l="l" t="t" r="r" b="b"/>
              <a:pathLst>
                <a:path w="2555" h="1946" extrusionOk="0">
                  <a:moveTo>
                    <a:pt x="637" y="1"/>
                  </a:moveTo>
                  <a:cubicBezTo>
                    <a:pt x="547" y="1"/>
                    <a:pt x="445" y="28"/>
                    <a:pt x="335" y="86"/>
                  </a:cubicBezTo>
                  <a:cubicBezTo>
                    <a:pt x="1" y="208"/>
                    <a:pt x="153" y="1150"/>
                    <a:pt x="153" y="1424"/>
                  </a:cubicBezTo>
                  <a:cubicBezTo>
                    <a:pt x="180" y="1785"/>
                    <a:pt x="394" y="1946"/>
                    <a:pt x="619" y="1946"/>
                  </a:cubicBezTo>
                  <a:cubicBezTo>
                    <a:pt x="905" y="1946"/>
                    <a:pt x="1207" y="1684"/>
                    <a:pt x="1156" y="1241"/>
                  </a:cubicBezTo>
                  <a:cubicBezTo>
                    <a:pt x="1612" y="1181"/>
                    <a:pt x="2098" y="1120"/>
                    <a:pt x="2554" y="1120"/>
                  </a:cubicBezTo>
                  <a:lnTo>
                    <a:pt x="2493" y="481"/>
                  </a:lnTo>
                  <a:cubicBezTo>
                    <a:pt x="2037" y="542"/>
                    <a:pt x="1065" y="633"/>
                    <a:pt x="1065" y="633"/>
                  </a:cubicBezTo>
                  <a:cubicBezTo>
                    <a:pt x="1088" y="265"/>
                    <a:pt x="919" y="1"/>
                    <a:pt x="63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87" name="Google Shape;4714;p44">
              <a:extLst>
                <a:ext uri="{FF2B5EF4-FFF2-40B4-BE49-F238E27FC236}">
                  <a16:creationId xmlns:a16="http://schemas.microsoft.com/office/drawing/2014/main" id="{2E7B298E-CBDB-DBA3-4EE2-5E072EFA7E8C}"/>
                </a:ext>
              </a:extLst>
            </p:cNvPr>
            <p:cNvSpPr/>
            <p:nvPr/>
          </p:nvSpPr>
          <p:spPr>
            <a:xfrm>
              <a:off x="2291527" y="4430150"/>
              <a:ext cx="78692" cy="76262"/>
            </a:xfrm>
            <a:custGeom>
              <a:avLst/>
              <a:gdLst/>
              <a:ahLst/>
              <a:cxnLst/>
              <a:rect l="l" t="t" r="r" b="b"/>
              <a:pathLst>
                <a:path w="2494" h="2417" extrusionOk="0">
                  <a:moveTo>
                    <a:pt x="2068" y="0"/>
                  </a:moveTo>
                  <a:cubicBezTo>
                    <a:pt x="1733" y="334"/>
                    <a:pt x="1065" y="1034"/>
                    <a:pt x="1065" y="1034"/>
                  </a:cubicBezTo>
                  <a:cubicBezTo>
                    <a:pt x="918" y="843"/>
                    <a:pt x="743" y="744"/>
                    <a:pt x="581" y="744"/>
                  </a:cubicBezTo>
                  <a:cubicBezTo>
                    <a:pt x="407" y="744"/>
                    <a:pt x="247" y="858"/>
                    <a:pt x="153" y="1094"/>
                  </a:cubicBezTo>
                  <a:cubicBezTo>
                    <a:pt x="1" y="1398"/>
                    <a:pt x="669" y="2006"/>
                    <a:pt x="882" y="2219"/>
                  </a:cubicBezTo>
                  <a:cubicBezTo>
                    <a:pt x="1022" y="2358"/>
                    <a:pt x="1164" y="2416"/>
                    <a:pt x="1293" y="2416"/>
                  </a:cubicBezTo>
                  <a:cubicBezTo>
                    <a:pt x="1697" y="2416"/>
                    <a:pt x="1959" y="1844"/>
                    <a:pt x="1521" y="1429"/>
                  </a:cubicBezTo>
                  <a:cubicBezTo>
                    <a:pt x="1824" y="1064"/>
                    <a:pt x="2159" y="730"/>
                    <a:pt x="2493" y="426"/>
                  </a:cubicBezTo>
                  <a:lnTo>
                    <a:pt x="206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88" name="Google Shape;4715;p44">
              <a:extLst>
                <a:ext uri="{FF2B5EF4-FFF2-40B4-BE49-F238E27FC236}">
                  <a16:creationId xmlns:a16="http://schemas.microsoft.com/office/drawing/2014/main" id="{27818D45-3E6B-6467-7306-E9BFF72AEEC2}"/>
                </a:ext>
              </a:extLst>
            </p:cNvPr>
            <p:cNvSpPr/>
            <p:nvPr/>
          </p:nvSpPr>
          <p:spPr>
            <a:xfrm>
              <a:off x="2527472" y="4173571"/>
              <a:ext cx="80585" cy="77272"/>
            </a:xfrm>
            <a:custGeom>
              <a:avLst/>
              <a:gdLst/>
              <a:ahLst/>
              <a:cxnLst/>
              <a:rect l="l" t="t" r="r" b="b"/>
              <a:pathLst>
                <a:path w="2554" h="2449" extrusionOk="0">
                  <a:moveTo>
                    <a:pt x="943" y="0"/>
                  </a:moveTo>
                  <a:cubicBezTo>
                    <a:pt x="884" y="0"/>
                    <a:pt x="832" y="15"/>
                    <a:pt x="790" y="47"/>
                  </a:cubicBezTo>
                  <a:cubicBezTo>
                    <a:pt x="365" y="290"/>
                    <a:pt x="456" y="716"/>
                    <a:pt x="882" y="928"/>
                  </a:cubicBezTo>
                  <a:cubicBezTo>
                    <a:pt x="882" y="928"/>
                    <a:pt x="274" y="1719"/>
                    <a:pt x="0" y="2083"/>
                  </a:cubicBezTo>
                  <a:lnTo>
                    <a:pt x="486" y="2448"/>
                  </a:lnTo>
                  <a:cubicBezTo>
                    <a:pt x="1003" y="1749"/>
                    <a:pt x="1337" y="1354"/>
                    <a:pt x="1337" y="1354"/>
                  </a:cubicBezTo>
                  <a:cubicBezTo>
                    <a:pt x="1482" y="1464"/>
                    <a:pt x="1631" y="1510"/>
                    <a:pt x="1768" y="1510"/>
                  </a:cubicBezTo>
                  <a:cubicBezTo>
                    <a:pt x="2234" y="1510"/>
                    <a:pt x="2554" y="970"/>
                    <a:pt x="2037" y="594"/>
                  </a:cubicBezTo>
                  <a:cubicBezTo>
                    <a:pt x="1830" y="439"/>
                    <a:pt x="1274" y="0"/>
                    <a:pt x="94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E4C88E8A-F027-6962-F90B-A42DDF6F7C24}"/>
              </a:ext>
            </a:extLst>
          </p:cNvPr>
          <p:cNvSpPr txBox="1"/>
          <p:nvPr/>
        </p:nvSpPr>
        <p:spPr>
          <a:xfrm>
            <a:off x="553785" y="2643320"/>
            <a:ext cx="813301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Hib 3-dose, 3</a:t>
            </a:r>
            <a:r>
              <a:rPr lang="en-US" sz="3000" b="1" baseline="30000" dirty="0"/>
              <a:t>rd</a:t>
            </a:r>
            <a:r>
              <a:rPr lang="en-US" sz="3000" b="1" dirty="0"/>
              <a:t> dose &lt; minimum age (361d)</a:t>
            </a:r>
          </a:p>
          <a:p>
            <a:endParaRPr lang="en-US" sz="3000" b="1" dirty="0"/>
          </a:p>
          <a:p>
            <a:r>
              <a:rPr lang="en-US" sz="3000" b="1" dirty="0"/>
              <a:t>Rotavirus 3-dose, 1</a:t>
            </a:r>
            <a:r>
              <a:rPr lang="en-US" sz="3000" b="1" baseline="30000" dirty="0"/>
              <a:t>st</a:t>
            </a:r>
            <a:r>
              <a:rPr lang="en-US" sz="3000" b="1" dirty="0"/>
              <a:t> dose &gt; maximum age (104d)</a:t>
            </a:r>
          </a:p>
          <a:p>
            <a:endParaRPr lang="en-US" sz="3000" b="1" dirty="0"/>
          </a:p>
          <a:p>
            <a:r>
              <a:rPr lang="en-US" sz="3000" b="1" dirty="0"/>
              <a:t>Hepatitis A, 1</a:t>
            </a:r>
            <a:r>
              <a:rPr lang="en-US" sz="3000" b="1" baseline="30000" dirty="0"/>
              <a:t>st</a:t>
            </a:r>
            <a:r>
              <a:rPr lang="en-US" sz="3000" b="1" dirty="0"/>
              <a:t> to 2</a:t>
            </a:r>
            <a:r>
              <a:rPr lang="en-US" sz="3000" b="1" baseline="30000" dirty="0"/>
              <a:t>nd</a:t>
            </a:r>
            <a:r>
              <a:rPr lang="en-US" sz="3000" b="1" dirty="0"/>
              <a:t> dose interval (177d)</a:t>
            </a:r>
          </a:p>
        </p:txBody>
      </p:sp>
      <p:grpSp>
        <p:nvGrpSpPr>
          <p:cNvPr id="8" name="Google Shape;4698;p44">
            <a:extLst>
              <a:ext uri="{FF2B5EF4-FFF2-40B4-BE49-F238E27FC236}">
                <a16:creationId xmlns:a16="http://schemas.microsoft.com/office/drawing/2014/main" id="{CF2D2F78-5493-4BA1-1D26-C8CD59D1EE06}"/>
              </a:ext>
            </a:extLst>
          </p:cNvPr>
          <p:cNvGrpSpPr/>
          <p:nvPr/>
        </p:nvGrpSpPr>
        <p:grpSpPr>
          <a:xfrm>
            <a:off x="96731" y="3639251"/>
            <a:ext cx="411480" cy="356616"/>
            <a:chOff x="2248364" y="4141325"/>
            <a:chExt cx="401846" cy="396577"/>
          </a:xfrm>
          <a:solidFill>
            <a:schemeClr val="accent5">
              <a:lumMod val="75000"/>
            </a:schemeClr>
          </a:solidFill>
        </p:grpSpPr>
        <p:sp>
          <p:nvSpPr>
            <p:cNvPr id="9" name="Google Shape;4699;p44">
              <a:extLst>
                <a:ext uri="{FF2B5EF4-FFF2-40B4-BE49-F238E27FC236}">
                  <a16:creationId xmlns:a16="http://schemas.microsoft.com/office/drawing/2014/main" id="{8F0998A0-D3D4-ECEB-1080-78A59DD1C888}"/>
                </a:ext>
              </a:extLst>
            </p:cNvPr>
            <p:cNvSpPr/>
            <p:nvPr/>
          </p:nvSpPr>
          <p:spPr>
            <a:xfrm>
              <a:off x="2493901" y="4445485"/>
              <a:ext cx="57457" cy="60612"/>
            </a:xfrm>
            <a:custGeom>
              <a:avLst/>
              <a:gdLst/>
              <a:ahLst/>
              <a:cxnLst/>
              <a:rect l="l" t="t" r="r" b="b"/>
              <a:pathLst>
                <a:path w="1821" h="1921" extrusionOk="0">
                  <a:moveTo>
                    <a:pt x="426" y="0"/>
                  </a:moveTo>
                  <a:lnTo>
                    <a:pt x="0" y="213"/>
                  </a:lnTo>
                  <a:cubicBezTo>
                    <a:pt x="152" y="517"/>
                    <a:pt x="517" y="1186"/>
                    <a:pt x="517" y="1186"/>
                  </a:cubicBezTo>
                  <a:cubicBezTo>
                    <a:pt x="152" y="1307"/>
                    <a:pt x="31" y="1611"/>
                    <a:pt x="335" y="1855"/>
                  </a:cubicBezTo>
                  <a:cubicBezTo>
                    <a:pt x="375" y="1901"/>
                    <a:pt x="437" y="1920"/>
                    <a:pt x="511" y="1920"/>
                  </a:cubicBezTo>
                  <a:cubicBezTo>
                    <a:pt x="776" y="1920"/>
                    <a:pt x="1195" y="1683"/>
                    <a:pt x="1338" y="1611"/>
                  </a:cubicBezTo>
                  <a:cubicBezTo>
                    <a:pt x="1820" y="1383"/>
                    <a:pt x="1581" y="878"/>
                    <a:pt x="1170" y="878"/>
                  </a:cubicBezTo>
                  <a:cubicBezTo>
                    <a:pt x="1089" y="878"/>
                    <a:pt x="1002" y="898"/>
                    <a:pt x="912" y="943"/>
                  </a:cubicBezTo>
                  <a:cubicBezTo>
                    <a:pt x="730" y="639"/>
                    <a:pt x="578" y="335"/>
                    <a:pt x="4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0" name="Google Shape;4700;p44">
              <a:extLst>
                <a:ext uri="{FF2B5EF4-FFF2-40B4-BE49-F238E27FC236}">
                  <a16:creationId xmlns:a16="http://schemas.microsoft.com/office/drawing/2014/main" id="{3AE4B881-A57C-3780-5689-A1B626664042}"/>
                </a:ext>
              </a:extLst>
            </p:cNvPr>
            <p:cNvSpPr/>
            <p:nvPr/>
          </p:nvSpPr>
          <p:spPr>
            <a:xfrm>
              <a:off x="2359647" y="4449302"/>
              <a:ext cx="56605" cy="61212"/>
            </a:xfrm>
            <a:custGeom>
              <a:avLst/>
              <a:gdLst/>
              <a:ahLst/>
              <a:cxnLst/>
              <a:rect l="l" t="t" r="r" b="b"/>
              <a:pathLst>
                <a:path w="1794" h="1940" extrusionOk="0">
                  <a:moveTo>
                    <a:pt x="1368" y="1"/>
                  </a:moveTo>
                  <a:cubicBezTo>
                    <a:pt x="1094" y="609"/>
                    <a:pt x="881" y="974"/>
                    <a:pt x="881" y="974"/>
                  </a:cubicBezTo>
                  <a:cubicBezTo>
                    <a:pt x="794" y="930"/>
                    <a:pt x="710" y="911"/>
                    <a:pt x="633" y="911"/>
                  </a:cubicBezTo>
                  <a:cubicBezTo>
                    <a:pt x="224" y="911"/>
                    <a:pt x="1" y="1438"/>
                    <a:pt x="486" y="1642"/>
                  </a:cubicBezTo>
                  <a:cubicBezTo>
                    <a:pt x="655" y="1715"/>
                    <a:pt x="1090" y="1939"/>
                    <a:pt x="1354" y="1939"/>
                  </a:cubicBezTo>
                  <a:cubicBezTo>
                    <a:pt x="1424" y="1939"/>
                    <a:pt x="1482" y="1924"/>
                    <a:pt x="1520" y="1886"/>
                  </a:cubicBezTo>
                  <a:cubicBezTo>
                    <a:pt x="1793" y="1612"/>
                    <a:pt x="1672" y="1308"/>
                    <a:pt x="1307" y="1217"/>
                  </a:cubicBezTo>
                  <a:cubicBezTo>
                    <a:pt x="1307" y="1217"/>
                    <a:pt x="1641" y="518"/>
                    <a:pt x="1793" y="214"/>
                  </a:cubicBezTo>
                  <a:lnTo>
                    <a:pt x="136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" name="Google Shape;4701;p44">
              <a:extLst>
                <a:ext uri="{FF2B5EF4-FFF2-40B4-BE49-F238E27FC236}">
                  <a16:creationId xmlns:a16="http://schemas.microsoft.com/office/drawing/2014/main" id="{D5CDFFDB-FD38-26C4-E5BA-C378C1F2CEAF}"/>
                </a:ext>
              </a:extLst>
            </p:cNvPr>
            <p:cNvSpPr/>
            <p:nvPr/>
          </p:nvSpPr>
          <p:spPr>
            <a:xfrm>
              <a:off x="2276887" y="4268763"/>
              <a:ext cx="63578" cy="46067"/>
            </a:xfrm>
            <a:custGeom>
              <a:avLst/>
              <a:gdLst/>
              <a:ahLst/>
              <a:cxnLst/>
              <a:rect l="l" t="t" r="r" b="b"/>
              <a:pathLst>
                <a:path w="2015" h="1460" extrusionOk="0">
                  <a:moveTo>
                    <a:pt x="646" y="1"/>
                  </a:moveTo>
                  <a:cubicBezTo>
                    <a:pt x="618" y="1"/>
                    <a:pt x="588" y="3"/>
                    <a:pt x="556" y="9"/>
                  </a:cubicBezTo>
                  <a:cubicBezTo>
                    <a:pt x="282" y="39"/>
                    <a:pt x="130" y="738"/>
                    <a:pt x="100" y="951"/>
                  </a:cubicBezTo>
                  <a:cubicBezTo>
                    <a:pt x="1" y="1282"/>
                    <a:pt x="190" y="1460"/>
                    <a:pt x="407" y="1460"/>
                  </a:cubicBezTo>
                  <a:cubicBezTo>
                    <a:pt x="589" y="1460"/>
                    <a:pt x="791" y="1335"/>
                    <a:pt x="860" y="1072"/>
                  </a:cubicBezTo>
                  <a:cubicBezTo>
                    <a:pt x="1194" y="1133"/>
                    <a:pt x="1529" y="1194"/>
                    <a:pt x="1893" y="1316"/>
                  </a:cubicBezTo>
                  <a:lnTo>
                    <a:pt x="2015" y="829"/>
                  </a:lnTo>
                  <a:cubicBezTo>
                    <a:pt x="1681" y="769"/>
                    <a:pt x="921" y="586"/>
                    <a:pt x="921" y="586"/>
                  </a:cubicBezTo>
                  <a:cubicBezTo>
                    <a:pt x="1059" y="281"/>
                    <a:pt x="945" y="1"/>
                    <a:pt x="64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" name="Google Shape;4702;p44">
              <a:extLst>
                <a:ext uri="{FF2B5EF4-FFF2-40B4-BE49-F238E27FC236}">
                  <a16:creationId xmlns:a16="http://schemas.microsoft.com/office/drawing/2014/main" id="{E921FE2D-3631-F7FA-393F-0032ACBECDA3}"/>
                </a:ext>
              </a:extLst>
            </p:cNvPr>
            <p:cNvSpPr/>
            <p:nvPr/>
          </p:nvSpPr>
          <p:spPr>
            <a:xfrm>
              <a:off x="2358669" y="4171331"/>
              <a:ext cx="51115" cy="62222"/>
            </a:xfrm>
            <a:custGeom>
              <a:avLst/>
              <a:gdLst/>
              <a:ahLst/>
              <a:cxnLst/>
              <a:rect l="l" t="t" r="r" b="b"/>
              <a:pathLst>
                <a:path w="1620" h="1972" extrusionOk="0">
                  <a:moveTo>
                    <a:pt x="1110" y="0"/>
                  </a:moveTo>
                  <a:cubicBezTo>
                    <a:pt x="1042" y="0"/>
                    <a:pt x="965" y="18"/>
                    <a:pt x="882" y="57"/>
                  </a:cubicBezTo>
                  <a:cubicBezTo>
                    <a:pt x="669" y="148"/>
                    <a:pt x="0" y="391"/>
                    <a:pt x="61" y="695"/>
                  </a:cubicBezTo>
                  <a:cubicBezTo>
                    <a:pt x="61" y="930"/>
                    <a:pt x="187" y="1052"/>
                    <a:pt x="366" y="1052"/>
                  </a:cubicBezTo>
                  <a:cubicBezTo>
                    <a:pt x="465" y="1052"/>
                    <a:pt x="580" y="1014"/>
                    <a:pt x="700" y="939"/>
                  </a:cubicBezTo>
                  <a:cubicBezTo>
                    <a:pt x="700" y="939"/>
                    <a:pt x="1003" y="1638"/>
                    <a:pt x="1125" y="1972"/>
                  </a:cubicBezTo>
                  <a:lnTo>
                    <a:pt x="1581" y="1790"/>
                  </a:lnTo>
                  <a:cubicBezTo>
                    <a:pt x="1399" y="1455"/>
                    <a:pt x="1277" y="1151"/>
                    <a:pt x="1125" y="817"/>
                  </a:cubicBezTo>
                  <a:cubicBezTo>
                    <a:pt x="1619" y="609"/>
                    <a:pt x="1513" y="0"/>
                    <a:pt x="111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" name="Google Shape;4703;p44">
              <a:extLst>
                <a:ext uri="{FF2B5EF4-FFF2-40B4-BE49-F238E27FC236}">
                  <a16:creationId xmlns:a16="http://schemas.microsoft.com/office/drawing/2014/main" id="{424E28A8-43BD-AA20-E9E5-120FD03C6EC8}"/>
                </a:ext>
              </a:extLst>
            </p:cNvPr>
            <p:cNvSpPr/>
            <p:nvPr/>
          </p:nvSpPr>
          <p:spPr>
            <a:xfrm>
              <a:off x="2553344" y="4237653"/>
              <a:ext cx="65251" cy="53450"/>
            </a:xfrm>
            <a:custGeom>
              <a:avLst/>
              <a:gdLst/>
              <a:ahLst/>
              <a:cxnLst/>
              <a:rect l="l" t="t" r="r" b="b"/>
              <a:pathLst>
                <a:path w="2068" h="1694" extrusionOk="0">
                  <a:moveTo>
                    <a:pt x="1175" y="1"/>
                  </a:moveTo>
                  <a:cubicBezTo>
                    <a:pt x="904" y="1"/>
                    <a:pt x="680" y="361"/>
                    <a:pt x="913" y="721"/>
                  </a:cubicBezTo>
                  <a:cubicBezTo>
                    <a:pt x="609" y="903"/>
                    <a:pt x="305" y="1116"/>
                    <a:pt x="1" y="1299"/>
                  </a:cubicBezTo>
                  <a:lnTo>
                    <a:pt x="244" y="1694"/>
                  </a:lnTo>
                  <a:cubicBezTo>
                    <a:pt x="548" y="1511"/>
                    <a:pt x="1186" y="1086"/>
                    <a:pt x="1186" y="1086"/>
                  </a:cubicBezTo>
                  <a:cubicBezTo>
                    <a:pt x="1275" y="1280"/>
                    <a:pt x="1414" y="1393"/>
                    <a:pt x="1564" y="1393"/>
                  </a:cubicBezTo>
                  <a:cubicBezTo>
                    <a:pt x="1671" y="1393"/>
                    <a:pt x="1784" y="1335"/>
                    <a:pt x="1885" y="1207"/>
                  </a:cubicBezTo>
                  <a:cubicBezTo>
                    <a:pt x="2068" y="995"/>
                    <a:pt x="1642" y="417"/>
                    <a:pt x="1521" y="235"/>
                  </a:cubicBezTo>
                  <a:cubicBezTo>
                    <a:pt x="1419" y="69"/>
                    <a:pt x="1293" y="1"/>
                    <a:pt x="117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" name="Google Shape;4704;p44">
              <a:extLst>
                <a:ext uri="{FF2B5EF4-FFF2-40B4-BE49-F238E27FC236}">
                  <a16:creationId xmlns:a16="http://schemas.microsoft.com/office/drawing/2014/main" id="{776CDC9D-3832-FD90-BA61-2BCCF5114A66}"/>
                </a:ext>
              </a:extLst>
            </p:cNvPr>
            <p:cNvSpPr/>
            <p:nvPr/>
          </p:nvSpPr>
          <p:spPr>
            <a:xfrm>
              <a:off x="2562936" y="4367930"/>
              <a:ext cx="65251" cy="47203"/>
            </a:xfrm>
            <a:custGeom>
              <a:avLst/>
              <a:gdLst/>
              <a:ahLst/>
              <a:cxnLst/>
              <a:rect l="l" t="t" r="r" b="b"/>
              <a:pathLst>
                <a:path w="2068" h="1496" extrusionOk="0">
                  <a:moveTo>
                    <a:pt x="1572" y="1"/>
                  </a:moveTo>
                  <a:cubicBezTo>
                    <a:pt x="1394" y="1"/>
                    <a:pt x="1257" y="157"/>
                    <a:pt x="1217" y="422"/>
                  </a:cubicBezTo>
                  <a:cubicBezTo>
                    <a:pt x="1217" y="422"/>
                    <a:pt x="487" y="148"/>
                    <a:pt x="153" y="27"/>
                  </a:cubicBezTo>
                  <a:lnTo>
                    <a:pt x="1" y="483"/>
                  </a:lnTo>
                  <a:cubicBezTo>
                    <a:pt x="335" y="574"/>
                    <a:pt x="669" y="695"/>
                    <a:pt x="1004" y="847"/>
                  </a:cubicBezTo>
                  <a:cubicBezTo>
                    <a:pt x="888" y="1215"/>
                    <a:pt x="1128" y="1496"/>
                    <a:pt x="1373" y="1496"/>
                  </a:cubicBezTo>
                  <a:cubicBezTo>
                    <a:pt x="1514" y="1496"/>
                    <a:pt x="1656" y="1403"/>
                    <a:pt x="1733" y="1182"/>
                  </a:cubicBezTo>
                  <a:cubicBezTo>
                    <a:pt x="1794" y="969"/>
                    <a:pt x="2068" y="300"/>
                    <a:pt x="1855" y="118"/>
                  </a:cubicBezTo>
                  <a:cubicBezTo>
                    <a:pt x="1755" y="38"/>
                    <a:pt x="1658" y="1"/>
                    <a:pt x="157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5" name="Google Shape;4705;p44">
              <a:extLst>
                <a:ext uri="{FF2B5EF4-FFF2-40B4-BE49-F238E27FC236}">
                  <a16:creationId xmlns:a16="http://schemas.microsoft.com/office/drawing/2014/main" id="{09F36439-6D46-83D5-975B-BFB74C4CEE66}"/>
                </a:ext>
              </a:extLst>
            </p:cNvPr>
            <p:cNvSpPr/>
            <p:nvPr/>
          </p:nvSpPr>
          <p:spPr>
            <a:xfrm>
              <a:off x="2478062" y="4173571"/>
              <a:ext cx="51336" cy="62884"/>
            </a:xfrm>
            <a:custGeom>
              <a:avLst/>
              <a:gdLst/>
              <a:ahLst/>
              <a:cxnLst/>
              <a:rect l="l" t="t" r="r" b="b"/>
              <a:pathLst>
                <a:path w="1627" h="1993" extrusionOk="0">
                  <a:moveTo>
                    <a:pt x="537" y="1"/>
                  </a:moveTo>
                  <a:cubicBezTo>
                    <a:pt x="118" y="1"/>
                    <a:pt x="0" y="622"/>
                    <a:pt x="502" y="807"/>
                  </a:cubicBezTo>
                  <a:cubicBezTo>
                    <a:pt x="502" y="807"/>
                    <a:pt x="411" y="1202"/>
                    <a:pt x="137" y="1810"/>
                  </a:cubicBezTo>
                  <a:lnTo>
                    <a:pt x="563" y="1992"/>
                  </a:lnTo>
                  <a:cubicBezTo>
                    <a:pt x="685" y="1658"/>
                    <a:pt x="958" y="959"/>
                    <a:pt x="958" y="959"/>
                  </a:cubicBezTo>
                  <a:cubicBezTo>
                    <a:pt x="1068" y="1018"/>
                    <a:pt x="1174" y="1049"/>
                    <a:pt x="1267" y="1049"/>
                  </a:cubicBezTo>
                  <a:cubicBezTo>
                    <a:pt x="1459" y="1049"/>
                    <a:pt x="1596" y="921"/>
                    <a:pt x="1596" y="655"/>
                  </a:cubicBezTo>
                  <a:cubicBezTo>
                    <a:pt x="1627" y="381"/>
                    <a:pt x="958" y="138"/>
                    <a:pt x="745" y="47"/>
                  </a:cubicBezTo>
                  <a:cubicBezTo>
                    <a:pt x="670" y="15"/>
                    <a:pt x="600" y="1"/>
                    <a:pt x="53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6" name="Google Shape;4706;p44">
              <a:extLst>
                <a:ext uri="{FF2B5EF4-FFF2-40B4-BE49-F238E27FC236}">
                  <a16:creationId xmlns:a16="http://schemas.microsoft.com/office/drawing/2014/main" id="{5013D1DE-C2CF-DC66-E527-D1F356F56263}"/>
                </a:ext>
              </a:extLst>
            </p:cNvPr>
            <p:cNvSpPr/>
            <p:nvPr/>
          </p:nvSpPr>
          <p:spPr>
            <a:xfrm>
              <a:off x="2280863" y="4382192"/>
              <a:ext cx="67301" cy="52093"/>
            </a:xfrm>
            <a:custGeom>
              <a:avLst/>
              <a:gdLst/>
              <a:ahLst/>
              <a:cxnLst/>
              <a:rect l="l" t="t" r="r" b="b"/>
              <a:pathLst>
                <a:path w="2133" h="1651" extrusionOk="0">
                  <a:moveTo>
                    <a:pt x="1859" y="0"/>
                  </a:moveTo>
                  <a:cubicBezTo>
                    <a:pt x="1555" y="183"/>
                    <a:pt x="1251" y="365"/>
                    <a:pt x="947" y="547"/>
                  </a:cubicBezTo>
                  <a:cubicBezTo>
                    <a:pt x="829" y="365"/>
                    <a:pt x="662" y="289"/>
                    <a:pt x="510" y="289"/>
                  </a:cubicBezTo>
                  <a:cubicBezTo>
                    <a:pt x="230" y="289"/>
                    <a:pt x="1" y="547"/>
                    <a:pt x="217" y="882"/>
                  </a:cubicBezTo>
                  <a:cubicBezTo>
                    <a:pt x="331" y="1081"/>
                    <a:pt x="656" y="1651"/>
                    <a:pt x="922" y="1651"/>
                  </a:cubicBezTo>
                  <a:cubicBezTo>
                    <a:pt x="941" y="1651"/>
                    <a:pt x="959" y="1648"/>
                    <a:pt x="977" y="1642"/>
                  </a:cubicBezTo>
                  <a:cubicBezTo>
                    <a:pt x="1372" y="1581"/>
                    <a:pt x="1403" y="1277"/>
                    <a:pt x="1159" y="973"/>
                  </a:cubicBezTo>
                  <a:cubicBezTo>
                    <a:pt x="1159" y="973"/>
                    <a:pt x="1828" y="608"/>
                    <a:pt x="2132" y="395"/>
                  </a:cubicBezTo>
                  <a:lnTo>
                    <a:pt x="185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7" name="Google Shape;4707;p44">
              <a:extLst>
                <a:ext uri="{FF2B5EF4-FFF2-40B4-BE49-F238E27FC236}">
                  <a16:creationId xmlns:a16="http://schemas.microsoft.com/office/drawing/2014/main" id="{BD664EEC-ABCF-1D87-4ED2-E2CA533F753F}"/>
                </a:ext>
              </a:extLst>
            </p:cNvPr>
            <p:cNvSpPr/>
            <p:nvPr/>
          </p:nvSpPr>
          <p:spPr>
            <a:xfrm>
              <a:off x="2303990" y="4210423"/>
              <a:ext cx="301200" cy="263874"/>
            </a:xfrm>
            <a:custGeom>
              <a:avLst/>
              <a:gdLst/>
              <a:ahLst/>
              <a:cxnLst/>
              <a:rect l="l" t="t" r="r" b="b"/>
              <a:pathLst>
                <a:path w="9546" h="8363" extrusionOk="0">
                  <a:moveTo>
                    <a:pt x="4736" y="1"/>
                  </a:moveTo>
                  <a:cubicBezTo>
                    <a:pt x="4687" y="1"/>
                    <a:pt x="4639" y="2"/>
                    <a:pt x="4591" y="3"/>
                  </a:cubicBezTo>
                  <a:cubicBezTo>
                    <a:pt x="2524" y="3"/>
                    <a:pt x="761" y="1007"/>
                    <a:pt x="487" y="3408"/>
                  </a:cubicBezTo>
                  <a:cubicBezTo>
                    <a:pt x="1" y="6447"/>
                    <a:pt x="1764" y="8362"/>
                    <a:pt x="4712" y="8362"/>
                  </a:cubicBezTo>
                  <a:cubicBezTo>
                    <a:pt x="7691" y="8271"/>
                    <a:pt x="9545" y="6083"/>
                    <a:pt x="8755" y="2830"/>
                  </a:cubicBezTo>
                  <a:cubicBezTo>
                    <a:pt x="8312" y="1028"/>
                    <a:pt x="6432" y="1"/>
                    <a:pt x="473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" name="Google Shape;4708;p44">
              <a:extLst>
                <a:ext uri="{FF2B5EF4-FFF2-40B4-BE49-F238E27FC236}">
                  <a16:creationId xmlns:a16="http://schemas.microsoft.com/office/drawing/2014/main" id="{B646FE3C-130A-2355-4DF6-5D0A47D93649}"/>
                </a:ext>
              </a:extLst>
            </p:cNvPr>
            <p:cNvSpPr/>
            <p:nvPr/>
          </p:nvSpPr>
          <p:spPr>
            <a:xfrm>
              <a:off x="2409626" y="4141325"/>
              <a:ext cx="73202" cy="75947"/>
            </a:xfrm>
            <a:custGeom>
              <a:avLst/>
              <a:gdLst/>
              <a:ahLst/>
              <a:cxnLst/>
              <a:rect l="l" t="t" r="r" b="b"/>
              <a:pathLst>
                <a:path w="2320" h="2407" extrusionOk="0">
                  <a:moveTo>
                    <a:pt x="1168" y="1"/>
                  </a:moveTo>
                  <a:cubicBezTo>
                    <a:pt x="1025" y="1"/>
                    <a:pt x="898" y="5"/>
                    <a:pt x="817" y="5"/>
                  </a:cubicBezTo>
                  <a:cubicBezTo>
                    <a:pt x="805" y="5"/>
                    <a:pt x="793" y="4"/>
                    <a:pt x="782" y="4"/>
                  </a:cubicBezTo>
                  <a:cubicBezTo>
                    <a:pt x="1" y="4"/>
                    <a:pt x="160" y="1008"/>
                    <a:pt x="939" y="1008"/>
                  </a:cubicBezTo>
                  <a:cubicBezTo>
                    <a:pt x="969" y="1464"/>
                    <a:pt x="969" y="1920"/>
                    <a:pt x="969" y="2406"/>
                  </a:cubicBezTo>
                  <a:lnTo>
                    <a:pt x="1577" y="2406"/>
                  </a:lnTo>
                  <a:cubicBezTo>
                    <a:pt x="1577" y="1950"/>
                    <a:pt x="1547" y="947"/>
                    <a:pt x="1547" y="947"/>
                  </a:cubicBezTo>
                  <a:lnTo>
                    <a:pt x="1547" y="947"/>
                  </a:lnTo>
                  <a:cubicBezTo>
                    <a:pt x="1592" y="953"/>
                    <a:pt x="1635" y="956"/>
                    <a:pt x="1677" y="956"/>
                  </a:cubicBezTo>
                  <a:cubicBezTo>
                    <a:pt x="2085" y="956"/>
                    <a:pt x="2320" y="692"/>
                    <a:pt x="2154" y="279"/>
                  </a:cubicBezTo>
                  <a:cubicBezTo>
                    <a:pt x="2088" y="33"/>
                    <a:pt x="1563" y="1"/>
                    <a:pt x="116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9" name="Google Shape;4709;p44">
              <a:extLst>
                <a:ext uri="{FF2B5EF4-FFF2-40B4-BE49-F238E27FC236}">
                  <a16:creationId xmlns:a16="http://schemas.microsoft.com/office/drawing/2014/main" id="{73E64BD7-92A9-4CFC-A10E-66B8BA1D36D4}"/>
                </a:ext>
              </a:extLst>
            </p:cNvPr>
            <p:cNvSpPr/>
            <p:nvPr/>
          </p:nvSpPr>
          <p:spPr>
            <a:xfrm>
              <a:off x="2420574" y="4461797"/>
              <a:ext cx="72981" cy="76105"/>
            </a:xfrm>
            <a:custGeom>
              <a:avLst/>
              <a:gdLst/>
              <a:ahLst/>
              <a:cxnLst/>
              <a:rect l="l" t="t" r="r" b="b"/>
              <a:pathLst>
                <a:path w="2313" h="2412" extrusionOk="0">
                  <a:moveTo>
                    <a:pt x="683" y="0"/>
                  </a:moveTo>
                  <a:cubicBezTo>
                    <a:pt x="713" y="456"/>
                    <a:pt x="774" y="1459"/>
                    <a:pt x="774" y="1459"/>
                  </a:cubicBezTo>
                  <a:cubicBezTo>
                    <a:pt x="729" y="1453"/>
                    <a:pt x="685" y="1451"/>
                    <a:pt x="643" y="1451"/>
                  </a:cubicBezTo>
                  <a:cubicBezTo>
                    <a:pt x="235" y="1451"/>
                    <a:pt x="1" y="1714"/>
                    <a:pt x="166" y="2128"/>
                  </a:cubicBezTo>
                  <a:cubicBezTo>
                    <a:pt x="247" y="2371"/>
                    <a:pt x="693" y="2412"/>
                    <a:pt x="1062" y="2412"/>
                  </a:cubicBezTo>
                  <a:cubicBezTo>
                    <a:pt x="1247" y="2412"/>
                    <a:pt x="1412" y="2401"/>
                    <a:pt x="1504" y="2401"/>
                  </a:cubicBezTo>
                  <a:cubicBezTo>
                    <a:pt x="2312" y="2371"/>
                    <a:pt x="2176" y="1367"/>
                    <a:pt x="1416" y="1367"/>
                  </a:cubicBezTo>
                  <a:cubicBezTo>
                    <a:pt x="1405" y="1367"/>
                    <a:pt x="1393" y="1367"/>
                    <a:pt x="1382" y="1368"/>
                  </a:cubicBezTo>
                  <a:cubicBezTo>
                    <a:pt x="1382" y="1368"/>
                    <a:pt x="1321" y="851"/>
                    <a:pt x="13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0" name="Google Shape;4710;p44">
              <a:extLst>
                <a:ext uri="{FF2B5EF4-FFF2-40B4-BE49-F238E27FC236}">
                  <a16:creationId xmlns:a16="http://schemas.microsoft.com/office/drawing/2014/main" id="{E47B636D-5C20-23D6-ED6B-DBE0FC9DAC98}"/>
                </a:ext>
              </a:extLst>
            </p:cNvPr>
            <p:cNvSpPr/>
            <p:nvPr/>
          </p:nvSpPr>
          <p:spPr>
            <a:xfrm>
              <a:off x="2571581" y="4292774"/>
              <a:ext cx="78629" cy="61559"/>
            </a:xfrm>
            <a:custGeom>
              <a:avLst/>
              <a:gdLst/>
              <a:ahLst/>
              <a:cxnLst/>
              <a:rect l="l" t="t" r="r" b="b"/>
              <a:pathLst>
                <a:path w="2492" h="1951" extrusionOk="0">
                  <a:moveTo>
                    <a:pt x="1857" y="1"/>
                  </a:moveTo>
                  <a:cubicBezTo>
                    <a:pt x="1531" y="1"/>
                    <a:pt x="1358" y="301"/>
                    <a:pt x="1459" y="707"/>
                  </a:cubicBezTo>
                  <a:cubicBezTo>
                    <a:pt x="1459" y="707"/>
                    <a:pt x="456" y="737"/>
                    <a:pt x="0" y="767"/>
                  </a:cubicBezTo>
                  <a:lnTo>
                    <a:pt x="61" y="1406"/>
                  </a:lnTo>
                  <a:cubicBezTo>
                    <a:pt x="912" y="1315"/>
                    <a:pt x="1429" y="1315"/>
                    <a:pt x="1429" y="1315"/>
                  </a:cubicBezTo>
                  <a:cubicBezTo>
                    <a:pt x="1461" y="1728"/>
                    <a:pt x="1759" y="1950"/>
                    <a:pt x="2027" y="1950"/>
                  </a:cubicBezTo>
                  <a:cubicBezTo>
                    <a:pt x="2272" y="1950"/>
                    <a:pt x="2491" y="1766"/>
                    <a:pt x="2462" y="1375"/>
                  </a:cubicBezTo>
                  <a:cubicBezTo>
                    <a:pt x="2432" y="1071"/>
                    <a:pt x="2432" y="129"/>
                    <a:pt x="2067" y="38"/>
                  </a:cubicBezTo>
                  <a:cubicBezTo>
                    <a:pt x="1992" y="13"/>
                    <a:pt x="1921" y="1"/>
                    <a:pt x="185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1" name="Google Shape;4711;p44">
              <a:extLst>
                <a:ext uri="{FF2B5EF4-FFF2-40B4-BE49-F238E27FC236}">
                  <a16:creationId xmlns:a16="http://schemas.microsoft.com/office/drawing/2014/main" id="{601424DF-05F0-CADE-49E1-4644A54D67E6}"/>
                </a:ext>
              </a:extLst>
            </p:cNvPr>
            <p:cNvSpPr/>
            <p:nvPr/>
          </p:nvSpPr>
          <p:spPr>
            <a:xfrm>
              <a:off x="2538957" y="4417656"/>
              <a:ext cx="86201" cy="69321"/>
            </a:xfrm>
            <a:custGeom>
              <a:avLst/>
              <a:gdLst/>
              <a:ahLst/>
              <a:cxnLst/>
              <a:rect l="l" t="t" r="r" b="b"/>
              <a:pathLst>
                <a:path w="2732" h="2197" extrusionOk="0">
                  <a:moveTo>
                    <a:pt x="366" y="1"/>
                  </a:moveTo>
                  <a:lnTo>
                    <a:pt x="1" y="518"/>
                  </a:lnTo>
                  <a:cubicBezTo>
                    <a:pt x="366" y="761"/>
                    <a:pt x="1217" y="1308"/>
                    <a:pt x="1217" y="1308"/>
                  </a:cubicBezTo>
                  <a:cubicBezTo>
                    <a:pt x="882" y="1673"/>
                    <a:pt x="943" y="2098"/>
                    <a:pt x="1429" y="2189"/>
                  </a:cubicBezTo>
                  <a:cubicBezTo>
                    <a:pt x="1447" y="2194"/>
                    <a:pt x="1466" y="2197"/>
                    <a:pt x="1485" y="2197"/>
                  </a:cubicBezTo>
                  <a:cubicBezTo>
                    <a:pt x="1815" y="2197"/>
                    <a:pt x="2260" y="1477"/>
                    <a:pt x="2432" y="1247"/>
                  </a:cubicBezTo>
                  <a:cubicBezTo>
                    <a:pt x="2732" y="788"/>
                    <a:pt x="2429" y="434"/>
                    <a:pt x="2064" y="434"/>
                  </a:cubicBezTo>
                  <a:cubicBezTo>
                    <a:pt x="1874" y="434"/>
                    <a:pt x="1667" y="531"/>
                    <a:pt x="1521" y="761"/>
                  </a:cubicBezTo>
                  <a:cubicBezTo>
                    <a:pt x="1125" y="518"/>
                    <a:pt x="730" y="274"/>
                    <a:pt x="3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2" name="Google Shape;4712;p44">
              <a:extLst>
                <a:ext uri="{FF2B5EF4-FFF2-40B4-BE49-F238E27FC236}">
                  <a16:creationId xmlns:a16="http://schemas.microsoft.com/office/drawing/2014/main" id="{3B43DC18-0D8B-F46A-313F-8D455D7375E9}"/>
                </a:ext>
              </a:extLst>
            </p:cNvPr>
            <p:cNvSpPr/>
            <p:nvPr/>
          </p:nvSpPr>
          <p:spPr>
            <a:xfrm>
              <a:off x="2278118" y="4188937"/>
              <a:ext cx="79639" cy="76294"/>
            </a:xfrm>
            <a:custGeom>
              <a:avLst/>
              <a:gdLst/>
              <a:ahLst/>
              <a:cxnLst/>
              <a:rect l="l" t="t" r="r" b="b"/>
              <a:pathLst>
                <a:path w="2524" h="2418" extrusionOk="0">
                  <a:moveTo>
                    <a:pt x="1293" y="1"/>
                  </a:moveTo>
                  <a:cubicBezTo>
                    <a:pt x="1164" y="1"/>
                    <a:pt x="1021" y="59"/>
                    <a:pt x="882" y="198"/>
                  </a:cubicBezTo>
                  <a:cubicBezTo>
                    <a:pt x="699" y="411"/>
                    <a:pt x="0" y="1049"/>
                    <a:pt x="152" y="1353"/>
                  </a:cubicBezTo>
                  <a:cubicBezTo>
                    <a:pt x="259" y="1581"/>
                    <a:pt x="418" y="1688"/>
                    <a:pt x="585" y="1688"/>
                  </a:cubicBezTo>
                  <a:cubicBezTo>
                    <a:pt x="752" y="1688"/>
                    <a:pt x="927" y="1581"/>
                    <a:pt x="1064" y="1384"/>
                  </a:cubicBezTo>
                  <a:cubicBezTo>
                    <a:pt x="1064" y="1384"/>
                    <a:pt x="1763" y="2113"/>
                    <a:pt x="2067" y="2417"/>
                  </a:cubicBezTo>
                  <a:lnTo>
                    <a:pt x="2523" y="1991"/>
                  </a:lnTo>
                  <a:cubicBezTo>
                    <a:pt x="1885" y="1384"/>
                    <a:pt x="1550" y="988"/>
                    <a:pt x="1550" y="988"/>
                  </a:cubicBezTo>
                  <a:cubicBezTo>
                    <a:pt x="1965" y="573"/>
                    <a:pt x="1698" y="1"/>
                    <a:pt x="129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" name="Google Shape;4713;p44">
              <a:extLst>
                <a:ext uri="{FF2B5EF4-FFF2-40B4-BE49-F238E27FC236}">
                  <a16:creationId xmlns:a16="http://schemas.microsoft.com/office/drawing/2014/main" id="{79682C51-C04F-86A9-50CA-94EA353967B9}"/>
                </a:ext>
              </a:extLst>
            </p:cNvPr>
            <p:cNvSpPr/>
            <p:nvPr/>
          </p:nvSpPr>
          <p:spPr>
            <a:xfrm>
              <a:off x="2248364" y="4328648"/>
              <a:ext cx="80617" cy="61401"/>
            </a:xfrm>
            <a:custGeom>
              <a:avLst/>
              <a:gdLst/>
              <a:ahLst/>
              <a:cxnLst/>
              <a:rect l="l" t="t" r="r" b="b"/>
              <a:pathLst>
                <a:path w="2555" h="1946" extrusionOk="0">
                  <a:moveTo>
                    <a:pt x="637" y="1"/>
                  </a:moveTo>
                  <a:cubicBezTo>
                    <a:pt x="547" y="1"/>
                    <a:pt x="445" y="28"/>
                    <a:pt x="335" y="86"/>
                  </a:cubicBezTo>
                  <a:cubicBezTo>
                    <a:pt x="1" y="208"/>
                    <a:pt x="153" y="1150"/>
                    <a:pt x="153" y="1424"/>
                  </a:cubicBezTo>
                  <a:cubicBezTo>
                    <a:pt x="180" y="1785"/>
                    <a:pt x="394" y="1946"/>
                    <a:pt x="619" y="1946"/>
                  </a:cubicBezTo>
                  <a:cubicBezTo>
                    <a:pt x="905" y="1946"/>
                    <a:pt x="1207" y="1684"/>
                    <a:pt x="1156" y="1241"/>
                  </a:cubicBezTo>
                  <a:cubicBezTo>
                    <a:pt x="1612" y="1181"/>
                    <a:pt x="2098" y="1120"/>
                    <a:pt x="2554" y="1120"/>
                  </a:cubicBezTo>
                  <a:lnTo>
                    <a:pt x="2493" y="481"/>
                  </a:lnTo>
                  <a:cubicBezTo>
                    <a:pt x="2037" y="542"/>
                    <a:pt x="1065" y="633"/>
                    <a:pt x="1065" y="633"/>
                  </a:cubicBezTo>
                  <a:cubicBezTo>
                    <a:pt x="1088" y="265"/>
                    <a:pt x="919" y="1"/>
                    <a:pt x="63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" name="Google Shape;4714;p44">
              <a:extLst>
                <a:ext uri="{FF2B5EF4-FFF2-40B4-BE49-F238E27FC236}">
                  <a16:creationId xmlns:a16="http://schemas.microsoft.com/office/drawing/2014/main" id="{804B3635-2F98-A39F-94D1-DB3FE1F54D3C}"/>
                </a:ext>
              </a:extLst>
            </p:cNvPr>
            <p:cNvSpPr/>
            <p:nvPr/>
          </p:nvSpPr>
          <p:spPr>
            <a:xfrm>
              <a:off x="2291527" y="4430150"/>
              <a:ext cx="78692" cy="76262"/>
            </a:xfrm>
            <a:custGeom>
              <a:avLst/>
              <a:gdLst/>
              <a:ahLst/>
              <a:cxnLst/>
              <a:rect l="l" t="t" r="r" b="b"/>
              <a:pathLst>
                <a:path w="2494" h="2417" extrusionOk="0">
                  <a:moveTo>
                    <a:pt x="2068" y="0"/>
                  </a:moveTo>
                  <a:cubicBezTo>
                    <a:pt x="1733" y="334"/>
                    <a:pt x="1065" y="1034"/>
                    <a:pt x="1065" y="1034"/>
                  </a:cubicBezTo>
                  <a:cubicBezTo>
                    <a:pt x="918" y="843"/>
                    <a:pt x="743" y="744"/>
                    <a:pt x="581" y="744"/>
                  </a:cubicBezTo>
                  <a:cubicBezTo>
                    <a:pt x="407" y="744"/>
                    <a:pt x="247" y="858"/>
                    <a:pt x="153" y="1094"/>
                  </a:cubicBezTo>
                  <a:cubicBezTo>
                    <a:pt x="1" y="1398"/>
                    <a:pt x="669" y="2006"/>
                    <a:pt x="882" y="2219"/>
                  </a:cubicBezTo>
                  <a:cubicBezTo>
                    <a:pt x="1022" y="2358"/>
                    <a:pt x="1164" y="2416"/>
                    <a:pt x="1293" y="2416"/>
                  </a:cubicBezTo>
                  <a:cubicBezTo>
                    <a:pt x="1697" y="2416"/>
                    <a:pt x="1959" y="1844"/>
                    <a:pt x="1521" y="1429"/>
                  </a:cubicBezTo>
                  <a:cubicBezTo>
                    <a:pt x="1824" y="1064"/>
                    <a:pt x="2159" y="730"/>
                    <a:pt x="2493" y="426"/>
                  </a:cubicBezTo>
                  <a:lnTo>
                    <a:pt x="206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5" name="Google Shape;4715;p44">
              <a:extLst>
                <a:ext uri="{FF2B5EF4-FFF2-40B4-BE49-F238E27FC236}">
                  <a16:creationId xmlns:a16="http://schemas.microsoft.com/office/drawing/2014/main" id="{7DDF7257-F368-3126-AC41-4443AB36A0AC}"/>
                </a:ext>
              </a:extLst>
            </p:cNvPr>
            <p:cNvSpPr/>
            <p:nvPr/>
          </p:nvSpPr>
          <p:spPr>
            <a:xfrm>
              <a:off x="2527472" y="4173571"/>
              <a:ext cx="80585" cy="77272"/>
            </a:xfrm>
            <a:custGeom>
              <a:avLst/>
              <a:gdLst/>
              <a:ahLst/>
              <a:cxnLst/>
              <a:rect l="l" t="t" r="r" b="b"/>
              <a:pathLst>
                <a:path w="2554" h="2449" extrusionOk="0">
                  <a:moveTo>
                    <a:pt x="943" y="0"/>
                  </a:moveTo>
                  <a:cubicBezTo>
                    <a:pt x="884" y="0"/>
                    <a:pt x="832" y="15"/>
                    <a:pt x="790" y="47"/>
                  </a:cubicBezTo>
                  <a:cubicBezTo>
                    <a:pt x="365" y="290"/>
                    <a:pt x="456" y="716"/>
                    <a:pt x="882" y="928"/>
                  </a:cubicBezTo>
                  <a:cubicBezTo>
                    <a:pt x="882" y="928"/>
                    <a:pt x="274" y="1719"/>
                    <a:pt x="0" y="2083"/>
                  </a:cubicBezTo>
                  <a:lnTo>
                    <a:pt x="486" y="2448"/>
                  </a:lnTo>
                  <a:cubicBezTo>
                    <a:pt x="1003" y="1749"/>
                    <a:pt x="1337" y="1354"/>
                    <a:pt x="1337" y="1354"/>
                  </a:cubicBezTo>
                  <a:cubicBezTo>
                    <a:pt x="1482" y="1464"/>
                    <a:pt x="1631" y="1510"/>
                    <a:pt x="1768" y="1510"/>
                  </a:cubicBezTo>
                  <a:cubicBezTo>
                    <a:pt x="2234" y="1510"/>
                    <a:pt x="2554" y="970"/>
                    <a:pt x="2037" y="594"/>
                  </a:cubicBezTo>
                  <a:cubicBezTo>
                    <a:pt x="1830" y="439"/>
                    <a:pt x="1274" y="0"/>
                    <a:pt x="94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26" name="Google Shape;4698;p44">
            <a:extLst>
              <a:ext uri="{FF2B5EF4-FFF2-40B4-BE49-F238E27FC236}">
                <a16:creationId xmlns:a16="http://schemas.microsoft.com/office/drawing/2014/main" id="{E5E79456-2DB9-638B-11BF-42A69B94AB0A}"/>
              </a:ext>
            </a:extLst>
          </p:cNvPr>
          <p:cNvGrpSpPr/>
          <p:nvPr/>
        </p:nvGrpSpPr>
        <p:grpSpPr>
          <a:xfrm>
            <a:off x="93606" y="4571747"/>
            <a:ext cx="411480" cy="356616"/>
            <a:chOff x="2248364" y="4141325"/>
            <a:chExt cx="401846" cy="396577"/>
          </a:xfrm>
          <a:solidFill>
            <a:schemeClr val="accent5">
              <a:lumMod val="75000"/>
            </a:schemeClr>
          </a:solidFill>
        </p:grpSpPr>
        <p:sp>
          <p:nvSpPr>
            <p:cNvPr id="27" name="Google Shape;4699;p44">
              <a:extLst>
                <a:ext uri="{FF2B5EF4-FFF2-40B4-BE49-F238E27FC236}">
                  <a16:creationId xmlns:a16="http://schemas.microsoft.com/office/drawing/2014/main" id="{F0866ED3-C431-D015-4853-E6830268EE27}"/>
                </a:ext>
              </a:extLst>
            </p:cNvPr>
            <p:cNvSpPr/>
            <p:nvPr/>
          </p:nvSpPr>
          <p:spPr>
            <a:xfrm>
              <a:off x="2493901" y="4445485"/>
              <a:ext cx="57457" cy="60612"/>
            </a:xfrm>
            <a:custGeom>
              <a:avLst/>
              <a:gdLst/>
              <a:ahLst/>
              <a:cxnLst/>
              <a:rect l="l" t="t" r="r" b="b"/>
              <a:pathLst>
                <a:path w="1821" h="1921" extrusionOk="0">
                  <a:moveTo>
                    <a:pt x="426" y="0"/>
                  </a:moveTo>
                  <a:lnTo>
                    <a:pt x="0" y="213"/>
                  </a:lnTo>
                  <a:cubicBezTo>
                    <a:pt x="152" y="517"/>
                    <a:pt x="517" y="1186"/>
                    <a:pt x="517" y="1186"/>
                  </a:cubicBezTo>
                  <a:cubicBezTo>
                    <a:pt x="152" y="1307"/>
                    <a:pt x="31" y="1611"/>
                    <a:pt x="335" y="1855"/>
                  </a:cubicBezTo>
                  <a:cubicBezTo>
                    <a:pt x="375" y="1901"/>
                    <a:pt x="437" y="1920"/>
                    <a:pt x="511" y="1920"/>
                  </a:cubicBezTo>
                  <a:cubicBezTo>
                    <a:pt x="776" y="1920"/>
                    <a:pt x="1195" y="1683"/>
                    <a:pt x="1338" y="1611"/>
                  </a:cubicBezTo>
                  <a:cubicBezTo>
                    <a:pt x="1820" y="1383"/>
                    <a:pt x="1581" y="878"/>
                    <a:pt x="1170" y="878"/>
                  </a:cubicBezTo>
                  <a:cubicBezTo>
                    <a:pt x="1089" y="878"/>
                    <a:pt x="1002" y="898"/>
                    <a:pt x="912" y="943"/>
                  </a:cubicBezTo>
                  <a:cubicBezTo>
                    <a:pt x="730" y="639"/>
                    <a:pt x="578" y="335"/>
                    <a:pt x="4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" name="Google Shape;4700;p44">
              <a:extLst>
                <a:ext uri="{FF2B5EF4-FFF2-40B4-BE49-F238E27FC236}">
                  <a16:creationId xmlns:a16="http://schemas.microsoft.com/office/drawing/2014/main" id="{B50A0FF9-3B90-47C9-B862-7EB7F6D5B3F7}"/>
                </a:ext>
              </a:extLst>
            </p:cNvPr>
            <p:cNvSpPr/>
            <p:nvPr/>
          </p:nvSpPr>
          <p:spPr>
            <a:xfrm>
              <a:off x="2359647" y="4449302"/>
              <a:ext cx="56605" cy="61212"/>
            </a:xfrm>
            <a:custGeom>
              <a:avLst/>
              <a:gdLst/>
              <a:ahLst/>
              <a:cxnLst/>
              <a:rect l="l" t="t" r="r" b="b"/>
              <a:pathLst>
                <a:path w="1794" h="1940" extrusionOk="0">
                  <a:moveTo>
                    <a:pt x="1368" y="1"/>
                  </a:moveTo>
                  <a:cubicBezTo>
                    <a:pt x="1094" y="609"/>
                    <a:pt x="881" y="974"/>
                    <a:pt x="881" y="974"/>
                  </a:cubicBezTo>
                  <a:cubicBezTo>
                    <a:pt x="794" y="930"/>
                    <a:pt x="710" y="911"/>
                    <a:pt x="633" y="911"/>
                  </a:cubicBezTo>
                  <a:cubicBezTo>
                    <a:pt x="224" y="911"/>
                    <a:pt x="1" y="1438"/>
                    <a:pt x="486" y="1642"/>
                  </a:cubicBezTo>
                  <a:cubicBezTo>
                    <a:pt x="655" y="1715"/>
                    <a:pt x="1090" y="1939"/>
                    <a:pt x="1354" y="1939"/>
                  </a:cubicBezTo>
                  <a:cubicBezTo>
                    <a:pt x="1424" y="1939"/>
                    <a:pt x="1482" y="1924"/>
                    <a:pt x="1520" y="1886"/>
                  </a:cubicBezTo>
                  <a:cubicBezTo>
                    <a:pt x="1793" y="1612"/>
                    <a:pt x="1672" y="1308"/>
                    <a:pt x="1307" y="1217"/>
                  </a:cubicBezTo>
                  <a:cubicBezTo>
                    <a:pt x="1307" y="1217"/>
                    <a:pt x="1641" y="518"/>
                    <a:pt x="1793" y="214"/>
                  </a:cubicBezTo>
                  <a:lnTo>
                    <a:pt x="136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" name="Google Shape;4701;p44">
              <a:extLst>
                <a:ext uri="{FF2B5EF4-FFF2-40B4-BE49-F238E27FC236}">
                  <a16:creationId xmlns:a16="http://schemas.microsoft.com/office/drawing/2014/main" id="{D8E02AA1-7B15-58DC-195D-0606AEFA09C1}"/>
                </a:ext>
              </a:extLst>
            </p:cNvPr>
            <p:cNvSpPr/>
            <p:nvPr/>
          </p:nvSpPr>
          <p:spPr>
            <a:xfrm>
              <a:off x="2276887" y="4268763"/>
              <a:ext cx="63578" cy="46067"/>
            </a:xfrm>
            <a:custGeom>
              <a:avLst/>
              <a:gdLst/>
              <a:ahLst/>
              <a:cxnLst/>
              <a:rect l="l" t="t" r="r" b="b"/>
              <a:pathLst>
                <a:path w="2015" h="1460" extrusionOk="0">
                  <a:moveTo>
                    <a:pt x="646" y="1"/>
                  </a:moveTo>
                  <a:cubicBezTo>
                    <a:pt x="618" y="1"/>
                    <a:pt x="588" y="3"/>
                    <a:pt x="556" y="9"/>
                  </a:cubicBezTo>
                  <a:cubicBezTo>
                    <a:pt x="282" y="39"/>
                    <a:pt x="130" y="738"/>
                    <a:pt x="100" y="951"/>
                  </a:cubicBezTo>
                  <a:cubicBezTo>
                    <a:pt x="1" y="1282"/>
                    <a:pt x="190" y="1460"/>
                    <a:pt x="407" y="1460"/>
                  </a:cubicBezTo>
                  <a:cubicBezTo>
                    <a:pt x="589" y="1460"/>
                    <a:pt x="791" y="1335"/>
                    <a:pt x="860" y="1072"/>
                  </a:cubicBezTo>
                  <a:cubicBezTo>
                    <a:pt x="1194" y="1133"/>
                    <a:pt x="1529" y="1194"/>
                    <a:pt x="1893" y="1316"/>
                  </a:cubicBezTo>
                  <a:lnTo>
                    <a:pt x="2015" y="829"/>
                  </a:lnTo>
                  <a:cubicBezTo>
                    <a:pt x="1681" y="769"/>
                    <a:pt x="921" y="586"/>
                    <a:pt x="921" y="586"/>
                  </a:cubicBezTo>
                  <a:cubicBezTo>
                    <a:pt x="1059" y="281"/>
                    <a:pt x="945" y="1"/>
                    <a:pt x="64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" name="Google Shape;4702;p44">
              <a:extLst>
                <a:ext uri="{FF2B5EF4-FFF2-40B4-BE49-F238E27FC236}">
                  <a16:creationId xmlns:a16="http://schemas.microsoft.com/office/drawing/2014/main" id="{D3776329-A645-2D7A-38F1-7BBAD91BF45A}"/>
                </a:ext>
              </a:extLst>
            </p:cNvPr>
            <p:cNvSpPr/>
            <p:nvPr/>
          </p:nvSpPr>
          <p:spPr>
            <a:xfrm>
              <a:off x="2358669" y="4171331"/>
              <a:ext cx="51115" cy="62222"/>
            </a:xfrm>
            <a:custGeom>
              <a:avLst/>
              <a:gdLst/>
              <a:ahLst/>
              <a:cxnLst/>
              <a:rect l="l" t="t" r="r" b="b"/>
              <a:pathLst>
                <a:path w="1620" h="1972" extrusionOk="0">
                  <a:moveTo>
                    <a:pt x="1110" y="0"/>
                  </a:moveTo>
                  <a:cubicBezTo>
                    <a:pt x="1042" y="0"/>
                    <a:pt x="965" y="18"/>
                    <a:pt x="882" y="57"/>
                  </a:cubicBezTo>
                  <a:cubicBezTo>
                    <a:pt x="669" y="148"/>
                    <a:pt x="0" y="391"/>
                    <a:pt x="61" y="695"/>
                  </a:cubicBezTo>
                  <a:cubicBezTo>
                    <a:pt x="61" y="930"/>
                    <a:pt x="187" y="1052"/>
                    <a:pt x="366" y="1052"/>
                  </a:cubicBezTo>
                  <a:cubicBezTo>
                    <a:pt x="465" y="1052"/>
                    <a:pt x="580" y="1014"/>
                    <a:pt x="700" y="939"/>
                  </a:cubicBezTo>
                  <a:cubicBezTo>
                    <a:pt x="700" y="939"/>
                    <a:pt x="1003" y="1638"/>
                    <a:pt x="1125" y="1972"/>
                  </a:cubicBezTo>
                  <a:lnTo>
                    <a:pt x="1581" y="1790"/>
                  </a:lnTo>
                  <a:cubicBezTo>
                    <a:pt x="1399" y="1455"/>
                    <a:pt x="1277" y="1151"/>
                    <a:pt x="1125" y="817"/>
                  </a:cubicBezTo>
                  <a:cubicBezTo>
                    <a:pt x="1619" y="609"/>
                    <a:pt x="1513" y="0"/>
                    <a:pt x="111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" name="Google Shape;4703;p44">
              <a:extLst>
                <a:ext uri="{FF2B5EF4-FFF2-40B4-BE49-F238E27FC236}">
                  <a16:creationId xmlns:a16="http://schemas.microsoft.com/office/drawing/2014/main" id="{410D2B7D-6A6C-D2CE-13E0-A5ED56E33499}"/>
                </a:ext>
              </a:extLst>
            </p:cNvPr>
            <p:cNvSpPr/>
            <p:nvPr/>
          </p:nvSpPr>
          <p:spPr>
            <a:xfrm>
              <a:off x="2553344" y="4237653"/>
              <a:ext cx="65251" cy="53450"/>
            </a:xfrm>
            <a:custGeom>
              <a:avLst/>
              <a:gdLst/>
              <a:ahLst/>
              <a:cxnLst/>
              <a:rect l="l" t="t" r="r" b="b"/>
              <a:pathLst>
                <a:path w="2068" h="1694" extrusionOk="0">
                  <a:moveTo>
                    <a:pt x="1175" y="1"/>
                  </a:moveTo>
                  <a:cubicBezTo>
                    <a:pt x="904" y="1"/>
                    <a:pt x="680" y="361"/>
                    <a:pt x="913" y="721"/>
                  </a:cubicBezTo>
                  <a:cubicBezTo>
                    <a:pt x="609" y="903"/>
                    <a:pt x="305" y="1116"/>
                    <a:pt x="1" y="1299"/>
                  </a:cubicBezTo>
                  <a:lnTo>
                    <a:pt x="244" y="1694"/>
                  </a:lnTo>
                  <a:cubicBezTo>
                    <a:pt x="548" y="1511"/>
                    <a:pt x="1186" y="1086"/>
                    <a:pt x="1186" y="1086"/>
                  </a:cubicBezTo>
                  <a:cubicBezTo>
                    <a:pt x="1275" y="1280"/>
                    <a:pt x="1414" y="1393"/>
                    <a:pt x="1564" y="1393"/>
                  </a:cubicBezTo>
                  <a:cubicBezTo>
                    <a:pt x="1671" y="1393"/>
                    <a:pt x="1784" y="1335"/>
                    <a:pt x="1885" y="1207"/>
                  </a:cubicBezTo>
                  <a:cubicBezTo>
                    <a:pt x="2068" y="995"/>
                    <a:pt x="1642" y="417"/>
                    <a:pt x="1521" y="235"/>
                  </a:cubicBezTo>
                  <a:cubicBezTo>
                    <a:pt x="1419" y="69"/>
                    <a:pt x="1293" y="1"/>
                    <a:pt x="117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" name="Google Shape;4704;p44">
              <a:extLst>
                <a:ext uri="{FF2B5EF4-FFF2-40B4-BE49-F238E27FC236}">
                  <a16:creationId xmlns:a16="http://schemas.microsoft.com/office/drawing/2014/main" id="{14320FCF-7CE8-947E-964E-1153EF8CE8EB}"/>
                </a:ext>
              </a:extLst>
            </p:cNvPr>
            <p:cNvSpPr/>
            <p:nvPr/>
          </p:nvSpPr>
          <p:spPr>
            <a:xfrm>
              <a:off x="2562936" y="4367930"/>
              <a:ext cx="65251" cy="47203"/>
            </a:xfrm>
            <a:custGeom>
              <a:avLst/>
              <a:gdLst/>
              <a:ahLst/>
              <a:cxnLst/>
              <a:rect l="l" t="t" r="r" b="b"/>
              <a:pathLst>
                <a:path w="2068" h="1496" extrusionOk="0">
                  <a:moveTo>
                    <a:pt x="1572" y="1"/>
                  </a:moveTo>
                  <a:cubicBezTo>
                    <a:pt x="1394" y="1"/>
                    <a:pt x="1257" y="157"/>
                    <a:pt x="1217" y="422"/>
                  </a:cubicBezTo>
                  <a:cubicBezTo>
                    <a:pt x="1217" y="422"/>
                    <a:pt x="487" y="148"/>
                    <a:pt x="153" y="27"/>
                  </a:cubicBezTo>
                  <a:lnTo>
                    <a:pt x="1" y="483"/>
                  </a:lnTo>
                  <a:cubicBezTo>
                    <a:pt x="335" y="574"/>
                    <a:pt x="669" y="695"/>
                    <a:pt x="1004" y="847"/>
                  </a:cubicBezTo>
                  <a:cubicBezTo>
                    <a:pt x="888" y="1215"/>
                    <a:pt x="1128" y="1496"/>
                    <a:pt x="1373" y="1496"/>
                  </a:cubicBezTo>
                  <a:cubicBezTo>
                    <a:pt x="1514" y="1496"/>
                    <a:pt x="1656" y="1403"/>
                    <a:pt x="1733" y="1182"/>
                  </a:cubicBezTo>
                  <a:cubicBezTo>
                    <a:pt x="1794" y="969"/>
                    <a:pt x="2068" y="300"/>
                    <a:pt x="1855" y="118"/>
                  </a:cubicBezTo>
                  <a:cubicBezTo>
                    <a:pt x="1755" y="38"/>
                    <a:pt x="1658" y="1"/>
                    <a:pt x="157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3" name="Google Shape;4705;p44">
              <a:extLst>
                <a:ext uri="{FF2B5EF4-FFF2-40B4-BE49-F238E27FC236}">
                  <a16:creationId xmlns:a16="http://schemas.microsoft.com/office/drawing/2014/main" id="{C1BCAFE3-FC5B-C88D-0F85-39D5A582F13B}"/>
                </a:ext>
              </a:extLst>
            </p:cNvPr>
            <p:cNvSpPr/>
            <p:nvPr/>
          </p:nvSpPr>
          <p:spPr>
            <a:xfrm>
              <a:off x="2478062" y="4173571"/>
              <a:ext cx="51336" cy="62884"/>
            </a:xfrm>
            <a:custGeom>
              <a:avLst/>
              <a:gdLst/>
              <a:ahLst/>
              <a:cxnLst/>
              <a:rect l="l" t="t" r="r" b="b"/>
              <a:pathLst>
                <a:path w="1627" h="1993" extrusionOk="0">
                  <a:moveTo>
                    <a:pt x="537" y="1"/>
                  </a:moveTo>
                  <a:cubicBezTo>
                    <a:pt x="118" y="1"/>
                    <a:pt x="0" y="622"/>
                    <a:pt x="502" y="807"/>
                  </a:cubicBezTo>
                  <a:cubicBezTo>
                    <a:pt x="502" y="807"/>
                    <a:pt x="411" y="1202"/>
                    <a:pt x="137" y="1810"/>
                  </a:cubicBezTo>
                  <a:lnTo>
                    <a:pt x="563" y="1992"/>
                  </a:lnTo>
                  <a:cubicBezTo>
                    <a:pt x="685" y="1658"/>
                    <a:pt x="958" y="959"/>
                    <a:pt x="958" y="959"/>
                  </a:cubicBezTo>
                  <a:cubicBezTo>
                    <a:pt x="1068" y="1018"/>
                    <a:pt x="1174" y="1049"/>
                    <a:pt x="1267" y="1049"/>
                  </a:cubicBezTo>
                  <a:cubicBezTo>
                    <a:pt x="1459" y="1049"/>
                    <a:pt x="1596" y="921"/>
                    <a:pt x="1596" y="655"/>
                  </a:cubicBezTo>
                  <a:cubicBezTo>
                    <a:pt x="1627" y="381"/>
                    <a:pt x="958" y="138"/>
                    <a:pt x="745" y="47"/>
                  </a:cubicBezTo>
                  <a:cubicBezTo>
                    <a:pt x="670" y="15"/>
                    <a:pt x="600" y="1"/>
                    <a:pt x="53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" name="Google Shape;4706;p44">
              <a:extLst>
                <a:ext uri="{FF2B5EF4-FFF2-40B4-BE49-F238E27FC236}">
                  <a16:creationId xmlns:a16="http://schemas.microsoft.com/office/drawing/2014/main" id="{AC4FFE92-B663-50DF-83DE-BE97CD370E48}"/>
                </a:ext>
              </a:extLst>
            </p:cNvPr>
            <p:cNvSpPr/>
            <p:nvPr/>
          </p:nvSpPr>
          <p:spPr>
            <a:xfrm>
              <a:off x="2280863" y="4382192"/>
              <a:ext cx="67301" cy="52093"/>
            </a:xfrm>
            <a:custGeom>
              <a:avLst/>
              <a:gdLst/>
              <a:ahLst/>
              <a:cxnLst/>
              <a:rect l="l" t="t" r="r" b="b"/>
              <a:pathLst>
                <a:path w="2133" h="1651" extrusionOk="0">
                  <a:moveTo>
                    <a:pt x="1859" y="0"/>
                  </a:moveTo>
                  <a:cubicBezTo>
                    <a:pt x="1555" y="183"/>
                    <a:pt x="1251" y="365"/>
                    <a:pt x="947" y="547"/>
                  </a:cubicBezTo>
                  <a:cubicBezTo>
                    <a:pt x="829" y="365"/>
                    <a:pt x="662" y="289"/>
                    <a:pt x="510" y="289"/>
                  </a:cubicBezTo>
                  <a:cubicBezTo>
                    <a:pt x="230" y="289"/>
                    <a:pt x="1" y="547"/>
                    <a:pt x="217" y="882"/>
                  </a:cubicBezTo>
                  <a:cubicBezTo>
                    <a:pt x="331" y="1081"/>
                    <a:pt x="656" y="1651"/>
                    <a:pt x="922" y="1651"/>
                  </a:cubicBezTo>
                  <a:cubicBezTo>
                    <a:pt x="941" y="1651"/>
                    <a:pt x="959" y="1648"/>
                    <a:pt x="977" y="1642"/>
                  </a:cubicBezTo>
                  <a:cubicBezTo>
                    <a:pt x="1372" y="1581"/>
                    <a:pt x="1403" y="1277"/>
                    <a:pt x="1159" y="973"/>
                  </a:cubicBezTo>
                  <a:cubicBezTo>
                    <a:pt x="1159" y="973"/>
                    <a:pt x="1828" y="608"/>
                    <a:pt x="2132" y="395"/>
                  </a:cubicBezTo>
                  <a:lnTo>
                    <a:pt x="185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" name="Google Shape;4707;p44">
              <a:extLst>
                <a:ext uri="{FF2B5EF4-FFF2-40B4-BE49-F238E27FC236}">
                  <a16:creationId xmlns:a16="http://schemas.microsoft.com/office/drawing/2014/main" id="{C4E9A1DC-2833-30F1-9A30-6DC88B175241}"/>
                </a:ext>
              </a:extLst>
            </p:cNvPr>
            <p:cNvSpPr/>
            <p:nvPr/>
          </p:nvSpPr>
          <p:spPr>
            <a:xfrm>
              <a:off x="2303990" y="4210423"/>
              <a:ext cx="301200" cy="263874"/>
            </a:xfrm>
            <a:custGeom>
              <a:avLst/>
              <a:gdLst/>
              <a:ahLst/>
              <a:cxnLst/>
              <a:rect l="l" t="t" r="r" b="b"/>
              <a:pathLst>
                <a:path w="9546" h="8363" extrusionOk="0">
                  <a:moveTo>
                    <a:pt x="4736" y="1"/>
                  </a:moveTo>
                  <a:cubicBezTo>
                    <a:pt x="4687" y="1"/>
                    <a:pt x="4639" y="2"/>
                    <a:pt x="4591" y="3"/>
                  </a:cubicBezTo>
                  <a:cubicBezTo>
                    <a:pt x="2524" y="3"/>
                    <a:pt x="761" y="1007"/>
                    <a:pt x="487" y="3408"/>
                  </a:cubicBezTo>
                  <a:cubicBezTo>
                    <a:pt x="1" y="6447"/>
                    <a:pt x="1764" y="8362"/>
                    <a:pt x="4712" y="8362"/>
                  </a:cubicBezTo>
                  <a:cubicBezTo>
                    <a:pt x="7691" y="8271"/>
                    <a:pt x="9545" y="6083"/>
                    <a:pt x="8755" y="2830"/>
                  </a:cubicBezTo>
                  <a:cubicBezTo>
                    <a:pt x="8312" y="1028"/>
                    <a:pt x="6432" y="1"/>
                    <a:pt x="473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6" name="Google Shape;4708;p44">
              <a:extLst>
                <a:ext uri="{FF2B5EF4-FFF2-40B4-BE49-F238E27FC236}">
                  <a16:creationId xmlns:a16="http://schemas.microsoft.com/office/drawing/2014/main" id="{6F9DD906-562D-ED95-5D93-E702F3C1CEA3}"/>
                </a:ext>
              </a:extLst>
            </p:cNvPr>
            <p:cNvSpPr/>
            <p:nvPr/>
          </p:nvSpPr>
          <p:spPr>
            <a:xfrm>
              <a:off x="2409626" y="4141325"/>
              <a:ext cx="73202" cy="75947"/>
            </a:xfrm>
            <a:custGeom>
              <a:avLst/>
              <a:gdLst/>
              <a:ahLst/>
              <a:cxnLst/>
              <a:rect l="l" t="t" r="r" b="b"/>
              <a:pathLst>
                <a:path w="2320" h="2407" extrusionOk="0">
                  <a:moveTo>
                    <a:pt x="1168" y="1"/>
                  </a:moveTo>
                  <a:cubicBezTo>
                    <a:pt x="1025" y="1"/>
                    <a:pt x="898" y="5"/>
                    <a:pt x="817" y="5"/>
                  </a:cubicBezTo>
                  <a:cubicBezTo>
                    <a:pt x="805" y="5"/>
                    <a:pt x="793" y="4"/>
                    <a:pt x="782" y="4"/>
                  </a:cubicBezTo>
                  <a:cubicBezTo>
                    <a:pt x="1" y="4"/>
                    <a:pt x="160" y="1008"/>
                    <a:pt x="939" y="1008"/>
                  </a:cubicBezTo>
                  <a:cubicBezTo>
                    <a:pt x="969" y="1464"/>
                    <a:pt x="969" y="1920"/>
                    <a:pt x="969" y="2406"/>
                  </a:cubicBezTo>
                  <a:lnTo>
                    <a:pt x="1577" y="2406"/>
                  </a:lnTo>
                  <a:cubicBezTo>
                    <a:pt x="1577" y="1950"/>
                    <a:pt x="1547" y="947"/>
                    <a:pt x="1547" y="947"/>
                  </a:cubicBezTo>
                  <a:lnTo>
                    <a:pt x="1547" y="947"/>
                  </a:lnTo>
                  <a:cubicBezTo>
                    <a:pt x="1592" y="953"/>
                    <a:pt x="1635" y="956"/>
                    <a:pt x="1677" y="956"/>
                  </a:cubicBezTo>
                  <a:cubicBezTo>
                    <a:pt x="2085" y="956"/>
                    <a:pt x="2320" y="692"/>
                    <a:pt x="2154" y="279"/>
                  </a:cubicBezTo>
                  <a:cubicBezTo>
                    <a:pt x="2088" y="33"/>
                    <a:pt x="1563" y="1"/>
                    <a:pt x="116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" name="Google Shape;4709;p44">
              <a:extLst>
                <a:ext uri="{FF2B5EF4-FFF2-40B4-BE49-F238E27FC236}">
                  <a16:creationId xmlns:a16="http://schemas.microsoft.com/office/drawing/2014/main" id="{3D702945-F31B-7835-E7C0-2CDA820D9AE0}"/>
                </a:ext>
              </a:extLst>
            </p:cNvPr>
            <p:cNvSpPr/>
            <p:nvPr/>
          </p:nvSpPr>
          <p:spPr>
            <a:xfrm>
              <a:off x="2420574" y="4461797"/>
              <a:ext cx="72981" cy="76105"/>
            </a:xfrm>
            <a:custGeom>
              <a:avLst/>
              <a:gdLst/>
              <a:ahLst/>
              <a:cxnLst/>
              <a:rect l="l" t="t" r="r" b="b"/>
              <a:pathLst>
                <a:path w="2313" h="2412" extrusionOk="0">
                  <a:moveTo>
                    <a:pt x="683" y="0"/>
                  </a:moveTo>
                  <a:cubicBezTo>
                    <a:pt x="713" y="456"/>
                    <a:pt x="774" y="1459"/>
                    <a:pt x="774" y="1459"/>
                  </a:cubicBezTo>
                  <a:cubicBezTo>
                    <a:pt x="729" y="1453"/>
                    <a:pt x="685" y="1451"/>
                    <a:pt x="643" y="1451"/>
                  </a:cubicBezTo>
                  <a:cubicBezTo>
                    <a:pt x="235" y="1451"/>
                    <a:pt x="1" y="1714"/>
                    <a:pt x="166" y="2128"/>
                  </a:cubicBezTo>
                  <a:cubicBezTo>
                    <a:pt x="247" y="2371"/>
                    <a:pt x="693" y="2412"/>
                    <a:pt x="1062" y="2412"/>
                  </a:cubicBezTo>
                  <a:cubicBezTo>
                    <a:pt x="1247" y="2412"/>
                    <a:pt x="1412" y="2401"/>
                    <a:pt x="1504" y="2401"/>
                  </a:cubicBezTo>
                  <a:cubicBezTo>
                    <a:pt x="2312" y="2371"/>
                    <a:pt x="2176" y="1367"/>
                    <a:pt x="1416" y="1367"/>
                  </a:cubicBezTo>
                  <a:cubicBezTo>
                    <a:pt x="1405" y="1367"/>
                    <a:pt x="1393" y="1367"/>
                    <a:pt x="1382" y="1368"/>
                  </a:cubicBezTo>
                  <a:cubicBezTo>
                    <a:pt x="1382" y="1368"/>
                    <a:pt x="1321" y="851"/>
                    <a:pt x="13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" name="Google Shape;4710;p44">
              <a:extLst>
                <a:ext uri="{FF2B5EF4-FFF2-40B4-BE49-F238E27FC236}">
                  <a16:creationId xmlns:a16="http://schemas.microsoft.com/office/drawing/2014/main" id="{5C3B0A14-8EB5-6ED1-23E5-08593FB281BE}"/>
                </a:ext>
              </a:extLst>
            </p:cNvPr>
            <p:cNvSpPr/>
            <p:nvPr/>
          </p:nvSpPr>
          <p:spPr>
            <a:xfrm>
              <a:off x="2571581" y="4292774"/>
              <a:ext cx="78629" cy="61559"/>
            </a:xfrm>
            <a:custGeom>
              <a:avLst/>
              <a:gdLst/>
              <a:ahLst/>
              <a:cxnLst/>
              <a:rect l="l" t="t" r="r" b="b"/>
              <a:pathLst>
                <a:path w="2492" h="1951" extrusionOk="0">
                  <a:moveTo>
                    <a:pt x="1857" y="1"/>
                  </a:moveTo>
                  <a:cubicBezTo>
                    <a:pt x="1531" y="1"/>
                    <a:pt x="1358" y="301"/>
                    <a:pt x="1459" y="707"/>
                  </a:cubicBezTo>
                  <a:cubicBezTo>
                    <a:pt x="1459" y="707"/>
                    <a:pt x="456" y="737"/>
                    <a:pt x="0" y="767"/>
                  </a:cubicBezTo>
                  <a:lnTo>
                    <a:pt x="61" y="1406"/>
                  </a:lnTo>
                  <a:cubicBezTo>
                    <a:pt x="912" y="1315"/>
                    <a:pt x="1429" y="1315"/>
                    <a:pt x="1429" y="1315"/>
                  </a:cubicBezTo>
                  <a:cubicBezTo>
                    <a:pt x="1461" y="1728"/>
                    <a:pt x="1759" y="1950"/>
                    <a:pt x="2027" y="1950"/>
                  </a:cubicBezTo>
                  <a:cubicBezTo>
                    <a:pt x="2272" y="1950"/>
                    <a:pt x="2491" y="1766"/>
                    <a:pt x="2462" y="1375"/>
                  </a:cubicBezTo>
                  <a:cubicBezTo>
                    <a:pt x="2432" y="1071"/>
                    <a:pt x="2432" y="129"/>
                    <a:pt x="2067" y="38"/>
                  </a:cubicBezTo>
                  <a:cubicBezTo>
                    <a:pt x="1992" y="13"/>
                    <a:pt x="1921" y="1"/>
                    <a:pt x="185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9" name="Google Shape;4711;p44">
              <a:extLst>
                <a:ext uri="{FF2B5EF4-FFF2-40B4-BE49-F238E27FC236}">
                  <a16:creationId xmlns:a16="http://schemas.microsoft.com/office/drawing/2014/main" id="{50A1FF1C-02AD-10B2-9AE1-DDD14739B50C}"/>
                </a:ext>
              </a:extLst>
            </p:cNvPr>
            <p:cNvSpPr/>
            <p:nvPr/>
          </p:nvSpPr>
          <p:spPr>
            <a:xfrm>
              <a:off x="2538957" y="4417656"/>
              <a:ext cx="86201" cy="69321"/>
            </a:xfrm>
            <a:custGeom>
              <a:avLst/>
              <a:gdLst/>
              <a:ahLst/>
              <a:cxnLst/>
              <a:rect l="l" t="t" r="r" b="b"/>
              <a:pathLst>
                <a:path w="2732" h="2197" extrusionOk="0">
                  <a:moveTo>
                    <a:pt x="366" y="1"/>
                  </a:moveTo>
                  <a:lnTo>
                    <a:pt x="1" y="518"/>
                  </a:lnTo>
                  <a:cubicBezTo>
                    <a:pt x="366" y="761"/>
                    <a:pt x="1217" y="1308"/>
                    <a:pt x="1217" y="1308"/>
                  </a:cubicBezTo>
                  <a:cubicBezTo>
                    <a:pt x="882" y="1673"/>
                    <a:pt x="943" y="2098"/>
                    <a:pt x="1429" y="2189"/>
                  </a:cubicBezTo>
                  <a:cubicBezTo>
                    <a:pt x="1447" y="2194"/>
                    <a:pt x="1466" y="2197"/>
                    <a:pt x="1485" y="2197"/>
                  </a:cubicBezTo>
                  <a:cubicBezTo>
                    <a:pt x="1815" y="2197"/>
                    <a:pt x="2260" y="1477"/>
                    <a:pt x="2432" y="1247"/>
                  </a:cubicBezTo>
                  <a:cubicBezTo>
                    <a:pt x="2732" y="788"/>
                    <a:pt x="2429" y="434"/>
                    <a:pt x="2064" y="434"/>
                  </a:cubicBezTo>
                  <a:cubicBezTo>
                    <a:pt x="1874" y="434"/>
                    <a:pt x="1667" y="531"/>
                    <a:pt x="1521" y="761"/>
                  </a:cubicBezTo>
                  <a:cubicBezTo>
                    <a:pt x="1125" y="518"/>
                    <a:pt x="730" y="274"/>
                    <a:pt x="3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" name="Google Shape;4712;p44">
              <a:extLst>
                <a:ext uri="{FF2B5EF4-FFF2-40B4-BE49-F238E27FC236}">
                  <a16:creationId xmlns:a16="http://schemas.microsoft.com/office/drawing/2014/main" id="{D79D3973-69E5-1B86-D4C5-DADDA2E9F3C1}"/>
                </a:ext>
              </a:extLst>
            </p:cNvPr>
            <p:cNvSpPr/>
            <p:nvPr/>
          </p:nvSpPr>
          <p:spPr>
            <a:xfrm>
              <a:off x="2278118" y="4188937"/>
              <a:ext cx="79639" cy="76294"/>
            </a:xfrm>
            <a:custGeom>
              <a:avLst/>
              <a:gdLst/>
              <a:ahLst/>
              <a:cxnLst/>
              <a:rect l="l" t="t" r="r" b="b"/>
              <a:pathLst>
                <a:path w="2524" h="2418" extrusionOk="0">
                  <a:moveTo>
                    <a:pt x="1293" y="1"/>
                  </a:moveTo>
                  <a:cubicBezTo>
                    <a:pt x="1164" y="1"/>
                    <a:pt x="1021" y="59"/>
                    <a:pt x="882" y="198"/>
                  </a:cubicBezTo>
                  <a:cubicBezTo>
                    <a:pt x="699" y="411"/>
                    <a:pt x="0" y="1049"/>
                    <a:pt x="152" y="1353"/>
                  </a:cubicBezTo>
                  <a:cubicBezTo>
                    <a:pt x="259" y="1581"/>
                    <a:pt x="418" y="1688"/>
                    <a:pt x="585" y="1688"/>
                  </a:cubicBezTo>
                  <a:cubicBezTo>
                    <a:pt x="752" y="1688"/>
                    <a:pt x="927" y="1581"/>
                    <a:pt x="1064" y="1384"/>
                  </a:cubicBezTo>
                  <a:cubicBezTo>
                    <a:pt x="1064" y="1384"/>
                    <a:pt x="1763" y="2113"/>
                    <a:pt x="2067" y="2417"/>
                  </a:cubicBezTo>
                  <a:lnTo>
                    <a:pt x="2523" y="1991"/>
                  </a:lnTo>
                  <a:cubicBezTo>
                    <a:pt x="1885" y="1384"/>
                    <a:pt x="1550" y="988"/>
                    <a:pt x="1550" y="988"/>
                  </a:cubicBezTo>
                  <a:cubicBezTo>
                    <a:pt x="1965" y="573"/>
                    <a:pt x="1698" y="1"/>
                    <a:pt x="129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" name="Google Shape;4713;p44">
              <a:extLst>
                <a:ext uri="{FF2B5EF4-FFF2-40B4-BE49-F238E27FC236}">
                  <a16:creationId xmlns:a16="http://schemas.microsoft.com/office/drawing/2014/main" id="{96E95A1D-347E-06F3-506F-F507BFBDD986}"/>
                </a:ext>
              </a:extLst>
            </p:cNvPr>
            <p:cNvSpPr/>
            <p:nvPr/>
          </p:nvSpPr>
          <p:spPr>
            <a:xfrm>
              <a:off x="2248364" y="4328648"/>
              <a:ext cx="80617" cy="61401"/>
            </a:xfrm>
            <a:custGeom>
              <a:avLst/>
              <a:gdLst/>
              <a:ahLst/>
              <a:cxnLst/>
              <a:rect l="l" t="t" r="r" b="b"/>
              <a:pathLst>
                <a:path w="2555" h="1946" extrusionOk="0">
                  <a:moveTo>
                    <a:pt x="637" y="1"/>
                  </a:moveTo>
                  <a:cubicBezTo>
                    <a:pt x="547" y="1"/>
                    <a:pt x="445" y="28"/>
                    <a:pt x="335" y="86"/>
                  </a:cubicBezTo>
                  <a:cubicBezTo>
                    <a:pt x="1" y="208"/>
                    <a:pt x="153" y="1150"/>
                    <a:pt x="153" y="1424"/>
                  </a:cubicBezTo>
                  <a:cubicBezTo>
                    <a:pt x="180" y="1785"/>
                    <a:pt x="394" y="1946"/>
                    <a:pt x="619" y="1946"/>
                  </a:cubicBezTo>
                  <a:cubicBezTo>
                    <a:pt x="905" y="1946"/>
                    <a:pt x="1207" y="1684"/>
                    <a:pt x="1156" y="1241"/>
                  </a:cubicBezTo>
                  <a:cubicBezTo>
                    <a:pt x="1612" y="1181"/>
                    <a:pt x="2098" y="1120"/>
                    <a:pt x="2554" y="1120"/>
                  </a:cubicBezTo>
                  <a:lnTo>
                    <a:pt x="2493" y="481"/>
                  </a:lnTo>
                  <a:cubicBezTo>
                    <a:pt x="2037" y="542"/>
                    <a:pt x="1065" y="633"/>
                    <a:pt x="1065" y="633"/>
                  </a:cubicBezTo>
                  <a:cubicBezTo>
                    <a:pt x="1088" y="265"/>
                    <a:pt x="919" y="1"/>
                    <a:pt x="63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2" name="Google Shape;4714;p44">
              <a:extLst>
                <a:ext uri="{FF2B5EF4-FFF2-40B4-BE49-F238E27FC236}">
                  <a16:creationId xmlns:a16="http://schemas.microsoft.com/office/drawing/2014/main" id="{7A23663A-9A14-1662-88A8-43A12159B52D}"/>
                </a:ext>
              </a:extLst>
            </p:cNvPr>
            <p:cNvSpPr/>
            <p:nvPr/>
          </p:nvSpPr>
          <p:spPr>
            <a:xfrm>
              <a:off x="2291527" y="4430150"/>
              <a:ext cx="78692" cy="76262"/>
            </a:xfrm>
            <a:custGeom>
              <a:avLst/>
              <a:gdLst/>
              <a:ahLst/>
              <a:cxnLst/>
              <a:rect l="l" t="t" r="r" b="b"/>
              <a:pathLst>
                <a:path w="2494" h="2417" extrusionOk="0">
                  <a:moveTo>
                    <a:pt x="2068" y="0"/>
                  </a:moveTo>
                  <a:cubicBezTo>
                    <a:pt x="1733" y="334"/>
                    <a:pt x="1065" y="1034"/>
                    <a:pt x="1065" y="1034"/>
                  </a:cubicBezTo>
                  <a:cubicBezTo>
                    <a:pt x="918" y="843"/>
                    <a:pt x="743" y="744"/>
                    <a:pt x="581" y="744"/>
                  </a:cubicBezTo>
                  <a:cubicBezTo>
                    <a:pt x="407" y="744"/>
                    <a:pt x="247" y="858"/>
                    <a:pt x="153" y="1094"/>
                  </a:cubicBezTo>
                  <a:cubicBezTo>
                    <a:pt x="1" y="1398"/>
                    <a:pt x="669" y="2006"/>
                    <a:pt x="882" y="2219"/>
                  </a:cubicBezTo>
                  <a:cubicBezTo>
                    <a:pt x="1022" y="2358"/>
                    <a:pt x="1164" y="2416"/>
                    <a:pt x="1293" y="2416"/>
                  </a:cubicBezTo>
                  <a:cubicBezTo>
                    <a:pt x="1697" y="2416"/>
                    <a:pt x="1959" y="1844"/>
                    <a:pt x="1521" y="1429"/>
                  </a:cubicBezTo>
                  <a:cubicBezTo>
                    <a:pt x="1824" y="1064"/>
                    <a:pt x="2159" y="730"/>
                    <a:pt x="2493" y="426"/>
                  </a:cubicBezTo>
                  <a:lnTo>
                    <a:pt x="206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3" name="Google Shape;4715;p44">
              <a:extLst>
                <a:ext uri="{FF2B5EF4-FFF2-40B4-BE49-F238E27FC236}">
                  <a16:creationId xmlns:a16="http://schemas.microsoft.com/office/drawing/2014/main" id="{76A5CC05-189C-76B0-3F7A-2EF805395526}"/>
                </a:ext>
              </a:extLst>
            </p:cNvPr>
            <p:cNvSpPr/>
            <p:nvPr/>
          </p:nvSpPr>
          <p:spPr>
            <a:xfrm>
              <a:off x="2527472" y="4173571"/>
              <a:ext cx="80585" cy="77272"/>
            </a:xfrm>
            <a:custGeom>
              <a:avLst/>
              <a:gdLst/>
              <a:ahLst/>
              <a:cxnLst/>
              <a:rect l="l" t="t" r="r" b="b"/>
              <a:pathLst>
                <a:path w="2554" h="2449" extrusionOk="0">
                  <a:moveTo>
                    <a:pt x="943" y="0"/>
                  </a:moveTo>
                  <a:cubicBezTo>
                    <a:pt x="884" y="0"/>
                    <a:pt x="832" y="15"/>
                    <a:pt x="790" y="47"/>
                  </a:cubicBezTo>
                  <a:cubicBezTo>
                    <a:pt x="365" y="290"/>
                    <a:pt x="456" y="716"/>
                    <a:pt x="882" y="928"/>
                  </a:cubicBezTo>
                  <a:cubicBezTo>
                    <a:pt x="882" y="928"/>
                    <a:pt x="274" y="1719"/>
                    <a:pt x="0" y="2083"/>
                  </a:cubicBezTo>
                  <a:lnTo>
                    <a:pt x="486" y="2448"/>
                  </a:lnTo>
                  <a:cubicBezTo>
                    <a:pt x="1003" y="1749"/>
                    <a:pt x="1337" y="1354"/>
                    <a:pt x="1337" y="1354"/>
                  </a:cubicBezTo>
                  <a:cubicBezTo>
                    <a:pt x="1482" y="1464"/>
                    <a:pt x="1631" y="1510"/>
                    <a:pt x="1768" y="1510"/>
                  </a:cubicBezTo>
                  <a:cubicBezTo>
                    <a:pt x="2234" y="1510"/>
                    <a:pt x="2554" y="970"/>
                    <a:pt x="2037" y="594"/>
                  </a:cubicBezTo>
                  <a:cubicBezTo>
                    <a:pt x="1830" y="439"/>
                    <a:pt x="1274" y="0"/>
                    <a:pt x="94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99" name="TextBox 98">
            <a:extLst>
              <a:ext uri="{FF2B5EF4-FFF2-40B4-BE49-F238E27FC236}">
                <a16:creationId xmlns:a16="http://schemas.microsoft.com/office/drawing/2014/main" id="{CC4ED5F5-D5DA-7EAF-691C-04D8977E1B2D}"/>
              </a:ext>
            </a:extLst>
          </p:cNvPr>
          <p:cNvSpPr txBox="1"/>
          <p:nvPr/>
        </p:nvSpPr>
        <p:spPr>
          <a:xfrm>
            <a:off x="8870778" y="3627712"/>
            <a:ext cx="3115035" cy="532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effectLst/>
                <a:ea typeface="Calibri" panose="020F0502020204030204" pitchFamily="34" charset="0"/>
              </a:rPr>
              <a:t>131 days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0DC9F07F-31BC-2FB2-F850-6AA172565C79}"/>
              </a:ext>
            </a:extLst>
          </p:cNvPr>
          <p:cNvSpPr txBox="1"/>
          <p:nvPr/>
        </p:nvSpPr>
        <p:spPr>
          <a:xfrm>
            <a:off x="8892986" y="2661203"/>
            <a:ext cx="3294970" cy="532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effectLst/>
                <a:ea typeface="Calibri" panose="020F0502020204030204" pitchFamily="34" charset="0"/>
              </a:rPr>
              <a:t>193 days</a:t>
            </a:r>
            <a:endParaRPr lang="en-US" sz="2800" dirty="0">
              <a:effectLst/>
            </a:endParaRPr>
          </a:p>
        </p:txBody>
      </p: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A35934DF-B36C-934E-4F83-3EA6A75B89BE}"/>
              </a:ext>
            </a:extLst>
          </p:cNvPr>
          <p:cNvCxnSpPr>
            <a:cxnSpLocks/>
          </p:cNvCxnSpPr>
          <p:nvPr/>
        </p:nvCxnSpPr>
        <p:spPr>
          <a:xfrm>
            <a:off x="8598293" y="2624194"/>
            <a:ext cx="0" cy="265176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593D2E0C-F78B-A452-9BA2-200550271E42}"/>
              </a:ext>
            </a:extLst>
          </p:cNvPr>
          <p:cNvSpPr txBox="1"/>
          <p:nvPr/>
        </p:nvSpPr>
        <p:spPr>
          <a:xfrm>
            <a:off x="7909331" y="1565404"/>
            <a:ext cx="4213820" cy="595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ea typeface="Calibri" panose="020F0502020204030204" pitchFamily="34" charset="0"/>
              </a:rPr>
              <a:t>M</a:t>
            </a:r>
            <a:r>
              <a:rPr lang="en-US" sz="3200" b="1" dirty="0">
                <a:effectLst/>
                <a:ea typeface="Calibri" panose="020F0502020204030204" pitchFamily="34" charset="0"/>
              </a:rPr>
              <a:t>edian days</a:t>
            </a:r>
            <a:r>
              <a:rPr lang="en-US" sz="3200" b="1" dirty="0">
                <a:effectLst/>
              </a:rPr>
              <a:t> </a:t>
            </a:r>
            <a:endParaRPr lang="en-US" sz="3200" b="1" dirty="0"/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777AE12A-B111-E8A1-DD10-1D34C19D4203}"/>
              </a:ext>
            </a:extLst>
          </p:cNvPr>
          <p:cNvSpPr txBox="1"/>
          <p:nvPr/>
        </p:nvSpPr>
        <p:spPr>
          <a:xfrm>
            <a:off x="8870779" y="4499550"/>
            <a:ext cx="3294970" cy="532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effectLst/>
                <a:ea typeface="Calibri" panose="020F0502020204030204" pitchFamily="34" charset="0"/>
              </a:rPr>
              <a:t>161 days</a:t>
            </a:r>
            <a:endParaRPr lang="en-US" sz="2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AD8189-C8A6-52C2-67E7-7FF279F13C25}"/>
              </a:ext>
            </a:extLst>
          </p:cNvPr>
          <p:cNvSpPr txBox="1"/>
          <p:nvPr/>
        </p:nvSpPr>
        <p:spPr>
          <a:xfrm>
            <a:off x="483043" y="523390"/>
            <a:ext cx="72761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7701765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8EC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F465DA3-F2B5-3147-D3B3-E289453542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73BA5AD4-03FB-42C8-20EB-D86A65A46B3A}"/>
              </a:ext>
            </a:extLst>
          </p:cNvPr>
          <p:cNvSpPr/>
          <p:nvPr/>
        </p:nvSpPr>
        <p:spPr>
          <a:xfrm>
            <a:off x="415" y="2132212"/>
            <a:ext cx="12202252" cy="3399012"/>
          </a:xfrm>
          <a:prstGeom prst="rect">
            <a:avLst/>
          </a:prstGeom>
          <a:solidFill>
            <a:srgbClr val="7030A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A8182B0-15E1-6293-CA19-AD306395770B}"/>
              </a:ext>
            </a:extLst>
          </p:cNvPr>
          <p:cNvSpPr txBox="1"/>
          <p:nvPr/>
        </p:nvSpPr>
        <p:spPr>
          <a:xfrm>
            <a:off x="438218" y="1608992"/>
            <a:ext cx="111221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>
                <a:latin typeface="+mn-lt"/>
              </a:rPr>
              <a:t>Factors associated with receiving an invalid vaccination dose </a:t>
            </a:r>
            <a:r>
              <a:rPr lang="en-US" sz="2800" b="1" i="1" dirty="0" err="1">
                <a:latin typeface="+mn-lt"/>
              </a:rPr>
              <a:t>aOR</a:t>
            </a:r>
            <a:r>
              <a:rPr lang="en-US" sz="2800" b="1" i="1" dirty="0">
                <a:latin typeface="+mn-lt"/>
              </a:rPr>
              <a:t> (95%CI)</a:t>
            </a:r>
            <a:endParaRPr lang="en-US" sz="2800" i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4DAFDE-CBF8-C27F-500D-53925560FF14}"/>
              </a:ext>
            </a:extLst>
          </p:cNvPr>
          <p:cNvSpPr txBox="1"/>
          <p:nvPr/>
        </p:nvSpPr>
        <p:spPr>
          <a:xfrm>
            <a:off x="570493" y="2222606"/>
            <a:ext cx="284181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u="sng" dirty="0"/>
              <a:t>Did not move from different state (ref)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75437FE-CCCF-0E0B-02DC-8DFDC71A8D78}"/>
              </a:ext>
            </a:extLst>
          </p:cNvPr>
          <p:cNvSpPr txBox="1"/>
          <p:nvPr/>
        </p:nvSpPr>
        <p:spPr>
          <a:xfrm>
            <a:off x="483043" y="523390"/>
            <a:ext cx="72761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RESULTS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1ADE4B-18DF-AC27-B9AC-3CBF14E5796C}"/>
              </a:ext>
            </a:extLst>
          </p:cNvPr>
          <p:cNvSpPr txBox="1"/>
          <p:nvPr/>
        </p:nvSpPr>
        <p:spPr>
          <a:xfrm>
            <a:off x="4207148" y="2228098"/>
            <a:ext cx="350255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u="sng" dirty="0"/>
              <a:t>Poverty (ref=Above poverty &amp; &gt;$75,000)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18758E-FAD4-BFCC-6336-FB6CCE1B5EE9}"/>
              </a:ext>
            </a:extLst>
          </p:cNvPr>
          <p:cNvSpPr txBox="1"/>
          <p:nvPr/>
        </p:nvSpPr>
        <p:spPr>
          <a:xfrm>
            <a:off x="7946392" y="2267390"/>
            <a:ext cx="372653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u="sng" dirty="0"/>
              <a:t>Number of providers (ref=1)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C41677-3C4D-8FB5-59B9-2431A26FE016}"/>
              </a:ext>
            </a:extLst>
          </p:cNvPr>
          <p:cNvSpPr txBox="1"/>
          <p:nvPr/>
        </p:nvSpPr>
        <p:spPr>
          <a:xfrm>
            <a:off x="4207148" y="3697948"/>
            <a:ext cx="361304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b="1" dirty="0"/>
              <a:t>Below poverty: 1.16 (1.03-1.30)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396C7F2-4E91-7ED5-393C-408D86DA3B5E}"/>
              </a:ext>
            </a:extLst>
          </p:cNvPr>
          <p:cNvSpPr txBox="1"/>
          <p:nvPr/>
        </p:nvSpPr>
        <p:spPr>
          <a:xfrm>
            <a:off x="570492" y="3692457"/>
            <a:ext cx="2567153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b="1" dirty="0"/>
              <a:t>Moved from different state:</a:t>
            </a:r>
          </a:p>
          <a:p>
            <a:r>
              <a:rPr lang="en-US" sz="2600" b="1" dirty="0"/>
              <a:t>1.45 (1.32-1.59)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739353-3DEA-10BC-76BC-CAA0D24493D5}"/>
              </a:ext>
            </a:extLst>
          </p:cNvPr>
          <p:cNvSpPr txBox="1"/>
          <p:nvPr/>
        </p:nvSpPr>
        <p:spPr>
          <a:xfrm>
            <a:off x="7943144" y="3692457"/>
            <a:ext cx="4204031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b="1" dirty="0"/>
              <a:t>2 providers: 1.14(1.04-1.25)</a:t>
            </a:r>
          </a:p>
          <a:p>
            <a:endParaRPr lang="en-US" sz="2600" b="1" dirty="0"/>
          </a:p>
          <a:p>
            <a:r>
              <a:rPr lang="en-US" sz="2600" b="1" dirty="0"/>
              <a:t>3+ providers: 1.50(1.24-1.81)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8FEE4E-12DB-AB61-EDD0-DC21858C5A59}"/>
              </a:ext>
            </a:extLst>
          </p:cNvPr>
          <p:cNvSpPr txBox="1"/>
          <p:nvPr/>
        </p:nvSpPr>
        <p:spPr>
          <a:xfrm>
            <a:off x="275816" y="5876604"/>
            <a:ext cx="114757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/>
              <a:t>Factors </a:t>
            </a:r>
            <a:r>
              <a:rPr lang="en-US" sz="2000" b="1" i="1" dirty="0"/>
              <a:t>not </a:t>
            </a:r>
            <a:r>
              <a:rPr lang="en-US" sz="2000" b="1" dirty="0"/>
              <a:t>associated: If child was ever uninsured, child’s sex, if child ever received WIC benefits, first born, mother's education level, n</a:t>
            </a:r>
            <a:r>
              <a:rPr lang="en-US" sz="2000" b="1" dirty="0">
                <a:effectLst/>
                <a:ea typeface="Calibri" panose="020F0502020204030204" pitchFamily="34" charset="0"/>
              </a:rPr>
              <a:t>umber of children in household &lt;18 years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75660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/>
      <p:bldP spid="6" grpId="0"/>
      <p:bldP spid="8" grpId="0"/>
      <p:bldP spid="14" grpId="0"/>
      <p:bldP spid="16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8EC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FADDDFD-0A8D-5FAD-431B-6EB3D4734A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4D81F0A-D02B-0F42-B0D5-A5F98DA8A757}"/>
              </a:ext>
            </a:extLst>
          </p:cNvPr>
          <p:cNvSpPr txBox="1"/>
          <p:nvPr/>
        </p:nvSpPr>
        <p:spPr>
          <a:xfrm>
            <a:off x="312714" y="2455984"/>
            <a:ext cx="6348063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16.2% of U.S. children 0-35 months had an invalid vaccination</a:t>
            </a:r>
          </a:p>
          <a:p>
            <a:endParaRPr lang="en-US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Factors associated with invalid vaccination (&gt;1 provider, geographic mobility, living below poverty)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07C285A-DCC3-68AF-ECCB-480A526C0055}"/>
              </a:ext>
            </a:extLst>
          </p:cNvPr>
          <p:cNvSpPr txBox="1"/>
          <p:nvPr/>
        </p:nvSpPr>
        <p:spPr>
          <a:xfrm>
            <a:off x="483043" y="523390"/>
            <a:ext cx="72761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CONCLUSIONS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BF6643-9791-1F29-F9B3-8A60C8C8CF40}"/>
              </a:ext>
            </a:extLst>
          </p:cNvPr>
          <p:cNvSpPr txBox="1"/>
          <p:nvPr/>
        </p:nvSpPr>
        <p:spPr>
          <a:xfrm>
            <a:off x="7759153" y="2605348"/>
            <a:ext cx="39756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Disease vulnerability</a:t>
            </a:r>
          </a:p>
          <a:p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Deviations from schedule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AF0670-1A24-1F98-35E7-1EE8AE014E41}"/>
              </a:ext>
            </a:extLst>
          </p:cNvPr>
          <p:cNvSpPr txBox="1"/>
          <p:nvPr/>
        </p:nvSpPr>
        <p:spPr>
          <a:xfrm>
            <a:off x="7759153" y="3910296"/>
            <a:ext cx="32452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Fragmented care</a:t>
            </a:r>
          </a:p>
          <a:p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Inequitable care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BA9BA7-7634-3B3A-8C9D-61E9AF74408F}"/>
              </a:ext>
            </a:extLst>
          </p:cNvPr>
          <p:cNvSpPr txBox="1"/>
          <p:nvPr/>
        </p:nvSpPr>
        <p:spPr>
          <a:xfrm>
            <a:off x="7759153" y="1755629"/>
            <a:ext cx="387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Public health implication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CCF04F8-ED63-5B28-A093-6516FD9563D1}"/>
              </a:ext>
            </a:extLst>
          </p:cNvPr>
          <p:cNvSpPr txBox="1"/>
          <p:nvPr/>
        </p:nvSpPr>
        <p:spPr>
          <a:xfrm>
            <a:off x="312714" y="1751320"/>
            <a:ext cx="387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Result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2162644-770F-9088-8DB6-1A8352712D88}"/>
              </a:ext>
            </a:extLst>
          </p:cNvPr>
          <p:cNvCxnSpPr/>
          <p:nvPr/>
        </p:nvCxnSpPr>
        <p:spPr>
          <a:xfrm>
            <a:off x="6660777" y="2985248"/>
            <a:ext cx="815788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E00008C-554D-6325-914B-8852089358AD}"/>
              </a:ext>
            </a:extLst>
          </p:cNvPr>
          <p:cNvCxnSpPr/>
          <p:nvPr/>
        </p:nvCxnSpPr>
        <p:spPr>
          <a:xfrm>
            <a:off x="6732494" y="4273017"/>
            <a:ext cx="815788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F5E1A652-AC43-B5FC-DB56-32C8B947C086}"/>
              </a:ext>
            </a:extLst>
          </p:cNvPr>
          <p:cNvSpPr/>
          <p:nvPr/>
        </p:nvSpPr>
        <p:spPr>
          <a:xfrm>
            <a:off x="-80682" y="1738281"/>
            <a:ext cx="12344400" cy="552733"/>
          </a:xfrm>
          <a:prstGeom prst="rect">
            <a:avLst/>
          </a:prstGeom>
          <a:solidFill>
            <a:srgbClr val="7030A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ket 9">
            <a:extLst>
              <a:ext uri="{FF2B5EF4-FFF2-40B4-BE49-F238E27FC236}">
                <a16:creationId xmlns:a16="http://schemas.microsoft.com/office/drawing/2014/main" id="{D87F5130-BACB-8F12-EB29-E368BD468937}"/>
              </a:ext>
            </a:extLst>
          </p:cNvPr>
          <p:cNvSpPr/>
          <p:nvPr/>
        </p:nvSpPr>
        <p:spPr>
          <a:xfrm rot="993598">
            <a:off x="5459506" y="3174557"/>
            <a:ext cx="484094" cy="2626658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BAF6E57-0144-1EDF-D8DE-9BE07CC4B80F}"/>
              </a:ext>
            </a:extLst>
          </p:cNvPr>
          <p:cNvCxnSpPr>
            <a:cxnSpLocks/>
          </p:cNvCxnSpPr>
          <p:nvPr/>
        </p:nvCxnSpPr>
        <p:spPr>
          <a:xfrm>
            <a:off x="6697036" y="5195195"/>
            <a:ext cx="779529" cy="14777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8A939DD5-0C98-BA7D-002F-AA55879F8738}"/>
              </a:ext>
            </a:extLst>
          </p:cNvPr>
          <p:cNvSpPr txBox="1"/>
          <p:nvPr/>
        </p:nvSpPr>
        <p:spPr>
          <a:xfrm>
            <a:off x="7759153" y="5131765"/>
            <a:ext cx="45942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Need to track invalid doses</a:t>
            </a:r>
          </a:p>
          <a:p>
            <a:endParaRPr lang="en-US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Use to inform vaccination uptake strategies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F90C9C0-BA94-CE20-F5CB-8D39E37EFDC0}"/>
              </a:ext>
            </a:extLst>
          </p:cNvPr>
          <p:cNvCxnSpPr>
            <a:cxnSpLocks/>
          </p:cNvCxnSpPr>
          <p:nvPr/>
        </p:nvCxnSpPr>
        <p:spPr>
          <a:xfrm>
            <a:off x="6697036" y="5195195"/>
            <a:ext cx="779529" cy="89184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2839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10" grpId="0" animBg="1"/>
      <p:bldP spid="18" grpId="0"/>
      <p:bldP spid="18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8EC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66A5801-95D0-8AC5-EC1E-545119EE6D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37435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FFF8EC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71C45EC-69EC-F53D-BA33-1E573132DA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5D41EDB-044E-540A-86D3-D6DCD89F8C30}"/>
              </a:ext>
            </a:extLst>
          </p:cNvPr>
          <p:cNvGraphicFramePr>
            <a:graphicFrameLocks noGrp="1"/>
          </p:cNvGraphicFramePr>
          <p:nvPr/>
        </p:nvGraphicFramePr>
        <p:xfrm>
          <a:off x="268736" y="1739931"/>
          <a:ext cx="11654528" cy="502234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662288">
                  <a:extLst>
                    <a:ext uri="{9D8B030D-6E8A-4147-A177-3AD203B41FA5}">
                      <a16:colId xmlns:a16="http://schemas.microsoft.com/office/drawing/2014/main" val="2096096737"/>
                    </a:ext>
                  </a:extLst>
                </a:gridCol>
                <a:gridCol w="1484529">
                  <a:extLst>
                    <a:ext uri="{9D8B030D-6E8A-4147-A177-3AD203B41FA5}">
                      <a16:colId xmlns:a16="http://schemas.microsoft.com/office/drawing/2014/main" val="2217813253"/>
                    </a:ext>
                  </a:extLst>
                </a:gridCol>
                <a:gridCol w="2898161">
                  <a:extLst>
                    <a:ext uri="{9D8B030D-6E8A-4147-A177-3AD203B41FA5}">
                      <a16:colId xmlns:a16="http://schemas.microsoft.com/office/drawing/2014/main" val="1499875143"/>
                    </a:ext>
                  </a:extLst>
                </a:gridCol>
                <a:gridCol w="1297321">
                  <a:extLst>
                    <a:ext uri="{9D8B030D-6E8A-4147-A177-3AD203B41FA5}">
                      <a16:colId xmlns:a16="http://schemas.microsoft.com/office/drawing/2014/main" val="1238871978"/>
                    </a:ext>
                  </a:extLst>
                </a:gridCol>
                <a:gridCol w="1488141">
                  <a:extLst>
                    <a:ext uri="{9D8B030D-6E8A-4147-A177-3AD203B41FA5}">
                      <a16:colId xmlns:a16="http://schemas.microsoft.com/office/drawing/2014/main" val="755154034"/>
                    </a:ext>
                  </a:extLst>
                </a:gridCol>
                <a:gridCol w="2824088">
                  <a:extLst>
                    <a:ext uri="{9D8B030D-6E8A-4147-A177-3AD203B41FA5}">
                      <a16:colId xmlns:a16="http://schemas.microsoft.com/office/drawing/2014/main" val="4289853881"/>
                    </a:ext>
                  </a:extLst>
                </a:gridCol>
              </a:tblGrid>
              <a:tr h="458062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Vaccination (# doses in series)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Unweighted n (</a:t>
                      </a:r>
                      <a:r>
                        <a:rPr lang="en-US" sz="20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wt</a:t>
                      </a:r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effectLst/>
                        </a:rPr>
                        <a:t>Unweighted 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effectLst/>
                        </a:rPr>
                        <a:t>(</a:t>
                      </a:r>
                      <a:r>
                        <a:rPr lang="en-US" sz="2000" b="1" kern="1200" dirty="0" err="1">
                          <a:solidFill>
                            <a:schemeClr val="dk1"/>
                          </a:solidFill>
                          <a:effectLst/>
                        </a:rPr>
                        <a:t>wt</a:t>
                      </a:r>
                      <a:r>
                        <a:rPr lang="en-US" sz="2000" b="1" kern="1200" dirty="0">
                          <a:solidFill>
                            <a:schemeClr val="dk1"/>
                          </a:solidFill>
                          <a:effectLst/>
                        </a:rPr>
                        <a:t>% (95%CI))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Unweighted n (</a:t>
                      </a:r>
                      <a:r>
                        <a:rPr lang="en-US" sz="20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wt</a:t>
                      </a:r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effectLst/>
                        </a:rPr>
                        <a:t>Unweighted 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effectLst/>
                        </a:rPr>
                        <a:t>(</a:t>
                      </a:r>
                      <a:r>
                        <a:rPr lang="en-US" sz="2000" b="1" kern="1200" dirty="0" err="1">
                          <a:solidFill>
                            <a:schemeClr val="dk1"/>
                          </a:solidFill>
                          <a:effectLst/>
                        </a:rPr>
                        <a:t>wt</a:t>
                      </a:r>
                      <a:r>
                        <a:rPr lang="en-US" sz="2000" b="1" kern="1200" dirty="0">
                          <a:solidFill>
                            <a:schemeClr val="dk1"/>
                          </a:solidFill>
                          <a:effectLst/>
                        </a:rPr>
                        <a:t>% (95%CI))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1880094"/>
                  </a:ext>
                </a:extLst>
              </a:tr>
              <a:tr h="5435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DTaP (4)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2225 </a:t>
                      </a:r>
                    </a:p>
                    <a:p>
                      <a:pPr algn="ctr"/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(1.7%)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969 [40.6% (36.6-44.7%)]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2000" b="1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RV (3)*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5733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(4.4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%)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53 [0.85% (0.4-1.3%)]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3540717"/>
                  </a:ext>
                </a:extLst>
              </a:tr>
              <a:tr h="57476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PCV (4)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1836 </a:t>
                      </a:r>
                    </a:p>
                    <a:p>
                      <a:pPr algn="ctr"/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(1.3%)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675 [38.1% (32.9-43.4%)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en-US" sz="2000" b="1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RV (2)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703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(0.4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%)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12 [2.0% (0.5-3.6%)]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1605520"/>
                  </a:ext>
                </a:extLst>
              </a:tr>
              <a:tr h="56170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Hib (4)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1508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(1.1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%)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649 [41.0% (35.3-45.7%)]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 (2)*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4192 </a:t>
                      </a:r>
                    </a:p>
                    <a:p>
                      <a:pPr algn="ctr"/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(2.8%)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450 [11.2% (9.2-13.3%)]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2000" b="1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498392"/>
                  </a:ext>
                </a:extLst>
              </a:tr>
              <a:tr h="544286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Hib (3)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5106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(3.3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4309 [84.3% (82.0-86.7%)]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MMR 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1678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(1.0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%)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1283 [73.4% (69.1-77.6%)]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7219079"/>
                  </a:ext>
                </a:extLst>
              </a:tr>
              <a:tr h="500743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HepB (3)*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3011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(2.1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%)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423 [13.6% (11.1-16.2%)]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VAR 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433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(0.3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%)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105 [23.0% (1687-29.2%)]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8954214"/>
                  </a:ext>
                </a:extLst>
              </a:tr>
              <a:tr h="51162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Polio (3)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584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(0.5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%)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432 [78.0% (72.5-83.5%)]</a:t>
                      </a: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479396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828F901-7CAB-5A4C-2BA2-6BC1AE4F7901}"/>
              </a:ext>
            </a:extLst>
          </p:cNvPr>
          <p:cNvSpPr txBox="1"/>
          <p:nvPr/>
        </p:nvSpPr>
        <p:spPr>
          <a:xfrm>
            <a:off x="483043" y="523390"/>
            <a:ext cx="72761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RESULTS (MAIN HIGHLIGHTS)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CBF5EE-EFAF-EC24-6014-643C16F27CFD}"/>
              </a:ext>
            </a:extLst>
          </p:cNvPr>
          <p:cNvSpPr txBox="1"/>
          <p:nvPr/>
        </p:nvSpPr>
        <p:spPr>
          <a:xfrm>
            <a:off x="1856605" y="1129196"/>
            <a:ext cx="15747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 Invalid doses (objective 1)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70FB07-59D2-1435-5EB3-8E411D7E6D8F}"/>
              </a:ext>
            </a:extLst>
          </p:cNvPr>
          <p:cNvSpPr txBox="1"/>
          <p:nvPr/>
        </p:nvSpPr>
        <p:spPr>
          <a:xfrm>
            <a:off x="3774748" y="1129196"/>
            <a:ext cx="2488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Extra doses + series completed (objective 2)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E970BD-0A3F-C4B3-B833-79ED2291DECE}"/>
              </a:ext>
            </a:extLst>
          </p:cNvPr>
          <p:cNvSpPr txBox="1"/>
          <p:nvPr/>
        </p:nvSpPr>
        <p:spPr>
          <a:xfrm>
            <a:off x="7557959" y="1129195"/>
            <a:ext cx="15747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 Invalid doses (objective 1)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3E2C50-F933-B765-37B4-62B5FAE5C028}"/>
              </a:ext>
            </a:extLst>
          </p:cNvPr>
          <p:cNvSpPr txBox="1"/>
          <p:nvPr/>
        </p:nvSpPr>
        <p:spPr>
          <a:xfrm>
            <a:off x="9283508" y="1129195"/>
            <a:ext cx="2488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Extra doses + series completed (objective 2)</a:t>
            </a:r>
          </a:p>
        </p:txBody>
      </p:sp>
    </p:spTree>
    <p:extLst>
      <p:ext uri="{BB962C8B-B14F-4D97-AF65-F5344CB8AC3E}">
        <p14:creationId xmlns:p14="http://schemas.microsoft.com/office/powerpoint/2010/main" val="982650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8EC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oogle Shape;4698;p44">
            <a:extLst>
              <a:ext uri="{FF2B5EF4-FFF2-40B4-BE49-F238E27FC236}">
                <a16:creationId xmlns:a16="http://schemas.microsoft.com/office/drawing/2014/main" id="{E9240890-259E-4AEE-BFF2-25F2691A18B2}"/>
              </a:ext>
            </a:extLst>
          </p:cNvPr>
          <p:cNvGrpSpPr/>
          <p:nvPr/>
        </p:nvGrpSpPr>
        <p:grpSpPr>
          <a:xfrm>
            <a:off x="10831908" y="812762"/>
            <a:ext cx="492581" cy="446641"/>
            <a:chOff x="2248364" y="4141325"/>
            <a:chExt cx="401846" cy="396577"/>
          </a:xfrm>
          <a:solidFill>
            <a:srgbClr val="FFFFFF"/>
          </a:solidFill>
        </p:grpSpPr>
        <p:sp>
          <p:nvSpPr>
            <p:cNvPr id="131" name="Google Shape;4699;p44">
              <a:extLst>
                <a:ext uri="{FF2B5EF4-FFF2-40B4-BE49-F238E27FC236}">
                  <a16:creationId xmlns:a16="http://schemas.microsoft.com/office/drawing/2014/main" id="{8903B8D1-37BD-4663-A6EC-8EB35CDFC6CC}"/>
                </a:ext>
              </a:extLst>
            </p:cNvPr>
            <p:cNvSpPr/>
            <p:nvPr/>
          </p:nvSpPr>
          <p:spPr>
            <a:xfrm>
              <a:off x="2493901" y="4445485"/>
              <a:ext cx="57457" cy="60612"/>
            </a:xfrm>
            <a:custGeom>
              <a:avLst/>
              <a:gdLst/>
              <a:ahLst/>
              <a:cxnLst/>
              <a:rect l="l" t="t" r="r" b="b"/>
              <a:pathLst>
                <a:path w="1821" h="1921" extrusionOk="0">
                  <a:moveTo>
                    <a:pt x="426" y="0"/>
                  </a:moveTo>
                  <a:lnTo>
                    <a:pt x="0" y="213"/>
                  </a:lnTo>
                  <a:cubicBezTo>
                    <a:pt x="152" y="517"/>
                    <a:pt x="517" y="1186"/>
                    <a:pt x="517" y="1186"/>
                  </a:cubicBezTo>
                  <a:cubicBezTo>
                    <a:pt x="152" y="1307"/>
                    <a:pt x="31" y="1611"/>
                    <a:pt x="335" y="1855"/>
                  </a:cubicBezTo>
                  <a:cubicBezTo>
                    <a:pt x="375" y="1901"/>
                    <a:pt x="437" y="1920"/>
                    <a:pt x="511" y="1920"/>
                  </a:cubicBezTo>
                  <a:cubicBezTo>
                    <a:pt x="776" y="1920"/>
                    <a:pt x="1195" y="1683"/>
                    <a:pt x="1338" y="1611"/>
                  </a:cubicBezTo>
                  <a:cubicBezTo>
                    <a:pt x="1820" y="1383"/>
                    <a:pt x="1581" y="878"/>
                    <a:pt x="1170" y="878"/>
                  </a:cubicBezTo>
                  <a:cubicBezTo>
                    <a:pt x="1089" y="878"/>
                    <a:pt x="1002" y="898"/>
                    <a:pt x="912" y="943"/>
                  </a:cubicBezTo>
                  <a:cubicBezTo>
                    <a:pt x="730" y="639"/>
                    <a:pt x="578" y="335"/>
                    <a:pt x="4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32" name="Google Shape;4700;p44">
              <a:extLst>
                <a:ext uri="{FF2B5EF4-FFF2-40B4-BE49-F238E27FC236}">
                  <a16:creationId xmlns:a16="http://schemas.microsoft.com/office/drawing/2014/main" id="{A0E5E418-5C12-4C72-84C7-4D0041EC4F57}"/>
                </a:ext>
              </a:extLst>
            </p:cNvPr>
            <p:cNvSpPr/>
            <p:nvPr/>
          </p:nvSpPr>
          <p:spPr>
            <a:xfrm>
              <a:off x="2359647" y="4449302"/>
              <a:ext cx="56605" cy="61212"/>
            </a:xfrm>
            <a:custGeom>
              <a:avLst/>
              <a:gdLst/>
              <a:ahLst/>
              <a:cxnLst/>
              <a:rect l="l" t="t" r="r" b="b"/>
              <a:pathLst>
                <a:path w="1794" h="1940" extrusionOk="0">
                  <a:moveTo>
                    <a:pt x="1368" y="1"/>
                  </a:moveTo>
                  <a:cubicBezTo>
                    <a:pt x="1094" y="609"/>
                    <a:pt x="881" y="974"/>
                    <a:pt x="881" y="974"/>
                  </a:cubicBezTo>
                  <a:cubicBezTo>
                    <a:pt x="794" y="930"/>
                    <a:pt x="710" y="911"/>
                    <a:pt x="633" y="911"/>
                  </a:cubicBezTo>
                  <a:cubicBezTo>
                    <a:pt x="224" y="911"/>
                    <a:pt x="1" y="1438"/>
                    <a:pt x="486" y="1642"/>
                  </a:cubicBezTo>
                  <a:cubicBezTo>
                    <a:pt x="655" y="1715"/>
                    <a:pt x="1090" y="1939"/>
                    <a:pt x="1354" y="1939"/>
                  </a:cubicBezTo>
                  <a:cubicBezTo>
                    <a:pt x="1424" y="1939"/>
                    <a:pt x="1482" y="1924"/>
                    <a:pt x="1520" y="1886"/>
                  </a:cubicBezTo>
                  <a:cubicBezTo>
                    <a:pt x="1793" y="1612"/>
                    <a:pt x="1672" y="1308"/>
                    <a:pt x="1307" y="1217"/>
                  </a:cubicBezTo>
                  <a:cubicBezTo>
                    <a:pt x="1307" y="1217"/>
                    <a:pt x="1641" y="518"/>
                    <a:pt x="1793" y="214"/>
                  </a:cubicBezTo>
                  <a:lnTo>
                    <a:pt x="136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33" name="Google Shape;4701;p44">
              <a:extLst>
                <a:ext uri="{FF2B5EF4-FFF2-40B4-BE49-F238E27FC236}">
                  <a16:creationId xmlns:a16="http://schemas.microsoft.com/office/drawing/2014/main" id="{5AD23F59-1DEC-4DAA-9B7C-A7D529A379A2}"/>
                </a:ext>
              </a:extLst>
            </p:cNvPr>
            <p:cNvSpPr/>
            <p:nvPr/>
          </p:nvSpPr>
          <p:spPr>
            <a:xfrm>
              <a:off x="2276887" y="4268763"/>
              <a:ext cx="63578" cy="46067"/>
            </a:xfrm>
            <a:custGeom>
              <a:avLst/>
              <a:gdLst/>
              <a:ahLst/>
              <a:cxnLst/>
              <a:rect l="l" t="t" r="r" b="b"/>
              <a:pathLst>
                <a:path w="2015" h="1460" extrusionOk="0">
                  <a:moveTo>
                    <a:pt x="646" y="1"/>
                  </a:moveTo>
                  <a:cubicBezTo>
                    <a:pt x="618" y="1"/>
                    <a:pt x="588" y="3"/>
                    <a:pt x="556" y="9"/>
                  </a:cubicBezTo>
                  <a:cubicBezTo>
                    <a:pt x="282" y="39"/>
                    <a:pt x="130" y="738"/>
                    <a:pt x="100" y="951"/>
                  </a:cubicBezTo>
                  <a:cubicBezTo>
                    <a:pt x="1" y="1282"/>
                    <a:pt x="190" y="1460"/>
                    <a:pt x="407" y="1460"/>
                  </a:cubicBezTo>
                  <a:cubicBezTo>
                    <a:pt x="589" y="1460"/>
                    <a:pt x="791" y="1335"/>
                    <a:pt x="860" y="1072"/>
                  </a:cubicBezTo>
                  <a:cubicBezTo>
                    <a:pt x="1194" y="1133"/>
                    <a:pt x="1529" y="1194"/>
                    <a:pt x="1893" y="1316"/>
                  </a:cubicBezTo>
                  <a:lnTo>
                    <a:pt x="2015" y="829"/>
                  </a:lnTo>
                  <a:cubicBezTo>
                    <a:pt x="1681" y="769"/>
                    <a:pt x="921" y="586"/>
                    <a:pt x="921" y="586"/>
                  </a:cubicBezTo>
                  <a:cubicBezTo>
                    <a:pt x="1059" y="281"/>
                    <a:pt x="945" y="1"/>
                    <a:pt x="64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34" name="Google Shape;4702;p44">
              <a:extLst>
                <a:ext uri="{FF2B5EF4-FFF2-40B4-BE49-F238E27FC236}">
                  <a16:creationId xmlns:a16="http://schemas.microsoft.com/office/drawing/2014/main" id="{F56B4026-327E-424B-8D89-B92078915A18}"/>
                </a:ext>
              </a:extLst>
            </p:cNvPr>
            <p:cNvSpPr/>
            <p:nvPr/>
          </p:nvSpPr>
          <p:spPr>
            <a:xfrm>
              <a:off x="2358669" y="4171331"/>
              <a:ext cx="51115" cy="62222"/>
            </a:xfrm>
            <a:custGeom>
              <a:avLst/>
              <a:gdLst/>
              <a:ahLst/>
              <a:cxnLst/>
              <a:rect l="l" t="t" r="r" b="b"/>
              <a:pathLst>
                <a:path w="1620" h="1972" extrusionOk="0">
                  <a:moveTo>
                    <a:pt x="1110" y="0"/>
                  </a:moveTo>
                  <a:cubicBezTo>
                    <a:pt x="1042" y="0"/>
                    <a:pt x="965" y="18"/>
                    <a:pt x="882" y="57"/>
                  </a:cubicBezTo>
                  <a:cubicBezTo>
                    <a:pt x="669" y="148"/>
                    <a:pt x="0" y="391"/>
                    <a:pt x="61" y="695"/>
                  </a:cubicBezTo>
                  <a:cubicBezTo>
                    <a:pt x="61" y="930"/>
                    <a:pt x="187" y="1052"/>
                    <a:pt x="366" y="1052"/>
                  </a:cubicBezTo>
                  <a:cubicBezTo>
                    <a:pt x="465" y="1052"/>
                    <a:pt x="580" y="1014"/>
                    <a:pt x="700" y="939"/>
                  </a:cubicBezTo>
                  <a:cubicBezTo>
                    <a:pt x="700" y="939"/>
                    <a:pt x="1003" y="1638"/>
                    <a:pt x="1125" y="1972"/>
                  </a:cubicBezTo>
                  <a:lnTo>
                    <a:pt x="1581" y="1790"/>
                  </a:lnTo>
                  <a:cubicBezTo>
                    <a:pt x="1399" y="1455"/>
                    <a:pt x="1277" y="1151"/>
                    <a:pt x="1125" y="817"/>
                  </a:cubicBezTo>
                  <a:cubicBezTo>
                    <a:pt x="1619" y="609"/>
                    <a:pt x="1513" y="0"/>
                    <a:pt x="111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35" name="Google Shape;4703;p44">
              <a:extLst>
                <a:ext uri="{FF2B5EF4-FFF2-40B4-BE49-F238E27FC236}">
                  <a16:creationId xmlns:a16="http://schemas.microsoft.com/office/drawing/2014/main" id="{486F8712-40BE-420C-880E-C5C8280C4803}"/>
                </a:ext>
              </a:extLst>
            </p:cNvPr>
            <p:cNvSpPr/>
            <p:nvPr/>
          </p:nvSpPr>
          <p:spPr>
            <a:xfrm>
              <a:off x="2553344" y="4237653"/>
              <a:ext cx="65251" cy="53450"/>
            </a:xfrm>
            <a:custGeom>
              <a:avLst/>
              <a:gdLst/>
              <a:ahLst/>
              <a:cxnLst/>
              <a:rect l="l" t="t" r="r" b="b"/>
              <a:pathLst>
                <a:path w="2068" h="1694" extrusionOk="0">
                  <a:moveTo>
                    <a:pt x="1175" y="1"/>
                  </a:moveTo>
                  <a:cubicBezTo>
                    <a:pt x="904" y="1"/>
                    <a:pt x="680" y="361"/>
                    <a:pt x="913" y="721"/>
                  </a:cubicBezTo>
                  <a:cubicBezTo>
                    <a:pt x="609" y="903"/>
                    <a:pt x="305" y="1116"/>
                    <a:pt x="1" y="1299"/>
                  </a:cubicBezTo>
                  <a:lnTo>
                    <a:pt x="244" y="1694"/>
                  </a:lnTo>
                  <a:cubicBezTo>
                    <a:pt x="548" y="1511"/>
                    <a:pt x="1186" y="1086"/>
                    <a:pt x="1186" y="1086"/>
                  </a:cubicBezTo>
                  <a:cubicBezTo>
                    <a:pt x="1275" y="1280"/>
                    <a:pt x="1414" y="1393"/>
                    <a:pt x="1564" y="1393"/>
                  </a:cubicBezTo>
                  <a:cubicBezTo>
                    <a:pt x="1671" y="1393"/>
                    <a:pt x="1784" y="1335"/>
                    <a:pt x="1885" y="1207"/>
                  </a:cubicBezTo>
                  <a:cubicBezTo>
                    <a:pt x="2068" y="995"/>
                    <a:pt x="1642" y="417"/>
                    <a:pt x="1521" y="235"/>
                  </a:cubicBezTo>
                  <a:cubicBezTo>
                    <a:pt x="1419" y="69"/>
                    <a:pt x="1293" y="1"/>
                    <a:pt x="117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36" name="Google Shape;4704;p44">
              <a:extLst>
                <a:ext uri="{FF2B5EF4-FFF2-40B4-BE49-F238E27FC236}">
                  <a16:creationId xmlns:a16="http://schemas.microsoft.com/office/drawing/2014/main" id="{5F327D69-4D4C-420D-8285-2964DA8651C3}"/>
                </a:ext>
              </a:extLst>
            </p:cNvPr>
            <p:cNvSpPr/>
            <p:nvPr/>
          </p:nvSpPr>
          <p:spPr>
            <a:xfrm>
              <a:off x="2562936" y="4367930"/>
              <a:ext cx="65251" cy="47203"/>
            </a:xfrm>
            <a:custGeom>
              <a:avLst/>
              <a:gdLst/>
              <a:ahLst/>
              <a:cxnLst/>
              <a:rect l="l" t="t" r="r" b="b"/>
              <a:pathLst>
                <a:path w="2068" h="1496" extrusionOk="0">
                  <a:moveTo>
                    <a:pt x="1572" y="1"/>
                  </a:moveTo>
                  <a:cubicBezTo>
                    <a:pt x="1394" y="1"/>
                    <a:pt x="1257" y="157"/>
                    <a:pt x="1217" y="422"/>
                  </a:cubicBezTo>
                  <a:cubicBezTo>
                    <a:pt x="1217" y="422"/>
                    <a:pt x="487" y="148"/>
                    <a:pt x="153" y="27"/>
                  </a:cubicBezTo>
                  <a:lnTo>
                    <a:pt x="1" y="483"/>
                  </a:lnTo>
                  <a:cubicBezTo>
                    <a:pt x="335" y="574"/>
                    <a:pt x="669" y="695"/>
                    <a:pt x="1004" y="847"/>
                  </a:cubicBezTo>
                  <a:cubicBezTo>
                    <a:pt x="888" y="1215"/>
                    <a:pt x="1128" y="1496"/>
                    <a:pt x="1373" y="1496"/>
                  </a:cubicBezTo>
                  <a:cubicBezTo>
                    <a:pt x="1514" y="1496"/>
                    <a:pt x="1656" y="1403"/>
                    <a:pt x="1733" y="1182"/>
                  </a:cubicBezTo>
                  <a:cubicBezTo>
                    <a:pt x="1794" y="969"/>
                    <a:pt x="2068" y="300"/>
                    <a:pt x="1855" y="118"/>
                  </a:cubicBezTo>
                  <a:cubicBezTo>
                    <a:pt x="1755" y="38"/>
                    <a:pt x="1658" y="1"/>
                    <a:pt x="157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37" name="Google Shape;4705;p44">
              <a:extLst>
                <a:ext uri="{FF2B5EF4-FFF2-40B4-BE49-F238E27FC236}">
                  <a16:creationId xmlns:a16="http://schemas.microsoft.com/office/drawing/2014/main" id="{9DD6D7A4-39C4-4571-8A2D-4B702D66151E}"/>
                </a:ext>
              </a:extLst>
            </p:cNvPr>
            <p:cNvSpPr/>
            <p:nvPr/>
          </p:nvSpPr>
          <p:spPr>
            <a:xfrm>
              <a:off x="2478062" y="4173571"/>
              <a:ext cx="51336" cy="62884"/>
            </a:xfrm>
            <a:custGeom>
              <a:avLst/>
              <a:gdLst/>
              <a:ahLst/>
              <a:cxnLst/>
              <a:rect l="l" t="t" r="r" b="b"/>
              <a:pathLst>
                <a:path w="1627" h="1993" extrusionOk="0">
                  <a:moveTo>
                    <a:pt x="537" y="1"/>
                  </a:moveTo>
                  <a:cubicBezTo>
                    <a:pt x="118" y="1"/>
                    <a:pt x="0" y="622"/>
                    <a:pt x="502" y="807"/>
                  </a:cubicBezTo>
                  <a:cubicBezTo>
                    <a:pt x="502" y="807"/>
                    <a:pt x="411" y="1202"/>
                    <a:pt x="137" y="1810"/>
                  </a:cubicBezTo>
                  <a:lnTo>
                    <a:pt x="563" y="1992"/>
                  </a:lnTo>
                  <a:cubicBezTo>
                    <a:pt x="685" y="1658"/>
                    <a:pt x="958" y="959"/>
                    <a:pt x="958" y="959"/>
                  </a:cubicBezTo>
                  <a:cubicBezTo>
                    <a:pt x="1068" y="1018"/>
                    <a:pt x="1174" y="1049"/>
                    <a:pt x="1267" y="1049"/>
                  </a:cubicBezTo>
                  <a:cubicBezTo>
                    <a:pt x="1459" y="1049"/>
                    <a:pt x="1596" y="921"/>
                    <a:pt x="1596" y="655"/>
                  </a:cubicBezTo>
                  <a:cubicBezTo>
                    <a:pt x="1627" y="381"/>
                    <a:pt x="958" y="138"/>
                    <a:pt x="745" y="47"/>
                  </a:cubicBezTo>
                  <a:cubicBezTo>
                    <a:pt x="670" y="15"/>
                    <a:pt x="600" y="1"/>
                    <a:pt x="53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38" name="Google Shape;4706;p44">
              <a:extLst>
                <a:ext uri="{FF2B5EF4-FFF2-40B4-BE49-F238E27FC236}">
                  <a16:creationId xmlns:a16="http://schemas.microsoft.com/office/drawing/2014/main" id="{44143D98-FAA8-49D0-9C9D-0B263927DF33}"/>
                </a:ext>
              </a:extLst>
            </p:cNvPr>
            <p:cNvSpPr/>
            <p:nvPr/>
          </p:nvSpPr>
          <p:spPr>
            <a:xfrm>
              <a:off x="2280863" y="4382192"/>
              <a:ext cx="67301" cy="52093"/>
            </a:xfrm>
            <a:custGeom>
              <a:avLst/>
              <a:gdLst/>
              <a:ahLst/>
              <a:cxnLst/>
              <a:rect l="l" t="t" r="r" b="b"/>
              <a:pathLst>
                <a:path w="2133" h="1651" extrusionOk="0">
                  <a:moveTo>
                    <a:pt x="1859" y="0"/>
                  </a:moveTo>
                  <a:cubicBezTo>
                    <a:pt x="1555" y="183"/>
                    <a:pt x="1251" y="365"/>
                    <a:pt x="947" y="547"/>
                  </a:cubicBezTo>
                  <a:cubicBezTo>
                    <a:pt x="829" y="365"/>
                    <a:pt x="662" y="289"/>
                    <a:pt x="510" y="289"/>
                  </a:cubicBezTo>
                  <a:cubicBezTo>
                    <a:pt x="230" y="289"/>
                    <a:pt x="1" y="547"/>
                    <a:pt x="217" y="882"/>
                  </a:cubicBezTo>
                  <a:cubicBezTo>
                    <a:pt x="331" y="1081"/>
                    <a:pt x="656" y="1651"/>
                    <a:pt x="922" y="1651"/>
                  </a:cubicBezTo>
                  <a:cubicBezTo>
                    <a:pt x="941" y="1651"/>
                    <a:pt x="959" y="1648"/>
                    <a:pt x="977" y="1642"/>
                  </a:cubicBezTo>
                  <a:cubicBezTo>
                    <a:pt x="1372" y="1581"/>
                    <a:pt x="1403" y="1277"/>
                    <a:pt x="1159" y="973"/>
                  </a:cubicBezTo>
                  <a:cubicBezTo>
                    <a:pt x="1159" y="973"/>
                    <a:pt x="1828" y="608"/>
                    <a:pt x="2132" y="395"/>
                  </a:cubicBezTo>
                  <a:lnTo>
                    <a:pt x="185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39" name="Google Shape;4707;p44">
              <a:extLst>
                <a:ext uri="{FF2B5EF4-FFF2-40B4-BE49-F238E27FC236}">
                  <a16:creationId xmlns:a16="http://schemas.microsoft.com/office/drawing/2014/main" id="{D53D64E9-9C22-410C-8898-808169EB75C4}"/>
                </a:ext>
              </a:extLst>
            </p:cNvPr>
            <p:cNvSpPr/>
            <p:nvPr/>
          </p:nvSpPr>
          <p:spPr>
            <a:xfrm>
              <a:off x="2303990" y="4210423"/>
              <a:ext cx="301200" cy="263874"/>
            </a:xfrm>
            <a:custGeom>
              <a:avLst/>
              <a:gdLst/>
              <a:ahLst/>
              <a:cxnLst/>
              <a:rect l="l" t="t" r="r" b="b"/>
              <a:pathLst>
                <a:path w="9546" h="8363" extrusionOk="0">
                  <a:moveTo>
                    <a:pt x="4736" y="1"/>
                  </a:moveTo>
                  <a:cubicBezTo>
                    <a:pt x="4687" y="1"/>
                    <a:pt x="4639" y="2"/>
                    <a:pt x="4591" y="3"/>
                  </a:cubicBezTo>
                  <a:cubicBezTo>
                    <a:pt x="2524" y="3"/>
                    <a:pt x="761" y="1007"/>
                    <a:pt x="487" y="3408"/>
                  </a:cubicBezTo>
                  <a:cubicBezTo>
                    <a:pt x="1" y="6447"/>
                    <a:pt x="1764" y="8362"/>
                    <a:pt x="4712" y="8362"/>
                  </a:cubicBezTo>
                  <a:cubicBezTo>
                    <a:pt x="7691" y="8271"/>
                    <a:pt x="9545" y="6083"/>
                    <a:pt x="8755" y="2830"/>
                  </a:cubicBezTo>
                  <a:cubicBezTo>
                    <a:pt x="8312" y="1028"/>
                    <a:pt x="6432" y="1"/>
                    <a:pt x="473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40" name="Google Shape;4708;p44">
              <a:extLst>
                <a:ext uri="{FF2B5EF4-FFF2-40B4-BE49-F238E27FC236}">
                  <a16:creationId xmlns:a16="http://schemas.microsoft.com/office/drawing/2014/main" id="{E6A25F1F-555D-4ACE-AF26-96A4B2C143E6}"/>
                </a:ext>
              </a:extLst>
            </p:cNvPr>
            <p:cNvSpPr/>
            <p:nvPr/>
          </p:nvSpPr>
          <p:spPr>
            <a:xfrm>
              <a:off x="2409626" y="4141325"/>
              <a:ext cx="73202" cy="75947"/>
            </a:xfrm>
            <a:custGeom>
              <a:avLst/>
              <a:gdLst/>
              <a:ahLst/>
              <a:cxnLst/>
              <a:rect l="l" t="t" r="r" b="b"/>
              <a:pathLst>
                <a:path w="2320" h="2407" extrusionOk="0">
                  <a:moveTo>
                    <a:pt x="1168" y="1"/>
                  </a:moveTo>
                  <a:cubicBezTo>
                    <a:pt x="1025" y="1"/>
                    <a:pt x="898" y="5"/>
                    <a:pt x="817" y="5"/>
                  </a:cubicBezTo>
                  <a:cubicBezTo>
                    <a:pt x="805" y="5"/>
                    <a:pt x="793" y="4"/>
                    <a:pt x="782" y="4"/>
                  </a:cubicBezTo>
                  <a:cubicBezTo>
                    <a:pt x="1" y="4"/>
                    <a:pt x="160" y="1008"/>
                    <a:pt x="939" y="1008"/>
                  </a:cubicBezTo>
                  <a:cubicBezTo>
                    <a:pt x="969" y="1464"/>
                    <a:pt x="969" y="1920"/>
                    <a:pt x="969" y="2406"/>
                  </a:cubicBezTo>
                  <a:lnTo>
                    <a:pt x="1577" y="2406"/>
                  </a:lnTo>
                  <a:cubicBezTo>
                    <a:pt x="1577" y="1950"/>
                    <a:pt x="1547" y="947"/>
                    <a:pt x="1547" y="947"/>
                  </a:cubicBezTo>
                  <a:lnTo>
                    <a:pt x="1547" y="947"/>
                  </a:lnTo>
                  <a:cubicBezTo>
                    <a:pt x="1592" y="953"/>
                    <a:pt x="1635" y="956"/>
                    <a:pt x="1677" y="956"/>
                  </a:cubicBezTo>
                  <a:cubicBezTo>
                    <a:pt x="2085" y="956"/>
                    <a:pt x="2320" y="692"/>
                    <a:pt x="2154" y="279"/>
                  </a:cubicBezTo>
                  <a:cubicBezTo>
                    <a:pt x="2088" y="33"/>
                    <a:pt x="1563" y="1"/>
                    <a:pt x="116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41" name="Google Shape;4709;p44">
              <a:extLst>
                <a:ext uri="{FF2B5EF4-FFF2-40B4-BE49-F238E27FC236}">
                  <a16:creationId xmlns:a16="http://schemas.microsoft.com/office/drawing/2014/main" id="{E9AF8037-42F8-4684-A265-E0140A1BD966}"/>
                </a:ext>
              </a:extLst>
            </p:cNvPr>
            <p:cNvSpPr/>
            <p:nvPr/>
          </p:nvSpPr>
          <p:spPr>
            <a:xfrm>
              <a:off x="2420574" y="4461797"/>
              <a:ext cx="72981" cy="76105"/>
            </a:xfrm>
            <a:custGeom>
              <a:avLst/>
              <a:gdLst/>
              <a:ahLst/>
              <a:cxnLst/>
              <a:rect l="l" t="t" r="r" b="b"/>
              <a:pathLst>
                <a:path w="2313" h="2412" extrusionOk="0">
                  <a:moveTo>
                    <a:pt x="683" y="0"/>
                  </a:moveTo>
                  <a:cubicBezTo>
                    <a:pt x="713" y="456"/>
                    <a:pt x="774" y="1459"/>
                    <a:pt x="774" y="1459"/>
                  </a:cubicBezTo>
                  <a:cubicBezTo>
                    <a:pt x="729" y="1453"/>
                    <a:pt x="685" y="1451"/>
                    <a:pt x="643" y="1451"/>
                  </a:cubicBezTo>
                  <a:cubicBezTo>
                    <a:pt x="235" y="1451"/>
                    <a:pt x="1" y="1714"/>
                    <a:pt x="166" y="2128"/>
                  </a:cubicBezTo>
                  <a:cubicBezTo>
                    <a:pt x="247" y="2371"/>
                    <a:pt x="693" y="2412"/>
                    <a:pt x="1062" y="2412"/>
                  </a:cubicBezTo>
                  <a:cubicBezTo>
                    <a:pt x="1247" y="2412"/>
                    <a:pt x="1412" y="2401"/>
                    <a:pt x="1504" y="2401"/>
                  </a:cubicBezTo>
                  <a:cubicBezTo>
                    <a:pt x="2312" y="2371"/>
                    <a:pt x="2176" y="1367"/>
                    <a:pt x="1416" y="1367"/>
                  </a:cubicBezTo>
                  <a:cubicBezTo>
                    <a:pt x="1405" y="1367"/>
                    <a:pt x="1393" y="1367"/>
                    <a:pt x="1382" y="1368"/>
                  </a:cubicBezTo>
                  <a:cubicBezTo>
                    <a:pt x="1382" y="1368"/>
                    <a:pt x="1321" y="851"/>
                    <a:pt x="13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42" name="Google Shape;4710;p44">
              <a:extLst>
                <a:ext uri="{FF2B5EF4-FFF2-40B4-BE49-F238E27FC236}">
                  <a16:creationId xmlns:a16="http://schemas.microsoft.com/office/drawing/2014/main" id="{999F8498-25DA-4C1A-9FAD-664825FC1D60}"/>
                </a:ext>
              </a:extLst>
            </p:cNvPr>
            <p:cNvSpPr/>
            <p:nvPr/>
          </p:nvSpPr>
          <p:spPr>
            <a:xfrm>
              <a:off x="2571581" y="4292774"/>
              <a:ext cx="78629" cy="61559"/>
            </a:xfrm>
            <a:custGeom>
              <a:avLst/>
              <a:gdLst/>
              <a:ahLst/>
              <a:cxnLst/>
              <a:rect l="l" t="t" r="r" b="b"/>
              <a:pathLst>
                <a:path w="2492" h="1951" extrusionOk="0">
                  <a:moveTo>
                    <a:pt x="1857" y="1"/>
                  </a:moveTo>
                  <a:cubicBezTo>
                    <a:pt x="1531" y="1"/>
                    <a:pt x="1358" y="301"/>
                    <a:pt x="1459" y="707"/>
                  </a:cubicBezTo>
                  <a:cubicBezTo>
                    <a:pt x="1459" y="707"/>
                    <a:pt x="456" y="737"/>
                    <a:pt x="0" y="767"/>
                  </a:cubicBezTo>
                  <a:lnTo>
                    <a:pt x="61" y="1406"/>
                  </a:lnTo>
                  <a:cubicBezTo>
                    <a:pt x="912" y="1315"/>
                    <a:pt x="1429" y="1315"/>
                    <a:pt x="1429" y="1315"/>
                  </a:cubicBezTo>
                  <a:cubicBezTo>
                    <a:pt x="1461" y="1728"/>
                    <a:pt x="1759" y="1950"/>
                    <a:pt x="2027" y="1950"/>
                  </a:cubicBezTo>
                  <a:cubicBezTo>
                    <a:pt x="2272" y="1950"/>
                    <a:pt x="2491" y="1766"/>
                    <a:pt x="2462" y="1375"/>
                  </a:cubicBezTo>
                  <a:cubicBezTo>
                    <a:pt x="2432" y="1071"/>
                    <a:pt x="2432" y="129"/>
                    <a:pt x="2067" y="38"/>
                  </a:cubicBezTo>
                  <a:cubicBezTo>
                    <a:pt x="1992" y="13"/>
                    <a:pt x="1921" y="1"/>
                    <a:pt x="185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43" name="Google Shape;4711;p44">
              <a:extLst>
                <a:ext uri="{FF2B5EF4-FFF2-40B4-BE49-F238E27FC236}">
                  <a16:creationId xmlns:a16="http://schemas.microsoft.com/office/drawing/2014/main" id="{257570E1-5CEB-47A6-A0EB-031B407D1CDD}"/>
                </a:ext>
              </a:extLst>
            </p:cNvPr>
            <p:cNvSpPr/>
            <p:nvPr/>
          </p:nvSpPr>
          <p:spPr>
            <a:xfrm>
              <a:off x="2538957" y="4417656"/>
              <a:ext cx="86201" cy="69321"/>
            </a:xfrm>
            <a:custGeom>
              <a:avLst/>
              <a:gdLst/>
              <a:ahLst/>
              <a:cxnLst/>
              <a:rect l="l" t="t" r="r" b="b"/>
              <a:pathLst>
                <a:path w="2732" h="2197" extrusionOk="0">
                  <a:moveTo>
                    <a:pt x="366" y="1"/>
                  </a:moveTo>
                  <a:lnTo>
                    <a:pt x="1" y="518"/>
                  </a:lnTo>
                  <a:cubicBezTo>
                    <a:pt x="366" y="761"/>
                    <a:pt x="1217" y="1308"/>
                    <a:pt x="1217" y="1308"/>
                  </a:cubicBezTo>
                  <a:cubicBezTo>
                    <a:pt x="882" y="1673"/>
                    <a:pt x="943" y="2098"/>
                    <a:pt x="1429" y="2189"/>
                  </a:cubicBezTo>
                  <a:cubicBezTo>
                    <a:pt x="1447" y="2194"/>
                    <a:pt x="1466" y="2197"/>
                    <a:pt x="1485" y="2197"/>
                  </a:cubicBezTo>
                  <a:cubicBezTo>
                    <a:pt x="1815" y="2197"/>
                    <a:pt x="2260" y="1477"/>
                    <a:pt x="2432" y="1247"/>
                  </a:cubicBezTo>
                  <a:cubicBezTo>
                    <a:pt x="2732" y="788"/>
                    <a:pt x="2429" y="434"/>
                    <a:pt x="2064" y="434"/>
                  </a:cubicBezTo>
                  <a:cubicBezTo>
                    <a:pt x="1874" y="434"/>
                    <a:pt x="1667" y="531"/>
                    <a:pt x="1521" y="761"/>
                  </a:cubicBezTo>
                  <a:cubicBezTo>
                    <a:pt x="1125" y="518"/>
                    <a:pt x="730" y="274"/>
                    <a:pt x="3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44" name="Google Shape;4712;p44">
              <a:extLst>
                <a:ext uri="{FF2B5EF4-FFF2-40B4-BE49-F238E27FC236}">
                  <a16:creationId xmlns:a16="http://schemas.microsoft.com/office/drawing/2014/main" id="{136B2AEB-6D9A-46D8-A432-AD1597E44017}"/>
                </a:ext>
              </a:extLst>
            </p:cNvPr>
            <p:cNvSpPr/>
            <p:nvPr/>
          </p:nvSpPr>
          <p:spPr>
            <a:xfrm>
              <a:off x="2278118" y="4188937"/>
              <a:ext cx="79639" cy="76294"/>
            </a:xfrm>
            <a:custGeom>
              <a:avLst/>
              <a:gdLst/>
              <a:ahLst/>
              <a:cxnLst/>
              <a:rect l="l" t="t" r="r" b="b"/>
              <a:pathLst>
                <a:path w="2524" h="2418" extrusionOk="0">
                  <a:moveTo>
                    <a:pt x="1293" y="1"/>
                  </a:moveTo>
                  <a:cubicBezTo>
                    <a:pt x="1164" y="1"/>
                    <a:pt x="1021" y="59"/>
                    <a:pt x="882" y="198"/>
                  </a:cubicBezTo>
                  <a:cubicBezTo>
                    <a:pt x="699" y="411"/>
                    <a:pt x="0" y="1049"/>
                    <a:pt x="152" y="1353"/>
                  </a:cubicBezTo>
                  <a:cubicBezTo>
                    <a:pt x="259" y="1581"/>
                    <a:pt x="418" y="1688"/>
                    <a:pt x="585" y="1688"/>
                  </a:cubicBezTo>
                  <a:cubicBezTo>
                    <a:pt x="752" y="1688"/>
                    <a:pt x="927" y="1581"/>
                    <a:pt x="1064" y="1384"/>
                  </a:cubicBezTo>
                  <a:cubicBezTo>
                    <a:pt x="1064" y="1384"/>
                    <a:pt x="1763" y="2113"/>
                    <a:pt x="2067" y="2417"/>
                  </a:cubicBezTo>
                  <a:lnTo>
                    <a:pt x="2523" y="1991"/>
                  </a:lnTo>
                  <a:cubicBezTo>
                    <a:pt x="1885" y="1384"/>
                    <a:pt x="1550" y="988"/>
                    <a:pt x="1550" y="988"/>
                  </a:cubicBezTo>
                  <a:cubicBezTo>
                    <a:pt x="1965" y="573"/>
                    <a:pt x="1698" y="1"/>
                    <a:pt x="129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45" name="Google Shape;4713;p44">
              <a:extLst>
                <a:ext uri="{FF2B5EF4-FFF2-40B4-BE49-F238E27FC236}">
                  <a16:creationId xmlns:a16="http://schemas.microsoft.com/office/drawing/2014/main" id="{441EBD9F-C754-46BF-BB4F-E1E71C88095B}"/>
                </a:ext>
              </a:extLst>
            </p:cNvPr>
            <p:cNvSpPr/>
            <p:nvPr/>
          </p:nvSpPr>
          <p:spPr>
            <a:xfrm>
              <a:off x="2248364" y="4328648"/>
              <a:ext cx="80617" cy="61401"/>
            </a:xfrm>
            <a:custGeom>
              <a:avLst/>
              <a:gdLst/>
              <a:ahLst/>
              <a:cxnLst/>
              <a:rect l="l" t="t" r="r" b="b"/>
              <a:pathLst>
                <a:path w="2555" h="1946" extrusionOk="0">
                  <a:moveTo>
                    <a:pt x="637" y="1"/>
                  </a:moveTo>
                  <a:cubicBezTo>
                    <a:pt x="547" y="1"/>
                    <a:pt x="445" y="28"/>
                    <a:pt x="335" y="86"/>
                  </a:cubicBezTo>
                  <a:cubicBezTo>
                    <a:pt x="1" y="208"/>
                    <a:pt x="153" y="1150"/>
                    <a:pt x="153" y="1424"/>
                  </a:cubicBezTo>
                  <a:cubicBezTo>
                    <a:pt x="180" y="1785"/>
                    <a:pt x="394" y="1946"/>
                    <a:pt x="619" y="1946"/>
                  </a:cubicBezTo>
                  <a:cubicBezTo>
                    <a:pt x="905" y="1946"/>
                    <a:pt x="1207" y="1684"/>
                    <a:pt x="1156" y="1241"/>
                  </a:cubicBezTo>
                  <a:cubicBezTo>
                    <a:pt x="1612" y="1181"/>
                    <a:pt x="2098" y="1120"/>
                    <a:pt x="2554" y="1120"/>
                  </a:cubicBezTo>
                  <a:lnTo>
                    <a:pt x="2493" y="481"/>
                  </a:lnTo>
                  <a:cubicBezTo>
                    <a:pt x="2037" y="542"/>
                    <a:pt x="1065" y="633"/>
                    <a:pt x="1065" y="633"/>
                  </a:cubicBezTo>
                  <a:cubicBezTo>
                    <a:pt x="1088" y="265"/>
                    <a:pt x="919" y="1"/>
                    <a:pt x="63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46" name="Google Shape;4714;p44">
              <a:extLst>
                <a:ext uri="{FF2B5EF4-FFF2-40B4-BE49-F238E27FC236}">
                  <a16:creationId xmlns:a16="http://schemas.microsoft.com/office/drawing/2014/main" id="{D5E7F577-3722-4759-BDC2-5CAEC4A2D08F}"/>
                </a:ext>
              </a:extLst>
            </p:cNvPr>
            <p:cNvSpPr/>
            <p:nvPr/>
          </p:nvSpPr>
          <p:spPr>
            <a:xfrm>
              <a:off x="2291527" y="4430150"/>
              <a:ext cx="78692" cy="76262"/>
            </a:xfrm>
            <a:custGeom>
              <a:avLst/>
              <a:gdLst/>
              <a:ahLst/>
              <a:cxnLst/>
              <a:rect l="l" t="t" r="r" b="b"/>
              <a:pathLst>
                <a:path w="2494" h="2417" extrusionOk="0">
                  <a:moveTo>
                    <a:pt x="2068" y="0"/>
                  </a:moveTo>
                  <a:cubicBezTo>
                    <a:pt x="1733" y="334"/>
                    <a:pt x="1065" y="1034"/>
                    <a:pt x="1065" y="1034"/>
                  </a:cubicBezTo>
                  <a:cubicBezTo>
                    <a:pt x="918" y="843"/>
                    <a:pt x="743" y="744"/>
                    <a:pt x="581" y="744"/>
                  </a:cubicBezTo>
                  <a:cubicBezTo>
                    <a:pt x="407" y="744"/>
                    <a:pt x="247" y="858"/>
                    <a:pt x="153" y="1094"/>
                  </a:cubicBezTo>
                  <a:cubicBezTo>
                    <a:pt x="1" y="1398"/>
                    <a:pt x="669" y="2006"/>
                    <a:pt x="882" y="2219"/>
                  </a:cubicBezTo>
                  <a:cubicBezTo>
                    <a:pt x="1022" y="2358"/>
                    <a:pt x="1164" y="2416"/>
                    <a:pt x="1293" y="2416"/>
                  </a:cubicBezTo>
                  <a:cubicBezTo>
                    <a:pt x="1697" y="2416"/>
                    <a:pt x="1959" y="1844"/>
                    <a:pt x="1521" y="1429"/>
                  </a:cubicBezTo>
                  <a:cubicBezTo>
                    <a:pt x="1824" y="1064"/>
                    <a:pt x="2159" y="730"/>
                    <a:pt x="2493" y="426"/>
                  </a:cubicBezTo>
                  <a:lnTo>
                    <a:pt x="206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47" name="Google Shape;4715;p44">
              <a:extLst>
                <a:ext uri="{FF2B5EF4-FFF2-40B4-BE49-F238E27FC236}">
                  <a16:creationId xmlns:a16="http://schemas.microsoft.com/office/drawing/2014/main" id="{B378511D-7809-43F6-95DE-B3708A757730}"/>
                </a:ext>
              </a:extLst>
            </p:cNvPr>
            <p:cNvSpPr/>
            <p:nvPr/>
          </p:nvSpPr>
          <p:spPr>
            <a:xfrm>
              <a:off x="2527472" y="4173571"/>
              <a:ext cx="80585" cy="77272"/>
            </a:xfrm>
            <a:custGeom>
              <a:avLst/>
              <a:gdLst/>
              <a:ahLst/>
              <a:cxnLst/>
              <a:rect l="l" t="t" r="r" b="b"/>
              <a:pathLst>
                <a:path w="2554" h="2449" extrusionOk="0">
                  <a:moveTo>
                    <a:pt x="943" y="0"/>
                  </a:moveTo>
                  <a:cubicBezTo>
                    <a:pt x="884" y="0"/>
                    <a:pt x="832" y="15"/>
                    <a:pt x="790" y="47"/>
                  </a:cubicBezTo>
                  <a:cubicBezTo>
                    <a:pt x="365" y="290"/>
                    <a:pt x="456" y="716"/>
                    <a:pt x="882" y="928"/>
                  </a:cubicBezTo>
                  <a:cubicBezTo>
                    <a:pt x="882" y="928"/>
                    <a:pt x="274" y="1719"/>
                    <a:pt x="0" y="2083"/>
                  </a:cubicBezTo>
                  <a:lnTo>
                    <a:pt x="486" y="2448"/>
                  </a:lnTo>
                  <a:cubicBezTo>
                    <a:pt x="1003" y="1749"/>
                    <a:pt x="1337" y="1354"/>
                    <a:pt x="1337" y="1354"/>
                  </a:cubicBezTo>
                  <a:cubicBezTo>
                    <a:pt x="1482" y="1464"/>
                    <a:pt x="1631" y="1510"/>
                    <a:pt x="1768" y="1510"/>
                  </a:cubicBezTo>
                  <a:cubicBezTo>
                    <a:pt x="2234" y="1510"/>
                    <a:pt x="2554" y="970"/>
                    <a:pt x="2037" y="594"/>
                  </a:cubicBezTo>
                  <a:cubicBezTo>
                    <a:pt x="1830" y="439"/>
                    <a:pt x="1274" y="0"/>
                    <a:pt x="94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1E16C768-14AB-4810-8F72-BA6404A0D198}"/>
              </a:ext>
            </a:extLst>
          </p:cNvPr>
          <p:cNvSpPr/>
          <p:nvPr/>
        </p:nvSpPr>
        <p:spPr>
          <a:xfrm>
            <a:off x="0" y="1813650"/>
            <a:ext cx="12192000" cy="4784374"/>
          </a:xfrm>
          <a:prstGeom prst="rect">
            <a:avLst/>
          </a:prstGeom>
          <a:solidFill>
            <a:srgbClr val="7030A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A5F579-8BD6-4488-A870-FFCFEB1377AD}"/>
              </a:ext>
            </a:extLst>
          </p:cNvPr>
          <p:cNvSpPr txBox="1"/>
          <p:nvPr/>
        </p:nvSpPr>
        <p:spPr>
          <a:xfrm>
            <a:off x="153509" y="2129640"/>
            <a:ext cx="6614844" cy="646986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Background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D6F1C7CC-FCE7-4775-AC63-080030CF25ED}"/>
              </a:ext>
            </a:extLst>
          </p:cNvPr>
          <p:cNvSpPr txBox="1"/>
          <p:nvPr/>
        </p:nvSpPr>
        <p:spPr>
          <a:xfrm>
            <a:off x="153508" y="3053296"/>
            <a:ext cx="6955503" cy="646986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Objectives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AB2FA541-5E86-4F41-BEF0-6F23666CA369}"/>
              </a:ext>
            </a:extLst>
          </p:cNvPr>
          <p:cNvSpPr txBox="1"/>
          <p:nvPr/>
        </p:nvSpPr>
        <p:spPr>
          <a:xfrm>
            <a:off x="153508" y="3951000"/>
            <a:ext cx="7385809" cy="646986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Methods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854F1264-CCC2-4C1C-AD9C-A4694BF95263}"/>
              </a:ext>
            </a:extLst>
          </p:cNvPr>
          <p:cNvSpPr txBox="1"/>
          <p:nvPr/>
        </p:nvSpPr>
        <p:spPr>
          <a:xfrm>
            <a:off x="153508" y="4864223"/>
            <a:ext cx="7896797" cy="646986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Results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F00397-C61F-ECAA-0C46-B96144A753E7}"/>
              </a:ext>
            </a:extLst>
          </p:cNvPr>
          <p:cNvSpPr txBox="1"/>
          <p:nvPr/>
        </p:nvSpPr>
        <p:spPr>
          <a:xfrm>
            <a:off x="483043" y="523390"/>
            <a:ext cx="72761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AGENDA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38C899-3F73-D414-B609-A549281E200C}"/>
              </a:ext>
            </a:extLst>
          </p:cNvPr>
          <p:cNvSpPr txBox="1"/>
          <p:nvPr/>
        </p:nvSpPr>
        <p:spPr>
          <a:xfrm>
            <a:off x="150495" y="5699747"/>
            <a:ext cx="8374940" cy="646986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Conclusions</a:t>
            </a:r>
          </a:p>
        </p:txBody>
      </p:sp>
    </p:spTree>
    <p:extLst>
      <p:ext uri="{BB962C8B-B14F-4D97-AF65-F5344CB8AC3E}">
        <p14:creationId xmlns:p14="http://schemas.microsoft.com/office/powerpoint/2010/main" val="196832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8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E16C768-14AB-4810-8F72-BA6404A0D198}"/>
              </a:ext>
            </a:extLst>
          </p:cNvPr>
          <p:cNvSpPr/>
          <p:nvPr/>
        </p:nvSpPr>
        <p:spPr>
          <a:xfrm>
            <a:off x="-10252" y="1694330"/>
            <a:ext cx="12202252" cy="3998258"/>
          </a:xfrm>
          <a:prstGeom prst="rect">
            <a:avLst/>
          </a:prstGeom>
          <a:solidFill>
            <a:srgbClr val="7030A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3C0C-EDF9-4BDD-A211-022AC65547B8}"/>
              </a:ext>
            </a:extLst>
          </p:cNvPr>
          <p:cNvSpPr txBox="1"/>
          <p:nvPr/>
        </p:nvSpPr>
        <p:spPr>
          <a:xfrm>
            <a:off x="272615" y="1819615"/>
            <a:ext cx="1143529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en-US" sz="3200" b="1" dirty="0"/>
              <a:t>U.S. children are recommended to receive multiple vaccinations by 24 months old (most are multi-dose series)</a:t>
            </a:r>
          </a:p>
          <a:p>
            <a:pPr marL="457200" indent="-457200">
              <a:buFont typeface="Wingdings" pitchFamily="2" charset="2"/>
              <a:buChar char="ü"/>
            </a:pPr>
            <a:endParaRPr lang="en-US" sz="1600" b="1" dirty="0"/>
          </a:p>
          <a:p>
            <a:pPr marL="457200" indent="-457200">
              <a:buFont typeface="Wingdings" pitchFamily="2" charset="2"/>
              <a:buChar char="ü"/>
            </a:pPr>
            <a:r>
              <a:rPr lang="en-US" sz="3200" b="1" dirty="0"/>
              <a:t>Recommendations are made by Advisory Committee on Immunization Practices (ACIP) via the early childhood vaccination schedule (which vaccinations &amp; when)</a:t>
            </a:r>
          </a:p>
          <a:p>
            <a:pPr marL="457200" indent="-457200">
              <a:buFont typeface="Wingdings" pitchFamily="2" charset="2"/>
              <a:buChar char="ü"/>
            </a:pPr>
            <a:endParaRPr lang="en-US" sz="1600" b="1" dirty="0"/>
          </a:p>
          <a:p>
            <a:pPr marL="457200" indent="-457200">
              <a:buFont typeface="Wingdings" pitchFamily="2" charset="2"/>
              <a:buChar char="ü"/>
            </a:pPr>
            <a:r>
              <a:rPr lang="en-US" sz="3200" b="1" dirty="0"/>
              <a:t>Vaccination schedule is an incredible public health tool</a:t>
            </a:r>
          </a:p>
          <a:p>
            <a:pPr marL="457200" indent="-457200">
              <a:buFont typeface="Wingdings" pitchFamily="2" charset="2"/>
              <a:buChar char="ü"/>
            </a:pPr>
            <a:endParaRPr lang="en-US" sz="3200" b="1" dirty="0"/>
          </a:p>
          <a:p>
            <a:endParaRPr lang="en-US" sz="1600" b="1" dirty="0"/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DD677429-1AE3-468B-A029-CDFBBE33908C}"/>
              </a:ext>
            </a:extLst>
          </p:cNvPr>
          <p:cNvSpPr txBox="1"/>
          <p:nvPr/>
        </p:nvSpPr>
        <p:spPr>
          <a:xfrm>
            <a:off x="483043" y="523390"/>
            <a:ext cx="72761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85973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8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E16C768-14AB-4810-8F72-BA6404A0D198}"/>
              </a:ext>
            </a:extLst>
          </p:cNvPr>
          <p:cNvSpPr/>
          <p:nvPr/>
        </p:nvSpPr>
        <p:spPr>
          <a:xfrm>
            <a:off x="-10252" y="1694330"/>
            <a:ext cx="12202252" cy="3998258"/>
          </a:xfrm>
          <a:prstGeom prst="rect">
            <a:avLst/>
          </a:prstGeom>
          <a:solidFill>
            <a:srgbClr val="7030A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3C0C-EDF9-4BDD-A211-022AC65547B8}"/>
              </a:ext>
            </a:extLst>
          </p:cNvPr>
          <p:cNvSpPr txBox="1"/>
          <p:nvPr/>
        </p:nvSpPr>
        <p:spPr>
          <a:xfrm>
            <a:off x="272615" y="1819615"/>
            <a:ext cx="1143529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en-US" sz="3200" b="1" dirty="0"/>
              <a:t>U.S. children are recommended to receive multiple vaccinations by 24 months old (most are multi-dose series)</a:t>
            </a:r>
          </a:p>
          <a:p>
            <a:pPr marL="457200" indent="-457200">
              <a:buFont typeface="Wingdings" pitchFamily="2" charset="2"/>
              <a:buChar char="ü"/>
            </a:pPr>
            <a:endParaRPr lang="en-US" sz="1600" b="1" dirty="0"/>
          </a:p>
          <a:p>
            <a:pPr marL="457200" indent="-457200">
              <a:buFont typeface="Wingdings" pitchFamily="2" charset="2"/>
              <a:buChar char="ü"/>
            </a:pPr>
            <a:r>
              <a:rPr lang="en-US" sz="3200" b="1" dirty="0"/>
              <a:t>Recommendations are made by Advisory Committee on Immunization Practices (ACIP)</a:t>
            </a:r>
          </a:p>
          <a:p>
            <a:pPr marL="457200" indent="-457200">
              <a:buFont typeface="Wingdings" pitchFamily="2" charset="2"/>
              <a:buChar char="ü"/>
            </a:pPr>
            <a:endParaRPr lang="en-US" sz="1600" b="1" dirty="0"/>
          </a:p>
          <a:p>
            <a:pPr marL="457200" indent="-457200">
              <a:buFont typeface="Wingdings" pitchFamily="2" charset="2"/>
              <a:buChar char="ü"/>
            </a:pPr>
            <a:r>
              <a:rPr lang="en-US" sz="3200" b="1" dirty="0"/>
              <a:t>Communicated through the early childhood vaccination schedule (which vaccinations &amp; when)</a:t>
            </a:r>
          </a:p>
          <a:p>
            <a:endParaRPr lang="en-US" sz="1600" b="1" dirty="0"/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DD677429-1AE3-468B-A029-CDFBBE33908C}"/>
              </a:ext>
            </a:extLst>
          </p:cNvPr>
          <p:cNvSpPr txBox="1"/>
          <p:nvPr/>
        </p:nvSpPr>
        <p:spPr>
          <a:xfrm>
            <a:off x="483043" y="523390"/>
            <a:ext cx="72761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BACKGROUND</a:t>
            </a:r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87AC0191-F303-7BB4-8AE8-F0A95B58F4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789" y="523390"/>
            <a:ext cx="10967669" cy="5848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446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8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E16C768-14AB-4810-8F72-BA6404A0D198}"/>
              </a:ext>
            </a:extLst>
          </p:cNvPr>
          <p:cNvSpPr/>
          <p:nvPr/>
        </p:nvSpPr>
        <p:spPr>
          <a:xfrm>
            <a:off x="-8965" y="1837468"/>
            <a:ext cx="12202252" cy="3227832"/>
          </a:xfrm>
          <a:prstGeom prst="rect">
            <a:avLst/>
          </a:prstGeom>
          <a:solidFill>
            <a:srgbClr val="7030A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3C0C-EDF9-4BDD-A211-022AC65547B8}"/>
              </a:ext>
            </a:extLst>
          </p:cNvPr>
          <p:cNvSpPr txBox="1"/>
          <p:nvPr/>
        </p:nvSpPr>
        <p:spPr>
          <a:xfrm>
            <a:off x="402647" y="2076295"/>
            <a:ext cx="53711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ACIP also provides recommendations for: </a:t>
            </a:r>
          </a:p>
          <a:p>
            <a:r>
              <a:rPr lang="en-US" sz="3200" b="1" dirty="0"/>
              <a:t>- minimum age*</a:t>
            </a:r>
          </a:p>
          <a:p>
            <a:r>
              <a:rPr lang="en-US" sz="3200" b="1" dirty="0"/>
              <a:t>- minimum intervals between    </a:t>
            </a:r>
          </a:p>
          <a:p>
            <a:r>
              <a:rPr lang="en-US" sz="3200" b="1" dirty="0"/>
              <a:t>   vaccination doses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DD677429-1AE3-468B-A029-CDFBBE33908C}"/>
              </a:ext>
            </a:extLst>
          </p:cNvPr>
          <p:cNvSpPr txBox="1"/>
          <p:nvPr/>
        </p:nvSpPr>
        <p:spPr>
          <a:xfrm>
            <a:off x="483043" y="523390"/>
            <a:ext cx="72761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BACKGROUND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973060-DE11-8A3A-3123-F01C3A9F633C}"/>
              </a:ext>
            </a:extLst>
          </p:cNvPr>
          <p:cNvSpPr txBox="1"/>
          <p:nvPr/>
        </p:nvSpPr>
        <p:spPr>
          <a:xfrm>
            <a:off x="6377066" y="3530549"/>
            <a:ext cx="21773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Invalid</a:t>
            </a:r>
            <a:endParaRPr lang="en-US" sz="3200" b="1" u="sn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7CCA96-EFA3-DE8C-14DB-CC8F92452639}"/>
              </a:ext>
            </a:extLst>
          </p:cNvPr>
          <p:cNvSpPr txBox="1"/>
          <p:nvPr/>
        </p:nvSpPr>
        <p:spPr>
          <a:xfrm>
            <a:off x="416052" y="5275726"/>
            <a:ext cx="46657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/>
              <a:t>*maximum age for rotavirus vaccination</a:t>
            </a:r>
            <a:endParaRPr lang="en-US" sz="2800" b="1" i="1" u="sng" dirty="0"/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624BACF9-E6CF-0B2E-6886-FEFE3717A8D1}"/>
              </a:ext>
            </a:extLst>
          </p:cNvPr>
          <p:cNvSpPr/>
          <p:nvPr/>
        </p:nvSpPr>
        <p:spPr>
          <a:xfrm>
            <a:off x="5251269" y="3118958"/>
            <a:ext cx="925161" cy="1408222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50D93F-EE36-2EC0-74B2-2E0C0E31A688}"/>
              </a:ext>
            </a:extLst>
          </p:cNvPr>
          <p:cNvSpPr txBox="1"/>
          <p:nvPr/>
        </p:nvSpPr>
        <p:spPr>
          <a:xfrm>
            <a:off x="8490673" y="3530549"/>
            <a:ext cx="34487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Re-administered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281F505-2E55-FD5E-EF40-2DB7DF9FD5E8}"/>
              </a:ext>
            </a:extLst>
          </p:cNvPr>
          <p:cNvCxnSpPr>
            <a:cxnSpLocks/>
          </p:cNvCxnSpPr>
          <p:nvPr/>
        </p:nvCxnSpPr>
        <p:spPr>
          <a:xfrm>
            <a:off x="7759153" y="3822936"/>
            <a:ext cx="666205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984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8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E16C768-14AB-4810-8F72-BA6404A0D198}"/>
              </a:ext>
            </a:extLst>
          </p:cNvPr>
          <p:cNvSpPr/>
          <p:nvPr/>
        </p:nvSpPr>
        <p:spPr>
          <a:xfrm>
            <a:off x="-8965" y="1837468"/>
            <a:ext cx="12202252" cy="3227832"/>
          </a:xfrm>
          <a:prstGeom prst="rect">
            <a:avLst/>
          </a:prstGeom>
          <a:solidFill>
            <a:srgbClr val="7030A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3C0C-EDF9-4BDD-A211-022AC65547B8}"/>
              </a:ext>
            </a:extLst>
          </p:cNvPr>
          <p:cNvSpPr txBox="1"/>
          <p:nvPr/>
        </p:nvSpPr>
        <p:spPr>
          <a:xfrm>
            <a:off x="402647" y="2076295"/>
            <a:ext cx="53711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>
                    <a:lumMod val="75000"/>
                  </a:schemeClr>
                </a:solidFill>
              </a:rPr>
              <a:t>ACIP also provides recommendations for: </a:t>
            </a:r>
          </a:p>
          <a:p>
            <a:r>
              <a:rPr lang="en-US" sz="3200" b="1" dirty="0">
                <a:solidFill>
                  <a:schemeClr val="bg1">
                    <a:lumMod val="75000"/>
                  </a:schemeClr>
                </a:solidFill>
              </a:rPr>
              <a:t>- minimum age*</a:t>
            </a:r>
          </a:p>
          <a:p>
            <a:r>
              <a:rPr lang="en-US" sz="3200" b="1" dirty="0">
                <a:solidFill>
                  <a:schemeClr val="bg1">
                    <a:lumMod val="75000"/>
                  </a:schemeClr>
                </a:solidFill>
              </a:rPr>
              <a:t>- minimum intervals between    </a:t>
            </a:r>
          </a:p>
          <a:p>
            <a:r>
              <a:rPr lang="en-US" sz="3200" b="1" dirty="0">
                <a:solidFill>
                  <a:schemeClr val="bg1">
                    <a:lumMod val="75000"/>
                  </a:schemeClr>
                </a:solidFill>
              </a:rPr>
              <a:t>   vaccination doses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DD677429-1AE3-468B-A029-CDFBBE33908C}"/>
              </a:ext>
            </a:extLst>
          </p:cNvPr>
          <p:cNvSpPr txBox="1"/>
          <p:nvPr/>
        </p:nvSpPr>
        <p:spPr>
          <a:xfrm>
            <a:off x="483043" y="523390"/>
            <a:ext cx="72761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BACKGROUND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973060-DE11-8A3A-3123-F01C3A9F633C}"/>
              </a:ext>
            </a:extLst>
          </p:cNvPr>
          <p:cNvSpPr txBox="1"/>
          <p:nvPr/>
        </p:nvSpPr>
        <p:spPr>
          <a:xfrm>
            <a:off x="6377066" y="3530549"/>
            <a:ext cx="21773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Invalid</a:t>
            </a:r>
            <a:endParaRPr lang="en-US" sz="3200" b="1" u="sn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2B9B28-BD3C-673F-CE43-2C99320CD99C}"/>
              </a:ext>
            </a:extLst>
          </p:cNvPr>
          <p:cNvSpPr txBox="1"/>
          <p:nvPr/>
        </p:nvSpPr>
        <p:spPr>
          <a:xfrm>
            <a:off x="8490673" y="3530549"/>
            <a:ext cx="34487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Re-administered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E59F1B2-0083-EEB0-EDCE-73EC2533E304}"/>
              </a:ext>
            </a:extLst>
          </p:cNvPr>
          <p:cNvCxnSpPr>
            <a:cxnSpLocks/>
          </p:cNvCxnSpPr>
          <p:nvPr/>
        </p:nvCxnSpPr>
        <p:spPr>
          <a:xfrm>
            <a:off x="7759153" y="3822936"/>
            <a:ext cx="666205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F87CCA96-EFA3-DE8C-14DB-CC8F92452639}"/>
              </a:ext>
            </a:extLst>
          </p:cNvPr>
          <p:cNvSpPr txBox="1"/>
          <p:nvPr/>
        </p:nvSpPr>
        <p:spPr>
          <a:xfrm>
            <a:off x="416052" y="5275726"/>
            <a:ext cx="46657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chemeClr val="bg1">
                    <a:lumMod val="75000"/>
                  </a:schemeClr>
                </a:solidFill>
              </a:rPr>
              <a:t>*maximum age for rotavirus vaccination</a:t>
            </a:r>
            <a:endParaRPr lang="en-US" sz="2800" b="1" i="1" u="sng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624BACF9-E6CF-0B2E-6886-FEFE3717A8D1}"/>
              </a:ext>
            </a:extLst>
          </p:cNvPr>
          <p:cNvSpPr/>
          <p:nvPr/>
        </p:nvSpPr>
        <p:spPr>
          <a:xfrm>
            <a:off x="5251269" y="3118958"/>
            <a:ext cx="925161" cy="1408222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7963ED-C103-EDE0-B82B-DCB84D210A8F}"/>
              </a:ext>
            </a:extLst>
          </p:cNvPr>
          <p:cNvSpPr txBox="1"/>
          <p:nvPr/>
        </p:nvSpPr>
        <p:spPr>
          <a:xfrm rot="21150102">
            <a:off x="5386562" y="5178572"/>
            <a:ext cx="58438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/>
              <a:t>Not considered in national vaccination coverage surveillance</a:t>
            </a:r>
          </a:p>
        </p:txBody>
      </p:sp>
      <p:sp>
        <p:nvSpPr>
          <p:cNvPr id="12" name="Multiply 11">
            <a:extLst>
              <a:ext uri="{FF2B5EF4-FFF2-40B4-BE49-F238E27FC236}">
                <a16:creationId xmlns:a16="http://schemas.microsoft.com/office/drawing/2014/main" id="{E02323C6-5CB6-6599-3DEF-CB4B954DAEEB}"/>
              </a:ext>
            </a:extLst>
          </p:cNvPr>
          <p:cNvSpPr/>
          <p:nvPr/>
        </p:nvSpPr>
        <p:spPr>
          <a:xfrm>
            <a:off x="9205013" y="3056202"/>
            <a:ext cx="1084787" cy="1809158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694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8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E16C768-14AB-4810-8F72-BA6404A0D198}"/>
              </a:ext>
            </a:extLst>
          </p:cNvPr>
          <p:cNvSpPr/>
          <p:nvPr/>
        </p:nvSpPr>
        <p:spPr>
          <a:xfrm>
            <a:off x="-8965" y="1837468"/>
            <a:ext cx="12202252" cy="3227832"/>
          </a:xfrm>
          <a:prstGeom prst="rect">
            <a:avLst/>
          </a:prstGeom>
          <a:solidFill>
            <a:srgbClr val="7030A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3C0C-EDF9-4BDD-A211-022AC65547B8}"/>
              </a:ext>
            </a:extLst>
          </p:cNvPr>
          <p:cNvSpPr txBox="1"/>
          <p:nvPr/>
        </p:nvSpPr>
        <p:spPr>
          <a:xfrm>
            <a:off x="402647" y="2076295"/>
            <a:ext cx="53711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>
                    <a:lumMod val="75000"/>
                  </a:schemeClr>
                </a:solidFill>
              </a:rPr>
              <a:t>ACIP also provides recommendations for: </a:t>
            </a:r>
          </a:p>
          <a:p>
            <a:r>
              <a:rPr lang="en-US" sz="3200" b="1" dirty="0">
                <a:solidFill>
                  <a:schemeClr val="bg1">
                    <a:lumMod val="75000"/>
                  </a:schemeClr>
                </a:solidFill>
              </a:rPr>
              <a:t>- minimum age*</a:t>
            </a:r>
          </a:p>
          <a:p>
            <a:r>
              <a:rPr lang="en-US" sz="3200" b="1" dirty="0">
                <a:solidFill>
                  <a:schemeClr val="bg1">
                    <a:lumMod val="75000"/>
                  </a:schemeClr>
                </a:solidFill>
              </a:rPr>
              <a:t>- minimum intervals between    </a:t>
            </a:r>
          </a:p>
          <a:p>
            <a:r>
              <a:rPr lang="en-US" sz="3200" b="1" dirty="0">
                <a:solidFill>
                  <a:schemeClr val="bg1">
                    <a:lumMod val="75000"/>
                  </a:schemeClr>
                </a:solidFill>
              </a:rPr>
              <a:t>   vaccination doses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DD677429-1AE3-468B-A029-CDFBBE33908C}"/>
              </a:ext>
            </a:extLst>
          </p:cNvPr>
          <p:cNvSpPr txBox="1"/>
          <p:nvPr/>
        </p:nvSpPr>
        <p:spPr>
          <a:xfrm>
            <a:off x="483043" y="523390"/>
            <a:ext cx="72761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BACKGROUND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973060-DE11-8A3A-3123-F01C3A9F633C}"/>
              </a:ext>
            </a:extLst>
          </p:cNvPr>
          <p:cNvSpPr txBox="1"/>
          <p:nvPr/>
        </p:nvSpPr>
        <p:spPr>
          <a:xfrm>
            <a:off x="6377066" y="3530549"/>
            <a:ext cx="21773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>
                    <a:lumMod val="75000"/>
                  </a:schemeClr>
                </a:solidFill>
              </a:rPr>
              <a:t>Invalid</a:t>
            </a:r>
            <a:endParaRPr lang="en-US" sz="3200" b="1" u="sng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7CCA96-EFA3-DE8C-14DB-CC8F92452639}"/>
              </a:ext>
            </a:extLst>
          </p:cNvPr>
          <p:cNvSpPr txBox="1"/>
          <p:nvPr/>
        </p:nvSpPr>
        <p:spPr>
          <a:xfrm>
            <a:off x="416052" y="5275726"/>
            <a:ext cx="46657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chemeClr val="bg1">
                    <a:lumMod val="75000"/>
                  </a:schemeClr>
                </a:solidFill>
              </a:rPr>
              <a:t>*maximum age for rotavirus vaccination</a:t>
            </a:r>
            <a:endParaRPr lang="en-US" sz="2800" b="1" i="1" u="sng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624BACF9-E6CF-0B2E-6886-FEFE3717A8D1}"/>
              </a:ext>
            </a:extLst>
          </p:cNvPr>
          <p:cNvSpPr/>
          <p:nvPr/>
        </p:nvSpPr>
        <p:spPr>
          <a:xfrm>
            <a:off x="5251269" y="3118958"/>
            <a:ext cx="925161" cy="1408222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7963ED-C103-EDE0-B82B-DCB84D210A8F}"/>
              </a:ext>
            </a:extLst>
          </p:cNvPr>
          <p:cNvSpPr txBox="1"/>
          <p:nvPr/>
        </p:nvSpPr>
        <p:spPr>
          <a:xfrm>
            <a:off x="7759153" y="2090172"/>
            <a:ext cx="437279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Problematic because </a:t>
            </a:r>
          </a:p>
          <a:p>
            <a:pPr marL="514350" indent="-514350">
              <a:buAutoNum type="arabicParenR"/>
            </a:pPr>
            <a:r>
              <a:rPr lang="en-US" sz="2800" b="1" dirty="0"/>
              <a:t>Children who are “undervaccinated” are overlooked</a:t>
            </a:r>
          </a:p>
          <a:p>
            <a:pPr marL="514350" indent="-514350">
              <a:buAutoNum type="arabicParenR"/>
            </a:pPr>
            <a:r>
              <a:rPr lang="en-US" sz="2800" b="1" dirty="0"/>
              <a:t>Measure of schedule adherence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FEDF4CE-D872-7BAC-D3DE-C16C2BED2588}"/>
              </a:ext>
            </a:extLst>
          </p:cNvPr>
          <p:cNvSpPr txBox="1"/>
          <p:nvPr/>
        </p:nvSpPr>
        <p:spPr>
          <a:xfrm>
            <a:off x="5712920" y="5169195"/>
            <a:ext cx="606302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/>
              <a:t>Both are associated with factors that reflect inequitable access to preventive services</a:t>
            </a: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3349931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8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E16C768-14AB-4810-8F72-BA6404A0D198}"/>
              </a:ext>
            </a:extLst>
          </p:cNvPr>
          <p:cNvSpPr/>
          <p:nvPr/>
        </p:nvSpPr>
        <p:spPr>
          <a:xfrm>
            <a:off x="-8965" y="1748117"/>
            <a:ext cx="12202252" cy="3223945"/>
          </a:xfrm>
          <a:prstGeom prst="rect">
            <a:avLst/>
          </a:prstGeom>
          <a:solidFill>
            <a:srgbClr val="7030A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DD677429-1AE3-468B-A029-CDFBBE33908C}"/>
              </a:ext>
            </a:extLst>
          </p:cNvPr>
          <p:cNvSpPr txBox="1"/>
          <p:nvPr/>
        </p:nvSpPr>
        <p:spPr>
          <a:xfrm>
            <a:off x="483043" y="523390"/>
            <a:ext cx="72761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Objectives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7E1142-EC88-3AE6-10A8-3F48A9C1CA4B}"/>
              </a:ext>
            </a:extLst>
          </p:cNvPr>
          <p:cNvSpPr txBox="1"/>
          <p:nvPr/>
        </p:nvSpPr>
        <p:spPr>
          <a:xfrm>
            <a:off x="214387" y="2029028"/>
            <a:ext cx="1145765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1) Quantify U.S. children who had at least one invalid vaccination (overall &amp; each vaccination series)   	</a:t>
            </a:r>
          </a:p>
          <a:p>
            <a:endParaRPr lang="en-US" sz="3200" b="1" dirty="0"/>
          </a:p>
          <a:p>
            <a:r>
              <a:rPr lang="en-US" sz="3200" b="1" dirty="0"/>
              <a:t>2) Identify household, provider, and demographic factors associated with receiving an invalid vaccination dose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BB7466-5919-EEC4-746A-ED2F67510E38}"/>
              </a:ext>
            </a:extLst>
          </p:cNvPr>
          <p:cNvSpPr txBox="1"/>
          <p:nvPr/>
        </p:nvSpPr>
        <p:spPr>
          <a:xfrm>
            <a:off x="286104" y="5184604"/>
            <a:ext cx="114576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Hypothesis: Factors that indicate fragmented care would be associated with invalid vaccination</a:t>
            </a:r>
          </a:p>
        </p:txBody>
      </p:sp>
    </p:spTree>
    <p:extLst>
      <p:ext uri="{BB962C8B-B14F-4D97-AF65-F5344CB8AC3E}">
        <p14:creationId xmlns:p14="http://schemas.microsoft.com/office/powerpoint/2010/main" val="4181773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8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Box 92">
            <a:extLst>
              <a:ext uri="{FF2B5EF4-FFF2-40B4-BE49-F238E27FC236}">
                <a16:creationId xmlns:a16="http://schemas.microsoft.com/office/drawing/2014/main" id="{8F77812E-6C16-42A3-984B-2C005D886DE4}"/>
              </a:ext>
            </a:extLst>
          </p:cNvPr>
          <p:cNvSpPr txBox="1"/>
          <p:nvPr/>
        </p:nvSpPr>
        <p:spPr>
          <a:xfrm>
            <a:off x="299827" y="1606556"/>
            <a:ext cx="1085026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200" b="1" dirty="0"/>
              <a:t>National Immunization Survey-Child 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sz="3200" b="1" dirty="0"/>
              <a:t>Annual phone survey, provider-verified records children ages 19-35 months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sz="3200" b="1" dirty="0"/>
              <a:t>Current dataset used for national vaccination coverage</a:t>
            </a:r>
          </a:p>
          <a:p>
            <a:pPr lvl="1"/>
            <a:endParaRPr lang="en-US" sz="1200" b="1" dirty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200" b="1" dirty="0"/>
              <a:t>2011-2020 survey years</a:t>
            </a:r>
          </a:p>
          <a:p>
            <a:endParaRPr lang="en-US" sz="1200" b="1" dirty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200" b="1" dirty="0"/>
              <a:t>10 vaccination series recommended during study period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3927FF-2C25-E88A-70EB-32017F68ED1B}"/>
              </a:ext>
            </a:extLst>
          </p:cNvPr>
          <p:cNvSpPr txBox="1"/>
          <p:nvPr/>
        </p:nvSpPr>
        <p:spPr>
          <a:xfrm>
            <a:off x="483043" y="523390"/>
            <a:ext cx="72761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METHODS</a:t>
            </a:r>
          </a:p>
        </p:txBody>
      </p:sp>
    </p:spTree>
    <p:extLst>
      <p:ext uri="{BB962C8B-B14F-4D97-AF65-F5344CB8AC3E}">
        <p14:creationId xmlns:p14="http://schemas.microsoft.com/office/powerpoint/2010/main" val="2463016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3923</TotalTime>
  <Words>1203</Words>
  <Application>Microsoft Macintosh PowerPoint</Application>
  <PresentationFormat>Widescreen</PresentationFormat>
  <Paragraphs>219</Paragraphs>
  <Slides>18</Slides>
  <Notes>16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NIS-Child 2011-2020, N=161,187  16.2% (95% CI: 15.9-16.6%) of U.S. children 0-35 months with an invalid vaccination </vt:lpstr>
      <vt:lpstr>Most common reasons vaccinations considered invalid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Albers, Alexandria</dc:creator>
  <cp:lastModifiedBy>Albers, Alexandria</cp:lastModifiedBy>
  <cp:revision>884</cp:revision>
  <dcterms:created xsi:type="dcterms:W3CDTF">2023-03-02T17:32:39Z</dcterms:created>
  <dcterms:modified xsi:type="dcterms:W3CDTF">2024-02-28T23:58:38Z</dcterms:modified>
</cp:coreProperties>
</file>