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545" r:id="rId4"/>
    <p:sldId id="588" r:id="rId5"/>
    <p:sldId id="581" r:id="rId6"/>
    <p:sldId id="582" r:id="rId7"/>
    <p:sldId id="587" r:id="rId8"/>
    <p:sldId id="583" r:id="rId9"/>
    <p:sldId id="371" r:id="rId10"/>
    <p:sldId id="368" r:id="rId11"/>
    <p:sldId id="585" r:id="rId12"/>
    <p:sldId id="589" r:id="rId13"/>
    <p:sldId id="549" r:id="rId14"/>
    <p:sldId id="551" r:id="rId15"/>
    <p:sldId id="552" r:id="rId16"/>
    <p:sldId id="560" r:id="rId17"/>
    <p:sldId id="580" r:id="rId18"/>
    <p:sldId id="5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35AA"/>
    <a:srgbClr val="9E6A93"/>
    <a:srgbClr val="FFF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85" autoAdjust="0"/>
    <p:restoredTop sz="89879" autoAdjust="0"/>
  </p:normalViewPr>
  <p:slideViewPr>
    <p:cSldViewPr snapToGrid="0">
      <p:cViewPr varScale="1">
        <p:scale>
          <a:sx n="143" d="100"/>
          <a:sy n="143" d="100"/>
        </p:scale>
        <p:origin x="416" y="2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4327-F082-48A9-9C92-36DFE71B2D65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8C93-AAEE-478F-8DB2-CB0B8B9D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4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03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04AAE4-A9E4-4C51-1C76-2E6F7056A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57826E-7E25-AABB-DB27-56EDE0FA71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B1DEFB-45EA-8B9F-3D9E-8DD0F4CBD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32D8F-B8FA-0DCF-8110-0D2D33DE0A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33EFB-E583-4F6A-99C4-E2932438E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4D2C4B-A9C3-5250-3511-85E8D528BD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016A24-7F6F-C821-8FA2-98278C963B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53CEF-62DF-FEA0-8E0E-885F73AD7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53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7363C-C90F-CDD4-9067-7366FCB29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DB739C-D0BF-2C76-5338-59BDBA74F3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C17432-8B5A-341E-40AE-EA49C8D275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D2699-C87B-5BB7-D465-D7B85E8642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53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8ED617-5AE8-629D-8332-E1F452C01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78B92E-122E-4CF7-1003-798228E84A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E39752-E663-F13B-2BB6-C6CA4B5F15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47EF5-8003-D5C4-6BA9-B4DC19CC6C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8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085C5F-9D1B-69F1-6764-682CE89424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1FC0DD-4CA3-D70B-B0EA-431AD17E02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2C2C2E-776B-5023-CE3E-2AB390FEB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1A30F-871A-4F36-8374-61C6215F2E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96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C3054-708D-2676-36EE-0EF698BDE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D685E8-F237-2912-0EC5-650B9E1CCC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8F83EF-B1F7-72F0-CF84-54F74DAF2A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E129C-1960-D84B-B0CC-ACECD5EC2F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4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The recommended ACIP guidelines reflect the need to balance the presence of maternal antibodies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 (Body CS)"/>
              </a:rPr>
              <a:t>6–8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immunological development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9,10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and epidemiological trends of disease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 to optimize children’s immunity against VPDs.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7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The recommended ACIP guidelines reflect the need to balance the presence of maternal antibodies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 (Body CS)"/>
              </a:rPr>
              <a:t>6–8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immunological development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9,10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and epidemiological trends of disease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 to optimize children’s immunity against VPDs.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7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The recommended ACIP guidelines reflect the need to balance the presence of maternal antibodies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 (Body CS)"/>
              </a:rPr>
              <a:t>6–8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immunological development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9,10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and epidemiological trends of disease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 to optimize children’s immunity against VPDs.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4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The recommended ACIP guidelines reflect the need to balance the presence of maternal antibodies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 (Body CS)"/>
              </a:rPr>
              <a:t>6–8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immunological development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9,10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and epidemiological trends of disease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 to optimize children’s immunity against VPDs.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3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The recommended ACIP guidelines reflect the need to balance the presence of maternal antibodies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 (Body CS)"/>
              </a:rPr>
              <a:t>6–8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immunological development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9,10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and epidemiological trends of disease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 to optimize children’s immunity against VPDs.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35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The recommended ACIP guidelines reflect the need to balance the presence of maternal antibodies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 (Body CS)"/>
              </a:rPr>
              <a:t>6–8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immunological development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9,10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, and epidemiological trends of disease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10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Body CS)"/>
              </a:rPr>
              <a:t> to optimize children’s immunity against VPDs.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3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2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28C93-AAEE-478F-8DB2-CB0B8B9DFD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4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BED0-F94C-406F-843E-76D4B8253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7DFE2-B20A-43B3-9D49-494902F11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DEE03-44F0-4E3C-9809-594E6FD5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2191F-F208-4EFC-9709-E2353E4F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F9E1D-5AFC-4DE4-8126-8D0B1198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7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1ACDD-3DC0-42DB-8B80-7BBA499A6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5B4AF-F603-4FFE-9133-F0CB69017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4810D-DE26-4908-971C-9BFB6945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2D6A7-58FE-469B-8D27-C94D5764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44C2C-58D9-4833-AC41-F8E28D2D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2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4AFFD-0E52-4399-A45C-0A858992D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3F759-589F-4D77-82DD-C54812C45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DD2AA-CC7D-4960-9ADC-9F6138F5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02700-1F7F-4BE7-B6BE-743EF888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6AE22-2CB9-42C3-B508-1D2078D8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9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EE07-6A53-48A6-9DC6-6B0EADEA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802E6-712D-4E1B-9B14-4F0036042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AC709-EC80-4F19-A2F5-6A42AAF4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CB336-143D-4F9C-9E14-F0B575FA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D07F1-14D2-48BC-B01E-9EB0C5B3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2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1D8C-168C-49DA-ADF4-53F059A1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8B201-46FE-4CE6-AFBB-ED9D197FA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7FB91-42CA-4557-AF1D-2D8F743A8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D3F8-CF7C-42B0-A28C-8930399A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316C9-A858-4A39-BE08-43AC9956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6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8316B-E3F1-4DAE-8792-4EA15EFB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06916-CF12-4971-94B4-A39A7707F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FB959-0684-40F3-8875-01FBA9A0D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D50CA-C2B6-43EC-A4CA-5106477E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F8ABE-8455-42D7-A33D-77CD4647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B0267-E83F-45D7-AD13-AED902C3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2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261D-FCF0-4F7A-A3DC-48B7CCB6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16133-316D-4049-A9D7-F2F290041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F2B1E-21E9-46D6-86AA-113BC9AAA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E3A4D-0D73-4702-A193-C166FBC57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8A670-0572-422B-8E8F-767D97AB3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71BB9-6606-4E08-8BBC-7EAA6887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26C17-23B3-4CCA-8811-D84B9E41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97FCA-CC89-43BB-8870-FF5E71B8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0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8ACC-F0C9-45ED-995E-2BEF205F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009A7-E0B2-404A-B33E-D841066E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653C6-6DB2-4DC7-95A0-0D02E8A1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FAD39-5919-4F05-979D-415594F7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14574-CBDD-44D1-A224-4925866E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F5A20-ED13-4BDB-A055-B0ED3DF5B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4CC30-C6A9-4E7D-85E6-33792318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CA78-50E1-497E-BC48-35B10D296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48741-703C-4F20-B849-C9FC3294B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1E183-0539-42A9-BC05-81208C671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EAB1B-6520-4BBC-8F52-EECAA88A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38DC-82B4-493E-BA2B-95BC67B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1D349-F2A1-4999-999F-26E9AD90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6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4A95-D53B-42BD-B7A6-43FD49DF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30C53-8DC9-43B6-9D03-AA06CA857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C3766-F847-489D-BACA-42BCB0E7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45550-369F-414D-BEC6-CB450070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4E07C-4159-43CD-B1E1-DDC0B7D4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E5897-BBF9-48B7-A4D1-CD3EBFD1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6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71D33-0D04-4ACA-AB7F-27703323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C7AB2-D8EA-4730-85D5-205986E62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ACE04-4C56-479F-A362-6825FAB9A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9E209-A8BB-4141-909D-A621BCC0BA9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E1BA1-36B7-4844-82AE-746117E5E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DC74-AC41-46CA-8041-E0A655F15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4DF7-5610-4854-BC8B-6E79B976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: Single Corner Rounded 183">
            <a:extLst>
              <a:ext uri="{FF2B5EF4-FFF2-40B4-BE49-F238E27FC236}">
                <a16:creationId xmlns:a16="http://schemas.microsoft.com/office/drawing/2014/main" id="{C49EFFA0-ACF5-41F9-8F69-54DC52FFC218}"/>
              </a:ext>
            </a:extLst>
          </p:cNvPr>
          <p:cNvSpPr/>
          <p:nvPr/>
        </p:nvSpPr>
        <p:spPr>
          <a:xfrm>
            <a:off x="925995" y="343258"/>
            <a:ext cx="6989840" cy="6131413"/>
          </a:xfrm>
          <a:prstGeom prst="round1Rect">
            <a:avLst/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4B916900-DBF5-4457-989E-8A0F634461E0}"/>
              </a:ext>
            </a:extLst>
          </p:cNvPr>
          <p:cNvSpPr txBox="1">
            <a:spLocks/>
          </p:cNvSpPr>
          <p:nvPr/>
        </p:nvSpPr>
        <p:spPr>
          <a:xfrm>
            <a:off x="1022683" y="697652"/>
            <a:ext cx="65345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Invalid vaccinations among US children ages 0-35 months: National Immunization Survey-Child 2011-2020 </a:t>
            </a:r>
          </a:p>
        </p:txBody>
      </p:sp>
      <p:grpSp>
        <p:nvGrpSpPr>
          <p:cNvPr id="112" name="Google Shape;4698;p44">
            <a:extLst>
              <a:ext uri="{FF2B5EF4-FFF2-40B4-BE49-F238E27FC236}">
                <a16:creationId xmlns:a16="http://schemas.microsoft.com/office/drawing/2014/main" id="{D2377A1A-6E50-4B9E-9536-C22D04D3DD0C}"/>
              </a:ext>
            </a:extLst>
          </p:cNvPr>
          <p:cNvGrpSpPr/>
          <p:nvPr/>
        </p:nvGrpSpPr>
        <p:grpSpPr>
          <a:xfrm>
            <a:off x="1671735" y="5573749"/>
            <a:ext cx="492581" cy="446641"/>
            <a:chOff x="2248364" y="4141325"/>
            <a:chExt cx="401846" cy="396577"/>
          </a:xfrm>
          <a:solidFill>
            <a:srgbClr val="FFFFFF">
              <a:lumMod val="85000"/>
            </a:srgbClr>
          </a:solidFill>
        </p:grpSpPr>
        <p:sp>
          <p:nvSpPr>
            <p:cNvPr id="113" name="Google Shape;4699;p44">
              <a:extLst>
                <a:ext uri="{FF2B5EF4-FFF2-40B4-BE49-F238E27FC236}">
                  <a16:creationId xmlns:a16="http://schemas.microsoft.com/office/drawing/2014/main" id="{D71847D5-7FBB-477A-A3A0-9622CC119E71}"/>
                </a:ext>
              </a:extLst>
            </p:cNvPr>
            <p:cNvSpPr/>
            <p:nvPr/>
          </p:nvSpPr>
          <p:spPr>
            <a:xfrm>
              <a:off x="2493901" y="4445485"/>
              <a:ext cx="57457" cy="60612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4700;p44">
              <a:extLst>
                <a:ext uri="{FF2B5EF4-FFF2-40B4-BE49-F238E27FC236}">
                  <a16:creationId xmlns:a16="http://schemas.microsoft.com/office/drawing/2014/main" id="{4C54D30A-6EE3-4E46-9EF6-D7747F7387F0}"/>
                </a:ext>
              </a:extLst>
            </p:cNvPr>
            <p:cNvSpPr/>
            <p:nvPr/>
          </p:nvSpPr>
          <p:spPr>
            <a:xfrm>
              <a:off x="2359647" y="4449302"/>
              <a:ext cx="56605" cy="61212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4701;p44">
              <a:extLst>
                <a:ext uri="{FF2B5EF4-FFF2-40B4-BE49-F238E27FC236}">
                  <a16:creationId xmlns:a16="http://schemas.microsoft.com/office/drawing/2014/main" id="{BB57A9D5-4200-4A20-A0DC-655ACEAEB06A}"/>
                </a:ext>
              </a:extLst>
            </p:cNvPr>
            <p:cNvSpPr/>
            <p:nvPr/>
          </p:nvSpPr>
          <p:spPr>
            <a:xfrm>
              <a:off x="2276887" y="4268763"/>
              <a:ext cx="63578" cy="46067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4702;p44">
              <a:extLst>
                <a:ext uri="{FF2B5EF4-FFF2-40B4-BE49-F238E27FC236}">
                  <a16:creationId xmlns:a16="http://schemas.microsoft.com/office/drawing/2014/main" id="{BDE5BAFC-B5CF-4869-AD7D-DBD9312D2257}"/>
                </a:ext>
              </a:extLst>
            </p:cNvPr>
            <p:cNvSpPr/>
            <p:nvPr/>
          </p:nvSpPr>
          <p:spPr>
            <a:xfrm>
              <a:off x="2358669" y="4171331"/>
              <a:ext cx="51115" cy="62222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4703;p44">
              <a:extLst>
                <a:ext uri="{FF2B5EF4-FFF2-40B4-BE49-F238E27FC236}">
                  <a16:creationId xmlns:a16="http://schemas.microsoft.com/office/drawing/2014/main" id="{3DEEA52C-A239-4174-96B8-4E2E76B0AF0A}"/>
                </a:ext>
              </a:extLst>
            </p:cNvPr>
            <p:cNvSpPr/>
            <p:nvPr/>
          </p:nvSpPr>
          <p:spPr>
            <a:xfrm>
              <a:off x="2553344" y="4237653"/>
              <a:ext cx="65251" cy="53450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4704;p44">
              <a:extLst>
                <a:ext uri="{FF2B5EF4-FFF2-40B4-BE49-F238E27FC236}">
                  <a16:creationId xmlns:a16="http://schemas.microsoft.com/office/drawing/2014/main" id="{ED8BDED4-9025-4818-B81D-DE5813E681FD}"/>
                </a:ext>
              </a:extLst>
            </p:cNvPr>
            <p:cNvSpPr/>
            <p:nvPr/>
          </p:nvSpPr>
          <p:spPr>
            <a:xfrm>
              <a:off x="2562936" y="4367930"/>
              <a:ext cx="65251" cy="47203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4705;p44">
              <a:extLst>
                <a:ext uri="{FF2B5EF4-FFF2-40B4-BE49-F238E27FC236}">
                  <a16:creationId xmlns:a16="http://schemas.microsoft.com/office/drawing/2014/main" id="{54B44700-D532-4909-846C-56BAA51FC729}"/>
                </a:ext>
              </a:extLst>
            </p:cNvPr>
            <p:cNvSpPr/>
            <p:nvPr/>
          </p:nvSpPr>
          <p:spPr>
            <a:xfrm>
              <a:off x="2478062" y="4173571"/>
              <a:ext cx="51336" cy="62884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4706;p44">
              <a:extLst>
                <a:ext uri="{FF2B5EF4-FFF2-40B4-BE49-F238E27FC236}">
                  <a16:creationId xmlns:a16="http://schemas.microsoft.com/office/drawing/2014/main" id="{47D724F3-720A-4214-BDB9-35DCAA393B6D}"/>
                </a:ext>
              </a:extLst>
            </p:cNvPr>
            <p:cNvSpPr/>
            <p:nvPr/>
          </p:nvSpPr>
          <p:spPr>
            <a:xfrm>
              <a:off x="2280863" y="4382192"/>
              <a:ext cx="67301" cy="52093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4707;p44">
              <a:extLst>
                <a:ext uri="{FF2B5EF4-FFF2-40B4-BE49-F238E27FC236}">
                  <a16:creationId xmlns:a16="http://schemas.microsoft.com/office/drawing/2014/main" id="{52BAC26B-133D-40BF-9FC5-6BE5A7094544}"/>
                </a:ext>
              </a:extLst>
            </p:cNvPr>
            <p:cNvSpPr/>
            <p:nvPr/>
          </p:nvSpPr>
          <p:spPr>
            <a:xfrm>
              <a:off x="2303990" y="4210423"/>
              <a:ext cx="301200" cy="263874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4708;p44">
              <a:extLst>
                <a:ext uri="{FF2B5EF4-FFF2-40B4-BE49-F238E27FC236}">
                  <a16:creationId xmlns:a16="http://schemas.microsoft.com/office/drawing/2014/main" id="{4D567E96-FEAA-483D-A3D3-FCA377C592A2}"/>
                </a:ext>
              </a:extLst>
            </p:cNvPr>
            <p:cNvSpPr/>
            <p:nvPr/>
          </p:nvSpPr>
          <p:spPr>
            <a:xfrm>
              <a:off x="2409626" y="4141325"/>
              <a:ext cx="73202" cy="75947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4709;p44">
              <a:extLst>
                <a:ext uri="{FF2B5EF4-FFF2-40B4-BE49-F238E27FC236}">
                  <a16:creationId xmlns:a16="http://schemas.microsoft.com/office/drawing/2014/main" id="{39AB057B-21AE-444B-B35E-1C60D2B900E4}"/>
                </a:ext>
              </a:extLst>
            </p:cNvPr>
            <p:cNvSpPr/>
            <p:nvPr/>
          </p:nvSpPr>
          <p:spPr>
            <a:xfrm>
              <a:off x="2420574" y="4461797"/>
              <a:ext cx="72981" cy="76105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4710;p44">
              <a:extLst>
                <a:ext uri="{FF2B5EF4-FFF2-40B4-BE49-F238E27FC236}">
                  <a16:creationId xmlns:a16="http://schemas.microsoft.com/office/drawing/2014/main" id="{A86BC21B-EF38-4428-BE19-DE56A55FCE89}"/>
                </a:ext>
              </a:extLst>
            </p:cNvPr>
            <p:cNvSpPr/>
            <p:nvPr/>
          </p:nvSpPr>
          <p:spPr>
            <a:xfrm>
              <a:off x="2571581" y="4292774"/>
              <a:ext cx="78629" cy="61559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4711;p44">
              <a:extLst>
                <a:ext uri="{FF2B5EF4-FFF2-40B4-BE49-F238E27FC236}">
                  <a16:creationId xmlns:a16="http://schemas.microsoft.com/office/drawing/2014/main" id="{51875E0D-F6FF-4500-9F44-48D5FE43C213}"/>
                </a:ext>
              </a:extLst>
            </p:cNvPr>
            <p:cNvSpPr/>
            <p:nvPr/>
          </p:nvSpPr>
          <p:spPr>
            <a:xfrm>
              <a:off x="2538957" y="4417656"/>
              <a:ext cx="86201" cy="69321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4712;p44">
              <a:extLst>
                <a:ext uri="{FF2B5EF4-FFF2-40B4-BE49-F238E27FC236}">
                  <a16:creationId xmlns:a16="http://schemas.microsoft.com/office/drawing/2014/main" id="{627A37B6-EA3A-4F73-A60B-C6507166345D}"/>
                </a:ext>
              </a:extLst>
            </p:cNvPr>
            <p:cNvSpPr/>
            <p:nvPr/>
          </p:nvSpPr>
          <p:spPr>
            <a:xfrm>
              <a:off x="2278118" y="4188937"/>
              <a:ext cx="79639" cy="76294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4713;p44">
              <a:extLst>
                <a:ext uri="{FF2B5EF4-FFF2-40B4-BE49-F238E27FC236}">
                  <a16:creationId xmlns:a16="http://schemas.microsoft.com/office/drawing/2014/main" id="{E63EA2B2-9B78-46E4-93F5-71076E4230A5}"/>
                </a:ext>
              </a:extLst>
            </p:cNvPr>
            <p:cNvSpPr/>
            <p:nvPr/>
          </p:nvSpPr>
          <p:spPr>
            <a:xfrm>
              <a:off x="2248364" y="4328648"/>
              <a:ext cx="80617" cy="61401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4714;p44">
              <a:extLst>
                <a:ext uri="{FF2B5EF4-FFF2-40B4-BE49-F238E27FC236}">
                  <a16:creationId xmlns:a16="http://schemas.microsoft.com/office/drawing/2014/main" id="{1E507A48-AC12-479B-BF51-F032C4EAAFA9}"/>
                </a:ext>
              </a:extLst>
            </p:cNvPr>
            <p:cNvSpPr/>
            <p:nvPr/>
          </p:nvSpPr>
          <p:spPr>
            <a:xfrm>
              <a:off x="2291527" y="4430150"/>
              <a:ext cx="78692" cy="76262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4715;p44">
              <a:extLst>
                <a:ext uri="{FF2B5EF4-FFF2-40B4-BE49-F238E27FC236}">
                  <a16:creationId xmlns:a16="http://schemas.microsoft.com/office/drawing/2014/main" id="{0E561096-D589-4CE1-810F-462AB79DDA4B}"/>
                </a:ext>
              </a:extLst>
            </p:cNvPr>
            <p:cNvSpPr/>
            <p:nvPr/>
          </p:nvSpPr>
          <p:spPr>
            <a:xfrm>
              <a:off x="2527472" y="4173571"/>
              <a:ext cx="80585" cy="77272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4717C82-B968-450B-A3D6-E0E933AF6914}"/>
              </a:ext>
            </a:extLst>
          </p:cNvPr>
          <p:cNvSpPr/>
          <p:nvPr/>
        </p:nvSpPr>
        <p:spPr>
          <a:xfrm>
            <a:off x="910442" y="4132019"/>
            <a:ext cx="7453629" cy="2343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93E1C05-BA35-44F3-BF20-F35DD32B7652}"/>
              </a:ext>
            </a:extLst>
          </p:cNvPr>
          <p:cNvSpPr txBox="1"/>
          <p:nvPr/>
        </p:nvSpPr>
        <p:spPr>
          <a:xfrm>
            <a:off x="1022683" y="4301571"/>
            <a:ext cx="67627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Grad Con </a:t>
            </a:r>
          </a:p>
          <a:p>
            <a:r>
              <a:rPr lang="en-US" sz="2800" b="1" dirty="0"/>
              <a:t>March 2024</a:t>
            </a:r>
          </a:p>
          <a:p>
            <a:endParaRPr lang="en-US" sz="2800" b="1" dirty="0"/>
          </a:p>
          <a:p>
            <a:r>
              <a:rPr lang="en-US" sz="2800" b="1" dirty="0"/>
              <a:t>Presenter: Alexandria Albers, Public Health</a:t>
            </a:r>
          </a:p>
          <a:p>
            <a:r>
              <a:rPr lang="en-US" sz="2800" b="1" dirty="0"/>
              <a:t>Dissertation Advisor: Sophia Newcomer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6163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D7F1FCF4-FF1F-4C52-9052-67E097E36F70}"/>
              </a:ext>
            </a:extLst>
          </p:cNvPr>
          <p:cNvSpPr txBox="1">
            <a:spLocks/>
          </p:cNvSpPr>
          <p:nvPr/>
        </p:nvSpPr>
        <p:spPr>
          <a:xfrm>
            <a:off x="367619" y="1698424"/>
            <a:ext cx="10694828" cy="496779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Diphtheria-tetanus-acellular pertussis </a:t>
            </a:r>
            <a:r>
              <a:rPr lang="en-US" sz="2800" dirty="0">
                <a:solidFill>
                  <a:schemeClr val="tx1"/>
                </a:solidFill>
              </a:rPr>
              <a:t>(4 dose series)                       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Pneumococcal conjugate</a:t>
            </a:r>
            <a:r>
              <a:rPr lang="en-US" sz="2800" dirty="0">
                <a:solidFill>
                  <a:schemeClr val="tx1"/>
                </a:solidFill>
              </a:rPr>
              <a:t> (4)</a:t>
            </a:r>
          </a:p>
          <a:p>
            <a:pPr>
              <a:spcBef>
                <a:spcPts val="600"/>
              </a:spcBef>
            </a:pPr>
            <a:r>
              <a:rPr lang="en-US" sz="2800" b="1" i="1" dirty="0">
                <a:solidFill>
                  <a:schemeClr val="tx1"/>
                </a:solidFill>
              </a:rPr>
              <a:t>Haemophilus influenzae </a:t>
            </a:r>
            <a:r>
              <a:rPr lang="en-US" sz="2800" b="1" dirty="0">
                <a:solidFill>
                  <a:schemeClr val="tx1"/>
                </a:solidFill>
              </a:rPr>
              <a:t>type b </a:t>
            </a:r>
            <a:r>
              <a:rPr lang="en-US" sz="2800" dirty="0">
                <a:solidFill>
                  <a:schemeClr val="tx1"/>
                </a:solidFill>
              </a:rPr>
              <a:t>(Hib) (3 or 4, brand dependent)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Poliovirus </a:t>
            </a:r>
            <a:r>
              <a:rPr lang="en-US" sz="2800" dirty="0">
                <a:solidFill>
                  <a:schemeClr val="tx1"/>
                </a:solidFill>
              </a:rPr>
              <a:t>(3)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Hepatitis B </a:t>
            </a:r>
            <a:r>
              <a:rPr lang="en-US" sz="2800" dirty="0">
                <a:solidFill>
                  <a:schemeClr val="tx1"/>
                </a:solidFill>
              </a:rPr>
              <a:t>(3)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Rotavirus </a:t>
            </a:r>
            <a:r>
              <a:rPr lang="en-US" sz="2800" dirty="0">
                <a:solidFill>
                  <a:schemeClr val="tx1"/>
                </a:solidFill>
              </a:rPr>
              <a:t>(2 or 3, brand dependent)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Hepatitis A </a:t>
            </a:r>
            <a:r>
              <a:rPr lang="en-US" sz="2800" dirty="0">
                <a:solidFill>
                  <a:schemeClr val="tx1"/>
                </a:solidFill>
              </a:rPr>
              <a:t>(2)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Influenza </a:t>
            </a:r>
            <a:r>
              <a:rPr lang="en-US" sz="2800" dirty="0">
                <a:solidFill>
                  <a:schemeClr val="tx1"/>
                </a:solidFill>
              </a:rPr>
              <a:t>(2)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Measles-mumps-rubella</a:t>
            </a:r>
            <a:r>
              <a:rPr lang="en-US" sz="2800" dirty="0">
                <a:solidFill>
                  <a:schemeClr val="tx1"/>
                </a:solidFill>
              </a:rPr>
              <a:t> (MMR) (1)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</a:rPr>
              <a:t>Varicella </a:t>
            </a:r>
            <a:r>
              <a:rPr lang="en-US" sz="2800" dirty="0">
                <a:solidFill>
                  <a:schemeClr val="tx1"/>
                </a:solidFill>
              </a:rPr>
              <a:t>(1)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0FA944-7782-7627-6104-DB76DF9EB47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METHODS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A3D52C-7C30-45EC-8345-D61B64920639}"/>
              </a:ext>
            </a:extLst>
          </p:cNvPr>
          <p:cNvSpPr txBox="1"/>
          <p:nvPr/>
        </p:nvSpPr>
        <p:spPr>
          <a:xfrm>
            <a:off x="483043" y="1175204"/>
            <a:ext cx="910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/>
              <a:t>Vaccination series (# of recommended doses)</a:t>
            </a:r>
          </a:p>
        </p:txBody>
      </p:sp>
    </p:spTree>
    <p:extLst>
      <p:ext uri="{BB962C8B-B14F-4D97-AF65-F5344CB8AC3E}">
        <p14:creationId xmlns:p14="http://schemas.microsoft.com/office/powerpoint/2010/main" val="184110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8F77812E-6C16-42A3-984B-2C005D886DE4}"/>
              </a:ext>
            </a:extLst>
          </p:cNvPr>
          <p:cNvSpPr txBox="1"/>
          <p:nvPr/>
        </p:nvSpPr>
        <p:spPr>
          <a:xfrm>
            <a:off x="5024226" y="273445"/>
            <a:ext cx="1869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Analyses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5AB91-C208-7D18-23CE-A94E3FCF2311}"/>
              </a:ext>
            </a:extLst>
          </p:cNvPr>
          <p:cNvSpPr txBox="1"/>
          <p:nvPr/>
        </p:nvSpPr>
        <p:spPr>
          <a:xfrm>
            <a:off x="2281027" y="2209607"/>
            <a:ext cx="2210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Descriptive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C92885-5D78-373B-44E7-C9D86253C174}"/>
              </a:ext>
            </a:extLst>
          </p:cNvPr>
          <p:cNvSpPr txBox="1"/>
          <p:nvPr/>
        </p:nvSpPr>
        <p:spPr>
          <a:xfrm>
            <a:off x="833718" y="2908853"/>
            <a:ext cx="5100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Quantified children with an invalid vaccination and reasons why doses invalid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731C3ACF-C9EA-C321-FD43-AD85EFFAEF52}"/>
              </a:ext>
            </a:extLst>
          </p:cNvPr>
          <p:cNvSpPr/>
          <p:nvPr/>
        </p:nvSpPr>
        <p:spPr>
          <a:xfrm rot="5400000">
            <a:off x="5580530" y="-289653"/>
            <a:ext cx="546848" cy="4778191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8E4ED-7367-A8C7-19F9-1C1BE58DD56B}"/>
              </a:ext>
            </a:extLst>
          </p:cNvPr>
          <p:cNvSpPr txBox="1"/>
          <p:nvPr/>
        </p:nvSpPr>
        <p:spPr>
          <a:xfrm rot="20705261">
            <a:off x="9272861" y="1408033"/>
            <a:ext cx="24924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(weighted, national estimates)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AC618-5F21-5ED0-DEAF-AD15294F6C8B}"/>
              </a:ext>
            </a:extLst>
          </p:cNvPr>
          <p:cNvSpPr txBox="1"/>
          <p:nvPr/>
        </p:nvSpPr>
        <p:spPr>
          <a:xfrm>
            <a:off x="337673" y="4829834"/>
            <a:ext cx="52652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Hepatitis A Example:</a:t>
            </a:r>
          </a:p>
          <a:p>
            <a:r>
              <a:rPr lang="en-US" sz="2800" b="1" dirty="0"/>
              <a:t>Minimum age, dose 1: 361 days</a:t>
            </a:r>
          </a:p>
          <a:p>
            <a:r>
              <a:rPr lang="en-US" sz="2800" b="1" dirty="0"/>
              <a:t>Minimum dose-interval: 177 days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122AB2B-E7B1-4A66-3262-2EB6AB3EB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845444"/>
              </p:ext>
            </p:extLst>
          </p:nvPr>
        </p:nvGraphicFramePr>
        <p:xfrm>
          <a:off x="5853954" y="4485134"/>
          <a:ext cx="5710518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3506">
                  <a:extLst>
                    <a:ext uri="{9D8B030D-6E8A-4147-A177-3AD203B41FA5}">
                      <a16:colId xmlns:a16="http://schemas.microsoft.com/office/drawing/2014/main" val="2213583063"/>
                    </a:ext>
                  </a:extLst>
                </a:gridCol>
                <a:gridCol w="1903506">
                  <a:extLst>
                    <a:ext uri="{9D8B030D-6E8A-4147-A177-3AD203B41FA5}">
                      <a16:colId xmlns:a16="http://schemas.microsoft.com/office/drawing/2014/main" val="1820614343"/>
                    </a:ext>
                  </a:extLst>
                </a:gridCol>
                <a:gridCol w="1903506">
                  <a:extLst>
                    <a:ext uri="{9D8B030D-6E8A-4147-A177-3AD203B41FA5}">
                      <a16:colId xmlns:a16="http://schemas.microsoft.com/office/drawing/2014/main" val="4200647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Age (days) Dose 1 Hep A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Age (days) Dose 2 Hep A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97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380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849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4A2B1D-A8AD-4EA3-E7BA-919AAC2E1B97}"/>
              </a:ext>
            </a:extLst>
          </p:cNvPr>
          <p:cNvSpPr txBox="1"/>
          <p:nvPr/>
        </p:nvSpPr>
        <p:spPr>
          <a:xfrm>
            <a:off x="2655846" y="877034"/>
            <a:ext cx="72232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Looked through ACIP recommendations, compiled all minimum age and interval recommendations</a:t>
            </a:r>
            <a:endParaRPr lang="en-US" sz="2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8B507A-B0F2-5E54-09D6-1952DE809803}"/>
              </a:ext>
            </a:extLst>
          </p:cNvPr>
          <p:cNvGrpSpPr/>
          <p:nvPr/>
        </p:nvGrpSpPr>
        <p:grpSpPr>
          <a:xfrm>
            <a:off x="5096435" y="5308094"/>
            <a:ext cx="506508" cy="329472"/>
            <a:chOff x="7844118" y="6295446"/>
            <a:chExt cx="506508" cy="32947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7F64658-11ED-14C6-6ECF-9B4A518A8A3E}"/>
                </a:ext>
              </a:extLst>
            </p:cNvPr>
            <p:cNvCxnSpPr>
              <a:cxnSpLocks/>
            </p:cNvCxnSpPr>
            <p:nvPr/>
          </p:nvCxnSpPr>
          <p:spPr>
            <a:xfrm>
              <a:off x="7844118" y="6460182"/>
              <a:ext cx="143435" cy="164736"/>
            </a:xfrm>
            <a:prstGeom prst="line">
              <a:avLst/>
            </a:prstGeom>
            <a:ln w="28575">
              <a:solidFill>
                <a:srgbClr val="D335AA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4B55855-35E9-C939-86C4-6ED40B08A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78588" y="6295446"/>
              <a:ext cx="372038" cy="329472"/>
            </a:xfrm>
            <a:prstGeom prst="line">
              <a:avLst/>
            </a:prstGeom>
            <a:ln w="28575">
              <a:solidFill>
                <a:srgbClr val="D335AA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551262B5-C9E1-602A-C62E-EE513EE7DAAE}"/>
              </a:ext>
            </a:extLst>
          </p:cNvPr>
          <p:cNvSpPr/>
          <p:nvPr/>
        </p:nvSpPr>
        <p:spPr>
          <a:xfrm rot="16200000">
            <a:off x="9471212" y="5824864"/>
            <a:ext cx="304800" cy="1084730"/>
          </a:xfrm>
          <a:prstGeom prst="leftBracket">
            <a:avLst/>
          </a:prstGeom>
          <a:ln w="28575">
            <a:solidFill>
              <a:srgbClr val="D335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>
            <a:extLst>
              <a:ext uri="{FF2B5EF4-FFF2-40B4-BE49-F238E27FC236}">
                <a16:creationId xmlns:a16="http://schemas.microsoft.com/office/drawing/2014/main" id="{CBC08175-99B8-CD0B-F06D-14AF7F9C0E36}"/>
              </a:ext>
            </a:extLst>
          </p:cNvPr>
          <p:cNvSpPr/>
          <p:nvPr/>
        </p:nvSpPr>
        <p:spPr>
          <a:xfrm>
            <a:off x="5269510" y="5630136"/>
            <a:ext cx="476870" cy="70166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0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9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8F77812E-6C16-42A3-984B-2C005D886DE4}"/>
              </a:ext>
            </a:extLst>
          </p:cNvPr>
          <p:cNvSpPr txBox="1"/>
          <p:nvPr/>
        </p:nvSpPr>
        <p:spPr>
          <a:xfrm>
            <a:off x="5024226" y="273445"/>
            <a:ext cx="1869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Analyses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5AB91-C208-7D18-23CE-A94E3FCF2311}"/>
              </a:ext>
            </a:extLst>
          </p:cNvPr>
          <p:cNvSpPr txBox="1"/>
          <p:nvPr/>
        </p:nvSpPr>
        <p:spPr>
          <a:xfrm>
            <a:off x="2281027" y="2209607"/>
            <a:ext cx="2210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Descriptive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6DAD48-7578-0C40-A5D8-8EFEFB9588EA}"/>
              </a:ext>
            </a:extLst>
          </p:cNvPr>
          <p:cNvSpPr txBox="1"/>
          <p:nvPr/>
        </p:nvSpPr>
        <p:spPr>
          <a:xfrm>
            <a:off x="7258926" y="2209607"/>
            <a:ext cx="2210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Analytical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C92885-5D78-373B-44E7-C9D86253C174}"/>
              </a:ext>
            </a:extLst>
          </p:cNvPr>
          <p:cNvSpPr txBox="1"/>
          <p:nvPr/>
        </p:nvSpPr>
        <p:spPr>
          <a:xfrm>
            <a:off x="833718" y="2908853"/>
            <a:ext cx="5100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Quantified children with an invalid vaccination and reasons why doses invalid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731C3ACF-C9EA-C321-FD43-AD85EFFAEF52}"/>
              </a:ext>
            </a:extLst>
          </p:cNvPr>
          <p:cNvSpPr/>
          <p:nvPr/>
        </p:nvSpPr>
        <p:spPr>
          <a:xfrm rot="5400000">
            <a:off x="5580530" y="-289653"/>
            <a:ext cx="546848" cy="4778191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8E4ED-7367-A8C7-19F9-1C1BE58DD56B}"/>
              </a:ext>
            </a:extLst>
          </p:cNvPr>
          <p:cNvSpPr txBox="1"/>
          <p:nvPr/>
        </p:nvSpPr>
        <p:spPr>
          <a:xfrm rot="20705261">
            <a:off x="9272861" y="1408033"/>
            <a:ext cx="24924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(weighted, national estimates)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A2B1D-A8AD-4EA3-E7BA-919AAC2E1B97}"/>
              </a:ext>
            </a:extLst>
          </p:cNvPr>
          <p:cNvSpPr txBox="1"/>
          <p:nvPr/>
        </p:nvSpPr>
        <p:spPr>
          <a:xfrm>
            <a:off x="2655846" y="877034"/>
            <a:ext cx="72232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Looked through ACIP recommendations, compiled all minimum age and interval recommendations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9B0CC9-3D61-92DE-9AA2-641775E4614F}"/>
              </a:ext>
            </a:extLst>
          </p:cNvPr>
          <p:cNvSpPr txBox="1"/>
          <p:nvPr/>
        </p:nvSpPr>
        <p:spPr>
          <a:xfrm>
            <a:off x="6267476" y="3072802"/>
            <a:ext cx="52622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Logistic regression model </a:t>
            </a:r>
          </a:p>
          <a:p>
            <a:endParaRPr lang="en-US" sz="2800" b="1" dirty="0"/>
          </a:p>
          <a:p>
            <a:r>
              <a:rPr lang="en-US" sz="2800" b="1" dirty="0"/>
              <a:t>Exposures: Household, provider, demographic factors</a:t>
            </a:r>
          </a:p>
          <a:p>
            <a:r>
              <a:rPr lang="en-US" sz="2800" b="1" dirty="0"/>
              <a:t>Outcome: invalid vaccination (y/n)</a:t>
            </a:r>
          </a:p>
        </p:txBody>
      </p:sp>
    </p:spTree>
    <p:extLst>
      <p:ext uri="{BB962C8B-B14F-4D97-AF65-F5344CB8AC3E}">
        <p14:creationId xmlns:p14="http://schemas.microsoft.com/office/powerpoint/2010/main" val="7686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C0B401-373A-ACAE-ACA9-C657B77DE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D5AA84-4194-BA8C-0935-C534CC01E15D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5D610-CDBF-8F42-B4F8-78460BC81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7039" y="1169721"/>
            <a:ext cx="11717922" cy="527306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F9A3C1-BF5A-1C06-65C4-1AA42A6C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364" y="2478741"/>
            <a:ext cx="6015318" cy="243391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NIS-Child 2011-2020, N=161,187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16.2% (95% CI: 15.9-16.6%) of U.S. children 0-35 months with an invalid vaccination</a:t>
            </a:r>
            <a:br>
              <a:rPr lang="en-US" sz="2800" b="1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396E6-4872-F021-988E-17F75090E2E4}"/>
              </a:ext>
            </a:extLst>
          </p:cNvPr>
          <p:cNvSpPr txBox="1"/>
          <p:nvPr/>
        </p:nvSpPr>
        <p:spPr>
          <a:xfrm>
            <a:off x="7326406" y="1236240"/>
            <a:ext cx="14231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+mn-lt"/>
              </a:rPr>
              <a:t>n= 23,682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1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8A2550-FB02-DE22-3F30-625971C8F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7EA7-EF04-5424-FDB2-AD7F5976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32" y="1488464"/>
            <a:ext cx="7232170" cy="71937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Most common reasons vaccinations considered invalid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D344F4C9-43F5-7B10-8C33-D071B5289B13}"/>
              </a:ext>
            </a:extLst>
          </p:cNvPr>
          <p:cNvSpPr txBox="1">
            <a:spLocks/>
          </p:cNvSpPr>
          <p:nvPr/>
        </p:nvSpPr>
        <p:spPr>
          <a:xfrm>
            <a:off x="376584" y="2199487"/>
            <a:ext cx="5099412" cy="496779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71" name="Google Shape;4698;p44">
            <a:extLst>
              <a:ext uri="{FF2B5EF4-FFF2-40B4-BE49-F238E27FC236}">
                <a16:creationId xmlns:a16="http://schemas.microsoft.com/office/drawing/2014/main" id="{19DA2048-F439-49CE-A6FD-A3DF08D50FF6}"/>
              </a:ext>
            </a:extLst>
          </p:cNvPr>
          <p:cNvGrpSpPr/>
          <p:nvPr/>
        </p:nvGrpSpPr>
        <p:grpSpPr>
          <a:xfrm>
            <a:off x="101711" y="2760551"/>
            <a:ext cx="407343" cy="356423"/>
            <a:chOff x="2248364" y="4141325"/>
            <a:chExt cx="401846" cy="396577"/>
          </a:xfrm>
          <a:solidFill>
            <a:schemeClr val="accent5">
              <a:lumMod val="75000"/>
            </a:schemeClr>
          </a:solidFill>
        </p:grpSpPr>
        <p:sp>
          <p:nvSpPr>
            <p:cNvPr id="72" name="Google Shape;4699;p44">
              <a:extLst>
                <a:ext uri="{FF2B5EF4-FFF2-40B4-BE49-F238E27FC236}">
                  <a16:creationId xmlns:a16="http://schemas.microsoft.com/office/drawing/2014/main" id="{0EEE4700-29ED-30AC-D1A2-857F6C8ED25C}"/>
                </a:ext>
              </a:extLst>
            </p:cNvPr>
            <p:cNvSpPr/>
            <p:nvPr/>
          </p:nvSpPr>
          <p:spPr>
            <a:xfrm>
              <a:off x="2493901" y="4445485"/>
              <a:ext cx="57457" cy="60612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700;p44">
              <a:extLst>
                <a:ext uri="{FF2B5EF4-FFF2-40B4-BE49-F238E27FC236}">
                  <a16:creationId xmlns:a16="http://schemas.microsoft.com/office/drawing/2014/main" id="{D27FD3AE-267F-B7B4-F4C3-B9FCBF0206F8}"/>
                </a:ext>
              </a:extLst>
            </p:cNvPr>
            <p:cNvSpPr/>
            <p:nvPr/>
          </p:nvSpPr>
          <p:spPr>
            <a:xfrm>
              <a:off x="2359647" y="4449302"/>
              <a:ext cx="56605" cy="61212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701;p44">
              <a:extLst>
                <a:ext uri="{FF2B5EF4-FFF2-40B4-BE49-F238E27FC236}">
                  <a16:creationId xmlns:a16="http://schemas.microsoft.com/office/drawing/2014/main" id="{EF970E3A-0C7C-D0DF-6347-4434197BD456}"/>
                </a:ext>
              </a:extLst>
            </p:cNvPr>
            <p:cNvSpPr/>
            <p:nvPr/>
          </p:nvSpPr>
          <p:spPr>
            <a:xfrm>
              <a:off x="2276887" y="4268763"/>
              <a:ext cx="63578" cy="46067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702;p44">
              <a:extLst>
                <a:ext uri="{FF2B5EF4-FFF2-40B4-BE49-F238E27FC236}">
                  <a16:creationId xmlns:a16="http://schemas.microsoft.com/office/drawing/2014/main" id="{22FCD92D-D903-49FC-FFC7-C45253DC3F9E}"/>
                </a:ext>
              </a:extLst>
            </p:cNvPr>
            <p:cNvSpPr/>
            <p:nvPr/>
          </p:nvSpPr>
          <p:spPr>
            <a:xfrm>
              <a:off x="2358669" y="4171331"/>
              <a:ext cx="51115" cy="62222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4703;p44">
              <a:extLst>
                <a:ext uri="{FF2B5EF4-FFF2-40B4-BE49-F238E27FC236}">
                  <a16:creationId xmlns:a16="http://schemas.microsoft.com/office/drawing/2014/main" id="{C673740D-9AB3-41B6-4C84-E29F6A52A691}"/>
                </a:ext>
              </a:extLst>
            </p:cNvPr>
            <p:cNvSpPr/>
            <p:nvPr/>
          </p:nvSpPr>
          <p:spPr>
            <a:xfrm>
              <a:off x="2553344" y="4237653"/>
              <a:ext cx="65251" cy="53450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4704;p44">
              <a:extLst>
                <a:ext uri="{FF2B5EF4-FFF2-40B4-BE49-F238E27FC236}">
                  <a16:creationId xmlns:a16="http://schemas.microsoft.com/office/drawing/2014/main" id="{9832EF16-3D82-9FEE-6DEB-3E29CA2C9697}"/>
                </a:ext>
              </a:extLst>
            </p:cNvPr>
            <p:cNvSpPr/>
            <p:nvPr/>
          </p:nvSpPr>
          <p:spPr>
            <a:xfrm>
              <a:off x="2562936" y="4367930"/>
              <a:ext cx="65251" cy="47203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4705;p44">
              <a:extLst>
                <a:ext uri="{FF2B5EF4-FFF2-40B4-BE49-F238E27FC236}">
                  <a16:creationId xmlns:a16="http://schemas.microsoft.com/office/drawing/2014/main" id="{7579E07F-6742-9760-CE23-0602CAFDE7AA}"/>
                </a:ext>
              </a:extLst>
            </p:cNvPr>
            <p:cNvSpPr/>
            <p:nvPr/>
          </p:nvSpPr>
          <p:spPr>
            <a:xfrm>
              <a:off x="2478062" y="4173571"/>
              <a:ext cx="51336" cy="62884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4706;p44">
              <a:extLst>
                <a:ext uri="{FF2B5EF4-FFF2-40B4-BE49-F238E27FC236}">
                  <a16:creationId xmlns:a16="http://schemas.microsoft.com/office/drawing/2014/main" id="{AB5B0AA6-3AF9-0ECD-D50E-B07176EC67F9}"/>
                </a:ext>
              </a:extLst>
            </p:cNvPr>
            <p:cNvSpPr/>
            <p:nvPr/>
          </p:nvSpPr>
          <p:spPr>
            <a:xfrm>
              <a:off x="2280863" y="4382192"/>
              <a:ext cx="67301" cy="52093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4707;p44">
              <a:extLst>
                <a:ext uri="{FF2B5EF4-FFF2-40B4-BE49-F238E27FC236}">
                  <a16:creationId xmlns:a16="http://schemas.microsoft.com/office/drawing/2014/main" id="{C5C4F2A5-DFA3-D9A6-4392-F6027DF4C344}"/>
                </a:ext>
              </a:extLst>
            </p:cNvPr>
            <p:cNvSpPr/>
            <p:nvPr/>
          </p:nvSpPr>
          <p:spPr>
            <a:xfrm>
              <a:off x="2303990" y="4210423"/>
              <a:ext cx="301200" cy="263874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4708;p44">
              <a:extLst>
                <a:ext uri="{FF2B5EF4-FFF2-40B4-BE49-F238E27FC236}">
                  <a16:creationId xmlns:a16="http://schemas.microsoft.com/office/drawing/2014/main" id="{0C8BB128-D093-E1E7-1BDD-1CB1BBB9E0F6}"/>
                </a:ext>
              </a:extLst>
            </p:cNvPr>
            <p:cNvSpPr/>
            <p:nvPr/>
          </p:nvSpPr>
          <p:spPr>
            <a:xfrm>
              <a:off x="2409626" y="4141325"/>
              <a:ext cx="73202" cy="75947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4709;p44">
              <a:extLst>
                <a:ext uri="{FF2B5EF4-FFF2-40B4-BE49-F238E27FC236}">
                  <a16:creationId xmlns:a16="http://schemas.microsoft.com/office/drawing/2014/main" id="{0F207437-8AFB-A71D-A957-AA48CE14494D}"/>
                </a:ext>
              </a:extLst>
            </p:cNvPr>
            <p:cNvSpPr/>
            <p:nvPr/>
          </p:nvSpPr>
          <p:spPr>
            <a:xfrm>
              <a:off x="2420574" y="4461797"/>
              <a:ext cx="72981" cy="76105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4710;p44">
              <a:extLst>
                <a:ext uri="{FF2B5EF4-FFF2-40B4-BE49-F238E27FC236}">
                  <a16:creationId xmlns:a16="http://schemas.microsoft.com/office/drawing/2014/main" id="{C9C621F4-EC4C-F921-EF8D-C9715EAA4DDC}"/>
                </a:ext>
              </a:extLst>
            </p:cNvPr>
            <p:cNvSpPr/>
            <p:nvPr/>
          </p:nvSpPr>
          <p:spPr>
            <a:xfrm>
              <a:off x="2571581" y="4292774"/>
              <a:ext cx="78629" cy="61559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4711;p44">
              <a:extLst>
                <a:ext uri="{FF2B5EF4-FFF2-40B4-BE49-F238E27FC236}">
                  <a16:creationId xmlns:a16="http://schemas.microsoft.com/office/drawing/2014/main" id="{AA7A768D-6867-B4AE-5DC4-79EA6AFC66F1}"/>
                </a:ext>
              </a:extLst>
            </p:cNvPr>
            <p:cNvSpPr/>
            <p:nvPr/>
          </p:nvSpPr>
          <p:spPr>
            <a:xfrm>
              <a:off x="2538957" y="4417656"/>
              <a:ext cx="86201" cy="69321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4712;p44">
              <a:extLst>
                <a:ext uri="{FF2B5EF4-FFF2-40B4-BE49-F238E27FC236}">
                  <a16:creationId xmlns:a16="http://schemas.microsoft.com/office/drawing/2014/main" id="{19B4C7FD-B130-C202-0469-275FA66401D5}"/>
                </a:ext>
              </a:extLst>
            </p:cNvPr>
            <p:cNvSpPr/>
            <p:nvPr/>
          </p:nvSpPr>
          <p:spPr>
            <a:xfrm>
              <a:off x="2278118" y="4188937"/>
              <a:ext cx="79639" cy="76294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4713;p44">
              <a:extLst>
                <a:ext uri="{FF2B5EF4-FFF2-40B4-BE49-F238E27FC236}">
                  <a16:creationId xmlns:a16="http://schemas.microsoft.com/office/drawing/2014/main" id="{A490B0F0-9D51-7F2F-81CE-265B4FDE97CE}"/>
                </a:ext>
              </a:extLst>
            </p:cNvPr>
            <p:cNvSpPr/>
            <p:nvPr/>
          </p:nvSpPr>
          <p:spPr>
            <a:xfrm>
              <a:off x="2248364" y="4328648"/>
              <a:ext cx="80617" cy="61401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4714;p44">
              <a:extLst>
                <a:ext uri="{FF2B5EF4-FFF2-40B4-BE49-F238E27FC236}">
                  <a16:creationId xmlns:a16="http://schemas.microsoft.com/office/drawing/2014/main" id="{2E7B298E-CBDB-DBA3-4EE2-5E072EFA7E8C}"/>
                </a:ext>
              </a:extLst>
            </p:cNvPr>
            <p:cNvSpPr/>
            <p:nvPr/>
          </p:nvSpPr>
          <p:spPr>
            <a:xfrm>
              <a:off x="2291527" y="4430150"/>
              <a:ext cx="78692" cy="76262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4715;p44">
              <a:extLst>
                <a:ext uri="{FF2B5EF4-FFF2-40B4-BE49-F238E27FC236}">
                  <a16:creationId xmlns:a16="http://schemas.microsoft.com/office/drawing/2014/main" id="{27818D45-3E6B-6467-7306-E9BFF72AEEC2}"/>
                </a:ext>
              </a:extLst>
            </p:cNvPr>
            <p:cNvSpPr/>
            <p:nvPr/>
          </p:nvSpPr>
          <p:spPr>
            <a:xfrm>
              <a:off x="2527472" y="4173571"/>
              <a:ext cx="80585" cy="77272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4C88E8A-F027-6962-F90B-A42DDF6F7C24}"/>
              </a:ext>
            </a:extLst>
          </p:cNvPr>
          <p:cNvSpPr txBox="1"/>
          <p:nvPr/>
        </p:nvSpPr>
        <p:spPr>
          <a:xfrm>
            <a:off x="553785" y="2643320"/>
            <a:ext cx="81330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Hib 3-dose, 3</a:t>
            </a:r>
            <a:r>
              <a:rPr lang="en-US" sz="3000" b="1" baseline="30000" dirty="0"/>
              <a:t>rd</a:t>
            </a:r>
            <a:r>
              <a:rPr lang="en-US" sz="3000" b="1" dirty="0"/>
              <a:t> dose &lt; minimum age (361d)</a:t>
            </a:r>
          </a:p>
          <a:p>
            <a:endParaRPr lang="en-US" sz="3000" b="1" dirty="0"/>
          </a:p>
          <a:p>
            <a:r>
              <a:rPr lang="en-US" sz="3000" b="1" dirty="0"/>
              <a:t>Rotavirus 3-dose, 1</a:t>
            </a:r>
            <a:r>
              <a:rPr lang="en-US" sz="3000" b="1" baseline="30000" dirty="0"/>
              <a:t>st</a:t>
            </a:r>
            <a:r>
              <a:rPr lang="en-US" sz="3000" b="1" dirty="0"/>
              <a:t> dose &gt; maximum age (104d)</a:t>
            </a:r>
          </a:p>
          <a:p>
            <a:endParaRPr lang="en-US" sz="3000" b="1" dirty="0"/>
          </a:p>
          <a:p>
            <a:r>
              <a:rPr lang="en-US" sz="3000" b="1" dirty="0"/>
              <a:t>Hepatitis A, 1</a:t>
            </a:r>
            <a:r>
              <a:rPr lang="en-US" sz="3000" b="1" baseline="30000" dirty="0"/>
              <a:t>st</a:t>
            </a:r>
            <a:r>
              <a:rPr lang="en-US" sz="3000" b="1" dirty="0"/>
              <a:t> to 2</a:t>
            </a:r>
            <a:r>
              <a:rPr lang="en-US" sz="3000" b="1" baseline="30000" dirty="0"/>
              <a:t>nd</a:t>
            </a:r>
            <a:r>
              <a:rPr lang="en-US" sz="3000" b="1" dirty="0"/>
              <a:t> dose interval (177d)</a:t>
            </a:r>
          </a:p>
        </p:txBody>
      </p:sp>
      <p:grpSp>
        <p:nvGrpSpPr>
          <p:cNvPr id="8" name="Google Shape;4698;p44">
            <a:extLst>
              <a:ext uri="{FF2B5EF4-FFF2-40B4-BE49-F238E27FC236}">
                <a16:creationId xmlns:a16="http://schemas.microsoft.com/office/drawing/2014/main" id="{CF2D2F78-5493-4BA1-1D26-C8CD59D1EE06}"/>
              </a:ext>
            </a:extLst>
          </p:cNvPr>
          <p:cNvGrpSpPr/>
          <p:nvPr/>
        </p:nvGrpSpPr>
        <p:grpSpPr>
          <a:xfrm>
            <a:off x="96731" y="3639251"/>
            <a:ext cx="411480" cy="356616"/>
            <a:chOff x="2248364" y="4141325"/>
            <a:chExt cx="401846" cy="396577"/>
          </a:xfrm>
          <a:solidFill>
            <a:schemeClr val="accent5">
              <a:lumMod val="75000"/>
            </a:schemeClr>
          </a:solidFill>
        </p:grpSpPr>
        <p:sp>
          <p:nvSpPr>
            <p:cNvPr id="9" name="Google Shape;4699;p44">
              <a:extLst>
                <a:ext uri="{FF2B5EF4-FFF2-40B4-BE49-F238E27FC236}">
                  <a16:creationId xmlns:a16="http://schemas.microsoft.com/office/drawing/2014/main" id="{8F0998A0-D3D4-ECEB-1080-78A59DD1C888}"/>
                </a:ext>
              </a:extLst>
            </p:cNvPr>
            <p:cNvSpPr/>
            <p:nvPr/>
          </p:nvSpPr>
          <p:spPr>
            <a:xfrm>
              <a:off x="2493901" y="4445485"/>
              <a:ext cx="57457" cy="60612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4700;p44">
              <a:extLst>
                <a:ext uri="{FF2B5EF4-FFF2-40B4-BE49-F238E27FC236}">
                  <a16:creationId xmlns:a16="http://schemas.microsoft.com/office/drawing/2014/main" id="{3AE4B881-A57C-3780-5689-A1B626664042}"/>
                </a:ext>
              </a:extLst>
            </p:cNvPr>
            <p:cNvSpPr/>
            <p:nvPr/>
          </p:nvSpPr>
          <p:spPr>
            <a:xfrm>
              <a:off x="2359647" y="4449302"/>
              <a:ext cx="56605" cy="61212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4701;p44">
              <a:extLst>
                <a:ext uri="{FF2B5EF4-FFF2-40B4-BE49-F238E27FC236}">
                  <a16:creationId xmlns:a16="http://schemas.microsoft.com/office/drawing/2014/main" id="{D5CDFFDB-FD38-26C4-E5BA-C378C1F2CEAF}"/>
                </a:ext>
              </a:extLst>
            </p:cNvPr>
            <p:cNvSpPr/>
            <p:nvPr/>
          </p:nvSpPr>
          <p:spPr>
            <a:xfrm>
              <a:off x="2276887" y="4268763"/>
              <a:ext cx="63578" cy="46067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4702;p44">
              <a:extLst>
                <a:ext uri="{FF2B5EF4-FFF2-40B4-BE49-F238E27FC236}">
                  <a16:creationId xmlns:a16="http://schemas.microsoft.com/office/drawing/2014/main" id="{E921FE2D-3631-F7FA-393F-0032ACBECDA3}"/>
                </a:ext>
              </a:extLst>
            </p:cNvPr>
            <p:cNvSpPr/>
            <p:nvPr/>
          </p:nvSpPr>
          <p:spPr>
            <a:xfrm>
              <a:off x="2358669" y="4171331"/>
              <a:ext cx="51115" cy="62222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4703;p44">
              <a:extLst>
                <a:ext uri="{FF2B5EF4-FFF2-40B4-BE49-F238E27FC236}">
                  <a16:creationId xmlns:a16="http://schemas.microsoft.com/office/drawing/2014/main" id="{424E28A8-43BD-AA20-E9E5-120FD03C6EC8}"/>
                </a:ext>
              </a:extLst>
            </p:cNvPr>
            <p:cNvSpPr/>
            <p:nvPr/>
          </p:nvSpPr>
          <p:spPr>
            <a:xfrm>
              <a:off x="2553344" y="4237653"/>
              <a:ext cx="65251" cy="53450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4704;p44">
              <a:extLst>
                <a:ext uri="{FF2B5EF4-FFF2-40B4-BE49-F238E27FC236}">
                  <a16:creationId xmlns:a16="http://schemas.microsoft.com/office/drawing/2014/main" id="{776CDC9D-3832-FD90-BA61-2BCCF5114A66}"/>
                </a:ext>
              </a:extLst>
            </p:cNvPr>
            <p:cNvSpPr/>
            <p:nvPr/>
          </p:nvSpPr>
          <p:spPr>
            <a:xfrm>
              <a:off x="2562936" y="4367930"/>
              <a:ext cx="65251" cy="47203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4705;p44">
              <a:extLst>
                <a:ext uri="{FF2B5EF4-FFF2-40B4-BE49-F238E27FC236}">
                  <a16:creationId xmlns:a16="http://schemas.microsoft.com/office/drawing/2014/main" id="{09F36439-6D46-83D5-975B-BFB74C4CEE66}"/>
                </a:ext>
              </a:extLst>
            </p:cNvPr>
            <p:cNvSpPr/>
            <p:nvPr/>
          </p:nvSpPr>
          <p:spPr>
            <a:xfrm>
              <a:off x="2478062" y="4173571"/>
              <a:ext cx="51336" cy="62884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4706;p44">
              <a:extLst>
                <a:ext uri="{FF2B5EF4-FFF2-40B4-BE49-F238E27FC236}">
                  <a16:creationId xmlns:a16="http://schemas.microsoft.com/office/drawing/2014/main" id="{5013D1DE-C2CF-DC66-E527-D1F356F56263}"/>
                </a:ext>
              </a:extLst>
            </p:cNvPr>
            <p:cNvSpPr/>
            <p:nvPr/>
          </p:nvSpPr>
          <p:spPr>
            <a:xfrm>
              <a:off x="2280863" y="4382192"/>
              <a:ext cx="67301" cy="52093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4707;p44">
              <a:extLst>
                <a:ext uri="{FF2B5EF4-FFF2-40B4-BE49-F238E27FC236}">
                  <a16:creationId xmlns:a16="http://schemas.microsoft.com/office/drawing/2014/main" id="{BD664EEC-ABCF-1D87-4ED2-E2CA533F753F}"/>
                </a:ext>
              </a:extLst>
            </p:cNvPr>
            <p:cNvSpPr/>
            <p:nvPr/>
          </p:nvSpPr>
          <p:spPr>
            <a:xfrm>
              <a:off x="2303990" y="4210423"/>
              <a:ext cx="301200" cy="263874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4708;p44">
              <a:extLst>
                <a:ext uri="{FF2B5EF4-FFF2-40B4-BE49-F238E27FC236}">
                  <a16:creationId xmlns:a16="http://schemas.microsoft.com/office/drawing/2014/main" id="{B646FE3C-130A-2355-4DF6-5D0A47D93649}"/>
                </a:ext>
              </a:extLst>
            </p:cNvPr>
            <p:cNvSpPr/>
            <p:nvPr/>
          </p:nvSpPr>
          <p:spPr>
            <a:xfrm>
              <a:off x="2409626" y="4141325"/>
              <a:ext cx="73202" cy="75947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4709;p44">
              <a:extLst>
                <a:ext uri="{FF2B5EF4-FFF2-40B4-BE49-F238E27FC236}">
                  <a16:creationId xmlns:a16="http://schemas.microsoft.com/office/drawing/2014/main" id="{73E64BD7-92A9-4CFC-A10E-66B8BA1D36D4}"/>
                </a:ext>
              </a:extLst>
            </p:cNvPr>
            <p:cNvSpPr/>
            <p:nvPr/>
          </p:nvSpPr>
          <p:spPr>
            <a:xfrm>
              <a:off x="2420574" y="4461797"/>
              <a:ext cx="72981" cy="76105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4710;p44">
              <a:extLst>
                <a:ext uri="{FF2B5EF4-FFF2-40B4-BE49-F238E27FC236}">
                  <a16:creationId xmlns:a16="http://schemas.microsoft.com/office/drawing/2014/main" id="{E47B636D-5C20-23D6-ED6B-DBE0FC9DAC98}"/>
                </a:ext>
              </a:extLst>
            </p:cNvPr>
            <p:cNvSpPr/>
            <p:nvPr/>
          </p:nvSpPr>
          <p:spPr>
            <a:xfrm>
              <a:off x="2571581" y="4292774"/>
              <a:ext cx="78629" cy="61559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4711;p44">
              <a:extLst>
                <a:ext uri="{FF2B5EF4-FFF2-40B4-BE49-F238E27FC236}">
                  <a16:creationId xmlns:a16="http://schemas.microsoft.com/office/drawing/2014/main" id="{601424DF-05F0-CADE-49E1-4644A54D67E6}"/>
                </a:ext>
              </a:extLst>
            </p:cNvPr>
            <p:cNvSpPr/>
            <p:nvPr/>
          </p:nvSpPr>
          <p:spPr>
            <a:xfrm>
              <a:off x="2538957" y="4417656"/>
              <a:ext cx="86201" cy="69321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4712;p44">
              <a:extLst>
                <a:ext uri="{FF2B5EF4-FFF2-40B4-BE49-F238E27FC236}">
                  <a16:creationId xmlns:a16="http://schemas.microsoft.com/office/drawing/2014/main" id="{3B43DC18-0D8B-F46A-313F-8D455D7375E9}"/>
                </a:ext>
              </a:extLst>
            </p:cNvPr>
            <p:cNvSpPr/>
            <p:nvPr/>
          </p:nvSpPr>
          <p:spPr>
            <a:xfrm>
              <a:off x="2278118" y="4188937"/>
              <a:ext cx="79639" cy="76294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4713;p44">
              <a:extLst>
                <a:ext uri="{FF2B5EF4-FFF2-40B4-BE49-F238E27FC236}">
                  <a16:creationId xmlns:a16="http://schemas.microsoft.com/office/drawing/2014/main" id="{79682C51-C04F-86A9-50CA-94EA353967B9}"/>
                </a:ext>
              </a:extLst>
            </p:cNvPr>
            <p:cNvSpPr/>
            <p:nvPr/>
          </p:nvSpPr>
          <p:spPr>
            <a:xfrm>
              <a:off x="2248364" y="4328648"/>
              <a:ext cx="80617" cy="61401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4714;p44">
              <a:extLst>
                <a:ext uri="{FF2B5EF4-FFF2-40B4-BE49-F238E27FC236}">
                  <a16:creationId xmlns:a16="http://schemas.microsoft.com/office/drawing/2014/main" id="{804B3635-2F98-A39F-94D1-DB3FE1F54D3C}"/>
                </a:ext>
              </a:extLst>
            </p:cNvPr>
            <p:cNvSpPr/>
            <p:nvPr/>
          </p:nvSpPr>
          <p:spPr>
            <a:xfrm>
              <a:off x="2291527" y="4430150"/>
              <a:ext cx="78692" cy="76262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4715;p44">
              <a:extLst>
                <a:ext uri="{FF2B5EF4-FFF2-40B4-BE49-F238E27FC236}">
                  <a16:creationId xmlns:a16="http://schemas.microsoft.com/office/drawing/2014/main" id="{7DDF7257-F368-3126-AC41-4443AB36A0AC}"/>
                </a:ext>
              </a:extLst>
            </p:cNvPr>
            <p:cNvSpPr/>
            <p:nvPr/>
          </p:nvSpPr>
          <p:spPr>
            <a:xfrm>
              <a:off x="2527472" y="4173571"/>
              <a:ext cx="80585" cy="77272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4698;p44">
            <a:extLst>
              <a:ext uri="{FF2B5EF4-FFF2-40B4-BE49-F238E27FC236}">
                <a16:creationId xmlns:a16="http://schemas.microsoft.com/office/drawing/2014/main" id="{E5E79456-2DB9-638B-11BF-42A69B94AB0A}"/>
              </a:ext>
            </a:extLst>
          </p:cNvPr>
          <p:cNvGrpSpPr/>
          <p:nvPr/>
        </p:nvGrpSpPr>
        <p:grpSpPr>
          <a:xfrm>
            <a:off x="93606" y="4571747"/>
            <a:ext cx="411480" cy="356616"/>
            <a:chOff x="2248364" y="4141325"/>
            <a:chExt cx="401846" cy="396577"/>
          </a:xfrm>
          <a:solidFill>
            <a:schemeClr val="accent5">
              <a:lumMod val="75000"/>
            </a:schemeClr>
          </a:solidFill>
        </p:grpSpPr>
        <p:sp>
          <p:nvSpPr>
            <p:cNvPr id="27" name="Google Shape;4699;p44">
              <a:extLst>
                <a:ext uri="{FF2B5EF4-FFF2-40B4-BE49-F238E27FC236}">
                  <a16:creationId xmlns:a16="http://schemas.microsoft.com/office/drawing/2014/main" id="{F0866ED3-C431-D015-4853-E6830268EE27}"/>
                </a:ext>
              </a:extLst>
            </p:cNvPr>
            <p:cNvSpPr/>
            <p:nvPr/>
          </p:nvSpPr>
          <p:spPr>
            <a:xfrm>
              <a:off x="2493901" y="4445485"/>
              <a:ext cx="57457" cy="60612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4700;p44">
              <a:extLst>
                <a:ext uri="{FF2B5EF4-FFF2-40B4-BE49-F238E27FC236}">
                  <a16:creationId xmlns:a16="http://schemas.microsoft.com/office/drawing/2014/main" id="{B50A0FF9-3B90-47C9-B862-7EB7F6D5B3F7}"/>
                </a:ext>
              </a:extLst>
            </p:cNvPr>
            <p:cNvSpPr/>
            <p:nvPr/>
          </p:nvSpPr>
          <p:spPr>
            <a:xfrm>
              <a:off x="2359647" y="4449302"/>
              <a:ext cx="56605" cy="61212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4701;p44">
              <a:extLst>
                <a:ext uri="{FF2B5EF4-FFF2-40B4-BE49-F238E27FC236}">
                  <a16:creationId xmlns:a16="http://schemas.microsoft.com/office/drawing/2014/main" id="{D8E02AA1-7B15-58DC-195D-0606AEFA09C1}"/>
                </a:ext>
              </a:extLst>
            </p:cNvPr>
            <p:cNvSpPr/>
            <p:nvPr/>
          </p:nvSpPr>
          <p:spPr>
            <a:xfrm>
              <a:off x="2276887" y="4268763"/>
              <a:ext cx="63578" cy="46067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4702;p44">
              <a:extLst>
                <a:ext uri="{FF2B5EF4-FFF2-40B4-BE49-F238E27FC236}">
                  <a16:creationId xmlns:a16="http://schemas.microsoft.com/office/drawing/2014/main" id="{D3776329-A645-2D7A-38F1-7BBAD91BF45A}"/>
                </a:ext>
              </a:extLst>
            </p:cNvPr>
            <p:cNvSpPr/>
            <p:nvPr/>
          </p:nvSpPr>
          <p:spPr>
            <a:xfrm>
              <a:off x="2358669" y="4171331"/>
              <a:ext cx="51115" cy="62222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4703;p44">
              <a:extLst>
                <a:ext uri="{FF2B5EF4-FFF2-40B4-BE49-F238E27FC236}">
                  <a16:creationId xmlns:a16="http://schemas.microsoft.com/office/drawing/2014/main" id="{410D2B7D-6A6C-D2CE-13E0-A5ED56E33499}"/>
                </a:ext>
              </a:extLst>
            </p:cNvPr>
            <p:cNvSpPr/>
            <p:nvPr/>
          </p:nvSpPr>
          <p:spPr>
            <a:xfrm>
              <a:off x="2553344" y="4237653"/>
              <a:ext cx="65251" cy="53450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4704;p44">
              <a:extLst>
                <a:ext uri="{FF2B5EF4-FFF2-40B4-BE49-F238E27FC236}">
                  <a16:creationId xmlns:a16="http://schemas.microsoft.com/office/drawing/2014/main" id="{14320FCF-7CE8-947E-964E-1153EF8CE8EB}"/>
                </a:ext>
              </a:extLst>
            </p:cNvPr>
            <p:cNvSpPr/>
            <p:nvPr/>
          </p:nvSpPr>
          <p:spPr>
            <a:xfrm>
              <a:off x="2562936" y="4367930"/>
              <a:ext cx="65251" cy="47203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4705;p44">
              <a:extLst>
                <a:ext uri="{FF2B5EF4-FFF2-40B4-BE49-F238E27FC236}">
                  <a16:creationId xmlns:a16="http://schemas.microsoft.com/office/drawing/2014/main" id="{C1BCAFE3-FC5B-C88D-0F85-39D5A582F13B}"/>
                </a:ext>
              </a:extLst>
            </p:cNvPr>
            <p:cNvSpPr/>
            <p:nvPr/>
          </p:nvSpPr>
          <p:spPr>
            <a:xfrm>
              <a:off x="2478062" y="4173571"/>
              <a:ext cx="51336" cy="62884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4706;p44">
              <a:extLst>
                <a:ext uri="{FF2B5EF4-FFF2-40B4-BE49-F238E27FC236}">
                  <a16:creationId xmlns:a16="http://schemas.microsoft.com/office/drawing/2014/main" id="{AC4FFE92-B663-50DF-83DE-BE97CD370E48}"/>
                </a:ext>
              </a:extLst>
            </p:cNvPr>
            <p:cNvSpPr/>
            <p:nvPr/>
          </p:nvSpPr>
          <p:spPr>
            <a:xfrm>
              <a:off x="2280863" y="4382192"/>
              <a:ext cx="67301" cy="52093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4707;p44">
              <a:extLst>
                <a:ext uri="{FF2B5EF4-FFF2-40B4-BE49-F238E27FC236}">
                  <a16:creationId xmlns:a16="http://schemas.microsoft.com/office/drawing/2014/main" id="{C4E9A1DC-2833-30F1-9A30-6DC88B175241}"/>
                </a:ext>
              </a:extLst>
            </p:cNvPr>
            <p:cNvSpPr/>
            <p:nvPr/>
          </p:nvSpPr>
          <p:spPr>
            <a:xfrm>
              <a:off x="2303990" y="4210423"/>
              <a:ext cx="301200" cy="263874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4708;p44">
              <a:extLst>
                <a:ext uri="{FF2B5EF4-FFF2-40B4-BE49-F238E27FC236}">
                  <a16:creationId xmlns:a16="http://schemas.microsoft.com/office/drawing/2014/main" id="{6F9DD906-562D-ED95-5D93-E702F3C1CEA3}"/>
                </a:ext>
              </a:extLst>
            </p:cNvPr>
            <p:cNvSpPr/>
            <p:nvPr/>
          </p:nvSpPr>
          <p:spPr>
            <a:xfrm>
              <a:off x="2409626" y="4141325"/>
              <a:ext cx="73202" cy="75947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4709;p44">
              <a:extLst>
                <a:ext uri="{FF2B5EF4-FFF2-40B4-BE49-F238E27FC236}">
                  <a16:creationId xmlns:a16="http://schemas.microsoft.com/office/drawing/2014/main" id="{3D702945-F31B-7835-E7C0-2CDA820D9AE0}"/>
                </a:ext>
              </a:extLst>
            </p:cNvPr>
            <p:cNvSpPr/>
            <p:nvPr/>
          </p:nvSpPr>
          <p:spPr>
            <a:xfrm>
              <a:off x="2420574" y="4461797"/>
              <a:ext cx="72981" cy="76105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4710;p44">
              <a:extLst>
                <a:ext uri="{FF2B5EF4-FFF2-40B4-BE49-F238E27FC236}">
                  <a16:creationId xmlns:a16="http://schemas.microsoft.com/office/drawing/2014/main" id="{5C3B0A14-8EB5-6ED1-23E5-08593FB281BE}"/>
                </a:ext>
              </a:extLst>
            </p:cNvPr>
            <p:cNvSpPr/>
            <p:nvPr/>
          </p:nvSpPr>
          <p:spPr>
            <a:xfrm>
              <a:off x="2571581" y="4292774"/>
              <a:ext cx="78629" cy="61559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4711;p44">
              <a:extLst>
                <a:ext uri="{FF2B5EF4-FFF2-40B4-BE49-F238E27FC236}">
                  <a16:creationId xmlns:a16="http://schemas.microsoft.com/office/drawing/2014/main" id="{50A1FF1C-02AD-10B2-9AE1-DDD14739B50C}"/>
                </a:ext>
              </a:extLst>
            </p:cNvPr>
            <p:cNvSpPr/>
            <p:nvPr/>
          </p:nvSpPr>
          <p:spPr>
            <a:xfrm>
              <a:off x="2538957" y="4417656"/>
              <a:ext cx="86201" cy="69321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712;p44">
              <a:extLst>
                <a:ext uri="{FF2B5EF4-FFF2-40B4-BE49-F238E27FC236}">
                  <a16:creationId xmlns:a16="http://schemas.microsoft.com/office/drawing/2014/main" id="{D79D3973-69E5-1B86-D4C5-DADDA2E9F3C1}"/>
                </a:ext>
              </a:extLst>
            </p:cNvPr>
            <p:cNvSpPr/>
            <p:nvPr/>
          </p:nvSpPr>
          <p:spPr>
            <a:xfrm>
              <a:off x="2278118" y="4188937"/>
              <a:ext cx="79639" cy="76294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713;p44">
              <a:extLst>
                <a:ext uri="{FF2B5EF4-FFF2-40B4-BE49-F238E27FC236}">
                  <a16:creationId xmlns:a16="http://schemas.microsoft.com/office/drawing/2014/main" id="{96E95A1D-347E-06F3-506F-F507BFBDD986}"/>
                </a:ext>
              </a:extLst>
            </p:cNvPr>
            <p:cNvSpPr/>
            <p:nvPr/>
          </p:nvSpPr>
          <p:spPr>
            <a:xfrm>
              <a:off x="2248364" y="4328648"/>
              <a:ext cx="80617" cy="61401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714;p44">
              <a:extLst>
                <a:ext uri="{FF2B5EF4-FFF2-40B4-BE49-F238E27FC236}">
                  <a16:creationId xmlns:a16="http://schemas.microsoft.com/office/drawing/2014/main" id="{7A23663A-9A14-1662-88A8-43A12159B52D}"/>
                </a:ext>
              </a:extLst>
            </p:cNvPr>
            <p:cNvSpPr/>
            <p:nvPr/>
          </p:nvSpPr>
          <p:spPr>
            <a:xfrm>
              <a:off x="2291527" y="4430150"/>
              <a:ext cx="78692" cy="76262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4715;p44">
              <a:extLst>
                <a:ext uri="{FF2B5EF4-FFF2-40B4-BE49-F238E27FC236}">
                  <a16:creationId xmlns:a16="http://schemas.microsoft.com/office/drawing/2014/main" id="{76A5CC05-189C-76B0-3F7A-2EF805395526}"/>
                </a:ext>
              </a:extLst>
            </p:cNvPr>
            <p:cNvSpPr/>
            <p:nvPr/>
          </p:nvSpPr>
          <p:spPr>
            <a:xfrm>
              <a:off x="2527472" y="4173571"/>
              <a:ext cx="80585" cy="77272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CC4ED5F5-D5DA-7EAF-691C-04D8977E1B2D}"/>
              </a:ext>
            </a:extLst>
          </p:cNvPr>
          <p:cNvSpPr txBox="1"/>
          <p:nvPr/>
        </p:nvSpPr>
        <p:spPr>
          <a:xfrm>
            <a:off x="8870778" y="3627712"/>
            <a:ext cx="3115035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</a:rPr>
              <a:t>131 days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DC9F07F-31BC-2FB2-F850-6AA172565C79}"/>
              </a:ext>
            </a:extLst>
          </p:cNvPr>
          <p:cNvSpPr txBox="1"/>
          <p:nvPr/>
        </p:nvSpPr>
        <p:spPr>
          <a:xfrm>
            <a:off x="8892986" y="2661203"/>
            <a:ext cx="329497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</a:rPr>
              <a:t>193 days</a:t>
            </a:r>
            <a:endParaRPr lang="en-US" sz="2800" dirty="0">
              <a:effectLst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35934DF-B36C-934E-4F83-3EA6A75B89BE}"/>
              </a:ext>
            </a:extLst>
          </p:cNvPr>
          <p:cNvCxnSpPr>
            <a:cxnSpLocks/>
          </p:cNvCxnSpPr>
          <p:nvPr/>
        </p:nvCxnSpPr>
        <p:spPr>
          <a:xfrm>
            <a:off x="8598293" y="2624194"/>
            <a:ext cx="0" cy="265176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593D2E0C-F78B-A452-9BA2-200550271E42}"/>
              </a:ext>
            </a:extLst>
          </p:cNvPr>
          <p:cNvSpPr txBox="1"/>
          <p:nvPr/>
        </p:nvSpPr>
        <p:spPr>
          <a:xfrm>
            <a:off x="7909331" y="1565404"/>
            <a:ext cx="4213820" cy="59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a typeface="Calibri" panose="020F0502020204030204" pitchFamily="34" charset="0"/>
              </a:rPr>
              <a:t>M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edian days</a:t>
            </a:r>
            <a:r>
              <a:rPr lang="en-US" sz="3200" b="1" dirty="0">
                <a:effectLst/>
              </a:rPr>
              <a:t> </a:t>
            </a:r>
            <a:endParaRPr lang="en-US" sz="32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77AE12A-B111-E8A1-DD10-1D34C19D4203}"/>
              </a:ext>
            </a:extLst>
          </p:cNvPr>
          <p:cNvSpPr txBox="1"/>
          <p:nvPr/>
        </p:nvSpPr>
        <p:spPr>
          <a:xfrm>
            <a:off x="8870779" y="4499550"/>
            <a:ext cx="329497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</a:rPr>
              <a:t>161 days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AD8189-C8A6-52C2-67E7-7FF279F13C25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770176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465DA3-F2B5-3147-D3B3-E28945354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3BA5AD4-03FB-42C8-20EB-D86A65A46B3A}"/>
              </a:ext>
            </a:extLst>
          </p:cNvPr>
          <p:cNvSpPr/>
          <p:nvPr/>
        </p:nvSpPr>
        <p:spPr>
          <a:xfrm>
            <a:off x="415" y="2132212"/>
            <a:ext cx="12202252" cy="3399012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8182B0-15E1-6293-CA19-AD306395770B}"/>
              </a:ext>
            </a:extLst>
          </p:cNvPr>
          <p:cNvSpPr txBox="1"/>
          <p:nvPr/>
        </p:nvSpPr>
        <p:spPr>
          <a:xfrm>
            <a:off x="438218" y="1608992"/>
            <a:ext cx="11122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n-lt"/>
              </a:rPr>
              <a:t>Factors associated with receiving an invalid vaccination dose </a:t>
            </a:r>
            <a:r>
              <a:rPr lang="en-US" sz="2800" b="1" i="1" dirty="0" err="1">
                <a:latin typeface="+mn-lt"/>
              </a:rPr>
              <a:t>aOR</a:t>
            </a:r>
            <a:r>
              <a:rPr lang="en-US" sz="2800" b="1" i="1" dirty="0">
                <a:latin typeface="+mn-lt"/>
              </a:rPr>
              <a:t> (95%CI)</a:t>
            </a:r>
            <a:endParaRPr lang="en-US" sz="28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4DAFDE-CBF8-C27F-500D-53925560FF14}"/>
              </a:ext>
            </a:extLst>
          </p:cNvPr>
          <p:cNvSpPr txBox="1"/>
          <p:nvPr/>
        </p:nvSpPr>
        <p:spPr>
          <a:xfrm>
            <a:off x="570493" y="2222606"/>
            <a:ext cx="28418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Did not move from different state (ref)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5437FE-CCCF-0E0B-02DC-8DFDC71A8D78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1ADE4B-18DF-AC27-B9AC-3CBF14E5796C}"/>
              </a:ext>
            </a:extLst>
          </p:cNvPr>
          <p:cNvSpPr txBox="1"/>
          <p:nvPr/>
        </p:nvSpPr>
        <p:spPr>
          <a:xfrm>
            <a:off x="4207148" y="2228098"/>
            <a:ext cx="3502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Poverty (ref=Above poverty &amp; &gt;$75,000)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8758E-FAD4-BFCC-6336-FB6CCE1B5EE9}"/>
              </a:ext>
            </a:extLst>
          </p:cNvPr>
          <p:cNvSpPr txBox="1"/>
          <p:nvPr/>
        </p:nvSpPr>
        <p:spPr>
          <a:xfrm>
            <a:off x="7946392" y="2267390"/>
            <a:ext cx="37265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Number of providers (ref=1)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C41677-3C4D-8FB5-59B9-2431A26FE016}"/>
              </a:ext>
            </a:extLst>
          </p:cNvPr>
          <p:cNvSpPr txBox="1"/>
          <p:nvPr/>
        </p:nvSpPr>
        <p:spPr>
          <a:xfrm>
            <a:off x="4207148" y="3697948"/>
            <a:ext cx="361304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Below poverty: 1.16 (1.03-1.30)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96C7F2-4E91-7ED5-393C-408D86DA3B5E}"/>
              </a:ext>
            </a:extLst>
          </p:cNvPr>
          <p:cNvSpPr txBox="1"/>
          <p:nvPr/>
        </p:nvSpPr>
        <p:spPr>
          <a:xfrm>
            <a:off x="570492" y="3692457"/>
            <a:ext cx="2567153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Moved from different state:</a:t>
            </a:r>
          </a:p>
          <a:p>
            <a:r>
              <a:rPr lang="en-US" sz="2600" b="1" dirty="0"/>
              <a:t>1.45 (1.32-1.59)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39353-3DEA-10BC-76BC-CAA0D24493D5}"/>
              </a:ext>
            </a:extLst>
          </p:cNvPr>
          <p:cNvSpPr txBox="1"/>
          <p:nvPr/>
        </p:nvSpPr>
        <p:spPr>
          <a:xfrm>
            <a:off x="7943144" y="3692457"/>
            <a:ext cx="4204031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2 providers: 1.14(1.04-1.25)</a:t>
            </a:r>
          </a:p>
          <a:p>
            <a:endParaRPr lang="en-US" sz="2600" b="1" dirty="0"/>
          </a:p>
          <a:p>
            <a:r>
              <a:rPr lang="en-US" sz="2600" b="1" dirty="0"/>
              <a:t>3+ providers: 1.50(1.24-1.81)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FEE4E-12DB-AB61-EDD0-DC21858C5A59}"/>
              </a:ext>
            </a:extLst>
          </p:cNvPr>
          <p:cNvSpPr txBox="1"/>
          <p:nvPr/>
        </p:nvSpPr>
        <p:spPr>
          <a:xfrm>
            <a:off x="275816" y="5876604"/>
            <a:ext cx="114757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Factors </a:t>
            </a:r>
            <a:r>
              <a:rPr lang="en-US" sz="2000" b="1" i="1" dirty="0"/>
              <a:t>not </a:t>
            </a:r>
            <a:r>
              <a:rPr lang="en-US" sz="2000" b="1" dirty="0"/>
              <a:t>associated: If child was ever uninsured, child’s sex, if child ever received WIC benefits, first born, mother's education level, n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umber of children in household &lt;18 years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56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6" grpId="0"/>
      <p:bldP spid="8" grpId="0"/>
      <p:bldP spid="14" grpId="0"/>
      <p:bldP spid="1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ADDDFD-0A8D-5FAD-431B-6EB3D4734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D81F0A-D02B-0F42-B0D5-A5F98DA8A757}"/>
              </a:ext>
            </a:extLst>
          </p:cNvPr>
          <p:cNvSpPr txBox="1"/>
          <p:nvPr/>
        </p:nvSpPr>
        <p:spPr>
          <a:xfrm>
            <a:off x="312714" y="2455984"/>
            <a:ext cx="634806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16.2% of U.S. children 0-35 months had an invalid vaccination</a:t>
            </a: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Factors associated with invalid vaccination (&gt;1 provider, geographic mobility, living below poverty)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7C285A-DCC3-68AF-ECCB-480A526C0055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F6643-9791-1F29-F9B3-8A60C8C8CF40}"/>
              </a:ext>
            </a:extLst>
          </p:cNvPr>
          <p:cNvSpPr txBox="1"/>
          <p:nvPr/>
        </p:nvSpPr>
        <p:spPr>
          <a:xfrm>
            <a:off x="7759153" y="2605348"/>
            <a:ext cx="3975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Disease vulnerability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Deviations from schedule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AF0670-1A24-1F98-35E7-1EE8AE014E41}"/>
              </a:ext>
            </a:extLst>
          </p:cNvPr>
          <p:cNvSpPr txBox="1"/>
          <p:nvPr/>
        </p:nvSpPr>
        <p:spPr>
          <a:xfrm>
            <a:off x="7759153" y="3910296"/>
            <a:ext cx="3245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Fragmented care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Inequitable care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A9BA7-7634-3B3A-8C9D-61E9AF74408F}"/>
              </a:ext>
            </a:extLst>
          </p:cNvPr>
          <p:cNvSpPr txBox="1"/>
          <p:nvPr/>
        </p:nvSpPr>
        <p:spPr>
          <a:xfrm>
            <a:off x="7759153" y="1755629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Public health implication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CF04F8-ED63-5B28-A093-6516FD9563D1}"/>
              </a:ext>
            </a:extLst>
          </p:cNvPr>
          <p:cNvSpPr txBox="1"/>
          <p:nvPr/>
        </p:nvSpPr>
        <p:spPr>
          <a:xfrm>
            <a:off x="312714" y="1751320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162644-770F-9088-8DB6-1A8352712D88}"/>
              </a:ext>
            </a:extLst>
          </p:cNvPr>
          <p:cNvCxnSpPr/>
          <p:nvPr/>
        </p:nvCxnSpPr>
        <p:spPr>
          <a:xfrm>
            <a:off x="6660777" y="2985248"/>
            <a:ext cx="81578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00008C-554D-6325-914B-8852089358AD}"/>
              </a:ext>
            </a:extLst>
          </p:cNvPr>
          <p:cNvCxnSpPr/>
          <p:nvPr/>
        </p:nvCxnSpPr>
        <p:spPr>
          <a:xfrm>
            <a:off x="6732494" y="4273017"/>
            <a:ext cx="81578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1A652-AC43-B5FC-DB56-32C8B947C086}"/>
              </a:ext>
            </a:extLst>
          </p:cNvPr>
          <p:cNvSpPr/>
          <p:nvPr/>
        </p:nvSpPr>
        <p:spPr>
          <a:xfrm>
            <a:off x="-80682" y="1738281"/>
            <a:ext cx="12344400" cy="552733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D87F5130-BACB-8F12-EB29-E368BD468937}"/>
              </a:ext>
            </a:extLst>
          </p:cNvPr>
          <p:cNvSpPr/>
          <p:nvPr/>
        </p:nvSpPr>
        <p:spPr>
          <a:xfrm rot="993598">
            <a:off x="5459506" y="3174557"/>
            <a:ext cx="484094" cy="2626658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AF6E57-0144-1EDF-D8DE-9BE07CC4B80F}"/>
              </a:ext>
            </a:extLst>
          </p:cNvPr>
          <p:cNvCxnSpPr>
            <a:cxnSpLocks/>
          </p:cNvCxnSpPr>
          <p:nvPr/>
        </p:nvCxnSpPr>
        <p:spPr>
          <a:xfrm>
            <a:off x="6697036" y="5195195"/>
            <a:ext cx="779529" cy="1477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A939DD5-0C98-BA7D-002F-AA55879F8738}"/>
              </a:ext>
            </a:extLst>
          </p:cNvPr>
          <p:cNvSpPr txBox="1"/>
          <p:nvPr/>
        </p:nvSpPr>
        <p:spPr>
          <a:xfrm>
            <a:off x="7759153" y="5131765"/>
            <a:ext cx="45942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Need to track invalid doses</a:t>
            </a: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Use to inform vaccination uptake strategies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F90C9C0-BA94-CE20-F5CB-8D39E37EFDC0}"/>
              </a:ext>
            </a:extLst>
          </p:cNvPr>
          <p:cNvCxnSpPr>
            <a:cxnSpLocks/>
          </p:cNvCxnSpPr>
          <p:nvPr/>
        </p:nvCxnSpPr>
        <p:spPr>
          <a:xfrm>
            <a:off x="6697036" y="5195195"/>
            <a:ext cx="779529" cy="8918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83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animBg="1"/>
      <p:bldP spid="18" grpId="0"/>
      <p:bldP spid="1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6A5801-95D0-8AC5-EC1E-545119EE6D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743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8E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1C45EC-69EC-F53D-BA33-1E573132D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D41EDB-044E-540A-86D3-D6DCD89F8C30}"/>
              </a:ext>
            </a:extLst>
          </p:cNvPr>
          <p:cNvGraphicFramePr>
            <a:graphicFrameLocks noGrp="1"/>
          </p:cNvGraphicFramePr>
          <p:nvPr/>
        </p:nvGraphicFramePr>
        <p:xfrm>
          <a:off x="268736" y="1739931"/>
          <a:ext cx="11654528" cy="50223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2288">
                  <a:extLst>
                    <a:ext uri="{9D8B030D-6E8A-4147-A177-3AD203B41FA5}">
                      <a16:colId xmlns:a16="http://schemas.microsoft.com/office/drawing/2014/main" val="2096096737"/>
                    </a:ext>
                  </a:extLst>
                </a:gridCol>
                <a:gridCol w="1484529">
                  <a:extLst>
                    <a:ext uri="{9D8B030D-6E8A-4147-A177-3AD203B41FA5}">
                      <a16:colId xmlns:a16="http://schemas.microsoft.com/office/drawing/2014/main" val="2217813253"/>
                    </a:ext>
                  </a:extLst>
                </a:gridCol>
                <a:gridCol w="2898161">
                  <a:extLst>
                    <a:ext uri="{9D8B030D-6E8A-4147-A177-3AD203B41FA5}">
                      <a16:colId xmlns:a16="http://schemas.microsoft.com/office/drawing/2014/main" val="1499875143"/>
                    </a:ext>
                  </a:extLst>
                </a:gridCol>
                <a:gridCol w="1297321">
                  <a:extLst>
                    <a:ext uri="{9D8B030D-6E8A-4147-A177-3AD203B41FA5}">
                      <a16:colId xmlns:a16="http://schemas.microsoft.com/office/drawing/2014/main" val="1238871978"/>
                    </a:ext>
                  </a:extLst>
                </a:gridCol>
                <a:gridCol w="1488141">
                  <a:extLst>
                    <a:ext uri="{9D8B030D-6E8A-4147-A177-3AD203B41FA5}">
                      <a16:colId xmlns:a16="http://schemas.microsoft.com/office/drawing/2014/main" val="755154034"/>
                    </a:ext>
                  </a:extLst>
                </a:gridCol>
                <a:gridCol w="2824088">
                  <a:extLst>
                    <a:ext uri="{9D8B030D-6E8A-4147-A177-3AD203B41FA5}">
                      <a16:colId xmlns:a16="http://schemas.microsoft.com/office/drawing/2014/main" val="4289853881"/>
                    </a:ext>
                  </a:extLst>
                </a:gridCol>
              </a:tblGrid>
              <a:tr h="458062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Vaccination (# doses in series)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Unweighted n (</a:t>
                      </a:r>
                      <a:r>
                        <a:rPr lang="en-US" sz="20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wt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</a:rPr>
                        <a:t>Unweighted 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</a:rPr>
                        <a:t>(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effectLst/>
                        </a:rPr>
                        <a:t>wt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</a:rPr>
                        <a:t>% (95%CI))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Unweighted n (</a:t>
                      </a:r>
                      <a:r>
                        <a:rPr lang="en-US" sz="20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wt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</a:rPr>
                        <a:t>Unweighted 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</a:rPr>
                        <a:t>(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effectLst/>
                        </a:rPr>
                        <a:t>wt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</a:rPr>
                        <a:t>% (95%CI))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880094"/>
                  </a:ext>
                </a:extLst>
              </a:tr>
              <a:tr h="5435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DTaP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2225 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(1.7%)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969 [40.6% (36.6-44.7%)]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RV (3)*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5733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(4.4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 [0.85% (0.4-1.3%)]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540717"/>
                  </a:ext>
                </a:extLst>
              </a:tr>
              <a:tr h="57476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PCV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1836 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(1.3%)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675 [38.1% (32.9-43.4%)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RV 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703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(0.4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 [2.0% (0.5-3.6%)]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605520"/>
                  </a:ext>
                </a:extLst>
              </a:tr>
              <a:tr h="5617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1508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(1.1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649 [41.0% (35.3-45.7%)]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 (2)*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4192 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(2.8%)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450 [11.2% (9.2-13.3%)]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98392"/>
                  </a:ext>
                </a:extLst>
              </a:tr>
              <a:tr h="54428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 (3)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(3.3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4309 [84.3% (82.0-86.7%)]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MMR 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(1.0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1283 [73.4% (69.1-77.6%)]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219079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HepB (3)*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3011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(2.1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423 [13.6% (11.1-16.2%)]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 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433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(0.3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105 [23.0% (1687-29.2%)]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954214"/>
                  </a:ext>
                </a:extLst>
              </a:tr>
              <a:tr h="51162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Polio (3)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(0.5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432 [78.0% (72.5-83.5%)]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79396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828F901-7CAB-5A4C-2BA2-6BC1AE4F7901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RESULTS (MAIN HIGHLIGHTS)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CBF5EE-EFAF-EC24-6014-643C16F27CFD}"/>
              </a:ext>
            </a:extLst>
          </p:cNvPr>
          <p:cNvSpPr txBox="1"/>
          <p:nvPr/>
        </p:nvSpPr>
        <p:spPr>
          <a:xfrm>
            <a:off x="1856605" y="1129196"/>
            <a:ext cx="157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Invalid doses (objective 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70FB07-59D2-1435-5EB3-8E411D7E6D8F}"/>
              </a:ext>
            </a:extLst>
          </p:cNvPr>
          <p:cNvSpPr txBox="1"/>
          <p:nvPr/>
        </p:nvSpPr>
        <p:spPr>
          <a:xfrm>
            <a:off x="3774748" y="1129196"/>
            <a:ext cx="248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Extra doses + series completed (objective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E970BD-0A3F-C4B3-B833-79ED2291DECE}"/>
              </a:ext>
            </a:extLst>
          </p:cNvPr>
          <p:cNvSpPr txBox="1"/>
          <p:nvPr/>
        </p:nvSpPr>
        <p:spPr>
          <a:xfrm>
            <a:off x="7557959" y="1129195"/>
            <a:ext cx="157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Invalid doses (objective 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3E2C50-F933-B765-37B4-62B5FAE5C028}"/>
              </a:ext>
            </a:extLst>
          </p:cNvPr>
          <p:cNvSpPr txBox="1"/>
          <p:nvPr/>
        </p:nvSpPr>
        <p:spPr>
          <a:xfrm>
            <a:off x="9283508" y="1129195"/>
            <a:ext cx="248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Extra doses + series completed (objective 2)</a:t>
            </a:r>
          </a:p>
        </p:txBody>
      </p:sp>
    </p:spTree>
    <p:extLst>
      <p:ext uri="{BB962C8B-B14F-4D97-AF65-F5344CB8AC3E}">
        <p14:creationId xmlns:p14="http://schemas.microsoft.com/office/powerpoint/2010/main" val="98265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4698;p44">
            <a:extLst>
              <a:ext uri="{FF2B5EF4-FFF2-40B4-BE49-F238E27FC236}">
                <a16:creationId xmlns:a16="http://schemas.microsoft.com/office/drawing/2014/main" id="{E9240890-259E-4AEE-BFF2-25F2691A18B2}"/>
              </a:ext>
            </a:extLst>
          </p:cNvPr>
          <p:cNvGrpSpPr/>
          <p:nvPr/>
        </p:nvGrpSpPr>
        <p:grpSpPr>
          <a:xfrm>
            <a:off x="10831908" y="812762"/>
            <a:ext cx="492581" cy="446641"/>
            <a:chOff x="2248364" y="4141325"/>
            <a:chExt cx="401846" cy="396577"/>
          </a:xfrm>
          <a:solidFill>
            <a:srgbClr val="FFFFFF"/>
          </a:solidFill>
        </p:grpSpPr>
        <p:sp>
          <p:nvSpPr>
            <p:cNvPr id="131" name="Google Shape;4699;p44">
              <a:extLst>
                <a:ext uri="{FF2B5EF4-FFF2-40B4-BE49-F238E27FC236}">
                  <a16:creationId xmlns:a16="http://schemas.microsoft.com/office/drawing/2014/main" id="{8903B8D1-37BD-4663-A6EC-8EB35CDFC6CC}"/>
                </a:ext>
              </a:extLst>
            </p:cNvPr>
            <p:cNvSpPr/>
            <p:nvPr/>
          </p:nvSpPr>
          <p:spPr>
            <a:xfrm>
              <a:off x="2493901" y="4445485"/>
              <a:ext cx="57457" cy="60612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2" name="Google Shape;4700;p44">
              <a:extLst>
                <a:ext uri="{FF2B5EF4-FFF2-40B4-BE49-F238E27FC236}">
                  <a16:creationId xmlns:a16="http://schemas.microsoft.com/office/drawing/2014/main" id="{A0E5E418-5C12-4C72-84C7-4D0041EC4F57}"/>
                </a:ext>
              </a:extLst>
            </p:cNvPr>
            <p:cNvSpPr/>
            <p:nvPr/>
          </p:nvSpPr>
          <p:spPr>
            <a:xfrm>
              <a:off x="2359647" y="4449302"/>
              <a:ext cx="56605" cy="61212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3" name="Google Shape;4701;p44">
              <a:extLst>
                <a:ext uri="{FF2B5EF4-FFF2-40B4-BE49-F238E27FC236}">
                  <a16:creationId xmlns:a16="http://schemas.microsoft.com/office/drawing/2014/main" id="{5AD23F59-1DEC-4DAA-9B7C-A7D529A379A2}"/>
                </a:ext>
              </a:extLst>
            </p:cNvPr>
            <p:cNvSpPr/>
            <p:nvPr/>
          </p:nvSpPr>
          <p:spPr>
            <a:xfrm>
              <a:off x="2276887" y="4268763"/>
              <a:ext cx="63578" cy="46067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4" name="Google Shape;4702;p44">
              <a:extLst>
                <a:ext uri="{FF2B5EF4-FFF2-40B4-BE49-F238E27FC236}">
                  <a16:creationId xmlns:a16="http://schemas.microsoft.com/office/drawing/2014/main" id="{F56B4026-327E-424B-8D89-B92078915A18}"/>
                </a:ext>
              </a:extLst>
            </p:cNvPr>
            <p:cNvSpPr/>
            <p:nvPr/>
          </p:nvSpPr>
          <p:spPr>
            <a:xfrm>
              <a:off x="2358669" y="4171331"/>
              <a:ext cx="51115" cy="62222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5" name="Google Shape;4703;p44">
              <a:extLst>
                <a:ext uri="{FF2B5EF4-FFF2-40B4-BE49-F238E27FC236}">
                  <a16:creationId xmlns:a16="http://schemas.microsoft.com/office/drawing/2014/main" id="{486F8712-40BE-420C-880E-C5C8280C4803}"/>
                </a:ext>
              </a:extLst>
            </p:cNvPr>
            <p:cNvSpPr/>
            <p:nvPr/>
          </p:nvSpPr>
          <p:spPr>
            <a:xfrm>
              <a:off x="2553344" y="4237653"/>
              <a:ext cx="65251" cy="53450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6" name="Google Shape;4704;p44">
              <a:extLst>
                <a:ext uri="{FF2B5EF4-FFF2-40B4-BE49-F238E27FC236}">
                  <a16:creationId xmlns:a16="http://schemas.microsoft.com/office/drawing/2014/main" id="{5F327D69-4D4C-420D-8285-2964DA8651C3}"/>
                </a:ext>
              </a:extLst>
            </p:cNvPr>
            <p:cNvSpPr/>
            <p:nvPr/>
          </p:nvSpPr>
          <p:spPr>
            <a:xfrm>
              <a:off x="2562936" y="4367930"/>
              <a:ext cx="65251" cy="47203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7" name="Google Shape;4705;p44">
              <a:extLst>
                <a:ext uri="{FF2B5EF4-FFF2-40B4-BE49-F238E27FC236}">
                  <a16:creationId xmlns:a16="http://schemas.microsoft.com/office/drawing/2014/main" id="{9DD6D7A4-39C4-4571-8A2D-4B702D66151E}"/>
                </a:ext>
              </a:extLst>
            </p:cNvPr>
            <p:cNvSpPr/>
            <p:nvPr/>
          </p:nvSpPr>
          <p:spPr>
            <a:xfrm>
              <a:off x="2478062" y="4173571"/>
              <a:ext cx="51336" cy="62884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8" name="Google Shape;4706;p44">
              <a:extLst>
                <a:ext uri="{FF2B5EF4-FFF2-40B4-BE49-F238E27FC236}">
                  <a16:creationId xmlns:a16="http://schemas.microsoft.com/office/drawing/2014/main" id="{44143D98-FAA8-49D0-9C9D-0B263927DF33}"/>
                </a:ext>
              </a:extLst>
            </p:cNvPr>
            <p:cNvSpPr/>
            <p:nvPr/>
          </p:nvSpPr>
          <p:spPr>
            <a:xfrm>
              <a:off x="2280863" y="4382192"/>
              <a:ext cx="67301" cy="52093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39" name="Google Shape;4707;p44">
              <a:extLst>
                <a:ext uri="{FF2B5EF4-FFF2-40B4-BE49-F238E27FC236}">
                  <a16:creationId xmlns:a16="http://schemas.microsoft.com/office/drawing/2014/main" id="{D53D64E9-9C22-410C-8898-808169EB75C4}"/>
                </a:ext>
              </a:extLst>
            </p:cNvPr>
            <p:cNvSpPr/>
            <p:nvPr/>
          </p:nvSpPr>
          <p:spPr>
            <a:xfrm>
              <a:off x="2303990" y="4210423"/>
              <a:ext cx="301200" cy="263874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0" name="Google Shape;4708;p44">
              <a:extLst>
                <a:ext uri="{FF2B5EF4-FFF2-40B4-BE49-F238E27FC236}">
                  <a16:creationId xmlns:a16="http://schemas.microsoft.com/office/drawing/2014/main" id="{E6A25F1F-555D-4ACE-AF26-96A4B2C143E6}"/>
                </a:ext>
              </a:extLst>
            </p:cNvPr>
            <p:cNvSpPr/>
            <p:nvPr/>
          </p:nvSpPr>
          <p:spPr>
            <a:xfrm>
              <a:off x="2409626" y="4141325"/>
              <a:ext cx="73202" cy="75947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1" name="Google Shape;4709;p44">
              <a:extLst>
                <a:ext uri="{FF2B5EF4-FFF2-40B4-BE49-F238E27FC236}">
                  <a16:creationId xmlns:a16="http://schemas.microsoft.com/office/drawing/2014/main" id="{E9AF8037-42F8-4684-A265-E0140A1BD966}"/>
                </a:ext>
              </a:extLst>
            </p:cNvPr>
            <p:cNvSpPr/>
            <p:nvPr/>
          </p:nvSpPr>
          <p:spPr>
            <a:xfrm>
              <a:off x="2420574" y="4461797"/>
              <a:ext cx="72981" cy="76105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2" name="Google Shape;4710;p44">
              <a:extLst>
                <a:ext uri="{FF2B5EF4-FFF2-40B4-BE49-F238E27FC236}">
                  <a16:creationId xmlns:a16="http://schemas.microsoft.com/office/drawing/2014/main" id="{999F8498-25DA-4C1A-9FAD-664825FC1D60}"/>
                </a:ext>
              </a:extLst>
            </p:cNvPr>
            <p:cNvSpPr/>
            <p:nvPr/>
          </p:nvSpPr>
          <p:spPr>
            <a:xfrm>
              <a:off x="2571581" y="4292774"/>
              <a:ext cx="78629" cy="61559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3" name="Google Shape;4711;p44">
              <a:extLst>
                <a:ext uri="{FF2B5EF4-FFF2-40B4-BE49-F238E27FC236}">
                  <a16:creationId xmlns:a16="http://schemas.microsoft.com/office/drawing/2014/main" id="{257570E1-5CEB-47A6-A0EB-031B407D1CDD}"/>
                </a:ext>
              </a:extLst>
            </p:cNvPr>
            <p:cNvSpPr/>
            <p:nvPr/>
          </p:nvSpPr>
          <p:spPr>
            <a:xfrm>
              <a:off x="2538957" y="4417656"/>
              <a:ext cx="86201" cy="69321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4" name="Google Shape;4712;p44">
              <a:extLst>
                <a:ext uri="{FF2B5EF4-FFF2-40B4-BE49-F238E27FC236}">
                  <a16:creationId xmlns:a16="http://schemas.microsoft.com/office/drawing/2014/main" id="{136B2AEB-6D9A-46D8-A432-AD1597E44017}"/>
                </a:ext>
              </a:extLst>
            </p:cNvPr>
            <p:cNvSpPr/>
            <p:nvPr/>
          </p:nvSpPr>
          <p:spPr>
            <a:xfrm>
              <a:off x="2278118" y="4188937"/>
              <a:ext cx="79639" cy="76294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5" name="Google Shape;4713;p44">
              <a:extLst>
                <a:ext uri="{FF2B5EF4-FFF2-40B4-BE49-F238E27FC236}">
                  <a16:creationId xmlns:a16="http://schemas.microsoft.com/office/drawing/2014/main" id="{441EBD9F-C754-46BF-BB4F-E1E71C88095B}"/>
                </a:ext>
              </a:extLst>
            </p:cNvPr>
            <p:cNvSpPr/>
            <p:nvPr/>
          </p:nvSpPr>
          <p:spPr>
            <a:xfrm>
              <a:off x="2248364" y="4328648"/>
              <a:ext cx="80617" cy="61401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6" name="Google Shape;4714;p44">
              <a:extLst>
                <a:ext uri="{FF2B5EF4-FFF2-40B4-BE49-F238E27FC236}">
                  <a16:creationId xmlns:a16="http://schemas.microsoft.com/office/drawing/2014/main" id="{D5E7F577-3722-4759-BDC2-5CAEC4A2D08F}"/>
                </a:ext>
              </a:extLst>
            </p:cNvPr>
            <p:cNvSpPr/>
            <p:nvPr/>
          </p:nvSpPr>
          <p:spPr>
            <a:xfrm>
              <a:off x="2291527" y="4430150"/>
              <a:ext cx="78692" cy="76262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47" name="Google Shape;4715;p44">
              <a:extLst>
                <a:ext uri="{FF2B5EF4-FFF2-40B4-BE49-F238E27FC236}">
                  <a16:creationId xmlns:a16="http://schemas.microsoft.com/office/drawing/2014/main" id="{B378511D-7809-43F6-95DE-B3708A757730}"/>
                </a:ext>
              </a:extLst>
            </p:cNvPr>
            <p:cNvSpPr/>
            <p:nvPr/>
          </p:nvSpPr>
          <p:spPr>
            <a:xfrm>
              <a:off x="2527472" y="4173571"/>
              <a:ext cx="80585" cy="77272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0" y="1813650"/>
            <a:ext cx="12192000" cy="4784374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A5F579-8BD6-4488-A870-FFCFEB1377AD}"/>
              </a:ext>
            </a:extLst>
          </p:cNvPr>
          <p:cNvSpPr txBox="1"/>
          <p:nvPr/>
        </p:nvSpPr>
        <p:spPr>
          <a:xfrm>
            <a:off x="153509" y="2129640"/>
            <a:ext cx="6614844" cy="6469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Background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6F1C7CC-FCE7-4775-AC63-080030CF25ED}"/>
              </a:ext>
            </a:extLst>
          </p:cNvPr>
          <p:cNvSpPr txBox="1"/>
          <p:nvPr/>
        </p:nvSpPr>
        <p:spPr>
          <a:xfrm>
            <a:off x="153508" y="3053296"/>
            <a:ext cx="6955503" cy="6469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Objectives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B2FA541-5E86-4F41-BEF0-6F23666CA369}"/>
              </a:ext>
            </a:extLst>
          </p:cNvPr>
          <p:cNvSpPr txBox="1"/>
          <p:nvPr/>
        </p:nvSpPr>
        <p:spPr>
          <a:xfrm>
            <a:off x="153508" y="3951000"/>
            <a:ext cx="7385809" cy="6469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54F1264-CCC2-4C1C-AD9C-A4694BF95263}"/>
              </a:ext>
            </a:extLst>
          </p:cNvPr>
          <p:cNvSpPr txBox="1"/>
          <p:nvPr/>
        </p:nvSpPr>
        <p:spPr>
          <a:xfrm>
            <a:off x="153508" y="4864223"/>
            <a:ext cx="7896797" cy="6469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F00397-C61F-ECAA-0C46-B96144A753E7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38C899-3F73-D414-B609-A549281E200C}"/>
              </a:ext>
            </a:extLst>
          </p:cNvPr>
          <p:cNvSpPr txBox="1"/>
          <p:nvPr/>
        </p:nvSpPr>
        <p:spPr>
          <a:xfrm>
            <a:off x="150495" y="5699747"/>
            <a:ext cx="8374940" cy="6469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9683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-10252" y="1694330"/>
            <a:ext cx="12202252" cy="3998258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3C0C-EDF9-4BDD-A211-022AC65547B8}"/>
              </a:ext>
            </a:extLst>
          </p:cNvPr>
          <p:cNvSpPr txBox="1"/>
          <p:nvPr/>
        </p:nvSpPr>
        <p:spPr>
          <a:xfrm>
            <a:off x="272615" y="1819615"/>
            <a:ext cx="114352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U.S. children are recommended to receive multiple vaccinations by 24 months old (most are multi-dose series)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1600" b="1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Recommendations are made by Advisory Committee on Immunization Practices (ACIP) via the early childhood vaccination schedule (which vaccinations &amp; when)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1600" b="1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Vaccination schedule is an incredible public health tool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3200" b="1" dirty="0"/>
          </a:p>
          <a:p>
            <a:endParaRPr lang="en-US" sz="1600" b="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677429-1AE3-468B-A029-CDFBBE33908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8597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-10252" y="1694330"/>
            <a:ext cx="12202252" cy="3998258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3C0C-EDF9-4BDD-A211-022AC65547B8}"/>
              </a:ext>
            </a:extLst>
          </p:cNvPr>
          <p:cNvSpPr txBox="1"/>
          <p:nvPr/>
        </p:nvSpPr>
        <p:spPr>
          <a:xfrm>
            <a:off x="272615" y="1819615"/>
            <a:ext cx="114352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U.S. children are recommended to receive multiple vaccinations by 24 months old (most are multi-dose series)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1600" b="1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Recommendations are made by Advisory Committee on Immunization Practices (ACIP)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1600" b="1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b="1" dirty="0"/>
              <a:t>Communicated through the early childhood vaccination schedule (which vaccinations &amp; when)</a:t>
            </a:r>
          </a:p>
          <a:p>
            <a:endParaRPr lang="en-US" sz="1600" b="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677429-1AE3-468B-A029-CDFBBE33908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BACKGROUND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AC0191-F303-7BB4-8AE8-F0A95B58F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89" y="523390"/>
            <a:ext cx="10967669" cy="584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4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-8965" y="1837468"/>
            <a:ext cx="12202252" cy="3227832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3C0C-EDF9-4BDD-A211-022AC65547B8}"/>
              </a:ext>
            </a:extLst>
          </p:cNvPr>
          <p:cNvSpPr txBox="1"/>
          <p:nvPr/>
        </p:nvSpPr>
        <p:spPr>
          <a:xfrm>
            <a:off x="402647" y="2076295"/>
            <a:ext cx="53711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ACIP also provides recommendations for: </a:t>
            </a:r>
          </a:p>
          <a:p>
            <a:r>
              <a:rPr lang="en-US" sz="3200" b="1" dirty="0"/>
              <a:t>- minimum age*</a:t>
            </a:r>
          </a:p>
          <a:p>
            <a:r>
              <a:rPr lang="en-US" sz="3200" b="1" dirty="0"/>
              <a:t>- minimum intervals between    </a:t>
            </a:r>
          </a:p>
          <a:p>
            <a:r>
              <a:rPr lang="en-US" sz="3200" b="1" dirty="0"/>
              <a:t>   vaccination doses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677429-1AE3-468B-A029-CDFBBE33908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973060-DE11-8A3A-3123-F01C3A9F633C}"/>
              </a:ext>
            </a:extLst>
          </p:cNvPr>
          <p:cNvSpPr txBox="1"/>
          <p:nvPr/>
        </p:nvSpPr>
        <p:spPr>
          <a:xfrm>
            <a:off x="6377066" y="3530549"/>
            <a:ext cx="2177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Invalid</a:t>
            </a:r>
            <a:endParaRPr lang="en-US" sz="3200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CCA96-EFA3-DE8C-14DB-CC8F92452639}"/>
              </a:ext>
            </a:extLst>
          </p:cNvPr>
          <p:cNvSpPr txBox="1"/>
          <p:nvPr/>
        </p:nvSpPr>
        <p:spPr>
          <a:xfrm>
            <a:off x="416052" y="5275726"/>
            <a:ext cx="466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*maximum age for rotavirus vaccination</a:t>
            </a:r>
            <a:endParaRPr lang="en-US" sz="2800" b="1" i="1" u="sng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24BACF9-E6CF-0B2E-6886-FEFE3717A8D1}"/>
              </a:ext>
            </a:extLst>
          </p:cNvPr>
          <p:cNvSpPr/>
          <p:nvPr/>
        </p:nvSpPr>
        <p:spPr>
          <a:xfrm>
            <a:off x="5251269" y="3118958"/>
            <a:ext cx="925161" cy="140822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50D93F-EE36-2EC0-74B2-2E0C0E31A688}"/>
              </a:ext>
            </a:extLst>
          </p:cNvPr>
          <p:cNvSpPr txBox="1"/>
          <p:nvPr/>
        </p:nvSpPr>
        <p:spPr>
          <a:xfrm>
            <a:off x="8490673" y="3530549"/>
            <a:ext cx="344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Re-administered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81F505-2E55-FD5E-EF40-2DB7DF9FD5E8}"/>
              </a:ext>
            </a:extLst>
          </p:cNvPr>
          <p:cNvCxnSpPr>
            <a:cxnSpLocks/>
          </p:cNvCxnSpPr>
          <p:nvPr/>
        </p:nvCxnSpPr>
        <p:spPr>
          <a:xfrm>
            <a:off x="7759153" y="3822936"/>
            <a:ext cx="66620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8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-8965" y="1837468"/>
            <a:ext cx="12202252" cy="3227832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3C0C-EDF9-4BDD-A211-022AC65547B8}"/>
              </a:ext>
            </a:extLst>
          </p:cNvPr>
          <p:cNvSpPr txBox="1"/>
          <p:nvPr/>
        </p:nvSpPr>
        <p:spPr>
          <a:xfrm>
            <a:off x="402647" y="2076295"/>
            <a:ext cx="53711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ACIP also provides recommendations for: 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- minimum age*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- minimum intervals between    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   vaccination doses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677429-1AE3-468B-A029-CDFBBE33908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973060-DE11-8A3A-3123-F01C3A9F633C}"/>
              </a:ext>
            </a:extLst>
          </p:cNvPr>
          <p:cNvSpPr txBox="1"/>
          <p:nvPr/>
        </p:nvSpPr>
        <p:spPr>
          <a:xfrm>
            <a:off x="6377066" y="3530549"/>
            <a:ext cx="2177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Invalid</a:t>
            </a:r>
            <a:endParaRPr lang="en-US" sz="32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2B9B28-BD3C-673F-CE43-2C99320CD99C}"/>
              </a:ext>
            </a:extLst>
          </p:cNvPr>
          <p:cNvSpPr txBox="1"/>
          <p:nvPr/>
        </p:nvSpPr>
        <p:spPr>
          <a:xfrm>
            <a:off x="8490673" y="3530549"/>
            <a:ext cx="344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Re-administered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59F1B2-0083-EEB0-EDCE-73EC2533E304}"/>
              </a:ext>
            </a:extLst>
          </p:cNvPr>
          <p:cNvCxnSpPr>
            <a:cxnSpLocks/>
          </p:cNvCxnSpPr>
          <p:nvPr/>
        </p:nvCxnSpPr>
        <p:spPr>
          <a:xfrm>
            <a:off x="7759153" y="3822936"/>
            <a:ext cx="66620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87CCA96-EFA3-DE8C-14DB-CC8F92452639}"/>
              </a:ext>
            </a:extLst>
          </p:cNvPr>
          <p:cNvSpPr txBox="1"/>
          <p:nvPr/>
        </p:nvSpPr>
        <p:spPr>
          <a:xfrm>
            <a:off x="416052" y="5275726"/>
            <a:ext cx="466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</a:rPr>
              <a:t>*maximum age for rotavirus vaccination</a:t>
            </a:r>
            <a:endParaRPr lang="en-US" sz="2800" b="1" i="1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24BACF9-E6CF-0B2E-6886-FEFE3717A8D1}"/>
              </a:ext>
            </a:extLst>
          </p:cNvPr>
          <p:cNvSpPr/>
          <p:nvPr/>
        </p:nvSpPr>
        <p:spPr>
          <a:xfrm>
            <a:off x="5251269" y="3118958"/>
            <a:ext cx="925161" cy="140822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7963ED-C103-EDE0-B82B-DCB84D210A8F}"/>
              </a:ext>
            </a:extLst>
          </p:cNvPr>
          <p:cNvSpPr txBox="1"/>
          <p:nvPr/>
        </p:nvSpPr>
        <p:spPr>
          <a:xfrm rot="21150102">
            <a:off x="5386562" y="5178572"/>
            <a:ext cx="5843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Not considered in national vaccination coverage surveillance</a:t>
            </a:r>
          </a:p>
        </p:txBody>
      </p:sp>
      <p:sp>
        <p:nvSpPr>
          <p:cNvPr id="12" name="Multiply 11">
            <a:extLst>
              <a:ext uri="{FF2B5EF4-FFF2-40B4-BE49-F238E27FC236}">
                <a16:creationId xmlns:a16="http://schemas.microsoft.com/office/drawing/2014/main" id="{E02323C6-5CB6-6599-3DEF-CB4B954DAEEB}"/>
              </a:ext>
            </a:extLst>
          </p:cNvPr>
          <p:cNvSpPr/>
          <p:nvPr/>
        </p:nvSpPr>
        <p:spPr>
          <a:xfrm>
            <a:off x="9205013" y="3056202"/>
            <a:ext cx="1084787" cy="18091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-8965" y="1837468"/>
            <a:ext cx="12202252" cy="3227832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3C0C-EDF9-4BDD-A211-022AC65547B8}"/>
              </a:ext>
            </a:extLst>
          </p:cNvPr>
          <p:cNvSpPr txBox="1"/>
          <p:nvPr/>
        </p:nvSpPr>
        <p:spPr>
          <a:xfrm>
            <a:off x="402647" y="2076295"/>
            <a:ext cx="53711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ACIP also provides recommendations for: 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- minimum age*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- minimum intervals between    </a:t>
            </a:r>
          </a:p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   vaccination doses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677429-1AE3-468B-A029-CDFBBE33908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973060-DE11-8A3A-3123-F01C3A9F633C}"/>
              </a:ext>
            </a:extLst>
          </p:cNvPr>
          <p:cNvSpPr txBox="1"/>
          <p:nvPr/>
        </p:nvSpPr>
        <p:spPr>
          <a:xfrm>
            <a:off x="6377066" y="3530549"/>
            <a:ext cx="2177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</a:rPr>
              <a:t>Invalid</a:t>
            </a:r>
            <a:endParaRPr lang="en-US" sz="3200" b="1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CCA96-EFA3-DE8C-14DB-CC8F92452639}"/>
              </a:ext>
            </a:extLst>
          </p:cNvPr>
          <p:cNvSpPr txBox="1"/>
          <p:nvPr/>
        </p:nvSpPr>
        <p:spPr>
          <a:xfrm>
            <a:off x="416052" y="5275726"/>
            <a:ext cx="466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</a:rPr>
              <a:t>*maximum age for rotavirus vaccination</a:t>
            </a:r>
            <a:endParaRPr lang="en-US" sz="2800" b="1" i="1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24BACF9-E6CF-0B2E-6886-FEFE3717A8D1}"/>
              </a:ext>
            </a:extLst>
          </p:cNvPr>
          <p:cNvSpPr/>
          <p:nvPr/>
        </p:nvSpPr>
        <p:spPr>
          <a:xfrm>
            <a:off x="5251269" y="3118958"/>
            <a:ext cx="925161" cy="140822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7963ED-C103-EDE0-B82B-DCB84D210A8F}"/>
              </a:ext>
            </a:extLst>
          </p:cNvPr>
          <p:cNvSpPr txBox="1"/>
          <p:nvPr/>
        </p:nvSpPr>
        <p:spPr>
          <a:xfrm>
            <a:off x="7759153" y="2090172"/>
            <a:ext cx="43727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Problematic because </a:t>
            </a:r>
          </a:p>
          <a:p>
            <a:pPr marL="514350" indent="-514350">
              <a:buAutoNum type="arabicParenR"/>
            </a:pPr>
            <a:r>
              <a:rPr lang="en-US" sz="2800" b="1" dirty="0"/>
              <a:t>Children who are “undervaccinated” are overlooked</a:t>
            </a:r>
          </a:p>
          <a:p>
            <a:pPr marL="514350" indent="-514350">
              <a:buAutoNum type="arabicParenR"/>
            </a:pPr>
            <a:r>
              <a:rPr lang="en-US" sz="2800" b="1" dirty="0"/>
              <a:t>Measure of schedule adherence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DF4CE-D872-7BAC-D3DE-C16C2BED2588}"/>
              </a:ext>
            </a:extLst>
          </p:cNvPr>
          <p:cNvSpPr txBox="1"/>
          <p:nvPr/>
        </p:nvSpPr>
        <p:spPr>
          <a:xfrm>
            <a:off x="5712920" y="5169195"/>
            <a:ext cx="60630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Both are associated with factors that reflect inequitable access to preventive services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3499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6C768-14AB-4810-8F72-BA6404A0D198}"/>
              </a:ext>
            </a:extLst>
          </p:cNvPr>
          <p:cNvSpPr/>
          <p:nvPr/>
        </p:nvSpPr>
        <p:spPr>
          <a:xfrm>
            <a:off x="-8965" y="1748117"/>
            <a:ext cx="12202252" cy="3223945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677429-1AE3-468B-A029-CDFBBE33908C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Objectives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7E1142-EC88-3AE6-10A8-3F48A9C1CA4B}"/>
              </a:ext>
            </a:extLst>
          </p:cNvPr>
          <p:cNvSpPr txBox="1"/>
          <p:nvPr/>
        </p:nvSpPr>
        <p:spPr>
          <a:xfrm>
            <a:off x="214387" y="2029028"/>
            <a:ext cx="114576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1) Quantify U.S. children who had at least one invalid vaccination (overall &amp; each vaccination series)   	</a:t>
            </a:r>
          </a:p>
          <a:p>
            <a:endParaRPr lang="en-US" sz="3200" b="1" dirty="0"/>
          </a:p>
          <a:p>
            <a:r>
              <a:rPr lang="en-US" sz="3200" b="1" dirty="0"/>
              <a:t>2) Identify household, provider, and demographic factors associated with receiving an invalid vaccination dose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BB7466-5919-EEC4-746A-ED2F67510E38}"/>
              </a:ext>
            </a:extLst>
          </p:cNvPr>
          <p:cNvSpPr txBox="1"/>
          <p:nvPr/>
        </p:nvSpPr>
        <p:spPr>
          <a:xfrm>
            <a:off x="286104" y="5184604"/>
            <a:ext cx="11457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Hypothesis: Factors that indicate fragmented care would be associated with invalid vaccination</a:t>
            </a:r>
          </a:p>
        </p:txBody>
      </p:sp>
    </p:spTree>
    <p:extLst>
      <p:ext uri="{BB962C8B-B14F-4D97-AF65-F5344CB8AC3E}">
        <p14:creationId xmlns:p14="http://schemas.microsoft.com/office/powerpoint/2010/main" val="41817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8F77812E-6C16-42A3-984B-2C005D886DE4}"/>
              </a:ext>
            </a:extLst>
          </p:cNvPr>
          <p:cNvSpPr txBox="1"/>
          <p:nvPr/>
        </p:nvSpPr>
        <p:spPr>
          <a:xfrm>
            <a:off x="299827" y="1606556"/>
            <a:ext cx="108502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National Immunization Survey-Child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Annual phone survey, provider-verified records children ages 19-35 months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Current dataset used for national vaccination coverage</a:t>
            </a:r>
          </a:p>
          <a:p>
            <a:pPr lvl="1"/>
            <a:endParaRPr lang="en-US" sz="12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2011-2020 survey years</a:t>
            </a:r>
          </a:p>
          <a:p>
            <a:endParaRPr lang="en-US" sz="12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10 vaccination series recommended during study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3927FF-2C25-E88A-70EB-32017F68ED1B}"/>
              </a:ext>
            </a:extLst>
          </p:cNvPr>
          <p:cNvSpPr txBox="1"/>
          <p:nvPr/>
        </p:nvSpPr>
        <p:spPr>
          <a:xfrm>
            <a:off x="483043" y="523390"/>
            <a:ext cx="7276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46301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3923</TotalTime>
  <Words>1203</Words>
  <Application>Microsoft Macintosh PowerPoint</Application>
  <PresentationFormat>Widescreen</PresentationFormat>
  <Paragraphs>219</Paragraphs>
  <Slides>18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NIS-Child 2011-2020, N=161,187  16.2% (95% CI: 15.9-16.6%) of U.S. children 0-35 months with an invalid vaccination </vt:lpstr>
      <vt:lpstr>Most common reasons vaccinations considered invalid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Albers, Alexandria</dc:creator>
  <cp:lastModifiedBy>Albers, Alexandria</cp:lastModifiedBy>
  <cp:revision>884</cp:revision>
  <dcterms:created xsi:type="dcterms:W3CDTF">2023-03-02T17:32:39Z</dcterms:created>
  <dcterms:modified xsi:type="dcterms:W3CDTF">2024-02-28T23:58:38Z</dcterms:modified>
</cp:coreProperties>
</file>