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To define activation → define REH, then explain SNODAS, then show when REH goes to 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64b75e9bd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64b75e9bd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9cba47251_2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9cba47251_2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a13a888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6a13a888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9d8d6474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69d8d6474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64b75e9bd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64b75e9bd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4b75e9bd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64b75e9bd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612e591a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612e591a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4b75e9bd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64b75e9bd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6612e591a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6612e591a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69cba47251_29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69cba47251_2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69d8d6474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69d8d6474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a166d738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a166d738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a166d73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a166d73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649fda25d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649fda25d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649fda25d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649fda25d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612e591a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612e591a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4b75e9bd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64b75e9bd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2.gif"/><Relationship Id="rId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4258625" y="419875"/>
            <a:ext cx="4684776" cy="43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810450"/>
            <a:ext cx="8520600" cy="28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Identifying and Predicting Patterns</a:t>
            </a:r>
            <a:r>
              <a:rPr lang="fr"/>
              <a:t> of Snowpack Ripening with Machine Learning Methods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2" y="4052425"/>
            <a:ext cx="1051798" cy="8502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737000" y="4458775"/>
            <a:ext cx="56700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Clément Cherblanc; Dr. Joel T. Harper; Javier Perez Alvaro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338" y="226325"/>
            <a:ext cx="6883374" cy="491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338" y="226325"/>
            <a:ext cx="6883374" cy="49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2092400" y="902750"/>
            <a:ext cx="31701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19 years, 7889 cells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0" name="Google Shape;160;p22"/>
          <p:cNvSpPr txBox="1"/>
          <p:nvPr>
            <p:ph type="title"/>
          </p:nvPr>
        </p:nvSpPr>
        <p:spPr>
          <a:xfrm>
            <a:off x="311713" y="137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K-Means to identify similar behavior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338" y="226325"/>
            <a:ext cx="6883374" cy="491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325" y="19125"/>
            <a:ext cx="7147350" cy="51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0" y="-76975"/>
            <a:ext cx="2099400" cy="17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Inter-annual variability</a:t>
            </a: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b="0" l="49161" r="0" t="10833"/>
          <a:stretch/>
        </p:blipFill>
        <p:spPr>
          <a:xfrm>
            <a:off x="2099400" y="0"/>
            <a:ext cx="704080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2842500" y="0"/>
            <a:ext cx="1185000" cy="49650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5994900" y="0"/>
            <a:ext cx="965100" cy="49650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75" name="Google Shape;175;p24"/>
          <p:cNvCxnSpPr/>
          <p:nvPr/>
        </p:nvCxnSpPr>
        <p:spPr>
          <a:xfrm>
            <a:off x="1770000" y="3735000"/>
            <a:ext cx="1042500" cy="2400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4"/>
          <p:cNvCxnSpPr/>
          <p:nvPr/>
        </p:nvCxnSpPr>
        <p:spPr>
          <a:xfrm flipH="1" rot="10800000">
            <a:off x="1770000" y="3225000"/>
            <a:ext cx="4170000" cy="4425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" name="Google Shape;177;p24"/>
          <p:cNvSpPr txBox="1"/>
          <p:nvPr/>
        </p:nvSpPr>
        <p:spPr>
          <a:xfrm>
            <a:off x="0" y="3225000"/>
            <a:ext cx="1740000" cy="13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warm, El Niño years, followed by droughts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35774" cy="26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000" y="152400"/>
            <a:ext cx="3387175" cy="26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200" y="2795725"/>
            <a:ext cx="2993075" cy="230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/>
        </p:nvSpPr>
        <p:spPr>
          <a:xfrm>
            <a:off x="646625" y="1807600"/>
            <a:ext cx="25473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2"/>
                </a:solidFill>
              </a:rPr>
              <a:t>ENSO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2"/>
                </a:solidFill>
              </a:rPr>
              <a:t>= El Niño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5708925" y="1658650"/>
            <a:ext cx="25473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2"/>
                </a:solidFill>
              </a:rPr>
              <a:t>DROUGHT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87" name="Google Shape;187;p25"/>
          <p:cNvSpPr txBox="1"/>
          <p:nvPr/>
        </p:nvSpPr>
        <p:spPr>
          <a:xfrm>
            <a:off x="5903263" y="4170175"/>
            <a:ext cx="25473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2"/>
                </a:solidFill>
              </a:rPr>
              <a:t>Winter Air Temperature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>
            <p:ph type="title"/>
          </p:nvPr>
        </p:nvSpPr>
        <p:spPr>
          <a:xfrm>
            <a:off x="355925" y="1003650"/>
            <a:ext cx="3601200" cy="313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Ripening: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timing + SWE achieving REH=0</a:t>
            </a: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4620300" y="256775"/>
            <a:ext cx="3952200" cy="4187400"/>
          </a:xfrm>
          <a:prstGeom prst="rect">
            <a:avLst/>
          </a:prstGeom>
          <a:solidFill>
            <a:srgbClr val="FFFFFF">
              <a:alpha val="72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5" name="Google Shape;195;p26"/>
          <p:cNvCxnSpPr/>
          <p:nvPr/>
        </p:nvCxnSpPr>
        <p:spPr>
          <a:xfrm rot="10800000">
            <a:off x="7561350" y="783850"/>
            <a:ext cx="0" cy="3499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6"/>
          <p:cNvCxnSpPr/>
          <p:nvPr/>
        </p:nvCxnSpPr>
        <p:spPr>
          <a:xfrm flipH="1" rot="10800000">
            <a:off x="5175900" y="4120750"/>
            <a:ext cx="1800" cy="162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 b="5786" l="0" r="0" t="3510"/>
          <a:stretch/>
        </p:blipFill>
        <p:spPr>
          <a:xfrm>
            <a:off x="473825" y="696050"/>
            <a:ext cx="8064500" cy="438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>
            <p:ph type="title"/>
          </p:nvPr>
        </p:nvSpPr>
        <p:spPr>
          <a:xfrm>
            <a:off x="582800" y="7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Mean ripening curves</a:t>
            </a:r>
            <a:endParaRPr/>
          </a:p>
        </p:txBody>
      </p:sp>
      <p:sp>
        <p:nvSpPr>
          <p:cNvPr id="203" name="Google Shape;203;p27"/>
          <p:cNvSpPr/>
          <p:nvPr/>
        </p:nvSpPr>
        <p:spPr>
          <a:xfrm>
            <a:off x="5097875" y="556750"/>
            <a:ext cx="3132525" cy="3078850"/>
          </a:xfrm>
          <a:custGeom>
            <a:rect b="b" l="l" r="r" t="t"/>
            <a:pathLst>
              <a:path extrusionOk="0" h="123154" w="125301">
                <a:moveTo>
                  <a:pt x="11538" y="106250"/>
                </a:moveTo>
                <a:lnTo>
                  <a:pt x="84250" y="805"/>
                </a:lnTo>
                <a:lnTo>
                  <a:pt x="125301" y="0"/>
                </a:lnTo>
                <a:lnTo>
                  <a:pt x="85591" y="122617"/>
                </a:lnTo>
                <a:lnTo>
                  <a:pt x="0" y="123154"/>
                </a:lnTo>
                <a:close/>
              </a:path>
            </a:pathLst>
          </a:custGeom>
          <a:noFill/>
          <a:ln cap="flat" cmpd="sng" w="28575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/>
        </p:nvSpPr>
        <p:spPr>
          <a:xfrm>
            <a:off x="263700" y="1040100"/>
            <a:ext cx="8616600" cy="29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>
                <a:solidFill>
                  <a:schemeClr val="dk2"/>
                </a:solidFill>
              </a:rPr>
              <a:t>Predicting the spring activation (ripening)</a:t>
            </a:r>
            <a:endParaRPr sz="4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</a:rPr>
              <a:t>Predicting the cluster number; LSTM Neural Network</a:t>
            </a:r>
            <a:endParaRPr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5000" y="988450"/>
            <a:ext cx="5362499" cy="3830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/>
          <p:nvPr/>
        </p:nvSpPr>
        <p:spPr>
          <a:xfrm>
            <a:off x="2992175" y="1366175"/>
            <a:ext cx="1658400" cy="29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5" name="Google Shape;215;p29"/>
          <p:cNvCxnSpPr/>
          <p:nvPr/>
        </p:nvCxnSpPr>
        <p:spPr>
          <a:xfrm rot="10800000">
            <a:off x="4020000" y="2452500"/>
            <a:ext cx="0" cy="18225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29"/>
          <p:cNvCxnSpPr/>
          <p:nvPr/>
        </p:nvCxnSpPr>
        <p:spPr>
          <a:xfrm rot="10800000">
            <a:off x="3880575" y="2122500"/>
            <a:ext cx="0" cy="21525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29"/>
          <p:cNvCxnSpPr/>
          <p:nvPr/>
        </p:nvCxnSpPr>
        <p:spPr>
          <a:xfrm rot="10800000">
            <a:off x="4159425" y="1917600"/>
            <a:ext cx="0" cy="2357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29"/>
          <p:cNvCxnSpPr/>
          <p:nvPr/>
        </p:nvCxnSpPr>
        <p:spPr>
          <a:xfrm rot="10800000">
            <a:off x="3604800" y="2789700"/>
            <a:ext cx="0" cy="14853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9"/>
          <p:cNvCxnSpPr/>
          <p:nvPr/>
        </p:nvCxnSpPr>
        <p:spPr>
          <a:xfrm rot="10800000">
            <a:off x="3812400" y="2427600"/>
            <a:ext cx="0" cy="18474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29"/>
          <p:cNvCxnSpPr/>
          <p:nvPr/>
        </p:nvCxnSpPr>
        <p:spPr>
          <a:xfrm rot="10800000">
            <a:off x="3929725" y="2339578"/>
            <a:ext cx="0" cy="19383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1" name="Google Shape;221;p29"/>
          <p:cNvSpPr txBox="1"/>
          <p:nvPr>
            <p:ph type="title"/>
          </p:nvPr>
        </p:nvSpPr>
        <p:spPr>
          <a:xfrm>
            <a:off x="311700" y="18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420"/>
              <a:t>Practical predictions</a:t>
            </a:r>
            <a:endParaRPr sz="2420"/>
          </a:p>
        </p:txBody>
      </p:sp>
      <p:cxnSp>
        <p:nvCxnSpPr>
          <p:cNvPr id="222" name="Google Shape;222;p29"/>
          <p:cNvCxnSpPr/>
          <p:nvPr/>
        </p:nvCxnSpPr>
        <p:spPr>
          <a:xfrm rot="10800000">
            <a:off x="3685250" y="2713678"/>
            <a:ext cx="0" cy="15642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9"/>
          <p:cNvCxnSpPr/>
          <p:nvPr/>
        </p:nvCxnSpPr>
        <p:spPr>
          <a:xfrm>
            <a:off x="3312825" y="2827025"/>
            <a:ext cx="846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4" name="Google Shape;224;p29"/>
          <p:cNvSpPr txBox="1"/>
          <p:nvPr/>
        </p:nvSpPr>
        <p:spPr>
          <a:xfrm>
            <a:off x="4227600" y="1137125"/>
            <a:ext cx="4916400" cy="347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2 Methods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K-Means: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Mean Absolute Error = </a:t>
            </a:r>
            <a:r>
              <a:rPr b="1" lang="fr" sz="1800">
                <a:solidFill>
                  <a:schemeClr val="dk2"/>
                </a:solidFill>
              </a:rPr>
              <a:t>13 days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Long Short-Term Memory Neural Network: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Mean Absolute Error = </a:t>
            </a:r>
            <a:r>
              <a:rPr b="1" lang="fr" sz="1800">
                <a:solidFill>
                  <a:schemeClr val="dk2"/>
                </a:solidFill>
              </a:rPr>
              <a:t>14 days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2"/>
                </a:solidFill>
              </a:rPr>
              <a:t>Weather variability!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3457275" y="3656500"/>
            <a:ext cx="8466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>
                <a:solidFill>
                  <a:schemeClr val="dk2"/>
                </a:solidFill>
              </a:rPr>
              <a:t>???</a:t>
            </a:r>
            <a:endParaRPr sz="27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/>
        </p:nvSpPr>
        <p:spPr>
          <a:xfrm>
            <a:off x="269575" y="314500"/>
            <a:ext cx="57150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chemeClr val="dk1"/>
                </a:solidFill>
              </a:rPr>
              <a:t>Take-homes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591925" y="1007025"/>
            <a:ext cx="50703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Creation of </a:t>
            </a:r>
            <a:r>
              <a:rPr b="1" lang="fr" sz="1800">
                <a:solidFill>
                  <a:schemeClr val="dk2"/>
                </a:solidFill>
              </a:rPr>
              <a:t>Runoff Energy Hurdle</a:t>
            </a:r>
            <a:r>
              <a:rPr lang="fr" sz="1800">
                <a:solidFill>
                  <a:schemeClr val="dk2"/>
                </a:solidFill>
              </a:rPr>
              <a:t> (REH) representing how far a snowpack is from ripening. The </a:t>
            </a:r>
            <a:r>
              <a:rPr b="1" lang="fr" sz="1800">
                <a:solidFill>
                  <a:schemeClr val="dk2"/>
                </a:solidFill>
              </a:rPr>
              <a:t>loss of REH is the ripening of the snowpack</a:t>
            </a:r>
            <a:r>
              <a:rPr lang="fr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2541900" y="2667550"/>
            <a:ext cx="6602100" cy="9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Clustering of REH time series shows a tipping point during low REH years, with very </a:t>
            </a:r>
            <a:r>
              <a:rPr b="1" lang="fr" sz="1800">
                <a:solidFill>
                  <a:schemeClr val="dk2"/>
                </a:solidFill>
              </a:rPr>
              <a:t>chaotic timing of ripening and water release.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0" y="3957125"/>
            <a:ext cx="60942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fr" sz="1800">
                <a:solidFill>
                  <a:schemeClr val="dk2"/>
                </a:solidFill>
              </a:rPr>
              <a:t>Two methods to predict the spring ripening yield </a:t>
            </a:r>
            <a:r>
              <a:rPr b="1" lang="fr" sz="1800">
                <a:solidFill>
                  <a:schemeClr val="dk2"/>
                </a:solidFill>
              </a:rPr>
              <a:t>Mean Absolute Errors of 13 and 14 days</a:t>
            </a:r>
            <a:r>
              <a:rPr lang="fr" sz="1800">
                <a:solidFill>
                  <a:schemeClr val="dk2"/>
                </a:solidFill>
              </a:rPr>
              <a:t>, with potential improvement when considering weather.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b="0" l="6023" r="8651" t="7183"/>
          <a:stretch/>
        </p:blipFill>
        <p:spPr>
          <a:xfrm>
            <a:off x="5828800" y="3448625"/>
            <a:ext cx="2093501" cy="16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/>
          <p:nvPr/>
        </p:nvSpPr>
        <p:spPr>
          <a:xfrm>
            <a:off x="7136026" y="3558757"/>
            <a:ext cx="752100" cy="13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0"/>
          <p:cNvSpPr txBox="1"/>
          <p:nvPr/>
        </p:nvSpPr>
        <p:spPr>
          <a:xfrm>
            <a:off x="7262024" y="4605025"/>
            <a:ext cx="5001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???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4">
            <a:alphaModFix/>
          </a:blip>
          <a:srcRect b="5786" l="0" r="0" t="3510"/>
          <a:stretch/>
        </p:blipFill>
        <p:spPr>
          <a:xfrm>
            <a:off x="186450" y="2481675"/>
            <a:ext cx="2536860" cy="13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8890" y="62325"/>
            <a:ext cx="338766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8800" y="0"/>
            <a:ext cx="2702448" cy="270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8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Snow</a:t>
            </a:r>
            <a:r>
              <a:rPr lang="fr"/>
              <a:t> Ripening = Snowpack becoming runoff-capable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600" y="948750"/>
            <a:ext cx="4937175" cy="37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9074"/>
          <a:stretch/>
        </p:blipFill>
        <p:spPr>
          <a:xfrm>
            <a:off x="4807900" y="1259500"/>
            <a:ext cx="4518677" cy="3081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4331275" y="3634725"/>
            <a:ext cx="773700" cy="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" name="Google Shape;66;p14"/>
          <p:cNvSpPr txBox="1"/>
          <p:nvPr/>
        </p:nvSpPr>
        <p:spPr>
          <a:xfrm>
            <a:off x="1383550" y="3406725"/>
            <a:ext cx="26907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DRY + COLD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721888" y="3364450"/>
            <a:ext cx="26907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WARM + WET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18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SWE Ripening = Snowpack becoming runoff-capable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27995" t="34084"/>
          <a:stretch/>
        </p:blipFill>
        <p:spPr>
          <a:xfrm>
            <a:off x="408402" y="1134800"/>
            <a:ext cx="8327200" cy="35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-50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Motivations → Problem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6533638" y="3950700"/>
            <a:ext cx="2520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Hydroelectric Dam</a:t>
            </a:r>
            <a:r>
              <a:rPr lang="fr" sz="1800">
                <a:solidFill>
                  <a:schemeClr val="dk2"/>
                </a:solidFill>
              </a:rPr>
              <a:t>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14085" r="20245" t="0"/>
          <a:stretch/>
        </p:blipFill>
        <p:spPr>
          <a:xfrm>
            <a:off x="6533637" y="1148575"/>
            <a:ext cx="2520325" cy="26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118350" y="2803850"/>
            <a:ext cx="30087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Stream/Soil Recharges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0725" y="1045638"/>
            <a:ext cx="3072888" cy="26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674588" y="3864150"/>
            <a:ext cx="2520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Rain on Snow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790700" y="4368350"/>
            <a:ext cx="22881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666666"/>
                </a:solidFill>
              </a:rPr>
              <a:t>Figure from Li et al., 2019</a:t>
            </a:r>
            <a:endParaRPr sz="1000">
              <a:solidFill>
                <a:srgbClr val="666666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9025" y="453850"/>
            <a:ext cx="3631001" cy="19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1087500" y="1403875"/>
            <a:ext cx="6969000" cy="994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Yet, poorly constrained in space; too complex to reason or to determine from simple factors such as elevation and aspect alone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217225" y="2401750"/>
            <a:ext cx="8789700" cy="1817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153275" y="2528050"/>
            <a:ext cx="4202100" cy="15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2"/>
                </a:solidFill>
              </a:rPr>
              <a:t>Understanding the time-space variability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2"/>
                </a:solidFill>
              </a:rPr>
              <a:t>of snowpack ripening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563650" y="2499775"/>
            <a:ext cx="4202100" cy="14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2"/>
                </a:solidFill>
              </a:rPr>
              <a:t>Make predictions of the snowpack ripening</a:t>
            </a:r>
            <a:endParaRPr sz="3000">
              <a:solidFill>
                <a:schemeClr val="dk2"/>
              </a:solidFill>
            </a:endParaRPr>
          </a:p>
        </p:txBody>
      </p:sp>
      <p:cxnSp>
        <p:nvCxnSpPr>
          <p:cNvPr id="90" name="Google Shape;90;p16"/>
          <p:cNvCxnSpPr/>
          <p:nvPr/>
        </p:nvCxnSpPr>
        <p:spPr>
          <a:xfrm>
            <a:off x="4355363" y="2460700"/>
            <a:ext cx="0" cy="169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18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 need a metric: the </a:t>
            </a:r>
            <a:r>
              <a:rPr b="1" lang="fr"/>
              <a:t>Runoff Energy Hurdle (REH)</a:t>
            </a:r>
            <a:endParaRPr b="1"/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0" l="0" r="77353" t="34084"/>
          <a:stretch/>
        </p:blipFill>
        <p:spPr>
          <a:xfrm>
            <a:off x="2157000" y="759825"/>
            <a:ext cx="1755875" cy="24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37875" y="2942175"/>
            <a:ext cx="1040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metric: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Runoff Energy Hurdle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0" l="73713" r="0" t="34084"/>
          <a:stretch/>
        </p:blipFill>
        <p:spPr>
          <a:xfrm>
            <a:off x="7059425" y="759825"/>
            <a:ext cx="2038024" cy="24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25473" r="51242" t="34084"/>
          <a:stretch/>
        </p:blipFill>
        <p:spPr>
          <a:xfrm>
            <a:off x="3813475" y="759825"/>
            <a:ext cx="1805399" cy="241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0" l="49986" r="26728" t="34084"/>
          <a:stretch/>
        </p:blipFill>
        <p:spPr>
          <a:xfrm>
            <a:off x="5416150" y="759838"/>
            <a:ext cx="1805399" cy="2410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7"/>
          <p:cNvCxnSpPr/>
          <p:nvPr/>
        </p:nvCxnSpPr>
        <p:spPr>
          <a:xfrm>
            <a:off x="966350" y="3264275"/>
            <a:ext cx="7803600" cy="1385400"/>
          </a:xfrm>
          <a:prstGeom prst="bentConnector3">
            <a:avLst>
              <a:gd fmla="val 18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7"/>
          <p:cNvCxnSpPr/>
          <p:nvPr/>
        </p:nvCxnSpPr>
        <p:spPr>
          <a:xfrm>
            <a:off x="2506450" y="3492700"/>
            <a:ext cx="11193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7"/>
          <p:cNvCxnSpPr/>
          <p:nvPr/>
        </p:nvCxnSpPr>
        <p:spPr>
          <a:xfrm>
            <a:off x="3625969" y="3492700"/>
            <a:ext cx="1421400" cy="5748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7"/>
          <p:cNvCxnSpPr/>
          <p:nvPr/>
        </p:nvCxnSpPr>
        <p:spPr>
          <a:xfrm>
            <a:off x="5035930" y="4067500"/>
            <a:ext cx="1421400" cy="5748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" name="Google Shape;105;p17"/>
          <p:cNvSpPr txBox="1"/>
          <p:nvPr/>
        </p:nvSpPr>
        <p:spPr>
          <a:xfrm>
            <a:off x="693650" y="4406450"/>
            <a:ext cx="2727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0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6" name="Google Shape;106;p17"/>
          <p:cNvCxnSpPr/>
          <p:nvPr/>
        </p:nvCxnSpPr>
        <p:spPr>
          <a:xfrm flipH="1" rot="10800000">
            <a:off x="991025" y="3492550"/>
            <a:ext cx="1515300" cy="11535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p17"/>
          <p:cNvSpPr txBox="1"/>
          <p:nvPr/>
        </p:nvSpPr>
        <p:spPr>
          <a:xfrm>
            <a:off x="627925" y="4696425"/>
            <a:ext cx="83184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Fall                      Winter                                                      Spring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8" name="Google Shape;108;p17"/>
          <p:cNvCxnSpPr/>
          <p:nvPr/>
        </p:nvCxnSpPr>
        <p:spPr>
          <a:xfrm flipH="1" rot="10800000">
            <a:off x="6457325" y="4648175"/>
            <a:ext cx="2261100" cy="15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0" l="0" r="77353" t="73154"/>
          <a:stretch/>
        </p:blipFill>
        <p:spPr>
          <a:xfrm>
            <a:off x="838075" y="2235625"/>
            <a:ext cx="1755875" cy="9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b="51785" l="0" r="77353" t="44209"/>
          <a:stretch/>
        </p:blipFill>
        <p:spPr>
          <a:xfrm>
            <a:off x="838062" y="2116925"/>
            <a:ext cx="1755875" cy="1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966350" y="1402925"/>
            <a:ext cx="16029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Snow accumulation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12" name="Google Shape;112;p17"/>
          <p:cNvCxnSpPr/>
          <p:nvPr/>
        </p:nvCxnSpPr>
        <p:spPr>
          <a:xfrm flipH="1" rot="10800000">
            <a:off x="993413" y="3795700"/>
            <a:ext cx="1517700" cy="8466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7"/>
          <p:cNvCxnSpPr/>
          <p:nvPr/>
        </p:nvCxnSpPr>
        <p:spPr>
          <a:xfrm flipH="1" rot="10800000">
            <a:off x="2552350" y="3793888"/>
            <a:ext cx="1050000" cy="18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7"/>
          <p:cNvCxnSpPr/>
          <p:nvPr/>
        </p:nvCxnSpPr>
        <p:spPr>
          <a:xfrm>
            <a:off x="3643575" y="3795688"/>
            <a:ext cx="1368900" cy="9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7"/>
          <p:cNvCxnSpPr/>
          <p:nvPr/>
        </p:nvCxnSpPr>
        <p:spPr>
          <a:xfrm>
            <a:off x="5035925" y="3800188"/>
            <a:ext cx="1408200" cy="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7"/>
          <p:cNvCxnSpPr/>
          <p:nvPr/>
        </p:nvCxnSpPr>
        <p:spPr>
          <a:xfrm>
            <a:off x="6504500" y="3800188"/>
            <a:ext cx="2188800" cy="5262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7" name="Google Shape;117;p17"/>
          <p:cNvSpPr txBox="1"/>
          <p:nvPr/>
        </p:nvSpPr>
        <p:spPr>
          <a:xfrm rot="-1794369">
            <a:off x="1429638" y="3920370"/>
            <a:ext cx="1335190" cy="496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A86E8"/>
                </a:solidFill>
              </a:rPr>
              <a:t>SWE</a:t>
            </a:r>
            <a:endParaRPr sz="1800">
              <a:solidFill>
                <a:srgbClr val="4A86E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solidFill>
                  <a:srgbClr val="4A86E8"/>
                </a:solidFill>
              </a:rPr>
              <a:t>(snow mass)</a:t>
            </a:r>
            <a:endParaRPr sz="1300">
              <a:solidFill>
                <a:srgbClr val="4A86E8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 rot="-2215592">
            <a:off x="1124746" y="3664311"/>
            <a:ext cx="1335241" cy="496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00FF"/>
                </a:solidFill>
              </a:rPr>
              <a:t>REH</a:t>
            </a:r>
            <a:endParaRPr sz="1300">
              <a:solidFill>
                <a:srgbClr val="FF00FF"/>
              </a:solidFill>
            </a:endParaRPr>
          </a:p>
        </p:txBody>
      </p:sp>
      <p:cxnSp>
        <p:nvCxnSpPr>
          <p:cNvPr id="119" name="Google Shape;119;p17"/>
          <p:cNvCxnSpPr/>
          <p:nvPr/>
        </p:nvCxnSpPr>
        <p:spPr>
          <a:xfrm>
            <a:off x="6457325" y="3561825"/>
            <a:ext cx="0" cy="14757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0" name="Google Shape;120;p17"/>
          <p:cNvSpPr txBox="1"/>
          <p:nvPr/>
        </p:nvSpPr>
        <p:spPr>
          <a:xfrm>
            <a:off x="5438375" y="3217513"/>
            <a:ext cx="20379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00FF"/>
                </a:solidFill>
              </a:rPr>
              <a:t>Ripening</a:t>
            </a:r>
            <a:endParaRPr sz="180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8625" y="419875"/>
            <a:ext cx="4684776" cy="4309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18"/>
          <p:cNvCxnSpPr/>
          <p:nvPr/>
        </p:nvCxnSpPr>
        <p:spPr>
          <a:xfrm flipH="1" rot="10800000">
            <a:off x="5312350" y="2581531"/>
            <a:ext cx="586200" cy="54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27" name="Google Shape;127;p18"/>
          <p:cNvSpPr txBox="1"/>
          <p:nvPr/>
        </p:nvSpPr>
        <p:spPr>
          <a:xfrm>
            <a:off x="5850273" y="2233154"/>
            <a:ext cx="189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Liquid water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192225" y="342950"/>
            <a:ext cx="45804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dk1"/>
                </a:solidFill>
              </a:rPr>
              <a:t>Runoff Energy Hurdle (REH) = Q</a:t>
            </a:r>
            <a:r>
              <a:rPr baseline="-25000" lang="fr" sz="3600">
                <a:solidFill>
                  <a:schemeClr val="dk1"/>
                </a:solidFill>
              </a:rPr>
              <a:t>CC</a:t>
            </a:r>
            <a:r>
              <a:rPr lang="fr" sz="3600">
                <a:solidFill>
                  <a:schemeClr val="dk1"/>
                </a:solidFill>
              </a:rPr>
              <a:t>+ Q</a:t>
            </a:r>
            <a:r>
              <a:rPr baseline="-25000" lang="fr" sz="3600">
                <a:solidFill>
                  <a:schemeClr val="dk1"/>
                </a:solidFill>
              </a:rPr>
              <a:t>RS</a:t>
            </a:r>
            <a:r>
              <a:rPr lang="fr" sz="3600">
                <a:solidFill>
                  <a:schemeClr val="dk1"/>
                </a:solidFill>
              </a:rPr>
              <a:t>: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5898550" y="4650900"/>
            <a:ext cx="2618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999999"/>
                </a:solidFill>
              </a:rPr>
              <a:t>Modified from “Principles of Snow Hydrology” DeWalle and Rango, 2008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98650" y="1558350"/>
            <a:ext cx="45804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fr" sz="2200">
                <a:solidFill>
                  <a:schemeClr val="dk1"/>
                </a:solidFill>
              </a:rPr>
              <a:t>Cold Content / Enthalpy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999999"/>
                </a:solidFill>
              </a:rPr>
              <a:t>Q</a:t>
            </a:r>
            <a:r>
              <a:rPr lang="fr" sz="900">
                <a:solidFill>
                  <a:srgbClr val="999999"/>
                </a:solidFill>
              </a:rPr>
              <a:t>CC</a:t>
            </a:r>
            <a:r>
              <a:rPr lang="fr" sz="2200">
                <a:solidFill>
                  <a:srgbClr val="999999"/>
                </a:solidFill>
              </a:rPr>
              <a:t> = SWE C</a:t>
            </a:r>
            <a:r>
              <a:rPr lang="fr" sz="1000">
                <a:solidFill>
                  <a:srgbClr val="999999"/>
                </a:solidFill>
              </a:rPr>
              <a:t>ice </a:t>
            </a:r>
            <a:r>
              <a:rPr lang="fr" sz="2200">
                <a:solidFill>
                  <a:srgbClr val="999999"/>
                </a:solidFill>
              </a:rPr>
              <a:t>ΔT</a:t>
            </a:r>
            <a:br>
              <a:rPr lang="fr" sz="2200">
                <a:solidFill>
                  <a:srgbClr val="999999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fr" sz="2200">
                <a:solidFill>
                  <a:schemeClr val="dk1"/>
                </a:solidFill>
              </a:rPr>
              <a:t>Residual Saturation </a:t>
            </a:r>
            <a:br>
              <a:rPr lang="fr" sz="2200">
                <a:solidFill>
                  <a:schemeClr val="dk1"/>
                </a:solidFill>
              </a:rPr>
            </a:br>
            <a:r>
              <a:rPr lang="fr" sz="2200">
                <a:solidFill>
                  <a:schemeClr val="dk1"/>
                </a:solidFill>
              </a:rPr>
              <a:t>(equivalent of Latent heat of fusion of that liquid water) </a:t>
            </a:r>
            <a:br>
              <a:rPr lang="fr" sz="2200">
                <a:solidFill>
                  <a:srgbClr val="FFFFFF"/>
                </a:solidFill>
              </a:rPr>
            </a:br>
            <a:r>
              <a:rPr lang="fr" sz="2200">
                <a:solidFill>
                  <a:schemeClr val="dk1"/>
                </a:solidFill>
              </a:rPr>
              <a:t>	~ 5% of SWE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999999"/>
                </a:solidFill>
              </a:rPr>
              <a:t>Q</a:t>
            </a:r>
            <a:r>
              <a:rPr lang="fr" sz="800">
                <a:solidFill>
                  <a:srgbClr val="999999"/>
                </a:solidFill>
              </a:rPr>
              <a:t>RS</a:t>
            </a:r>
            <a:r>
              <a:rPr lang="fr" sz="2200">
                <a:solidFill>
                  <a:srgbClr val="999999"/>
                </a:solidFill>
              </a:rPr>
              <a:t> = 0.05 SWE L</a:t>
            </a:r>
            <a:r>
              <a:rPr lang="fr" sz="1000">
                <a:solidFill>
                  <a:srgbClr val="999999"/>
                </a:solidFill>
              </a:rPr>
              <a:t>ice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4095500" y="4040700"/>
            <a:ext cx="1425600" cy="11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dk1"/>
                </a:solidFill>
              </a:rPr>
              <a:t>J/m²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98650" y="1558350"/>
            <a:ext cx="45804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fr" sz="2200">
                <a:solidFill>
                  <a:schemeClr val="dk1"/>
                </a:solidFill>
              </a:rPr>
              <a:t>Cold Content / Enthalpy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999999"/>
                </a:solidFill>
              </a:rPr>
              <a:t>Q</a:t>
            </a:r>
            <a:r>
              <a:rPr lang="fr" sz="900">
                <a:solidFill>
                  <a:srgbClr val="999999"/>
                </a:solidFill>
              </a:rPr>
              <a:t>CC</a:t>
            </a:r>
            <a:r>
              <a:rPr lang="fr" sz="2200">
                <a:solidFill>
                  <a:srgbClr val="999999"/>
                </a:solidFill>
              </a:rPr>
              <a:t> = SWE C</a:t>
            </a:r>
            <a:r>
              <a:rPr lang="fr" sz="1000">
                <a:solidFill>
                  <a:srgbClr val="999999"/>
                </a:solidFill>
              </a:rPr>
              <a:t>ice </a:t>
            </a:r>
            <a:r>
              <a:rPr lang="fr" sz="2200">
                <a:solidFill>
                  <a:srgbClr val="FF0000"/>
                </a:solidFill>
              </a:rPr>
              <a:t>ΔT</a:t>
            </a:r>
            <a:br>
              <a:rPr lang="fr" sz="2200">
                <a:solidFill>
                  <a:srgbClr val="999999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fr" sz="2200">
                <a:solidFill>
                  <a:schemeClr val="dk1"/>
                </a:solidFill>
              </a:rPr>
              <a:t>Residual Saturation </a:t>
            </a:r>
            <a:br>
              <a:rPr lang="fr" sz="2200">
                <a:solidFill>
                  <a:schemeClr val="dk1"/>
                </a:solidFill>
              </a:rPr>
            </a:br>
            <a:r>
              <a:rPr lang="fr" sz="2200">
                <a:solidFill>
                  <a:schemeClr val="dk1"/>
                </a:solidFill>
              </a:rPr>
              <a:t>(equivalent of Latent heat of fusion of that liquid water) </a:t>
            </a:r>
            <a:br>
              <a:rPr lang="fr" sz="2200">
                <a:solidFill>
                  <a:srgbClr val="FFFFFF"/>
                </a:solidFill>
              </a:rPr>
            </a:br>
            <a:r>
              <a:rPr lang="fr" sz="2200">
                <a:solidFill>
                  <a:schemeClr val="dk1"/>
                </a:solidFill>
              </a:rPr>
              <a:t>	~ 5% of SWE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999999"/>
                </a:solidFill>
              </a:rPr>
              <a:t>Q</a:t>
            </a:r>
            <a:r>
              <a:rPr lang="fr" sz="800">
                <a:solidFill>
                  <a:srgbClr val="999999"/>
                </a:solidFill>
              </a:rPr>
              <a:t>RS</a:t>
            </a:r>
            <a:r>
              <a:rPr lang="fr" sz="2200">
                <a:solidFill>
                  <a:srgbClr val="999999"/>
                </a:solidFill>
              </a:rPr>
              <a:t> = 0.05 SWE L</a:t>
            </a:r>
            <a:r>
              <a:rPr lang="fr" sz="1000">
                <a:solidFill>
                  <a:srgbClr val="999999"/>
                </a:solidFill>
              </a:rPr>
              <a:t>ice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98650" y="1558350"/>
            <a:ext cx="45804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fr" sz="2200">
                <a:solidFill>
                  <a:schemeClr val="dk1"/>
                </a:solidFill>
              </a:rPr>
              <a:t>Cold Content / Enthalpy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999999"/>
                </a:solidFill>
              </a:rPr>
              <a:t>Q</a:t>
            </a:r>
            <a:r>
              <a:rPr lang="fr" sz="900">
                <a:solidFill>
                  <a:srgbClr val="999999"/>
                </a:solidFill>
              </a:rPr>
              <a:t>CC</a:t>
            </a:r>
            <a:r>
              <a:rPr lang="fr" sz="2200">
                <a:solidFill>
                  <a:srgbClr val="999999"/>
                </a:solidFill>
              </a:rPr>
              <a:t> = </a:t>
            </a:r>
            <a:r>
              <a:rPr lang="fr" sz="2200">
                <a:solidFill>
                  <a:srgbClr val="FF0000"/>
                </a:solidFill>
              </a:rPr>
              <a:t>SWE</a:t>
            </a:r>
            <a:r>
              <a:rPr lang="fr" sz="2200">
                <a:solidFill>
                  <a:srgbClr val="999999"/>
                </a:solidFill>
              </a:rPr>
              <a:t> C</a:t>
            </a:r>
            <a:r>
              <a:rPr lang="fr" sz="1000">
                <a:solidFill>
                  <a:srgbClr val="999999"/>
                </a:solidFill>
              </a:rPr>
              <a:t>ice </a:t>
            </a:r>
            <a:r>
              <a:rPr lang="fr" sz="2200">
                <a:solidFill>
                  <a:srgbClr val="999999"/>
                </a:solidFill>
              </a:rPr>
              <a:t>ΔT</a:t>
            </a:r>
            <a:br>
              <a:rPr lang="fr" sz="2200">
                <a:solidFill>
                  <a:srgbClr val="999999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-"/>
            </a:pPr>
            <a:r>
              <a:rPr lang="fr" sz="2200">
                <a:solidFill>
                  <a:schemeClr val="dk1"/>
                </a:solidFill>
              </a:rPr>
              <a:t>Residual Saturation </a:t>
            </a:r>
            <a:br>
              <a:rPr lang="fr" sz="2200">
                <a:solidFill>
                  <a:schemeClr val="dk1"/>
                </a:solidFill>
              </a:rPr>
            </a:br>
            <a:r>
              <a:rPr lang="fr" sz="2200">
                <a:solidFill>
                  <a:schemeClr val="dk1"/>
                </a:solidFill>
              </a:rPr>
              <a:t>(equivalent of Latent heat of fusion of that liquid water) </a:t>
            </a:r>
            <a:br>
              <a:rPr lang="fr" sz="2200">
                <a:solidFill>
                  <a:srgbClr val="FFFFFF"/>
                </a:solidFill>
              </a:rPr>
            </a:br>
            <a:r>
              <a:rPr lang="fr" sz="2200">
                <a:solidFill>
                  <a:schemeClr val="dk1"/>
                </a:solidFill>
              </a:rPr>
              <a:t>	~ 5% of SWE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999999"/>
                </a:solidFill>
              </a:rPr>
              <a:t>Q</a:t>
            </a:r>
            <a:r>
              <a:rPr lang="fr" sz="800">
                <a:solidFill>
                  <a:srgbClr val="999999"/>
                </a:solidFill>
              </a:rPr>
              <a:t>RS</a:t>
            </a:r>
            <a:r>
              <a:rPr lang="fr" sz="2200">
                <a:solidFill>
                  <a:srgbClr val="999999"/>
                </a:solidFill>
              </a:rPr>
              <a:t> = 0.05 </a:t>
            </a:r>
            <a:r>
              <a:rPr lang="fr" sz="2200">
                <a:solidFill>
                  <a:srgbClr val="FF0000"/>
                </a:solidFill>
              </a:rPr>
              <a:t>SWE</a:t>
            </a:r>
            <a:r>
              <a:rPr lang="fr" sz="2200">
                <a:solidFill>
                  <a:srgbClr val="999999"/>
                </a:solidFill>
              </a:rPr>
              <a:t> L</a:t>
            </a:r>
            <a:r>
              <a:rPr lang="fr" sz="1000">
                <a:solidFill>
                  <a:srgbClr val="999999"/>
                </a:solidFill>
              </a:rPr>
              <a:t>ice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Study site</a:t>
            </a:r>
            <a:endParaRPr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140000" y="1152475"/>
            <a:ext cx="28737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continental climate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4541km² watershed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825" y="36300"/>
            <a:ext cx="64905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0" y="438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220"/>
              <a:t>SNODAS model output</a:t>
            </a:r>
            <a:endParaRPr sz="3220"/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0" y="1334850"/>
            <a:ext cx="4413600" cy="37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/>
              <a:t>Operational model building a snowpack throughout the USA;</a:t>
            </a:r>
            <a:br>
              <a:rPr lang="fr" sz="2700"/>
            </a:b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/>
              <a:t>Compute REH from SNODAS output.</a:t>
            </a:r>
            <a:endParaRPr sz="2700"/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000" y="0"/>
            <a:ext cx="45184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