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8" r:id="rId2"/>
  </p:sldIdLst>
  <p:sldSz cx="32918400" cy="43891200"/>
  <p:notesSz cx="6858000" cy="9144000"/>
  <p:defaultTextStyle>
    <a:defPPr>
      <a:defRPr lang="en-US"/>
    </a:defPPr>
    <a:lvl1pPr marL="0" algn="l" defTabSz="3762024" rtl="0" eaLnBrk="1" latinLnBrk="0" hangingPunct="1">
      <a:defRPr sz="7406" kern="1200">
        <a:solidFill>
          <a:schemeClr val="tx1"/>
        </a:solidFill>
        <a:latin typeface="+mn-lt"/>
        <a:ea typeface="+mn-ea"/>
        <a:cs typeface="+mn-cs"/>
      </a:defRPr>
    </a:lvl1pPr>
    <a:lvl2pPr marL="1881012" algn="l" defTabSz="3762024" rtl="0" eaLnBrk="1" latinLnBrk="0" hangingPunct="1">
      <a:defRPr sz="7406" kern="1200">
        <a:solidFill>
          <a:schemeClr val="tx1"/>
        </a:solidFill>
        <a:latin typeface="+mn-lt"/>
        <a:ea typeface="+mn-ea"/>
        <a:cs typeface="+mn-cs"/>
      </a:defRPr>
    </a:lvl2pPr>
    <a:lvl3pPr marL="3762024" algn="l" defTabSz="3762024" rtl="0" eaLnBrk="1" latinLnBrk="0" hangingPunct="1">
      <a:defRPr sz="7406" kern="1200">
        <a:solidFill>
          <a:schemeClr val="tx1"/>
        </a:solidFill>
        <a:latin typeface="+mn-lt"/>
        <a:ea typeface="+mn-ea"/>
        <a:cs typeface="+mn-cs"/>
      </a:defRPr>
    </a:lvl3pPr>
    <a:lvl4pPr marL="5643037" algn="l" defTabSz="3762024" rtl="0" eaLnBrk="1" latinLnBrk="0" hangingPunct="1">
      <a:defRPr sz="7406" kern="1200">
        <a:solidFill>
          <a:schemeClr val="tx1"/>
        </a:solidFill>
        <a:latin typeface="+mn-lt"/>
        <a:ea typeface="+mn-ea"/>
        <a:cs typeface="+mn-cs"/>
      </a:defRPr>
    </a:lvl4pPr>
    <a:lvl5pPr marL="7524049" algn="l" defTabSz="3762024" rtl="0" eaLnBrk="1" latinLnBrk="0" hangingPunct="1">
      <a:defRPr sz="7406" kern="1200">
        <a:solidFill>
          <a:schemeClr val="tx1"/>
        </a:solidFill>
        <a:latin typeface="+mn-lt"/>
        <a:ea typeface="+mn-ea"/>
        <a:cs typeface="+mn-cs"/>
      </a:defRPr>
    </a:lvl5pPr>
    <a:lvl6pPr marL="9405061" algn="l" defTabSz="3762024" rtl="0" eaLnBrk="1" latinLnBrk="0" hangingPunct="1">
      <a:defRPr sz="7406" kern="1200">
        <a:solidFill>
          <a:schemeClr val="tx1"/>
        </a:solidFill>
        <a:latin typeface="+mn-lt"/>
        <a:ea typeface="+mn-ea"/>
        <a:cs typeface="+mn-cs"/>
      </a:defRPr>
    </a:lvl6pPr>
    <a:lvl7pPr marL="11286073" algn="l" defTabSz="3762024" rtl="0" eaLnBrk="1" latinLnBrk="0" hangingPunct="1">
      <a:defRPr sz="7406" kern="1200">
        <a:solidFill>
          <a:schemeClr val="tx1"/>
        </a:solidFill>
        <a:latin typeface="+mn-lt"/>
        <a:ea typeface="+mn-ea"/>
        <a:cs typeface="+mn-cs"/>
      </a:defRPr>
    </a:lvl7pPr>
    <a:lvl8pPr marL="13167086" algn="l" defTabSz="3762024" rtl="0" eaLnBrk="1" latinLnBrk="0" hangingPunct="1">
      <a:defRPr sz="7406" kern="1200">
        <a:solidFill>
          <a:schemeClr val="tx1"/>
        </a:solidFill>
        <a:latin typeface="+mn-lt"/>
        <a:ea typeface="+mn-ea"/>
        <a:cs typeface="+mn-cs"/>
      </a:defRPr>
    </a:lvl8pPr>
    <a:lvl9pPr marL="15048098" algn="l" defTabSz="3762024" rtl="0" eaLnBrk="1" latinLnBrk="0" hangingPunct="1">
      <a:defRPr sz="740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Scarborough" initials="RAS" lastIdx="1" clrIdx="0"/>
  <p:cmAuthor id="2" name="Rebecca Scarborough" initials="RAS [2]" lastIdx="1" clrIdx="1"/>
  <p:cmAuthor id="3" name="Rebecca Scarborough" initials="RAS [3]" lastIdx="1" clrIdx="2"/>
  <p:cmAuthor id="4" name="Rebecca Scarborough" initials="RAS [4]" lastIdx="1" clrIdx="3"/>
  <p:cmAuthor id="5" name="Rebecca Scarborough" initials="RAS [5]" lastIdx="1" clrIdx="4"/>
  <p:cmAuthor id="6" name="Rebecca Scarborough" initials="RAS [6]" lastIdx="1" clrIdx="5"/>
  <p:cmAuthor id="7" name="Rebecca Scarborough" initials="RAS [7]" lastIdx="1" clrIdx="6"/>
  <p:cmAuthor id="8" name="Rebecca Scarborough" initials="RAS [2] [2]" lastIdx="1" clrIdx="7"/>
  <p:cmAuthor id="9" name="Rebecca Scarborough" initials="RAS [3] [2]" lastIdx="1" clrIdx="8"/>
  <p:cmAuthor id="10" name="Rebecca Scarborough" initials="RAS [4] [2]" lastIdx="1" clrIdx="9"/>
  <p:cmAuthor id="11" name="Rebecca Scarborough" initials="RAS [5] [2]" lastIdx="1" clrIdx="10"/>
  <p:cmAuthor id="12" name="Rebecca Scarborough" initials="RAS [6] [2]" lastIdx="1" clrIdx="11"/>
  <p:cmAuthor id="13" name="LaCasse, Dora Lee" initials="LDL" lastIdx="9" clrIdx="12">
    <p:extLst>
      <p:ext uri="{19B8F6BF-5375-455C-9EA6-DF929625EA0E}">
        <p15:presenceInfo xmlns:p15="http://schemas.microsoft.com/office/powerpoint/2012/main" userId="S::dll229@psu.edu::e695b092-9951-4ada-8703-6405711450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FB4ED"/>
    <a:srgbClr val="FF85FF"/>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979"/>
    <p:restoredTop sz="95037"/>
  </p:normalViewPr>
  <p:slideViewPr>
    <p:cSldViewPr snapToGrid="0" snapToObjects="1">
      <p:cViewPr>
        <p:scale>
          <a:sx n="65" d="100"/>
          <a:sy n="65" d="100"/>
        </p:scale>
        <p:origin x="-1912" y="-89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6959F-73CE-8F4F-84A0-DC26AF263A1E}" type="datetimeFigureOut">
              <a:rPr lang="en-US" smtClean="0"/>
              <a:t>2/29/24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C40F-BE27-DB46-9FC4-A209A93C4CA7}" type="slidenum">
              <a:rPr lang="en-US" smtClean="0"/>
              <a:t>‹#›</a:t>
            </a:fld>
            <a:endParaRPr lang="en-US"/>
          </a:p>
        </p:txBody>
      </p:sp>
    </p:spTree>
    <p:extLst>
      <p:ext uri="{BB962C8B-B14F-4D97-AF65-F5344CB8AC3E}">
        <p14:creationId xmlns:p14="http://schemas.microsoft.com/office/powerpoint/2010/main" val="160777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C40F-BE27-DB46-9FC4-A209A93C4CA7}" type="slidenum">
              <a:rPr lang="en-US" smtClean="0"/>
              <a:t>1</a:t>
            </a:fld>
            <a:endParaRPr lang="en-US"/>
          </a:p>
        </p:txBody>
      </p:sp>
    </p:spTree>
    <p:extLst>
      <p:ext uri="{BB962C8B-B14F-4D97-AF65-F5344CB8AC3E}">
        <p14:creationId xmlns:p14="http://schemas.microsoft.com/office/powerpoint/2010/main" val="516463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6DEC6-DF65-D346-A6EF-39F53C81A55F}"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06DEC6-DF65-D346-A6EF-39F53C81A55F}"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06DEC6-DF65-D346-A6EF-39F53C81A55F}" type="datetimeFigureOut">
              <a:rPr lang="en-US" smtClean="0"/>
              <a:t>2/29/24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06DEC6-DF65-D346-A6EF-39F53C81A55F}" type="datetimeFigureOut">
              <a:rPr lang="en-US" smtClean="0"/>
              <a:t>2/29/24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06DEC6-DF65-D346-A6EF-39F53C81A55F}" type="datetimeFigureOut">
              <a:rPr lang="en-US" smtClean="0"/>
              <a:t>2/29/24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6DEC6-DF65-D346-A6EF-39F53C81A55F}" type="datetimeFigureOut">
              <a:rPr lang="en-US" smtClean="0"/>
              <a:t>2/29/24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4A06DEC6-DF65-D346-A6EF-39F53C81A55F}" type="datetimeFigureOut">
              <a:rPr lang="en-US" smtClean="0"/>
              <a:t>2/29/24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4A06DEC6-DF65-D346-A6EF-39F53C81A55F}" type="datetimeFigureOut">
              <a:rPr lang="en-US" smtClean="0"/>
              <a:t>2/29/24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0CCD3-681B-FE48-9216-0138B53632D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4A06DEC6-DF65-D346-A6EF-39F53C81A55F}" type="datetimeFigureOut">
              <a:rPr lang="en-US" smtClean="0"/>
              <a:t>2/29/24</a:t>
            </a:fld>
            <a:endParaRPr lang="en-US"/>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AF20CCD3-681B-FE48-9216-0138B53632DB}" type="slidenum">
              <a:rPr lang="en-US" smtClean="0"/>
              <a:t>‹#›</a:t>
            </a:fld>
            <a:endParaRPr lang="en-US"/>
          </a:p>
        </p:txBody>
      </p:sp>
    </p:spTree>
    <p:extLst>
      <p:ext uri="{BB962C8B-B14F-4D97-AF65-F5344CB8AC3E}">
        <p14:creationId xmlns:p14="http://schemas.microsoft.com/office/powerpoint/2010/main" val="5294505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mericancouncils.org/news/announcements-featured-content/arc-completes-national-canvass-dual-language-immersion-program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634722" y="232433"/>
            <a:ext cx="29707931" cy="3026652"/>
          </a:xfrm>
        </p:spPr>
        <p:txBody>
          <a:bodyPr>
            <a:noAutofit/>
          </a:bodyPr>
          <a:lstStyle/>
          <a:p>
            <a:pPr algn="ctr"/>
            <a:r>
              <a:rPr lang="en-US" sz="6000" u="sng" dirty="0"/>
              <a:t>Is Circle Time Enough Language Input to Learn Grammatical Features?</a:t>
            </a:r>
            <a:br>
              <a:rPr lang="en-US" sz="6000" u="sng" dirty="0"/>
            </a:br>
            <a:r>
              <a:rPr lang="en-US" sz="4000" dirty="0"/>
              <a:t>Madeline Strah-Farber</a:t>
            </a:r>
            <a:br>
              <a:rPr lang="en-US" sz="4000" dirty="0"/>
            </a:br>
            <a:r>
              <a:rPr lang="en-US" sz="4000" dirty="0"/>
              <a:t>University of Montana</a:t>
            </a:r>
          </a:p>
        </p:txBody>
      </p:sp>
      <p:sp>
        <p:nvSpPr>
          <p:cNvPr id="3" name="Content Placeholder 2"/>
          <p:cNvSpPr>
            <a:spLocks noGrp="1"/>
          </p:cNvSpPr>
          <p:nvPr>
            <p:ph sz="half" idx="1"/>
          </p:nvPr>
        </p:nvSpPr>
        <p:spPr>
          <a:xfrm>
            <a:off x="541595" y="3259085"/>
            <a:ext cx="10228886" cy="5543056"/>
          </a:xfrm>
          <a:solidFill>
            <a:schemeClr val="accent6">
              <a:lumMod val="20000"/>
              <a:lumOff val="80000"/>
            </a:schemeClr>
          </a:solidFill>
          <a:ln>
            <a:solidFill>
              <a:schemeClr val="accent1"/>
            </a:solidFill>
          </a:ln>
        </p:spPr>
        <p:txBody>
          <a:bodyPr wrap="square" bIns="0">
            <a:spAutoFit/>
          </a:bodyPr>
          <a:lstStyle/>
          <a:p>
            <a:pPr marL="514350" indent="-514350">
              <a:lnSpc>
                <a:spcPct val="100000"/>
              </a:lnSpc>
              <a:spcBef>
                <a:spcPts val="200"/>
              </a:spcBef>
              <a:buAutoNum type="arabicPeriod"/>
            </a:pPr>
            <a:r>
              <a:rPr lang="en-US" sz="3200" b="1" dirty="0">
                <a:ln w="15875">
                  <a:solidFill>
                    <a:schemeClr val="accent6">
                      <a:lumMod val="75000"/>
                    </a:schemeClr>
                  </a:solidFill>
                </a:ln>
              </a:rPr>
              <a:t>Introduction</a:t>
            </a:r>
            <a:endParaRPr lang="en-US" sz="3200" dirty="0">
              <a:ln w="15875">
                <a:solidFill>
                  <a:schemeClr val="accent6">
                    <a:lumMod val="75000"/>
                  </a:schemeClr>
                </a:solidFill>
              </a:ln>
            </a:endParaRPr>
          </a:p>
          <a:p>
            <a:pPr>
              <a:lnSpc>
                <a:spcPct val="100000"/>
              </a:lnSpc>
              <a:spcBef>
                <a:spcPts val="200"/>
              </a:spcBef>
              <a:buFont typeface="Wingdings" pitchFamily="2" charset="2"/>
              <a:buChar char="Ø"/>
            </a:pPr>
            <a:r>
              <a:rPr lang="en-US" sz="3200" dirty="0">
                <a:effectLst/>
                <a:ea typeface="Calibri" panose="020F0502020204030204" pitchFamily="34" charset="0"/>
                <a:cs typeface="Times New Roman" panose="02020603050405020304" pitchFamily="18" charset="0"/>
              </a:rPr>
              <a:t>In most of the research on child second language acquisition, much of the focus has been on children who acquire a second language (L2) in an immersive environment</a:t>
            </a:r>
            <a:r>
              <a:rPr lang="en-US" sz="3200" dirty="0">
                <a:effectLst/>
              </a:rPr>
              <a:t> </a:t>
            </a:r>
          </a:p>
          <a:p>
            <a:pPr lvl="1">
              <a:lnSpc>
                <a:spcPct val="100000"/>
              </a:lnSpc>
              <a:spcBef>
                <a:spcPts val="200"/>
              </a:spcBef>
              <a:buFont typeface="Wingdings" pitchFamily="2" charset="2"/>
              <a:buChar char="Ø"/>
            </a:pPr>
            <a:r>
              <a:rPr lang="en-US" sz="3200" dirty="0"/>
              <a:t>Immersion school </a:t>
            </a:r>
          </a:p>
          <a:p>
            <a:pPr lvl="1">
              <a:lnSpc>
                <a:spcPct val="100000"/>
              </a:lnSpc>
              <a:spcBef>
                <a:spcPts val="200"/>
              </a:spcBef>
              <a:buFont typeface="Wingdings" pitchFamily="2" charset="2"/>
              <a:buChar char="Ø"/>
            </a:pPr>
            <a:r>
              <a:rPr lang="en-US" sz="3200" dirty="0"/>
              <a:t>Parent or caretaker</a:t>
            </a:r>
          </a:p>
          <a:p>
            <a:pPr>
              <a:lnSpc>
                <a:spcPct val="100000"/>
              </a:lnSpc>
              <a:spcBef>
                <a:spcPts val="200"/>
              </a:spcBef>
              <a:buFont typeface="Wingdings" pitchFamily="2" charset="2"/>
              <a:buChar char="Ø"/>
            </a:pPr>
            <a:r>
              <a:rPr lang="en-US" sz="3200" dirty="0"/>
              <a:t>However, there is only 3600 immersion programs nationwide (</a:t>
            </a:r>
            <a:r>
              <a:rPr lang="en-US" sz="3200" dirty="0">
                <a:effectLst/>
                <a:ea typeface="Calibri" panose="020F0502020204030204" pitchFamily="34" charset="0"/>
                <a:cs typeface="Times New Roman" panose="02020603050405020304" pitchFamily="18" charset="0"/>
              </a:rPr>
              <a:t>ARC, 2021).</a:t>
            </a:r>
            <a:endParaRPr lang="en-US" sz="3200" dirty="0"/>
          </a:p>
          <a:p>
            <a:pPr lvl="1">
              <a:lnSpc>
                <a:spcPct val="100000"/>
              </a:lnSpc>
              <a:spcBef>
                <a:spcPts val="200"/>
              </a:spcBef>
              <a:buFont typeface="Wingdings" pitchFamily="2" charset="2"/>
              <a:buChar char="Ø"/>
            </a:pPr>
            <a:endParaRPr lang="en-US" sz="3200" dirty="0"/>
          </a:p>
          <a:p>
            <a:pPr marL="1645920" lvl="1" indent="0">
              <a:lnSpc>
                <a:spcPct val="100000"/>
              </a:lnSpc>
              <a:spcBef>
                <a:spcPts val="200"/>
              </a:spcBef>
              <a:buNone/>
            </a:pPr>
            <a:br>
              <a:rPr lang="en-US" sz="1360" dirty="0"/>
            </a:br>
            <a:endParaRPr lang="en-US" sz="1360" b="1" dirty="0">
              <a:solidFill>
                <a:schemeClr val="tx1">
                  <a:lumMod val="95000"/>
                  <a:lumOff val="5000"/>
                </a:schemeClr>
              </a:solidFill>
            </a:endParaRPr>
          </a:p>
        </p:txBody>
      </p:sp>
      <p:sp>
        <p:nvSpPr>
          <p:cNvPr id="9" name="Rectangle 8"/>
          <p:cNvSpPr/>
          <p:nvPr/>
        </p:nvSpPr>
        <p:spPr>
          <a:xfrm>
            <a:off x="541595" y="9372555"/>
            <a:ext cx="10228886" cy="2759730"/>
          </a:xfrm>
          <a:prstGeom prst="rect">
            <a:avLst/>
          </a:prstGeom>
          <a:solidFill>
            <a:schemeClr val="accent1">
              <a:lumMod val="40000"/>
              <a:lumOff val="60000"/>
            </a:schemeClr>
          </a:solidFill>
        </p:spPr>
        <p:txBody>
          <a:bodyPr wrap="square">
            <a:spAutoFit/>
          </a:bodyPr>
          <a:lstStyle/>
          <a:p>
            <a:pPr>
              <a:spcBef>
                <a:spcPts val="200"/>
              </a:spcBef>
            </a:pPr>
            <a:r>
              <a:rPr lang="en-US" sz="3200" dirty="0">
                <a:ln>
                  <a:solidFill>
                    <a:schemeClr val="accent1">
                      <a:lumMod val="75000"/>
                    </a:schemeClr>
                  </a:solidFill>
                </a:ln>
              </a:rPr>
              <a:t>2. </a:t>
            </a:r>
            <a:r>
              <a:rPr lang="en-US" sz="3200" b="1" dirty="0">
                <a:ln>
                  <a:solidFill>
                    <a:schemeClr val="accent1">
                      <a:lumMod val="75000"/>
                    </a:schemeClr>
                  </a:solidFill>
                </a:ln>
              </a:rPr>
              <a:t>Research Question</a:t>
            </a:r>
          </a:p>
          <a:p>
            <a:pPr marL="457200" indent="-457200">
              <a:spcBef>
                <a:spcPts val="200"/>
              </a:spcBef>
              <a:buFont typeface="Wingdings" pitchFamily="2" charset="2"/>
              <a:buChar char="Ø"/>
            </a:pPr>
            <a:r>
              <a:rPr lang="en-US" sz="3200" dirty="0">
                <a:effectLst/>
                <a:ea typeface="Calibri" panose="020F0502020204030204" pitchFamily="34" charset="0"/>
                <a:cs typeface="Times New Roman" panose="02020603050405020304" pitchFamily="18" charset="0"/>
              </a:rPr>
              <a:t>Are circle time activities (books, music, and games) enough language input for preschool aged children to pick up on a grammatical feature, like grammatical and lexical gender</a:t>
            </a:r>
            <a:r>
              <a:rPr lang="en-US" sz="3200" dirty="0">
                <a:ea typeface="Calibri" panose="020F0502020204030204" pitchFamily="34" charset="0"/>
                <a:cs typeface="Times New Roman" panose="02020603050405020304" pitchFamily="18" charset="0"/>
              </a:rPr>
              <a:t>? </a:t>
            </a:r>
            <a:endParaRPr lang="en-US" sz="3200" b="1" dirty="0">
              <a:ln>
                <a:solidFill>
                  <a:schemeClr val="accent1">
                    <a:lumMod val="75000"/>
                  </a:schemeClr>
                </a:solidFill>
              </a:ln>
            </a:endParaRPr>
          </a:p>
          <a:p>
            <a:pPr>
              <a:spcBef>
                <a:spcPts val="200"/>
              </a:spcBef>
            </a:pPr>
            <a:endParaRPr lang="en-US" sz="1000" dirty="0">
              <a:ln>
                <a:solidFill>
                  <a:schemeClr val="accent1">
                    <a:lumMod val="75000"/>
                  </a:schemeClr>
                </a:solidFill>
              </a:ln>
            </a:endParaRPr>
          </a:p>
        </p:txBody>
      </p:sp>
      <p:sp>
        <p:nvSpPr>
          <p:cNvPr id="14" name="Rectangle 13"/>
          <p:cNvSpPr/>
          <p:nvPr/>
        </p:nvSpPr>
        <p:spPr>
          <a:xfrm>
            <a:off x="22017089" y="20117409"/>
            <a:ext cx="10124462" cy="3026652"/>
          </a:xfrm>
          <a:prstGeom prst="rect">
            <a:avLst/>
          </a:prstGeom>
          <a:solidFill>
            <a:schemeClr val="accent4">
              <a:lumMod val="40000"/>
              <a:lumOff val="60000"/>
            </a:schemeClr>
          </a:solidFill>
        </p:spPr>
        <p:txBody>
          <a:bodyPr wrap="square">
            <a:noAutofit/>
          </a:bodyPr>
          <a:lstStyle/>
          <a:p>
            <a:pPr>
              <a:spcBef>
                <a:spcPts val="200"/>
              </a:spcBef>
            </a:pPr>
            <a:r>
              <a:rPr lang="en-US" sz="3200" dirty="0">
                <a:ln>
                  <a:solidFill>
                    <a:schemeClr val="accent4">
                      <a:lumMod val="75000"/>
                    </a:schemeClr>
                  </a:solidFill>
                </a:ln>
              </a:rPr>
              <a:t>7. Discussion</a:t>
            </a:r>
          </a:p>
          <a:p>
            <a:pPr marL="514350" indent="-514350">
              <a:spcBef>
                <a:spcPts val="200"/>
              </a:spcBef>
              <a:buAutoNum type="alphaLcPeriod"/>
            </a:pPr>
            <a:r>
              <a:rPr lang="en-US" sz="2400" dirty="0">
                <a:ln>
                  <a:solidFill>
                    <a:schemeClr val="tx1">
                      <a:lumMod val="75000"/>
                      <a:lumOff val="25000"/>
                    </a:schemeClr>
                  </a:solidFill>
                </a:ln>
              </a:rPr>
              <a:t>Does the methodology invoke more memorization or actual acquisition? </a:t>
            </a:r>
          </a:p>
          <a:p>
            <a:pPr marL="514350" indent="-514350">
              <a:spcBef>
                <a:spcPts val="200"/>
              </a:spcBef>
              <a:buAutoNum type="alphaLcPeriod"/>
            </a:pPr>
            <a:r>
              <a:rPr lang="en-US" sz="2400" dirty="0">
                <a:ln>
                  <a:solidFill>
                    <a:schemeClr val="tx1">
                      <a:lumMod val="75000"/>
                      <a:lumOff val="25000"/>
                    </a:schemeClr>
                  </a:solidFill>
                </a:ln>
              </a:rPr>
              <a:t>Is there more that can be done at circle time to increase the possibility of acquisition?</a:t>
            </a:r>
          </a:p>
          <a:p>
            <a:pPr marL="514350" indent="-514350">
              <a:spcBef>
                <a:spcPts val="200"/>
              </a:spcBef>
              <a:buAutoNum type="alphaLcPeriod"/>
            </a:pPr>
            <a:r>
              <a:rPr lang="en-US" sz="2400" dirty="0">
                <a:ln>
                  <a:solidFill>
                    <a:schemeClr val="tx1">
                      <a:lumMod val="75000"/>
                      <a:lumOff val="25000"/>
                    </a:schemeClr>
                  </a:solidFill>
                </a:ln>
              </a:rPr>
              <a:t>Is a year long enough to see the beginnings of acquisition?</a:t>
            </a:r>
          </a:p>
          <a:p>
            <a:pPr marL="514350" indent="-514350">
              <a:spcBef>
                <a:spcPts val="200"/>
              </a:spcBef>
              <a:buAutoNum type="alphaLcPeriod"/>
            </a:pPr>
            <a:r>
              <a:rPr lang="en-US" sz="2400" dirty="0">
                <a:ln>
                  <a:solidFill>
                    <a:schemeClr val="tx1">
                      <a:lumMod val="75000"/>
                      <a:lumOff val="25000"/>
                    </a:schemeClr>
                  </a:solidFill>
                </a:ln>
              </a:rPr>
              <a:t>Are their outside barriers that could affect results? </a:t>
            </a:r>
            <a:endParaRPr lang="en-US" sz="2400" dirty="0">
              <a:ln>
                <a:solidFill>
                  <a:schemeClr val="bg2">
                    <a:lumMod val="50000"/>
                  </a:schemeClr>
                </a:solidFill>
              </a:ln>
            </a:endParaRPr>
          </a:p>
        </p:txBody>
      </p:sp>
      <p:sp>
        <p:nvSpPr>
          <p:cNvPr id="17" name="TextBox 16"/>
          <p:cNvSpPr txBox="1"/>
          <p:nvPr/>
        </p:nvSpPr>
        <p:spPr>
          <a:xfrm>
            <a:off x="21954549" y="23574446"/>
            <a:ext cx="10388104" cy="11136382"/>
          </a:xfrm>
          <a:prstGeom prst="rect">
            <a:avLst/>
          </a:prstGeom>
          <a:solidFill>
            <a:schemeClr val="accent2">
              <a:lumMod val="40000"/>
              <a:lumOff val="60000"/>
            </a:schemeClr>
          </a:solidFill>
        </p:spPr>
        <p:txBody>
          <a:bodyPr wrap="square" rtlCol="0">
            <a:spAutoFit/>
          </a:bodyPr>
          <a:lstStyle/>
          <a:p>
            <a:pPr>
              <a:lnSpc>
                <a:spcPct val="150000"/>
              </a:lnSpc>
              <a:spcBef>
                <a:spcPts val="200"/>
              </a:spcBef>
            </a:pPr>
            <a:r>
              <a:rPr lang="en-US" sz="2800" dirty="0">
                <a:ln>
                  <a:solidFill>
                    <a:schemeClr val="accent2">
                      <a:lumMod val="75000"/>
                    </a:schemeClr>
                  </a:solidFill>
                </a:ln>
              </a:rPr>
              <a:t>8. References</a:t>
            </a:r>
          </a:p>
          <a:p>
            <a:pPr marL="360045" marR="0" indent="-360045">
              <a:spcBef>
                <a:spcPts val="0"/>
              </a:spcBef>
              <a:spcAft>
                <a:spcPts val="0"/>
              </a:spcAft>
            </a:pP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Arc completes national canvass of dual language immersion programs in U.S. public schools</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American Councils. (2021, October 5).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https://www.americancouncils.org/news/announcements-featured-content/arc-completes-national-canvass-dual-language-immersion-programs</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60045" marR="0" indent="-360045">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60045" marR="0" indent="-360045">
              <a:spcBef>
                <a:spcPts val="0"/>
              </a:spcBef>
              <a:spcAft>
                <a:spcPts val="0"/>
              </a:spcAft>
            </a:pPr>
            <a:r>
              <a:rPr lang="en-US"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Aukrust</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V. G. (2007). Young children acquiring second language vocabulary in preschool group-time: Does amount, diversity, and discourse complexity of teacher talk matter? </a:t>
            </a: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Journal of Research in Childhood Education</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17-37.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60045" marR="0" indent="-360045">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Ayoun</a:t>
            </a:r>
            <a:r>
              <a:rPr lang="en-US" sz="1800" dirty="0">
                <a:effectLst/>
                <a:latin typeface="Calibri" panose="020F0502020204030204" pitchFamily="34" charset="0"/>
                <a:ea typeface="Calibri" panose="020F0502020204030204" pitchFamily="34" charset="0"/>
                <a:cs typeface="Times New Roman" panose="02020603050405020304" pitchFamily="18" charset="0"/>
              </a:rPr>
              <a:t>, D. (2007). The second language acquisition of grammatical gender and agreement.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French </a:t>
            </a:r>
            <a:r>
              <a:rPr lang="en-US" sz="1800" i="1">
                <a:effectLst/>
                <a:latin typeface="Calibri" panose="020F0502020204030204" pitchFamily="34" charset="0"/>
                <a:ea typeface="Calibri" panose="020F0502020204030204" pitchFamily="34" charset="0"/>
                <a:cs typeface="Times New Roman" panose="02020603050405020304" pitchFamily="18" charset="0"/>
              </a:rPr>
              <a:t>applied    linguistics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16</a:t>
            </a:r>
            <a:r>
              <a:rPr lang="en-US" sz="1800" dirty="0">
                <a:effectLst/>
                <a:latin typeface="Calibri" panose="020F0502020204030204" pitchFamily="34" charset="0"/>
                <a:ea typeface="Calibri" panose="020F0502020204030204" pitchFamily="34" charset="0"/>
                <a:cs typeface="Times New Roman" panose="02020603050405020304" pitchFamily="18" charset="0"/>
              </a:rPr>
              <a:t>, 130-170</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Dickinson, D. K., &amp; Porche, M. V. (2011). Relation between language experiences in preschool classrooms and children’s kindergarten and fourth-grade language and reading abilities. Child Development, 82, 870–886. doi:10.1111/j.1467-8624.2011.01576.x.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Hassinger-Das, B., Hirsh-</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Pasek</a:t>
            </a:r>
            <a:r>
              <a:rPr lang="en-US" sz="1800" dirty="0">
                <a:effectLst/>
                <a:latin typeface="Calibri" panose="020F0502020204030204" pitchFamily="34" charset="0"/>
                <a:ea typeface="Calibri" panose="020F0502020204030204" pitchFamily="34" charset="0"/>
                <a:cs typeface="Times New Roman" panose="02020603050405020304" pitchFamily="18" charset="0"/>
              </a:rPr>
              <a:t>, K., &amp;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Golinkoff</a:t>
            </a:r>
            <a:r>
              <a:rPr lang="en-US" sz="1800" dirty="0">
                <a:effectLst/>
                <a:latin typeface="Calibri" panose="020F0502020204030204" pitchFamily="34" charset="0"/>
                <a:ea typeface="Calibri" panose="020F0502020204030204" pitchFamily="34" charset="0"/>
                <a:cs typeface="Times New Roman" panose="02020603050405020304" pitchFamily="18" charset="0"/>
              </a:rPr>
              <a:t>, R. M. (2017). The case of brain science and guided play.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YC Young Children</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72</a:t>
            </a:r>
            <a:r>
              <a:rPr lang="en-US" sz="1800" dirty="0">
                <a:effectLst/>
                <a:latin typeface="Calibri" panose="020F0502020204030204" pitchFamily="34" charset="0"/>
                <a:ea typeface="Calibri" panose="020F0502020204030204" pitchFamily="34" charset="0"/>
                <a:cs typeface="Times New Roman" panose="02020603050405020304" pitchFamily="18" charset="0"/>
              </a:rPr>
              <a:t>(2), 45-50</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McCartney, K. (1984). Effect of quality of day care environment on children's language development.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Developmental psychology</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20</a:t>
            </a:r>
            <a:r>
              <a:rPr lang="en-US" sz="1800" dirty="0">
                <a:effectLst/>
                <a:latin typeface="Calibri" panose="020F0502020204030204" pitchFamily="34" charset="0"/>
                <a:ea typeface="Calibri" panose="020F0502020204030204" pitchFamily="34" charset="0"/>
                <a:cs typeface="Times New Roman" panose="02020603050405020304" pitchFamily="18" charset="0"/>
              </a:rPr>
              <a:t>(2), 244.</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Nathalie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Grondin</a:t>
            </a:r>
            <a:r>
              <a:rPr lang="en-US" sz="1800" dirty="0">
                <a:effectLst/>
                <a:latin typeface="Calibri" panose="020F0502020204030204" pitchFamily="34" charset="0"/>
                <a:ea typeface="Calibri" panose="020F0502020204030204" pitchFamily="34" charset="0"/>
                <a:cs typeface="Times New Roman" panose="02020603050405020304" pitchFamily="18" charset="0"/>
              </a:rPr>
              <a:t> &amp; Lydia White (1996) Functional Categories in Child L2 Acquisition of French, Language Acquisition, 5:1, 1-34, DOI: 10.1207/s15327817la0501_1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457200">
              <a:spcBef>
                <a:spcPts val="0"/>
              </a:spcBef>
              <a:spcAft>
                <a:spcPts val="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Weizman</a:t>
            </a:r>
            <a:r>
              <a:rPr lang="en-US" sz="1800" dirty="0">
                <a:effectLst/>
                <a:latin typeface="Calibri" panose="020F0502020204030204" pitchFamily="34" charset="0"/>
                <a:ea typeface="Calibri" panose="020F0502020204030204" pitchFamily="34" charset="0"/>
                <a:cs typeface="Times New Roman" panose="02020603050405020304" pitchFamily="18" charset="0"/>
              </a:rPr>
              <a:t>, Z. O., &amp; Snow, C. E. (2001). Lexical input as related to children’s vocabulary acquisition: Effects of sophisticated exposure and support for meaning.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Developmental Psychology, 37</a:t>
            </a:r>
            <a:r>
              <a:rPr lang="en-US" sz="1800" dirty="0">
                <a:effectLst/>
                <a:latin typeface="Calibri" panose="020F0502020204030204" pitchFamily="34" charset="0"/>
                <a:ea typeface="Calibri" panose="020F0502020204030204" pitchFamily="34" charset="0"/>
                <a:cs typeface="Times New Roman" panose="02020603050405020304" pitchFamily="18" charset="0"/>
              </a:rPr>
              <a:t>, 265-279.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457200">
              <a:spcBef>
                <a:spcPts val="0"/>
              </a:spcBef>
              <a:spcAft>
                <a:spcPts val="0"/>
              </a:spcAft>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Whorrall</a:t>
            </a:r>
            <a:r>
              <a:rPr lang="en-US" sz="1800" dirty="0">
                <a:effectLst/>
                <a:latin typeface="Calibri" panose="020F0502020204030204" pitchFamily="34" charset="0"/>
                <a:ea typeface="Calibri" panose="020F0502020204030204" pitchFamily="34" charset="0"/>
                <a:cs typeface="Times New Roman" panose="02020603050405020304" pitchFamily="18" charset="0"/>
              </a:rPr>
              <a:t>, J., Cabell, S.Q. (2016) Supporting Children’s Oral Language Development in the Preschool Classroom.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Early Childhood Educ J</a:t>
            </a:r>
            <a:r>
              <a:rPr lang="en-US" sz="1800" dirty="0">
                <a:effectLst/>
                <a:latin typeface="Calibri" panose="020F0502020204030204" pitchFamily="34" charset="0"/>
                <a:ea typeface="Calibri" panose="020F0502020204030204" pitchFamily="34" charset="0"/>
                <a:cs typeface="Times New Roman" panose="02020603050405020304" pitchFamily="18" charset="0"/>
              </a:rPr>
              <a:t> 44, 335–341. https://</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doi.org</a:t>
            </a:r>
            <a:r>
              <a:rPr lang="en-US" sz="1800" dirty="0">
                <a:effectLst/>
                <a:latin typeface="Calibri" panose="020F0502020204030204" pitchFamily="34" charset="0"/>
                <a:ea typeface="Calibri" panose="020F0502020204030204" pitchFamily="34" charset="0"/>
                <a:cs typeface="Times New Roman" panose="02020603050405020304" pitchFamily="18" charset="0"/>
              </a:rPr>
              <a:t>/10.1007/s10643-015-0719-0</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Wust, V., &amp; Roche, C. (2015). The Impact of Form-Focused Instruction and Consciousness-Raising Activities on L2 Learners' Acquisition of Grammatical Gender in French.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The French Review</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88</a:t>
            </a:r>
            <a:r>
              <a:rPr lang="en-US" sz="1800" dirty="0">
                <a:effectLst/>
                <a:latin typeface="Calibri" panose="020F0502020204030204" pitchFamily="34" charset="0"/>
                <a:ea typeface="Calibri" panose="020F0502020204030204" pitchFamily="34" charset="0"/>
                <a:cs typeface="Times New Roman" panose="02020603050405020304" pitchFamily="18" charset="0"/>
              </a:rPr>
              <a:t>(3), 37-52</a:t>
            </a:r>
          </a:p>
          <a:p>
            <a:pPr>
              <a:lnSpc>
                <a:spcPct val="150000"/>
              </a:lnSpc>
              <a:spcBef>
                <a:spcPts val="200"/>
              </a:spcBef>
            </a:pPr>
            <a:endParaRPr lang="en-US" sz="2800" dirty="0">
              <a:ln>
                <a:solidFill>
                  <a:schemeClr val="accent2">
                    <a:lumMod val="75000"/>
                  </a:schemeClr>
                </a:solidFill>
              </a:ln>
            </a:endParaRPr>
          </a:p>
          <a:p>
            <a:pPr lvl="0"/>
            <a:r>
              <a:rPr lang="en-US" sz="2800" dirty="0"/>
              <a:t> </a:t>
            </a:r>
          </a:p>
          <a:p>
            <a:pPr marL="520700" indent="-504825"/>
            <a:endParaRPr lang="en-US" sz="2800" dirty="0"/>
          </a:p>
        </p:txBody>
      </p:sp>
      <p:sp>
        <p:nvSpPr>
          <p:cNvPr id="18" name="Rectangle 17"/>
          <p:cNvSpPr/>
          <p:nvPr/>
        </p:nvSpPr>
        <p:spPr>
          <a:xfrm>
            <a:off x="11216984" y="12132284"/>
            <a:ext cx="10503274" cy="31045971"/>
          </a:xfrm>
          <a:prstGeom prst="rect">
            <a:avLst/>
          </a:prstGeom>
          <a:solidFill>
            <a:schemeClr val="accent6">
              <a:lumMod val="20000"/>
              <a:lumOff val="80000"/>
            </a:schemeClr>
          </a:solidFill>
        </p:spPr>
        <p:txBody>
          <a:bodyPr wrap="square">
            <a:noAutofit/>
          </a:bodyPr>
          <a:lstStyle/>
          <a:p>
            <a:pPr>
              <a:lnSpc>
                <a:spcPct val="100000"/>
              </a:lnSpc>
              <a:spcBef>
                <a:spcPts val="200"/>
              </a:spcBef>
            </a:pPr>
            <a:r>
              <a:rPr lang="en-US" sz="3200" b="1" dirty="0">
                <a:ln w="15875">
                  <a:solidFill>
                    <a:schemeClr val="accent6">
                      <a:lumMod val="75000"/>
                    </a:schemeClr>
                  </a:solidFill>
                </a:ln>
              </a:rPr>
              <a:t>5. Methodology   </a:t>
            </a:r>
            <a:endParaRPr lang="en-US" sz="3200" dirty="0">
              <a:ln w="15875">
                <a:solidFill>
                  <a:schemeClr val="accent6">
                    <a:lumMod val="75000"/>
                  </a:schemeClr>
                </a:solidFill>
              </a:ln>
            </a:endParaRPr>
          </a:p>
          <a:p>
            <a:pPr>
              <a:spcBef>
                <a:spcPts val="200"/>
              </a:spcBef>
            </a:pPr>
            <a:endParaRPr lang="en-US" sz="3200" dirty="0">
              <a:ln>
                <a:solidFill>
                  <a:schemeClr val="accent4">
                    <a:lumMod val="75000"/>
                  </a:schemeClr>
                </a:solidFill>
              </a:ln>
            </a:endParaRPr>
          </a:p>
          <a:p>
            <a:pPr marL="228600" marR="0">
              <a:spcBef>
                <a:spcPts val="0"/>
              </a:spcBef>
              <a:spcAft>
                <a:spcPts val="0"/>
              </a:spcAft>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5.1. Participants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8</a:t>
            </a:r>
            <a:r>
              <a:rPr lang="en-US" sz="2400" dirty="0">
                <a:effectLst/>
                <a:latin typeface="Calibri" panose="020F0502020204030204" pitchFamily="34" charset="0"/>
                <a:ea typeface="Calibri" panose="020F0502020204030204" pitchFamily="34" charset="0"/>
                <a:cs typeface="Times New Roman" panose="02020603050405020304" pitchFamily="18" charset="0"/>
              </a:rPr>
              <a:t> four-to-five-year-old children currently enrolled at a local preschool. To be considered for the study the children must fulfill all the following criteria:</a:t>
            </a:r>
          </a:p>
          <a:p>
            <a:pPr marL="342900" indent="-342900">
              <a:lnSpc>
                <a:spcPct val="200000"/>
              </a:lnSpc>
              <a:buFont typeface="+mj-lt"/>
              <a:buAutoNum type="arabicPeriod"/>
            </a:pPr>
            <a:r>
              <a:rPr lang="en-US" sz="2400" u="none" strike="noStrike" dirty="0">
                <a:effectLst/>
                <a:latin typeface="Calibri" panose="020F0502020204030204" pitchFamily="34" charset="0"/>
                <a:ea typeface="Calibri" panose="020F0502020204030204" pitchFamily="34" charset="0"/>
                <a:cs typeface="Times New Roman" panose="02020603050405020304" pitchFamily="18" charset="0"/>
              </a:rPr>
              <a:t>Currently enrolled full time at a preschool (at least 4 days a week)</a:t>
            </a:r>
          </a:p>
          <a:p>
            <a:pPr marL="342900" indent="-342900">
              <a:lnSpc>
                <a:spcPct val="200000"/>
              </a:lnSpc>
              <a:buFont typeface="+mj-lt"/>
              <a:buAutoNum type="arabicPeriod"/>
            </a:pPr>
            <a:r>
              <a:rPr lang="en-US" sz="2400" u="none" strike="noStrike" dirty="0">
                <a:effectLst/>
                <a:latin typeface="Calibri" panose="020F0502020204030204" pitchFamily="34" charset="0"/>
                <a:ea typeface="Calibri" panose="020F0502020204030204" pitchFamily="34" charset="0"/>
                <a:cs typeface="Times New Roman" panose="02020603050405020304" pitchFamily="18" charset="0"/>
              </a:rPr>
              <a:t>Monolingual speakers of American English</a:t>
            </a:r>
          </a:p>
          <a:p>
            <a:pPr marL="342900" indent="-342900">
              <a:lnSpc>
                <a:spcPct val="200000"/>
              </a:lnSpc>
              <a:buFont typeface="+mj-lt"/>
              <a:buAutoNum type="arabicPeriod"/>
            </a:pPr>
            <a:r>
              <a:rPr lang="en-US" sz="2400" u="none" strike="noStrike" dirty="0">
                <a:effectLst/>
                <a:latin typeface="Calibri" panose="020F0502020204030204" pitchFamily="34" charset="0"/>
                <a:ea typeface="Calibri" panose="020F0502020204030204" pitchFamily="34" charset="0"/>
                <a:cs typeface="Times New Roman" panose="02020603050405020304" pitchFamily="18" charset="0"/>
              </a:rPr>
              <a:t>Both parents are monolingual speakers of American English </a:t>
            </a:r>
          </a:p>
          <a:p>
            <a:pPr marL="342900" indent="-342900">
              <a:lnSpc>
                <a:spcPct val="200000"/>
              </a:lnSpc>
              <a:buFont typeface="+mj-lt"/>
              <a:buAutoNum type="arabicPeriod"/>
            </a:pPr>
            <a:r>
              <a:rPr lang="en-US" sz="2400" u="none" strike="noStrike" dirty="0">
                <a:effectLst/>
                <a:latin typeface="Calibri" panose="020F0502020204030204" pitchFamily="34" charset="0"/>
                <a:ea typeface="Calibri" panose="020F0502020204030204" pitchFamily="34" charset="0"/>
                <a:cs typeface="Times New Roman" panose="02020603050405020304" pitchFamily="18" charset="0"/>
              </a:rPr>
              <a:t>No previous exposure to French (no previous instruction in French) </a:t>
            </a:r>
          </a:p>
          <a:p>
            <a:pPr>
              <a:lnSpc>
                <a:spcPct val="200000"/>
              </a:lnSpc>
            </a:pPr>
            <a:r>
              <a:rPr lang="en-US" sz="2400" b="1" u="sng" strike="noStrike" dirty="0">
                <a:effectLst/>
                <a:latin typeface="Calibri" panose="020F0502020204030204" pitchFamily="34" charset="0"/>
                <a:ea typeface="Calibri" panose="020F0502020204030204" pitchFamily="34" charset="0"/>
                <a:cs typeface="Times New Roman" panose="02020603050405020304" pitchFamily="18" charset="0"/>
              </a:rPr>
              <a:t>5.2. Materials </a:t>
            </a:r>
          </a:p>
          <a:p>
            <a:pPr marL="342900" indent="-342900">
              <a:lnSpc>
                <a:spcPct val="200000"/>
              </a:lnSpc>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A computer for storing data, but also to show the YouTube stories from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The Fable Cottage and </a:t>
            </a:r>
            <a:r>
              <a:rPr lang="en-US" sz="2400" dirty="0">
                <a:effectLst/>
                <a:latin typeface="Calibri" panose="020F0502020204030204" pitchFamily="34" charset="0"/>
                <a:ea typeface="Calibri" panose="020F0502020204030204" pitchFamily="34" charset="0"/>
                <a:cs typeface="Times New Roman" panose="02020603050405020304" pitchFamily="18" charset="0"/>
              </a:rPr>
              <a:t>other online sources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200000"/>
              </a:lnSpc>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Flashcards  </a:t>
            </a:r>
          </a:p>
          <a:p>
            <a:pPr>
              <a:lnSpc>
                <a:spcPct val="200000"/>
              </a:lnSpc>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r>
              <a:rPr lang="en-US" sz="2400" dirty="0">
                <a:effectLst/>
                <a:latin typeface="Calibri" panose="020F0502020204030204" pitchFamily="34" charset="0"/>
                <a:ea typeface="Calibri" panose="020F0502020204030204" pitchFamily="34" charset="0"/>
                <a:cs typeface="Times New Roman" panose="02020603050405020304" pitchFamily="18" charset="0"/>
              </a:rPr>
              <a:t>3. classroom toys, like fish, fruit, whales, birds, etc.</a:t>
            </a:r>
          </a:p>
          <a:p>
            <a:pPr>
              <a:lnSpc>
                <a:spcPct val="200000"/>
              </a:lnSpc>
            </a:pPr>
            <a:r>
              <a:rPr lang="en-US" sz="2400" b="1" u="sng" strike="noStrike" dirty="0">
                <a:latin typeface="Calibri" panose="020F0502020204030204" pitchFamily="34" charset="0"/>
                <a:ea typeface="Calibri" panose="020F0502020204030204" pitchFamily="34" charset="0"/>
                <a:cs typeface="Times New Roman" panose="02020603050405020304" pitchFamily="18" charset="0"/>
              </a:rPr>
              <a:t>5.3. Ti</a:t>
            </a:r>
            <a:r>
              <a:rPr lang="en-US" sz="2400" b="1" u="sng" dirty="0">
                <a:latin typeface="Calibri" panose="020F0502020204030204" pitchFamily="34" charset="0"/>
                <a:ea typeface="Calibri" panose="020F0502020204030204" pitchFamily="34" charset="0"/>
                <a:cs typeface="Times New Roman" panose="02020603050405020304" pitchFamily="18" charset="0"/>
              </a:rPr>
              <a:t>me Frame</a:t>
            </a:r>
          </a:p>
          <a:p>
            <a:pPr>
              <a:lnSpc>
                <a:spcPct val="200000"/>
              </a:lnSpc>
            </a:pPr>
            <a:r>
              <a:rPr lang="en-US" sz="2400" dirty="0">
                <a:effectLst/>
                <a:latin typeface="Calibri" panose="020F0502020204030204" pitchFamily="34" charset="0"/>
                <a:ea typeface="Calibri" panose="020F0502020204030204" pitchFamily="34" charset="0"/>
                <a:cs typeface="Times New Roman" panose="02020603050405020304" pitchFamily="18" charset="0"/>
              </a:rPr>
              <a:t>I anticipate that the children will need at least  a year of pedagogical intervention. Again, the pedagogical intervention will be happening in the form of circle time activities. Subsequently, I believe it will be necessary to test every Friday for comprehension and production. Children who missed more than one day of school, will not be tested for that week.</a:t>
            </a:r>
          </a:p>
          <a:p>
            <a:pPr>
              <a:lnSpc>
                <a:spcPct val="200000"/>
              </a:lnSpc>
            </a:pPr>
            <a:r>
              <a:rPr lang="en-US" sz="2400" b="1" u="sng" dirty="0">
                <a:latin typeface="Calibri" panose="020F0502020204030204" pitchFamily="34" charset="0"/>
                <a:ea typeface="Calibri" panose="020F0502020204030204" pitchFamily="34" charset="0"/>
                <a:cs typeface="Times New Roman" panose="02020603050405020304" pitchFamily="18" charset="0"/>
              </a:rPr>
              <a:t>5.4. Pedagogical Intervention </a:t>
            </a:r>
          </a:p>
          <a:p>
            <a:pPr>
              <a:lnSpc>
                <a:spcPct val="200000"/>
              </a:lnSpc>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pedagogical intervention will include three principal activities: </a:t>
            </a:r>
          </a:p>
          <a:p>
            <a:pPr>
              <a:lnSpc>
                <a:spcPct val="200000"/>
              </a:lnSpc>
            </a:pPr>
            <a:r>
              <a:rPr lang="en-US" sz="2400" b="1" dirty="0">
                <a:effectLst/>
                <a:latin typeface="Calibri" panose="020F0502020204030204" pitchFamily="34" charset="0"/>
                <a:ea typeface="Calibri" panose="020F0502020204030204" pitchFamily="34" charset="0"/>
                <a:cs typeface="Times New Roman" panose="02020603050405020304" pitchFamily="18" charset="0"/>
              </a:rPr>
              <a:t>1. Form-focused instruction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200000"/>
              </a:lnSpc>
              <a:buFontTx/>
              <a:buAutoNum type="alphaL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form-focused instruction will primarily utilize notecards as seen in 5.2.</a:t>
            </a:r>
          </a:p>
          <a:p>
            <a:pPr marL="342900" indent="-342900">
              <a:lnSpc>
                <a:spcPct val="200000"/>
              </a:lnSpc>
              <a:buAutoNum type="alphaL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purpose will be to draw the children’s attention to new vocabulary, specifically the gender of the noun and its corresponding determiner (</a:t>
            </a:r>
            <a:r>
              <a:rPr lang="en-US" sz="2400" i="1" u="sng" dirty="0">
                <a:effectLst/>
                <a:latin typeface="Calibri" panose="020F0502020204030204" pitchFamily="34" charset="0"/>
                <a:ea typeface="Calibri" panose="020F0502020204030204" pitchFamily="34" charset="0"/>
                <a:cs typeface="Times New Roman" panose="02020603050405020304" pitchFamily="18" charset="0"/>
              </a:rPr>
              <a:t>le</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a:t>
            </a:r>
            <a:r>
              <a:rPr lang="en-US" sz="2400" i="1" u="sng" dirty="0">
                <a:effectLst/>
                <a:latin typeface="Calibri" panose="020F0502020204030204" pitchFamily="34" charset="0"/>
                <a:ea typeface="Calibri" panose="020F0502020204030204" pitchFamily="34" charset="0"/>
                <a:cs typeface="Times New Roman" panose="02020603050405020304" pitchFamily="18" charset="0"/>
              </a:rPr>
              <a:t>la/les </a:t>
            </a:r>
            <a:r>
              <a:rPr lang="en-US" sz="2400" dirty="0">
                <a:effectLst/>
                <a:latin typeface="Calibri" panose="020F0502020204030204" pitchFamily="34" charset="0"/>
                <a:ea typeface="Calibri" panose="020F0502020204030204" pitchFamily="34" charset="0"/>
                <a:cs typeface="Times New Roman" panose="02020603050405020304" pitchFamily="18" charset="0"/>
              </a:rPr>
              <a:t>or </a:t>
            </a:r>
            <a:r>
              <a:rPr lang="en-US" sz="2400" i="1" u="sng" dirty="0">
                <a:effectLst/>
                <a:latin typeface="Calibri" panose="020F0502020204030204" pitchFamily="34" charset="0"/>
                <a:ea typeface="Calibri" panose="020F0502020204030204" pitchFamily="34" charset="0"/>
                <a:cs typeface="Times New Roman" panose="02020603050405020304" pitchFamily="18" charset="0"/>
              </a:rPr>
              <a:t>un/une</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200000"/>
              </a:lnSpc>
            </a:pPr>
            <a:r>
              <a:rPr lang="en-US" sz="2400" b="1" dirty="0">
                <a:latin typeface="Calibri" panose="020F0502020204030204" pitchFamily="34" charset="0"/>
                <a:ea typeface="Calibri" panose="020F0502020204030204" pitchFamily="34" charset="0"/>
                <a:cs typeface="Times New Roman" panose="02020603050405020304" pitchFamily="18" charset="0"/>
              </a:rPr>
              <a:t>2. A</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story </a:t>
            </a:r>
          </a:p>
          <a:p>
            <a:pPr>
              <a:lnSpc>
                <a:spcPct val="200000"/>
              </a:lnSpc>
            </a:pPr>
            <a:r>
              <a:rPr lang="en-US" sz="2400" dirty="0">
                <a:latin typeface="Calibri" panose="020F0502020204030204" pitchFamily="34" charset="0"/>
                <a:ea typeface="Calibri" panose="020F0502020204030204" pitchFamily="34" charset="0"/>
                <a:cs typeface="Times New Roman" panose="02020603050405020304" pitchFamily="18" charset="0"/>
              </a:rPr>
              <a:t>a.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The Fable Cottage</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200000"/>
              </a:lnSpc>
            </a:pPr>
            <a:r>
              <a:rPr lang="en-US" sz="2400" b="1" dirty="0">
                <a:effectLst/>
                <a:latin typeface="Calibri" panose="020F0502020204030204" pitchFamily="34" charset="0"/>
                <a:ea typeface="Calibri" panose="020F0502020204030204" pitchFamily="34" charset="0"/>
                <a:cs typeface="Times New Roman" panose="02020603050405020304" pitchFamily="18" charset="0"/>
              </a:rPr>
              <a:t>3. </a:t>
            </a:r>
            <a:r>
              <a:rPr lang="en-US" sz="2400" b="1" dirty="0">
                <a:latin typeface="Calibri" panose="020F0502020204030204" pitchFamily="34" charset="0"/>
                <a:ea typeface="Calibri" panose="020F0502020204030204" pitchFamily="34" charset="0"/>
                <a:cs typeface="Times New Roman" panose="02020603050405020304" pitchFamily="18" charset="0"/>
              </a:rPr>
              <a:t>A</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game</a:t>
            </a:r>
          </a:p>
          <a:p>
            <a:pPr marL="342900" indent="-342900">
              <a:lnSpc>
                <a:spcPct val="200000"/>
              </a:lnSpc>
              <a:buAutoNum type="alphaL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children will participate in a memory matching game using vocab learned during the form-focused instruction and story time. </a:t>
            </a:r>
          </a:p>
          <a:p>
            <a:pPr marL="342900" indent="-342900">
              <a:lnSpc>
                <a:spcPct val="200000"/>
              </a:lnSpc>
              <a:buAutoNum type="alphaL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I hope that the children will be motivated to respond with the indefinite/definite article, like in the example below.</a:t>
            </a:r>
          </a:p>
          <a:p>
            <a:pPr marL="228600" marR="0" indent="457200">
              <a:lnSpc>
                <a:spcPct val="200000"/>
              </a:lnSpc>
              <a:spcBef>
                <a:spcPts val="0"/>
              </a:spcBef>
              <a:spcAft>
                <a:spcPts val="0"/>
              </a:spcAft>
            </a:pPr>
            <a:r>
              <a:rPr lang="en-US" sz="2400" i="1" dirty="0">
                <a:effectLst/>
                <a:latin typeface="Calibri" panose="020F0502020204030204" pitchFamily="34" charset="0"/>
                <a:ea typeface="Calibri" panose="020F0502020204030204" pitchFamily="34" charset="0"/>
                <a:cs typeface="Times New Roman" panose="02020603050405020304" pitchFamily="18" charset="0"/>
              </a:rPr>
              <a:t>Example 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indent="457200">
              <a:lnSpc>
                <a:spcPct val="200000"/>
              </a:lnSpc>
              <a:spcBef>
                <a:spcPts val="0"/>
              </a:spcBef>
              <a:spcAft>
                <a:spcPts val="0"/>
              </a:spcAft>
            </a:pPr>
            <a:r>
              <a:rPr lang="en-US" sz="2400" i="1" dirty="0">
                <a:effectLst/>
                <a:latin typeface="Calibri" panose="020F0502020204030204" pitchFamily="34" charset="0"/>
                <a:ea typeface="Calibri" panose="020F0502020204030204" pitchFamily="34" charset="0"/>
                <a:cs typeface="Times New Roman" panose="02020603050405020304" pitchFamily="18" charset="0"/>
              </a:rPr>
              <a:t>Researcher:</a:t>
            </a:r>
            <a:r>
              <a:rPr lang="en-US" sz="2400" dirty="0">
                <a:effectLst/>
                <a:latin typeface="Calibri" panose="020F0502020204030204" pitchFamily="34" charset="0"/>
                <a:ea typeface="Calibri" panose="020F0502020204030204" pitchFamily="34" charset="0"/>
                <a:cs typeface="Times New Roman" panose="02020603050405020304" pitchFamily="18" charset="0"/>
              </a:rPr>
              <a:t> “ Ah, you found the matching pair! What is it?”</a:t>
            </a:r>
          </a:p>
          <a:p>
            <a:pPr marL="228600" marR="0" indent="457200">
              <a:spcBef>
                <a:spcPts val="0"/>
              </a:spcBef>
              <a:spcAft>
                <a:spcPts val="1200"/>
              </a:spcAft>
            </a:pPr>
            <a:r>
              <a:rPr lang="en-US" sz="2400" i="1" dirty="0">
                <a:effectLst/>
                <a:latin typeface="Calibri" panose="020F0502020204030204" pitchFamily="34" charset="0"/>
                <a:ea typeface="Calibri" panose="020F0502020204030204" pitchFamily="34" charset="0"/>
                <a:cs typeface="Times New Roman" panose="02020603050405020304" pitchFamily="18" charset="0"/>
              </a:rPr>
              <a:t>	Child:</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Un</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poisson</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228600" marR="0" indent="457200">
              <a:spcBef>
                <a:spcPts val="0"/>
              </a:spcBef>
              <a:spcAft>
                <a:spcPts val="12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228600" marR="0" indent="457200">
              <a:spcBef>
                <a:spcPts val="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indent="457200">
              <a:spcBef>
                <a:spcPts val="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23912" lvl="1" indent="-342900">
              <a:lnSpc>
                <a:spcPct val="200000"/>
              </a:lnSpc>
              <a:buAutoNum type="alphaLcPeriod"/>
            </a:pPr>
            <a:endParaRPr lang="en-US" sz="1800" strike="noStrike"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200"/>
              </a:spcBef>
            </a:pPr>
            <a:endParaRPr lang="en-US" sz="1600" dirty="0"/>
          </a:p>
        </p:txBody>
      </p:sp>
      <p:sp>
        <p:nvSpPr>
          <p:cNvPr id="31" name="Rectangle 30"/>
          <p:cNvSpPr/>
          <p:nvPr/>
        </p:nvSpPr>
        <p:spPr>
          <a:xfrm>
            <a:off x="541595" y="16781772"/>
            <a:ext cx="10335411" cy="26562301"/>
          </a:xfrm>
          <a:prstGeom prst="rect">
            <a:avLst/>
          </a:prstGeom>
          <a:solidFill>
            <a:schemeClr val="accent2">
              <a:lumMod val="40000"/>
              <a:lumOff val="60000"/>
            </a:schemeClr>
          </a:solidFill>
        </p:spPr>
        <p:txBody>
          <a:bodyPr wrap="square">
            <a:noAutofit/>
          </a:bodyPr>
          <a:lstStyle/>
          <a:p>
            <a:pPr>
              <a:lnSpc>
                <a:spcPct val="150000"/>
              </a:lnSpc>
              <a:spcBef>
                <a:spcPts val="200"/>
              </a:spcBef>
            </a:pPr>
            <a:r>
              <a:rPr lang="en-US" sz="3200" dirty="0">
                <a:ln>
                  <a:solidFill>
                    <a:schemeClr val="accent2">
                      <a:lumMod val="75000"/>
                    </a:schemeClr>
                  </a:solidFill>
                </a:ln>
              </a:rPr>
              <a:t>3. Background</a:t>
            </a:r>
          </a:p>
          <a:p>
            <a:pPr>
              <a:lnSpc>
                <a:spcPct val="150000"/>
              </a:lnSpc>
              <a:spcBef>
                <a:spcPts val="200"/>
              </a:spcBef>
            </a:pPr>
            <a:r>
              <a:rPr lang="en-US" sz="2400" u="sng" dirty="0">
                <a:effectLst/>
                <a:ea typeface="Calibri" panose="020F0502020204030204" pitchFamily="34" charset="0"/>
                <a:cs typeface="Times New Roman" panose="02020603050405020304" pitchFamily="18" charset="0"/>
              </a:rPr>
              <a:t>Acquisition </a:t>
            </a:r>
            <a:r>
              <a:rPr lang="en-US" sz="2400" u="sng" dirty="0">
                <a:ea typeface="Calibri" panose="020F0502020204030204" pitchFamily="34" charset="0"/>
                <a:cs typeface="Times New Roman" panose="02020603050405020304" pitchFamily="18" charset="0"/>
              </a:rPr>
              <a:t>of English </a:t>
            </a:r>
            <a:endParaRPr lang="en-US" sz="2400" u="sng" dirty="0">
              <a:effectLst/>
              <a:ea typeface="Calibri" panose="020F0502020204030204" pitchFamily="34" charset="0"/>
              <a:cs typeface="Times New Roman" panose="02020603050405020304" pitchFamily="18" charset="0"/>
            </a:endParaRPr>
          </a:p>
          <a:p>
            <a:pPr marL="285750" indent="-285750">
              <a:lnSpc>
                <a:spcPct val="150000"/>
              </a:lnSpc>
              <a:spcBef>
                <a:spcPts val="200"/>
              </a:spcBef>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Current research tells us that supporting children’s oral language is rather critical for later reading development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Whorrall</a:t>
            </a:r>
            <a:r>
              <a:rPr lang="en-US" sz="2400" dirty="0">
                <a:effectLst/>
                <a:latin typeface="Calibri" panose="020F0502020204030204" pitchFamily="34" charset="0"/>
                <a:ea typeface="Calibri" panose="020F0502020204030204" pitchFamily="34" charset="0"/>
                <a:cs typeface="Times New Roman" panose="02020603050405020304" pitchFamily="18" charset="0"/>
              </a:rPr>
              <a:t>&amp; Cabell, 2015). </a:t>
            </a:r>
          </a:p>
          <a:p>
            <a:pPr marL="285750" indent="-285750">
              <a:lnSpc>
                <a:spcPct val="150000"/>
              </a:lnSpc>
              <a:spcBef>
                <a:spcPts val="200"/>
              </a:spcBef>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Research conducted by Dickinson and Porche (2011) suggests that teacher-child interactions that involve sophisticated vocabulary, tap into the individual interests of the child, and contain open ended or challenging questions, </a:t>
            </a:r>
          </a:p>
          <a:p>
            <a:pPr marL="2166762" lvl="1" indent="-285750">
              <a:lnSpc>
                <a:spcPct val="150000"/>
              </a:lnSpc>
              <a:spcBef>
                <a:spcPts val="200"/>
              </a:spcBef>
              <a:buFont typeface="Wingdings" pitchFamily="2" charset="2"/>
              <a:buChar char="Ø"/>
            </a:pPr>
            <a:r>
              <a:rPr lang="en-US" sz="2400" dirty="0">
                <a:latin typeface="Calibri" panose="020F0502020204030204" pitchFamily="34" charset="0"/>
                <a:ea typeface="Calibri" panose="020F0502020204030204" pitchFamily="34" charset="0"/>
                <a:cs typeface="Times New Roman" panose="02020603050405020304" pitchFamily="18" charset="0"/>
              </a:rPr>
              <a:t>H</a:t>
            </a:r>
            <a:r>
              <a:rPr lang="en-US" sz="2400" dirty="0">
                <a:effectLst/>
                <a:latin typeface="Calibri" panose="020F0502020204030204" pitchFamily="34" charset="0"/>
                <a:ea typeface="Calibri" panose="020F0502020204030204" pitchFamily="34" charset="0"/>
                <a:cs typeface="Times New Roman" panose="02020603050405020304" pitchFamily="18" charset="0"/>
              </a:rPr>
              <a:t>elps children develop the prerequisite oral skills, that will be needed later in life for reading</a:t>
            </a:r>
            <a:r>
              <a:rPr lang="en-US" sz="2400" dirty="0">
                <a:effectLst/>
              </a:rPr>
              <a:t> . </a:t>
            </a:r>
          </a:p>
          <a:p>
            <a:pPr marL="285750" indent="-285750">
              <a:lnSpc>
                <a:spcPct val="150000"/>
              </a:lnSpc>
              <a:spcBef>
                <a:spcPts val="200"/>
              </a:spcBef>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Although preschool aged children do spend a lot of time playing and are able to develop their oral skills in this linguistic setting, children do continue to develop language skills when they are required to listen, such as in a small group activity, like circle time. </a:t>
            </a:r>
          </a:p>
          <a:p>
            <a:pPr marL="2166762" lvl="1" indent="-285750">
              <a:lnSpc>
                <a:spcPct val="150000"/>
              </a:lnSpc>
              <a:spcBef>
                <a:spcPts val="200"/>
              </a:spcBef>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For example, research on monolingual child language development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Weizeman</a:t>
            </a:r>
            <a:r>
              <a:rPr lang="en-US" sz="2400" dirty="0">
                <a:effectLst/>
                <a:latin typeface="Calibri" panose="020F0502020204030204" pitchFamily="34" charset="0"/>
                <a:ea typeface="Calibri" panose="020F0502020204030204" pitchFamily="34" charset="0"/>
                <a:cs typeface="Times New Roman" panose="02020603050405020304" pitchFamily="18" charset="0"/>
              </a:rPr>
              <a:t>&amp; Snow, 2001) has shown that there is a correlation between the amount of language a child hears and their acquisition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Aukrust</a:t>
            </a:r>
            <a:r>
              <a:rPr lang="en-US" sz="2400" dirty="0">
                <a:effectLst/>
                <a:latin typeface="Calibri" panose="020F0502020204030204" pitchFamily="34" charset="0"/>
                <a:ea typeface="Calibri" panose="020F0502020204030204" pitchFamily="34" charset="0"/>
                <a:cs typeface="Times New Roman" panose="02020603050405020304" pitchFamily="18" charset="0"/>
              </a:rPr>
              <a:t>, 2007).  </a:t>
            </a:r>
          </a:p>
          <a:p>
            <a:pPr marL="2166762" lvl="1" indent="-285750">
              <a:lnSpc>
                <a:spcPct val="150000"/>
              </a:lnSpc>
              <a:spcBef>
                <a:spcPts val="200"/>
              </a:spcBef>
              <a:buFont typeface="Wingdings" pitchFamily="2" charset="2"/>
              <a:buChar char="Ø"/>
            </a:pPr>
            <a:r>
              <a:rPr lang="en-US" sz="2400" dirty="0">
                <a:latin typeface="Calibri" panose="020F0502020204030204" pitchFamily="34" charset="0"/>
                <a:ea typeface="Calibri" panose="020F0502020204030204" pitchFamily="34" charset="0"/>
                <a:cs typeface="Times New Roman" panose="02020603050405020304" pitchFamily="18" charset="0"/>
              </a:rPr>
              <a:t>C</a:t>
            </a:r>
            <a:r>
              <a:rPr lang="en-US" sz="2400" dirty="0">
                <a:effectLst/>
                <a:latin typeface="Calibri" panose="020F0502020204030204" pitchFamily="34" charset="0"/>
                <a:ea typeface="Calibri" panose="020F0502020204030204" pitchFamily="34" charset="0"/>
                <a:cs typeface="Times New Roman" panose="02020603050405020304" pitchFamily="18" charset="0"/>
              </a:rPr>
              <a:t>hildren who were exposed to diverse and rare words, with discourse contexts also showed to have bigger vocabularies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Aukrust</a:t>
            </a:r>
            <a:r>
              <a:rPr lang="en-US" sz="2400" dirty="0">
                <a:effectLst/>
                <a:latin typeface="Calibri" panose="020F0502020204030204" pitchFamily="34" charset="0"/>
                <a:ea typeface="Calibri" panose="020F0502020204030204" pitchFamily="34" charset="0"/>
                <a:cs typeface="Times New Roman" panose="02020603050405020304" pitchFamily="18" charset="0"/>
              </a:rPr>
              <a:t>, 2007).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50000"/>
              </a:lnSpc>
              <a:spcBef>
                <a:spcPts val="200"/>
              </a:spcBef>
              <a:buFont typeface="Wingdings" pitchFamily="2" charset="2"/>
              <a:buChar char="Ø"/>
            </a:pPr>
            <a:r>
              <a:rPr lang="en-US" sz="2400" dirty="0">
                <a:latin typeface="Calibri" panose="020F0502020204030204" pitchFamily="34" charset="0"/>
                <a:ea typeface="Calibri" panose="020F0502020204030204" pitchFamily="34" charset="0"/>
                <a:cs typeface="Times New Roman" panose="02020603050405020304" pitchFamily="18" charset="0"/>
              </a:rPr>
              <a:t>A</a:t>
            </a:r>
            <a:r>
              <a:rPr lang="en-US" sz="2400" dirty="0">
                <a:effectLst/>
                <a:latin typeface="Calibri" panose="020F0502020204030204" pitchFamily="34" charset="0"/>
                <a:ea typeface="Calibri" panose="020F0502020204030204" pitchFamily="34" charset="0"/>
                <a:cs typeface="Times New Roman" panose="02020603050405020304" pitchFamily="18" charset="0"/>
              </a:rPr>
              <a:t>nother study found that children also greatly benefited from listening and talking with adults, resulting in larger language growth (McCartney, 1984). </a:t>
            </a:r>
          </a:p>
          <a:p>
            <a:pPr marL="2166762" lvl="1" indent="-285750">
              <a:lnSpc>
                <a:spcPct val="150000"/>
              </a:lnSpc>
              <a:spcBef>
                <a:spcPts val="200"/>
              </a:spcBef>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Like, reading books together, which has been proven in reinforce vocabulary through play</a:t>
            </a:r>
          </a:p>
          <a:p>
            <a:pPr marL="2166762" lvl="1" indent="-285750">
              <a:lnSpc>
                <a:spcPct val="150000"/>
              </a:lnSpc>
              <a:spcBef>
                <a:spcPts val="200"/>
              </a:spcBef>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leads to easier vocabulary recall and overall comprehensibility of new words (Hassinger-Das et al., 2017).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Bef>
                <a:spcPts val="200"/>
              </a:spcBef>
            </a:pPr>
            <a:r>
              <a:rPr lang="en-US" sz="2400" u="sng" dirty="0"/>
              <a:t>Acquisition of French</a:t>
            </a:r>
          </a:p>
          <a:p>
            <a:pPr marL="514350" marR="0" indent="-285750">
              <a:lnSpc>
                <a:spcPct val="150000"/>
              </a:lnSpc>
              <a:spcBef>
                <a:spcPts val="0"/>
              </a:spcBef>
              <a:spcAft>
                <a:spcPts val="0"/>
              </a:spcAft>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L1 or L2 learners of French, typically acquire determiners first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Grondin</a:t>
            </a:r>
            <a:r>
              <a:rPr lang="en-US" sz="2400" dirty="0">
                <a:effectLst/>
                <a:latin typeface="Calibri" panose="020F0502020204030204" pitchFamily="34" charset="0"/>
                <a:ea typeface="Calibri" panose="020F0502020204030204" pitchFamily="34" charset="0"/>
                <a:cs typeface="Times New Roman" panose="02020603050405020304" pitchFamily="18" charset="0"/>
              </a:rPr>
              <a:t> &amp;White, 1996). </a:t>
            </a:r>
          </a:p>
          <a:p>
            <a:pPr marL="514350" indent="-285750">
              <a:lnSpc>
                <a:spcPct val="150000"/>
              </a:lnSpc>
              <a:buFont typeface="Wingdings" pitchFamily="2" charset="2"/>
              <a:buChar char="Ø"/>
            </a:pPr>
            <a:r>
              <a:rPr lang="en-US" sz="2400" dirty="0">
                <a:latin typeface="Calibri" panose="020F0502020204030204" pitchFamily="34" charset="0"/>
                <a:ea typeface="Calibri" panose="020F0502020204030204" pitchFamily="34" charset="0"/>
                <a:cs typeface="Times New Roman" panose="02020603050405020304" pitchFamily="18" charset="0"/>
              </a:rPr>
              <a:t>H</a:t>
            </a:r>
            <a:r>
              <a:rPr lang="en-US" sz="2400" dirty="0">
                <a:effectLst/>
                <a:latin typeface="Calibri" panose="020F0502020204030204" pitchFamily="34" charset="0"/>
                <a:ea typeface="Calibri" panose="020F0502020204030204" pitchFamily="34" charset="0"/>
                <a:cs typeface="Times New Roman" panose="02020603050405020304" pitchFamily="18" charset="0"/>
              </a:rPr>
              <a:t>ave little to no errors in number agreement but will produce the wrong gender approximately 20% of the time, with a preference for the masculine definite article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le </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Grondin</a:t>
            </a:r>
            <a:r>
              <a:rPr lang="en-US" sz="2400" dirty="0">
                <a:effectLst/>
                <a:latin typeface="Calibri" panose="020F0502020204030204" pitchFamily="34" charset="0"/>
                <a:ea typeface="Calibri" panose="020F0502020204030204" pitchFamily="34" charset="0"/>
                <a:cs typeface="Times New Roman" panose="02020603050405020304" pitchFamily="18" charset="0"/>
              </a:rPr>
              <a:t> &amp;White, 1996).</a:t>
            </a:r>
          </a:p>
          <a:p>
            <a:pPr marL="514350" indent="-285750">
              <a:lnSpc>
                <a:spcPct val="150000"/>
              </a:lnSpc>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 For example, a child might produce a construction like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le plage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 (masc.) beach’, with the masculine definite article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le,</a:t>
            </a:r>
            <a:r>
              <a:rPr lang="en-US" sz="2400" dirty="0">
                <a:effectLst/>
                <a:latin typeface="Calibri" panose="020F0502020204030204" pitchFamily="34" charset="0"/>
                <a:ea typeface="Calibri" panose="020F0502020204030204" pitchFamily="34" charset="0"/>
                <a:cs typeface="Times New Roman" panose="02020603050405020304" pitchFamily="18" charset="0"/>
              </a:rPr>
              <a:t> even though the correct form is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la </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femin</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plage, </a:t>
            </a:r>
            <a:r>
              <a:rPr lang="en-US" sz="2400" dirty="0">
                <a:effectLst/>
                <a:latin typeface="Calibri" panose="020F0502020204030204" pitchFamily="34" charset="0"/>
                <a:ea typeface="Calibri" panose="020F0502020204030204" pitchFamily="34" charset="0"/>
                <a:cs typeface="Times New Roman" panose="02020603050405020304" pitchFamily="18" charset="0"/>
              </a:rPr>
              <a:t>with the feminine definite article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la</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2395362" lvl="1" indent="-285750">
              <a:lnSpc>
                <a:spcPct val="150000"/>
              </a:lnSpc>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These errors could be attributed to differences in usage of grammatical and lexical gender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Ayoun</a:t>
            </a:r>
            <a:r>
              <a:rPr lang="en-US" sz="2400" dirty="0">
                <a:effectLst/>
                <a:latin typeface="Calibri" panose="020F0502020204030204" pitchFamily="34" charset="0"/>
                <a:ea typeface="Calibri" panose="020F0502020204030204" pitchFamily="34" charset="0"/>
                <a:cs typeface="Times New Roman" panose="02020603050405020304" pitchFamily="18" charset="0"/>
              </a:rPr>
              <a:t>, 2007). </a:t>
            </a:r>
          </a:p>
          <a:p>
            <a:pPr marL="2395362" lvl="1" indent="-285750">
              <a:lnSpc>
                <a:spcPct val="150000"/>
              </a:lnSpc>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Between French and English, the two languages both utilize grammatical gender and rely on a plural marker to denote more than one, but only French relies on lexical gender. </a:t>
            </a:r>
          </a:p>
          <a:p>
            <a:pPr marL="514350" marR="0" indent="-285750">
              <a:lnSpc>
                <a:spcPct val="150000"/>
              </a:lnSpc>
              <a:spcBef>
                <a:spcPts val="0"/>
              </a:spcBef>
              <a:spcAft>
                <a:spcPts val="0"/>
              </a:spcAft>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Even if children and other second language learners of French tend to generate a lot of gender errors, there is a huge benefit to form-focused instruction</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(Wust &amp; Roche, 2015).</a:t>
            </a:r>
          </a:p>
        </p:txBody>
      </p:sp>
      <p:pic>
        <p:nvPicPr>
          <p:cNvPr id="10" name="Picture 9">
            <a:extLst>
              <a:ext uri="{FF2B5EF4-FFF2-40B4-BE49-F238E27FC236}">
                <a16:creationId xmlns:a16="http://schemas.microsoft.com/office/drawing/2014/main" id="{3D458FB8-9129-E748-85EB-6EBD8709A7FD}"/>
              </a:ext>
            </a:extLst>
          </p:cNvPr>
          <p:cNvPicPr>
            <a:picLocks noChangeAspect="1"/>
          </p:cNvPicPr>
          <p:nvPr/>
        </p:nvPicPr>
        <p:blipFill>
          <a:blip r:embed="rId4"/>
          <a:srcRect/>
          <a:stretch/>
        </p:blipFill>
        <p:spPr>
          <a:xfrm>
            <a:off x="1356486" y="712944"/>
            <a:ext cx="2556471" cy="2065628"/>
          </a:xfrm>
          <a:prstGeom prst="rect">
            <a:avLst/>
          </a:prstGeom>
        </p:spPr>
      </p:pic>
      <p:sp>
        <p:nvSpPr>
          <p:cNvPr id="26" name="Rectangle 25">
            <a:extLst>
              <a:ext uri="{FF2B5EF4-FFF2-40B4-BE49-F238E27FC236}">
                <a16:creationId xmlns:a16="http://schemas.microsoft.com/office/drawing/2014/main" id="{1F561753-7D30-504E-9853-B5DE39C6F534}"/>
              </a:ext>
            </a:extLst>
          </p:cNvPr>
          <p:cNvSpPr/>
          <p:nvPr/>
        </p:nvSpPr>
        <p:spPr>
          <a:xfrm>
            <a:off x="22079166" y="3182555"/>
            <a:ext cx="9924315" cy="1131443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457200">
              <a:spcAft>
                <a:spcPts val="1200"/>
              </a:spcAft>
            </a:pPr>
            <a:endParaRPr lang="en-US" sz="2400" dirty="0">
              <a:ln>
                <a:solidFill>
                  <a:schemeClr val="accent4">
                    <a:lumMod val="75000"/>
                  </a:schemeClr>
                </a:solidFill>
              </a:ln>
            </a:endParaRPr>
          </a:p>
          <a:p>
            <a:pPr marL="228600" marR="0" indent="457200">
              <a:spcBef>
                <a:spcPts val="0"/>
              </a:spcBef>
              <a:spcAft>
                <a:spcPts val="1200"/>
              </a:spcAft>
            </a:pPr>
            <a:endParaRPr lang="en-US" sz="2400" b="1" u="sng"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228600" marR="0" indent="457200">
              <a:spcBef>
                <a:spcPts val="0"/>
              </a:spcBef>
              <a:spcAft>
                <a:spcPts val="1200"/>
              </a:spcAft>
            </a:pPr>
            <a:r>
              <a:rPr lang="en-US" sz="2400" b="1" u="sng" dirty="0">
                <a:solidFill>
                  <a:schemeClr val="tx1"/>
                </a:solidFill>
                <a:latin typeface="Calibri" panose="020F0502020204030204" pitchFamily="34" charset="0"/>
                <a:ea typeface="Calibri" panose="020F0502020204030204" pitchFamily="34" charset="0"/>
                <a:cs typeface="Times New Roman" panose="02020603050405020304" pitchFamily="18" charset="0"/>
              </a:rPr>
              <a:t>5.5. Post Tests</a:t>
            </a:r>
          </a:p>
          <a:p>
            <a:pPr marL="514350" marR="0" indent="-285750">
              <a:spcBef>
                <a:spcPts val="0"/>
              </a:spcBef>
              <a:spcAft>
                <a:spcPts val="1200"/>
              </a:spcAft>
              <a:buFont typeface="Wingdings" pitchFamily="2" charset="2"/>
              <a:buChar char="Ø"/>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Post-tests will be given to the participants every Friday during the full three weeks of pedagogical intervention. The testing will consist of two tasks: a production task and a comprehension task. </a:t>
            </a:r>
          </a:p>
          <a:p>
            <a:pPr marL="514350" marR="0" indent="-285750">
              <a:spcBef>
                <a:spcPts val="0"/>
              </a:spcBef>
              <a:spcAft>
                <a:spcPts val="1200"/>
              </a:spcAft>
              <a:buFont typeface="Wingdings" pitchFamily="2" charset="2"/>
              <a:buChar char="Ø"/>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production task involves a bag task and consists of the children being given a bag of toys that represent the new learned vocabulary. The participants will then be prompted to take one toy out at a time and tell the researchers which toy they have grabbed, such as, example 2. </a:t>
            </a:r>
          </a:p>
          <a:p>
            <a:pPr marL="228600" marR="0" indent="457200">
              <a:spcBef>
                <a:spcPts val="0"/>
              </a:spcBef>
              <a:spcAft>
                <a:spcPts val="1200"/>
              </a:spcAft>
            </a:pPr>
            <a:r>
              <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Example 2:</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28600" marR="0" indent="457200">
              <a:spcBef>
                <a:spcPts val="0"/>
              </a:spcBef>
              <a:spcAft>
                <a:spcPts val="12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*Child takes a toy fish out of the bag*	</a:t>
            </a:r>
          </a:p>
          <a:p>
            <a:pPr marL="228600" marR="0" indent="457200">
              <a:spcBef>
                <a:spcPts val="0"/>
              </a:spcBef>
              <a:spcAft>
                <a:spcPts val="1200"/>
              </a:spcAft>
            </a:pPr>
            <a:r>
              <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Child: “Ah! It is </a:t>
            </a:r>
            <a:r>
              <a:rPr lang="en-US" sz="2400" b="1" i="1"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a:t>
            </a:r>
            <a:r>
              <a:rPr lang="en-US" sz="24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i="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poisson</a:t>
            </a:r>
            <a:r>
              <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marL="228600" marR="0" indent="457200">
              <a:spcBef>
                <a:spcPts val="0"/>
              </a:spcBef>
              <a:spcAft>
                <a:spcPts val="1200"/>
              </a:spcAft>
            </a:pPr>
            <a:endPar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285750">
              <a:spcBef>
                <a:spcPts val="0"/>
              </a:spcBef>
              <a:spcAft>
                <a:spcPts val="1200"/>
              </a:spcAft>
              <a:buFont typeface="Wingdings" pitchFamily="2" charset="2"/>
              <a:buChar char="Ø"/>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comprehension test will be a “</a:t>
            </a:r>
            <a:r>
              <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Where’s that?</a:t>
            </a: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task. By using the note cards, the researcher will ask for the children to identify the vocabulary they have learned. Children are then prompted to respond with a noun and its corresponding definite/indefinite article, like in example </a:t>
            </a:r>
          </a:p>
          <a:p>
            <a:pPr marL="228600" marR="0" indent="457200">
              <a:spcBef>
                <a:spcPts val="0"/>
              </a:spcBef>
              <a:spcAft>
                <a:spcPts val="1200"/>
              </a:spcAft>
            </a:pPr>
            <a:r>
              <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Example 3</a:t>
            </a: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228600" marR="0" indent="457200">
              <a:spcBef>
                <a:spcPts val="0"/>
              </a:spcBef>
              <a:spcAft>
                <a:spcPts val="12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“Where’s </a:t>
            </a:r>
            <a:r>
              <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 </a:t>
            </a:r>
            <a:r>
              <a:rPr lang="en-US" sz="24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poisson</a:t>
            </a:r>
            <a:r>
              <a:rPr lang="en-US" sz="2400" dirty="0">
                <a:solidFill>
                  <a:schemeClr val="tx1"/>
                </a:solidFill>
                <a:effectLst/>
                <a:latin typeface="Arial Unicode MS" panose="020B0604020202020204" pitchFamily="34" charset="-128"/>
                <a:ea typeface="Calibri" panose="020F0502020204030204" pitchFamily="34" charset="0"/>
                <a:cs typeface="Times New Roman" panose="02020603050405020304" pitchFamily="18" charset="0"/>
              </a:rPr>
              <a:t>?” → Child points to the picture of a fish</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28600" marR="0" indent="457200">
              <a:spcBef>
                <a:spcPts val="0"/>
              </a:spcBef>
              <a:spcAft>
                <a:spcPts val="1200"/>
              </a:spcAft>
            </a:pPr>
            <a:r>
              <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 </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28600" marR="0" indent="457200">
              <a:spcBef>
                <a:spcPts val="0"/>
              </a:spcBef>
              <a:spcAft>
                <a:spcPts val="1200"/>
              </a:spcAft>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“Where are </a:t>
            </a:r>
            <a:r>
              <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les </a:t>
            </a:r>
            <a:r>
              <a:rPr lang="en-US" sz="24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poissons</a:t>
            </a:r>
            <a:r>
              <a:rPr lang="en-US" sz="2400" dirty="0">
                <a:solidFill>
                  <a:schemeClr val="tx1"/>
                </a:solidFill>
                <a:effectLst/>
                <a:latin typeface="Arial Unicode MS" panose="020B0604020202020204" pitchFamily="34" charset="-128"/>
                <a:ea typeface="Calibri" panose="020F0502020204030204" pitchFamily="34" charset="0"/>
                <a:cs typeface="Times New Roman" panose="02020603050405020304" pitchFamily="18" charset="0"/>
              </a:rPr>
              <a:t>? → Child points to a picture with multiple fish</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solidFill>
                <a:schemeClr val="tx1"/>
              </a:solidFill>
            </a:endParaRPr>
          </a:p>
          <a:p>
            <a:endParaRPr lang="en-US" sz="2800" dirty="0">
              <a:solidFill>
                <a:schemeClr val="tx1"/>
              </a:solidFill>
            </a:endParaRPr>
          </a:p>
          <a:p>
            <a:pPr marL="457200" indent="-457200">
              <a:buFont typeface="Wingdings" pitchFamily="2" charset="2"/>
              <a:buChar char="Ø"/>
            </a:pPr>
            <a:endParaRPr lang="en-US" sz="2800" dirty="0">
              <a:solidFill>
                <a:schemeClr val="accent6">
                  <a:lumMod val="50000"/>
                </a:schemeClr>
              </a:solidFill>
            </a:endParaRPr>
          </a:p>
        </p:txBody>
      </p:sp>
      <p:sp>
        <p:nvSpPr>
          <p:cNvPr id="28" name="Rectangle 27">
            <a:extLst>
              <a:ext uri="{FF2B5EF4-FFF2-40B4-BE49-F238E27FC236}">
                <a16:creationId xmlns:a16="http://schemas.microsoft.com/office/drawing/2014/main" id="{F016D915-73B3-F148-89C4-44E16DE66F56}"/>
              </a:ext>
            </a:extLst>
          </p:cNvPr>
          <p:cNvSpPr/>
          <p:nvPr/>
        </p:nvSpPr>
        <p:spPr>
          <a:xfrm>
            <a:off x="22054788" y="14767858"/>
            <a:ext cx="10124462" cy="4919166"/>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pic>
        <p:nvPicPr>
          <p:cNvPr id="8" name="image1.png" descr="A group of images of people and words&#10;&#10;Description automatically generated">
            <a:extLst>
              <a:ext uri="{FF2B5EF4-FFF2-40B4-BE49-F238E27FC236}">
                <a16:creationId xmlns:a16="http://schemas.microsoft.com/office/drawing/2014/main" id="{926D5A13-E0E8-6695-C330-08A2D9CC35D7}"/>
              </a:ext>
            </a:extLst>
          </p:cNvPr>
          <p:cNvPicPr/>
          <p:nvPr/>
        </p:nvPicPr>
        <p:blipFill>
          <a:blip r:embed="rId5"/>
          <a:srcRect/>
          <a:stretch>
            <a:fillRect/>
          </a:stretch>
        </p:blipFill>
        <p:spPr>
          <a:xfrm>
            <a:off x="11542019" y="20117409"/>
            <a:ext cx="4926602" cy="2890604"/>
          </a:xfrm>
          <a:prstGeom prst="rect">
            <a:avLst/>
          </a:prstGeom>
          <a:ln/>
        </p:spPr>
      </p:pic>
      <p:sp>
        <p:nvSpPr>
          <p:cNvPr id="11" name="TextBox 10">
            <a:extLst>
              <a:ext uri="{FF2B5EF4-FFF2-40B4-BE49-F238E27FC236}">
                <a16:creationId xmlns:a16="http://schemas.microsoft.com/office/drawing/2014/main" id="{4F191800-0F40-B08D-859D-88B23805DFF0}"/>
              </a:ext>
            </a:extLst>
          </p:cNvPr>
          <p:cNvSpPr txBox="1"/>
          <p:nvPr/>
        </p:nvSpPr>
        <p:spPr>
          <a:xfrm>
            <a:off x="629190" y="12385601"/>
            <a:ext cx="10228886" cy="4083169"/>
          </a:xfrm>
          <a:prstGeom prst="rect">
            <a:avLst/>
          </a:prstGeom>
          <a:solidFill>
            <a:schemeClr val="accent4">
              <a:lumMod val="40000"/>
              <a:lumOff val="60000"/>
            </a:schemeClr>
          </a:solidFill>
        </p:spPr>
        <p:txBody>
          <a:bodyPr wrap="square" rtlCol="0">
            <a:spAutoFit/>
          </a:bodyPr>
          <a:lstStyle/>
          <a:p>
            <a:pPr>
              <a:spcBef>
                <a:spcPts val="200"/>
              </a:spcBef>
            </a:pPr>
            <a:r>
              <a:rPr lang="en-US" sz="3200" dirty="0">
                <a:ln>
                  <a:solidFill>
                    <a:schemeClr val="accent4">
                      <a:lumMod val="75000"/>
                    </a:schemeClr>
                  </a:solidFill>
                </a:ln>
              </a:rPr>
              <a:t>3. Hypothesis</a:t>
            </a:r>
          </a:p>
          <a:p>
            <a:pPr>
              <a:spcBef>
                <a:spcPts val="200"/>
              </a:spcBef>
            </a:pPr>
            <a:r>
              <a:rPr lang="en-US" sz="2400" b="0" i="0" u="none" strike="noStrike" dirty="0">
                <a:solidFill>
                  <a:srgbClr val="000000"/>
                </a:solidFill>
                <a:effectLst/>
              </a:rPr>
              <a:t>After 1 year of pedagogical intervention, I expect the following to occur: </a:t>
            </a:r>
          </a:p>
          <a:p>
            <a:pPr>
              <a:spcBef>
                <a:spcPts val="200"/>
              </a:spcBef>
            </a:pPr>
            <a:endParaRPr lang="en-US" sz="2400" b="0" i="0" u="none" strike="noStrike" dirty="0">
              <a:solidFill>
                <a:srgbClr val="000000"/>
              </a:solidFill>
              <a:effectLst/>
            </a:endParaRPr>
          </a:p>
          <a:p>
            <a:pPr algn="l" rtl="0" fontAlgn="base">
              <a:spcBef>
                <a:spcPts val="0"/>
              </a:spcBef>
              <a:spcAft>
                <a:spcPts val="0"/>
              </a:spcAft>
              <a:buFont typeface="+mj-lt"/>
              <a:buAutoNum type="arabicPeriod"/>
            </a:pPr>
            <a:r>
              <a:rPr lang="en-US" sz="2400" b="0" i="0" u="none" strike="noStrike" dirty="0">
                <a:solidFill>
                  <a:srgbClr val="000000"/>
                </a:solidFill>
                <a:effectLst/>
              </a:rPr>
              <a:t>The children will produce French determiners (indefinite and definite articles) alongside a noun.</a:t>
            </a:r>
          </a:p>
          <a:p>
            <a:pPr algn="l" rtl="0" fontAlgn="base">
              <a:spcBef>
                <a:spcPts val="0"/>
              </a:spcBef>
              <a:spcAft>
                <a:spcPts val="0"/>
              </a:spcAft>
              <a:buFont typeface="+mj-lt"/>
              <a:buAutoNum type="arabicPeriod"/>
            </a:pPr>
            <a:r>
              <a:rPr lang="en-US" sz="2400" b="0" i="0" u="none" strike="noStrike" dirty="0">
                <a:solidFill>
                  <a:srgbClr val="000000"/>
                </a:solidFill>
                <a:effectLst/>
              </a:rPr>
              <a:t>The children will produce the correct determiner(feminine or masculine) alongside a noun, with no more than a 20% error rate</a:t>
            </a:r>
          </a:p>
          <a:p>
            <a:pPr algn="l" rtl="0" fontAlgn="base">
              <a:spcBef>
                <a:spcPts val="0"/>
              </a:spcBef>
              <a:spcAft>
                <a:spcPts val="0"/>
              </a:spcAft>
              <a:buFont typeface="+mj-lt"/>
              <a:buAutoNum type="arabicPeriod"/>
            </a:pPr>
            <a:r>
              <a:rPr lang="en-US" sz="2400" b="0" i="0" u="none" strike="noStrike" dirty="0">
                <a:solidFill>
                  <a:srgbClr val="000000"/>
                </a:solidFill>
                <a:effectLst/>
              </a:rPr>
              <a:t>The children will understand/notice the difference between masculine and feminine nouns</a:t>
            </a:r>
          </a:p>
          <a:p>
            <a:endParaRPr lang="en-US" sz="3200" dirty="0"/>
          </a:p>
        </p:txBody>
      </p:sp>
      <p:sp>
        <p:nvSpPr>
          <p:cNvPr id="2" name="TextBox 1">
            <a:extLst>
              <a:ext uri="{FF2B5EF4-FFF2-40B4-BE49-F238E27FC236}">
                <a16:creationId xmlns:a16="http://schemas.microsoft.com/office/drawing/2014/main" id="{23466C48-DC0A-BAF6-1267-972028C6B6E8}"/>
              </a:ext>
            </a:extLst>
          </p:cNvPr>
          <p:cNvSpPr txBox="1"/>
          <p:nvPr/>
        </p:nvSpPr>
        <p:spPr>
          <a:xfrm>
            <a:off x="11268703" y="3211465"/>
            <a:ext cx="10287863" cy="8402300"/>
          </a:xfrm>
          <a:prstGeom prst="rect">
            <a:avLst/>
          </a:prstGeom>
          <a:solidFill>
            <a:schemeClr val="accent2">
              <a:lumMod val="40000"/>
              <a:lumOff val="60000"/>
            </a:schemeClr>
          </a:solidFill>
        </p:spPr>
        <p:txBody>
          <a:bodyPr wrap="square" rtlCol="0">
            <a:spAutoFit/>
          </a:bodyPr>
          <a:lstStyle/>
          <a:p>
            <a:pPr marL="228600">
              <a:lnSpc>
                <a:spcPct val="150000"/>
              </a:lnSpc>
            </a:pPr>
            <a:r>
              <a:rPr lang="en-US" sz="3200" dirty="0">
                <a:ln>
                  <a:solidFill>
                    <a:schemeClr val="accent2">
                      <a:lumMod val="75000"/>
                    </a:schemeClr>
                  </a:solidFill>
                </a:ln>
              </a:rPr>
              <a:t>3. Background</a:t>
            </a:r>
          </a:p>
          <a:p>
            <a:pPr marL="571500" indent="-342900">
              <a:lnSpc>
                <a:spcPct val="150000"/>
              </a:lnSpc>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In this study, college students at the University of South Carolina were given 50-minute form- focused instruction through a variety of activities, and as a result performed substantially better on comprehension posttests (Wust &amp; Roche, 2015). </a:t>
            </a:r>
          </a:p>
          <a:p>
            <a:pPr marL="2395362" lvl="1" indent="-285750">
              <a:lnSpc>
                <a:spcPct val="150000"/>
              </a:lnSpc>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Some of these activities included a noticing and awareness activity, where students looked for patterns in nouns endings that corresponded to either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le </a:t>
            </a:r>
            <a:r>
              <a:rPr lang="en-US" sz="2400" dirty="0">
                <a:effectLst/>
                <a:latin typeface="Calibri" panose="020F0502020204030204" pitchFamily="34" charset="0"/>
                <a:ea typeface="Calibri" panose="020F0502020204030204" pitchFamily="34" charset="0"/>
                <a:cs typeface="Times New Roman" panose="02020603050405020304" pitchFamily="18" charset="0"/>
              </a:rPr>
              <a:t>or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la </a:t>
            </a:r>
            <a:r>
              <a:rPr lang="en-US" sz="2400" dirty="0">
                <a:effectLst/>
                <a:latin typeface="Calibri" panose="020F0502020204030204" pitchFamily="34" charset="0"/>
                <a:ea typeface="Calibri" panose="020F0502020204030204" pitchFamily="34" charset="0"/>
                <a:cs typeface="Times New Roman" panose="02020603050405020304" pitchFamily="18" charset="0"/>
              </a:rPr>
              <a:t>(Wust &amp; Roche, 2015)</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i="1" dirty="0">
              <a:latin typeface="Calibri" panose="020F0502020204030204" pitchFamily="34" charset="0"/>
              <a:ea typeface="Calibri" panose="020F0502020204030204" pitchFamily="34" charset="0"/>
              <a:cs typeface="Times New Roman" panose="02020603050405020304" pitchFamily="18" charset="0"/>
            </a:endParaRPr>
          </a:p>
          <a:p>
            <a:pPr marL="2395362" lvl="1" indent="-285750">
              <a:lnSpc>
                <a:spcPct val="150000"/>
              </a:lnSpc>
              <a:buFont typeface="Wingdings" pitchFamily="2" charset="2"/>
              <a:buChar char="Ø"/>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C</a:t>
            </a:r>
            <a:r>
              <a:rPr lang="en-US" sz="2400" dirty="0">
                <a:effectLst/>
                <a:latin typeface="Calibri" panose="020F0502020204030204" pitchFamily="34" charset="0"/>
                <a:ea typeface="Calibri" panose="020F0502020204030204" pitchFamily="34" charset="0"/>
                <a:cs typeface="Times New Roman" panose="02020603050405020304" pitchFamily="18" charset="0"/>
              </a:rPr>
              <a:t>ontrolled practice activities, where students played a gender guessing game, by listening to a series of words, and raised either a blue (masculine) or pink (feminine) card depending on their predictions (Wust &amp; Roche, 2015). There is also evidence about the impact of place-based learning on language</a:t>
            </a:r>
            <a:endParaRPr lang="en-US" sz="2400" u="sng" dirty="0"/>
          </a:p>
          <a:p>
            <a:endParaRPr lang="en-US" sz="2400" dirty="0"/>
          </a:p>
        </p:txBody>
      </p:sp>
      <p:sp>
        <p:nvSpPr>
          <p:cNvPr id="4" name="TextBox 3">
            <a:extLst>
              <a:ext uri="{FF2B5EF4-FFF2-40B4-BE49-F238E27FC236}">
                <a16:creationId xmlns:a16="http://schemas.microsoft.com/office/drawing/2014/main" id="{AB74584C-516E-CA4E-3E9D-2BED187E12CC}"/>
              </a:ext>
            </a:extLst>
          </p:cNvPr>
          <p:cNvSpPr txBox="1"/>
          <p:nvPr/>
        </p:nvSpPr>
        <p:spPr>
          <a:xfrm>
            <a:off x="22304937" y="3284668"/>
            <a:ext cx="5878286" cy="584775"/>
          </a:xfrm>
          <a:prstGeom prst="rect">
            <a:avLst/>
          </a:prstGeom>
          <a:noFill/>
        </p:spPr>
        <p:txBody>
          <a:bodyPr wrap="square" rtlCol="0">
            <a:spAutoFit/>
          </a:bodyPr>
          <a:lstStyle/>
          <a:p>
            <a:r>
              <a:rPr lang="en-US" sz="3200" b="1" dirty="0">
                <a:ln w="15875">
                  <a:solidFill>
                    <a:schemeClr val="accent6">
                      <a:lumMod val="75000"/>
                    </a:schemeClr>
                  </a:solidFill>
                </a:ln>
              </a:rPr>
              <a:t>5. Methodology Continued</a:t>
            </a:r>
            <a:endParaRPr lang="en-US" sz="3200" dirty="0"/>
          </a:p>
        </p:txBody>
      </p:sp>
      <p:sp>
        <p:nvSpPr>
          <p:cNvPr id="5" name="TextBox 4">
            <a:extLst>
              <a:ext uri="{FF2B5EF4-FFF2-40B4-BE49-F238E27FC236}">
                <a16:creationId xmlns:a16="http://schemas.microsoft.com/office/drawing/2014/main" id="{B60C2DE9-2B69-E868-7CC3-87345D45E3CC}"/>
              </a:ext>
            </a:extLst>
          </p:cNvPr>
          <p:cNvSpPr txBox="1"/>
          <p:nvPr/>
        </p:nvSpPr>
        <p:spPr>
          <a:xfrm>
            <a:off x="22304937" y="15024274"/>
            <a:ext cx="9472775" cy="4406334"/>
          </a:xfrm>
          <a:prstGeom prst="rect">
            <a:avLst/>
          </a:prstGeom>
          <a:noFill/>
        </p:spPr>
        <p:txBody>
          <a:bodyPr wrap="square" rtlCol="0">
            <a:spAutoFit/>
          </a:bodyPr>
          <a:lstStyle/>
          <a:p>
            <a:pPr>
              <a:spcBef>
                <a:spcPts val="200"/>
              </a:spcBef>
            </a:pPr>
            <a:r>
              <a:rPr lang="en-US" sz="3200" b="1" dirty="0">
                <a:ln>
                  <a:solidFill>
                    <a:schemeClr val="accent1">
                      <a:lumMod val="75000"/>
                    </a:schemeClr>
                  </a:solidFill>
                </a:ln>
              </a:rPr>
              <a:t>6. Implications</a:t>
            </a:r>
          </a:p>
          <a:p>
            <a:pPr>
              <a:spcBef>
                <a:spcPts val="200"/>
              </a:spcBef>
            </a:pPr>
            <a:r>
              <a:rPr lang="en-US" sz="2400" b="0" i="0" u="none" strike="noStrike" dirty="0">
                <a:solidFill>
                  <a:srgbClr val="000000"/>
                </a:solidFill>
                <a:effectLst/>
              </a:rPr>
              <a:t>If preschool aged children can produce determiners as the hypothesis section has laid out, then:</a:t>
            </a:r>
          </a:p>
          <a:p>
            <a:pPr marL="342900" indent="-342900">
              <a:spcBef>
                <a:spcPts val="200"/>
              </a:spcBef>
              <a:buFont typeface="Wingdings" pitchFamily="2" charset="2"/>
              <a:buChar char="Ø"/>
            </a:pPr>
            <a:r>
              <a:rPr lang="en-US" sz="2400" b="0" i="0" u="none" strike="noStrike" dirty="0">
                <a:solidFill>
                  <a:srgbClr val="000000"/>
                </a:solidFill>
                <a:effectLst/>
              </a:rPr>
              <a:t>This research will provide concrete evidence of the validity of the input from pedagogical intervention in the form of circle-time activities.</a:t>
            </a:r>
          </a:p>
          <a:p>
            <a:pPr marL="342900" indent="-342900">
              <a:spcBef>
                <a:spcPts val="200"/>
              </a:spcBef>
              <a:buFont typeface="Wingdings" pitchFamily="2" charset="2"/>
              <a:buChar char="Ø"/>
            </a:pPr>
            <a:r>
              <a:rPr lang="en-US" sz="2400" b="0" i="0" u="none" strike="noStrike" dirty="0">
                <a:solidFill>
                  <a:srgbClr val="000000"/>
                </a:solidFill>
                <a:effectLst/>
              </a:rPr>
              <a:t>this research will expand the current literature on child second language acquisition to include data outside of immersion schools.</a:t>
            </a:r>
          </a:p>
          <a:p>
            <a:pPr marL="342900" indent="-342900">
              <a:spcBef>
                <a:spcPts val="200"/>
              </a:spcBef>
              <a:buFont typeface="Wingdings" pitchFamily="2" charset="2"/>
              <a:buChar char="Ø"/>
            </a:pPr>
            <a:r>
              <a:rPr lang="en-US" sz="2400" b="0" i="0" u="none" strike="noStrike" dirty="0">
                <a:solidFill>
                  <a:srgbClr val="000000"/>
                </a:solidFill>
                <a:effectLst/>
              </a:rPr>
              <a:t>the research that can potentially be provided to motivate current early childhood education directors to include bilingual language learning in their curriculum. </a:t>
            </a:r>
            <a:endParaRPr lang="en-US" sz="2400" b="1" dirty="0">
              <a:ln>
                <a:solidFill>
                  <a:schemeClr val="accent1">
                    <a:lumMod val="75000"/>
                  </a:schemeClr>
                </a:solidFill>
              </a:ln>
            </a:endParaRPr>
          </a:p>
          <a:p>
            <a:pPr>
              <a:lnSpc>
                <a:spcPct val="100000"/>
              </a:lnSpc>
              <a:spcBef>
                <a:spcPts val="200"/>
              </a:spcBef>
            </a:pPr>
            <a:endParaRPr lang="en-US" sz="2400" dirty="0">
              <a:ln w="15875">
                <a:solidFill>
                  <a:schemeClr val="accent6">
                    <a:lumMod val="75000"/>
                  </a:schemeClr>
                </a:solidFill>
              </a:ln>
            </a:endParaRPr>
          </a:p>
        </p:txBody>
      </p:sp>
    </p:spTree>
    <p:extLst>
      <p:ext uri="{BB962C8B-B14F-4D97-AF65-F5344CB8AC3E}">
        <p14:creationId xmlns:p14="http://schemas.microsoft.com/office/powerpoint/2010/main" val="6019701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30945</TotalTime>
  <Words>1804</Words>
  <Application>Microsoft Macintosh PowerPoint</Application>
  <PresentationFormat>Custom</PresentationFormat>
  <Paragraphs>123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 Unicode MS</vt:lpstr>
      <vt:lpstr>Arial</vt:lpstr>
      <vt:lpstr>Calibri</vt:lpstr>
      <vt:lpstr>Calibri Light</vt:lpstr>
      <vt:lpstr>Wingdings</vt:lpstr>
      <vt:lpstr>Office Theme</vt:lpstr>
      <vt:lpstr>Is Circle Time Enough Language Input to Learn Grammatical Features? Madeline Strah-Farber University of Montana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Luciana Ferreira Marques</dc:creator>
  <cp:lastModifiedBy>Strah,Madeline (EID)</cp:lastModifiedBy>
  <cp:revision>345</cp:revision>
  <dcterms:created xsi:type="dcterms:W3CDTF">2017-07-27T02:30:26Z</dcterms:created>
  <dcterms:modified xsi:type="dcterms:W3CDTF">2024-02-29T23:28:17Z</dcterms:modified>
</cp:coreProperties>
</file>