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0233600" cy="32918400"/>
  <p:notesSz cx="7010400" cy="9296400"/>
  <p:defaultTextStyle>
    <a:defPPr>
      <a:defRPr lang="en-US"/>
    </a:defPPr>
    <a:lvl1pPr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Untitled Section" id="{490DEA4B-595C-4065-B36B-BCECF0F7EAD9}">
          <p14:sldIdLst>
            <p14:sldId id="256"/>
          </p14:sldIdLst>
        </p14:section>
      </p14:sectionLst>
    </p:ext>
    <p:ext uri="{EFAFB233-063F-42B5-8137-9DF3F51BA10A}">
      <p15:sldGuideLst xmlns:p15="http://schemas.microsoft.com/office/powerpoint/2012/main" xmlns="">
        <p15:guide id="1" orient="horz" pos="10368">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C6FF"/>
    <a:srgbClr val="D0D0F3"/>
    <a:srgbClr val="F4E5FF"/>
    <a:srgbClr val="CCCCFF"/>
    <a:srgbClr val="C269FF"/>
    <a:srgbClr val="9900FF"/>
    <a:srgbClr val="9B09FF"/>
    <a:srgbClr val="D597FF"/>
    <a:srgbClr val="D08BFF"/>
    <a:srgbClr val="E2C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329" autoAdjust="0"/>
    <p:restoredTop sz="95551" autoAdjust="0"/>
  </p:normalViewPr>
  <p:slideViewPr>
    <p:cSldViewPr snapToObjects="1">
      <p:cViewPr>
        <p:scale>
          <a:sx n="30" d="100"/>
          <a:sy n="30" d="100"/>
        </p:scale>
        <p:origin x="-204" y="1740"/>
      </p:cViewPr>
      <p:guideLst>
        <p:guide orient="horz" pos="10368"/>
        <p:guide pos="12672"/>
      </p:guideLst>
    </p:cSldViewPr>
  </p:slideViewPr>
  <p:outlineViewPr>
    <p:cViewPr>
      <p:scale>
        <a:sx n="33" d="100"/>
        <a:sy n="33" d="100"/>
      </p:scale>
      <p:origin x="0" y="0"/>
    </p:cViewPr>
  </p:outlin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lorraine.adams\AppData\Local\Temp\Participant%20Demographics%20Excel%20File.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siberia.gs.umt.edu\rtc$\Lorraine%20Adams\Education%20Pie%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05678875044198"/>
          <c:y val="8.0088324178617769E-3"/>
          <c:w val="0.76055628254450836"/>
          <c:h val="0.88393451865104145"/>
        </c:manualLayout>
      </c:layout>
      <c:barChart>
        <c:barDir val="bar"/>
        <c:grouping val="clustered"/>
        <c:varyColors val="0"/>
        <c:ser>
          <c:idx val="0"/>
          <c:order val="0"/>
          <c:tx>
            <c:strRef>
              <c:f>'[Participant Demographics Excel File.xlsx]Sheet2'!$B$1</c:f>
              <c:strCache>
                <c:ptCount val="1"/>
                <c:pt idx="0">
                  <c:v>Number of Participants</c:v>
                </c:pt>
              </c:strCache>
            </c:strRef>
          </c:tx>
          <c:spPr>
            <a:solidFill>
              <a:srgbClr val="F4F3FF"/>
            </a:solidFill>
            <a:ln>
              <a:solidFill>
                <a:schemeClr val="tx1">
                  <a:lumMod val="50000"/>
                  <a:lumOff val="50000"/>
                </a:schemeClr>
              </a:solidFill>
            </a:ln>
            <a:effectLst>
              <a:glow rad="63500">
                <a:schemeClr val="accent2">
                  <a:satMod val="175000"/>
                  <a:alpha val="40000"/>
                </a:schemeClr>
              </a:glow>
            </a:effectLst>
          </c:spPr>
          <c:invertIfNegative val="0"/>
          <c:cat>
            <c:strRef>
              <c:f>'[Participant Demographics Excel File.xlsx]Sheet2'!$A$2:$A$11</c:f>
              <c:strCache>
                <c:ptCount val="10"/>
                <c:pt idx="0">
                  <c:v>0K-10K</c:v>
                </c:pt>
                <c:pt idx="1">
                  <c:v>10K-20K</c:v>
                </c:pt>
                <c:pt idx="2">
                  <c:v>20K-30K</c:v>
                </c:pt>
                <c:pt idx="3">
                  <c:v>30K-40K</c:v>
                </c:pt>
                <c:pt idx="4">
                  <c:v>40K-50K</c:v>
                </c:pt>
                <c:pt idx="5">
                  <c:v>50K-60K</c:v>
                </c:pt>
                <c:pt idx="6">
                  <c:v>60K-70K</c:v>
                </c:pt>
                <c:pt idx="7">
                  <c:v>70K-80K</c:v>
                </c:pt>
                <c:pt idx="8">
                  <c:v>80K-90K</c:v>
                </c:pt>
                <c:pt idx="9">
                  <c:v>90K-100K</c:v>
                </c:pt>
              </c:strCache>
            </c:strRef>
          </c:cat>
          <c:val>
            <c:numRef>
              <c:f>'[Participant Demographics Excel File.xlsx]Sheet2'!$B$2:$B$11</c:f>
              <c:numCache>
                <c:formatCode>General</c:formatCode>
                <c:ptCount val="10"/>
                <c:pt idx="0">
                  <c:v>1</c:v>
                </c:pt>
                <c:pt idx="1">
                  <c:v>1</c:v>
                </c:pt>
                <c:pt idx="2">
                  <c:v>2</c:v>
                </c:pt>
                <c:pt idx="3">
                  <c:v>1</c:v>
                </c:pt>
                <c:pt idx="4">
                  <c:v>1</c:v>
                </c:pt>
                <c:pt idx="5">
                  <c:v>1</c:v>
                </c:pt>
                <c:pt idx="6">
                  <c:v>1</c:v>
                </c:pt>
                <c:pt idx="9">
                  <c:v>1</c:v>
                </c:pt>
              </c:numCache>
            </c:numRef>
          </c:val>
        </c:ser>
        <c:dLbls>
          <c:showLegendKey val="0"/>
          <c:showVal val="0"/>
          <c:showCatName val="0"/>
          <c:showSerName val="0"/>
          <c:showPercent val="0"/>
          <c:showBubbleSize val="0"/>
        </c:dLbls>
        <c:gapWidth val="75"/>
        <c:overlap val="-25"/>
        <c:axId val="33239040"/>
        <c:axId val="33240576"/>
      </c:barChart>
      <c:catAx>
        <c:axId val="33239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200000" spcFirstLastPara="1" vertOverflow="ellipsis" wrap="square" anchor="ctr" anchorCtr="1"/>
          <a:lstStyle/>
          <a:p>
            <a:pPr>
              <a:defRPr sz="1300" b="0" i="0" u="none" strike="noStrike" kern="1200" baseline="0">
                <a:solidFill>
                  <a:schemeClr val="tx1"/>
                </a:solidFill>
                <a:latin typeface="Calibri" panose="020F0502020204030204" pitchFamily="34" charset="0"/>
                <a:ea typeface="+mn-ea"/>
                <a:cs typeface="+mn-cs"/>
              </a:defRPr>
            </a:pPr>
            <a:endParaRPr lang="en-US"/>
          </a:p>
        </c:txPr>
        <c:crossAx val="33240576"/>
        <c:crosses val="autoZero"/>
        <c:auto val="1"/>
        <c:lblAlgn val="ctr"/>
        <c:lblOffset val="100"/>
        <c:noMultiLvlLbl val="0"/>
      </c:catAx>
      <c:valAx>
        <c:axId val="33240576"/>
        <c:scaling>
          <c:orientation val="minMax"/>
          <c:max val="2"/>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Cambria" panose="02040503050406030204" pitchFamily="18" charset="0"/>
                <a:ea typeface="+mn-ea"/>
                <a:cs typeface="+mn-cs"/>
              </a:defRPr>
            </a:pPr>
            <a:endParaRPr lang="en-US"/>
          </a:p>
        </c:txPr>
        <c:crossAx val="33239040"/>
        <c:crosses val="autoZero"/>
        <c:crossBetween val="between"/>
        <c:majorUnit val="1"/>
      </c:valAx>
      <c:spPr>
        <a:noFill/>
        <a:ln>
          <a:noFill/>
        </a:ln>
        <a:effectLst/>
      </c:spPr>
    </c:plotArea>
    <c:legend>
      <c:legendPos val="b"/>
      <c:layout>
        <c:manualLayout>
          <c:xMode val="edge"/>
          <c:yMode val="edge"/>
          <c:x val="0.95506741750413549"/>
          <c:y val="0.78452131084068311"/>
          <c:w val="4.4932582495864543E-2"/>
          <c:h val="7.3541421863252228E-3"/>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F2F2F2"/>
              </a:solidFill>
              <a:latin typeface="Cambria" panose="02040503050406030204" pitchFamily="18"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Sheet2!$B$1</c:f>
              <c:strCache>
                <c:ptCount val="1"/>
                <c:pt idx="0">
                  <c:v>Number of Participants</c:v>
                </c:pt>
              </c:strCache>
            </c:strRef>
          </c:tx>
          <c:spPr>
            <a:solidFill>
              <a:srgbClr val="D2D2F4"/>
            </a:solidFill>
            <a:ln w="19050">
              <a:solidFill>
                <a:schemeClr val="bg1">
                  <a:lumMod val="65000"/>
                </a:schemeClr>
              </a:solidFill>
            </a:ln>
          </c:spPr>
          <c:dPt>
            <c:idx val="0"/>
            <c:bubble3D val="0"/>
            <c:spPr>
              <a:solidFill>
                <a:srgbClr val="F5F5FD"/>
              </a:solidFill>
              <a:ln w="19050">
                <a:solidFill>
                  <a:schemeClr val="bg1">
                    <a:lumMod val="65000"/>
                  </a:schemeClr>
                </a:solidFill>
              </a:ln>
              <a:effectLst/>
            </c:spPr>
          </c:dPt>
          <c:dPt>
            <c:idx val="1"/>
            <c:bubble3D val="0"/>
            <c:spPr>
              <a:solidFill>
                <a:srgbClr val="D2D2F4"/>
              </a:solidFill>
              <a:ln w="19050">
                <a:solidFill>
                  <a:schemeClr val="bg1">
                    <a:lumMod val="65000"/>
                  </a:schemeClr>
                </a:solidFill>
              </a:ln>
              <a:effectLst/>
            </c:spPr>
          </c:dPt>
          <c:dPt>
            <c:idx val="2"/>
            <c:bubble3D val="0"/>
            <c:spPr>
              <a:solidFill>
                <a:srgbClr val="ABABEB"/>
              </a:solidFill>
              <a:ln w="19050">
                <a:solidFill>
                  <a:schemeClr val="bg1">
                    <a:lumMod val="65000"/>
                  </a:schemeClr>
                </a:solidFill>
              </a:ln>
              <a:effectLst/>
            </c:spPr>
          </c:dPt>
          <c:dPt>
            <c:idx val="3"/>
            <c:bubble3D val="0"/>
            <c:spPr>
              <a:solidFill>
                <a:srgbClr val="5E5ED8"/>
              </a:solidFill>
              <a:ln w="19050">
                <a:solidFill>
                  <a:schemeClr val="bg1">
                    <a:lumMod val="65000"/>
                  </a:schemeClr>
                </a:solidFill>
              </a:ln>
              <a:effectLst/>
            </c:spPr>
          </c:dPt>
          <c:cat>
            <c:strRef>
              <c:f>Sheet2!$A$2:$A$5</c:f>
              <c:strCache>
                <c:ptCount val="4"/>
                <c:pt idx="0">
                  <c:v>&lt; High School</c:v>
                </c:pt>
                <c:pt idx="1">
                  <c:v>High School or G.E.D.</c:v>
                </c:pt>
                <c:pt idx="2">
                  <c:v>Some College / Associate's</c:v>
                </c:pt>
                <c:pt idx="3">
                  <c:v>Bachelor's or Higher</c:v>
                </c:pt>
              </c:strCache>
            </c:strRef>
          </c:cat>
          <c:val>
            <c:numRef>
              <c:f>Sheet2!$B$2:$B$5</c:f>
              <c:numCache>
                <c:formatCode>General</c:formatCode>
                <c:ptCount val="4"/>
                <c:pt idx="0">
                  <c:v>1</c:v>
                </c:pt>
                <c:pt idx="1">
                  <c:v>2</c:v>
                </c:pt>
                <c:pt idx="2">
                  <c:v>3</c:v>
                </c:pt>
                <c:pt idx="3">
                  <c:v>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2986286297171948"/>
          <c:y val="0.65888052842520151"/>
          <c:w val="0.84742456125372767"/>
          <c:h val="0.28838264641065148"/>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Cambria" panose="02040503050406030204" pitchFamily="18"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sz="quarter" idx="1"/>
          </p:nvPr>
        </p:nvSpPr>
        <p:spPr bwMode="auto">
          <a:xfrm>
            <a:off x="3972560" y="0"/>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13316" name="Rectangle 4"/>
          <p:cNvSpPr>
            <a:spLocks noGrp="1" noChangeArrowheads="1"/>
          </p:cNvSpPr>
          <p:nvPr>
            <p:ph type="ftr" sz="quarter" idx="2"/>
          </p:nvPr>
        </p:nvSpPr>
        <p:spPr bwMode="auto">
          <a:xfrm>
            <a:off x="0" y="8832134"/>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7" name="Rectangle 5"/>
          <p:cNvSpPr>
            <a:spLocks noGrp="1" noChangeArrowheads="1"/>
          </p:cNvSpPr>
          <p:nvPr>
            <p:ph type="sldNum" sz="quarter" idx="3"/>
          </p:nvPr>
        </p:nvSpPr>
        <p:spPr bwMode="auto">
          <a:xfrm>
            <a:off x="3972560" y="8832134"/>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09551BE-14A9-40F0-99F1-8E23B1282B59}" type="slidenum">
              <a:rPr lang="en-US" altLang="en-US"/>
              <a:pPr>
                <a:defRPr/>
              </a:pPr>
              <a:t>‹#›</a:t>
            </a:fld>
            <a:endParaRPr lang="en-US" altLang="en-US"/>
          </a:p>
        </p:txBody>
      </p:sp>
    </p:spTree>
    <p:extLst>
      <p:ext uri="{BB962C8B-B14F-4D97-AF65-F5344CB8AC3E}">
        <p14:creationId xmlns:p14="http://schemas.microsoft.com/office/powerpoint/2010/main" val="2795416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970938" y="0"/>
            <a:ext cx="3037840" cy="46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374775" y="696913"/>
            <a:ext cx="426085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1040" y="4416068"/>
            <a:ext cx="5608320" cy="4183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830551"/>
            <a:ext cx="3037840" cy="46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970938" y="8830551"/>
            <a:ext cx="3037840" cy="46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27F2788-2ACD-46F8-A812-E0C9BD300296}" type="slidenum">
              <a:rPr lang="en-US" altLang="en-US"/>
              <a:pPr>
                <a:defRPr/>
              </a:pPr>
              <a:t>‹#›</a:t>
            </a:fld>
            <a:endParaRPr lang="en-US" altLang="en-US"/>
          </a:p>
        </p:txBody>
      </p:sp>
    </p:spTree>
    <p:extLst>
      <p:ext uri="{BB962C8B-B14F-4D97-AF65-F5344CB8AC3E}">
        <p14:creationId xmlns:p14="http://schemas.microsoft.com/office/powerpoint/2010/main" val="7195308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5387975"/>
            <a:ext cx="301752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029200" y="17289463"/>
            <a:ext cx="301752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944A02A-B981-4797-8D1A-AD2B02895392}" type="slidenum">
              <a:rPr lang="en-US" altLang="en-US"/>
              <a:pPr>
                <a:defRPr/>
              </a:pPr>
              <a:t>‹#›</a:t>
            </a:fld>
            <a:endParaRPr lang="en-US" altLang="en-US"/>
          </a:p>
        </p:txBody>
      </p:sp>
    </p:spTree>
    <p:extLst>
      <p:ext uri="{BB962C8B-B14F-4D97-AF65-F5344CB8AC3E}">
        <p14:creationId xmlns:p14="http://schemas.microsoft.com/office/powerpoint/2010/main" val="207474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0D1D53-CF75-4E19-BB2D-553954E84034}" type="slidenum">
              <a:rPr lang="en-US" altLang="en-US"/>
              <a:pPr>
                <a:defRPr/>
              </a:pPr>
              <a:t>‹#›</a:t>
            </a:fld>
            <a:endParaRPr lang="en-US" altLang="en-US"/>
          </a:p>
        </p:txBody>
      </p:sp>
    </p:spTree>
    <p:extLst>
      <p:ext uri="{BB962C8B-B14F-4D97-AF65-F5344CB8AC3E}">
        <p14:creationId xmlns:p14="http://schemas.microsoft.com/office/powerpoint/2010/main" val="2933293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67075" y="2927350"/>
            <a:ext cx="8548688" cy="26333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7838" y="2927350"/>
            <a:ext cx="25496837" cy="26333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4954E0-AA66-461F-894C-433AE20DBA4C}" type="slidenum">
              <a:rPr lang="en-US" altLang="en-US"/>
              <a:pPr>
                <a:defRPr/>
              </a:pPr>
              <a:t>‹#›</a:t>
            </a:fld>
            <a:endParaRPr lang="en-US" altLang="en-US"/>
          </a:p>
        </p:txBody>
      </p:sp>
    </p:spTree>
    <p:extLst>
      <p:ext uri="{BB962C8B-B14F-4D97-AF65-F5344CB8AC3E}">
        <p14:creationId xmlns:p14="http://schemas.microsoft.com/office/powerpoint/2010/main" val="11234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F86BAD-EA85-49B8-B5C2-1E36A7FE97D5}" type="slidenum">
              <a:rPr lang="en-US" altLang="en-US"/>
              <a:pPr>
                <a:defRPr/>
              </a:pPr>
              <a:t>‹#›</a:t>
            </a:fld>
            <a:endParaRPr lang="en-US" altLang="en-US"/>
          </a:p>
        </p:txBody>
      </p:sp>
    </p:spTree>
    <p:extLst>
      <p:ext uri="{BB962C8B-B14F-4D97-AF65-F5344CB8AC3E}">
        <p14:creationId xmlns:p14="http://schemas.microsoft.com/office/powerpoint/2010/main" val="1388762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4788" y="8207375"/>
            <a:ext cx="34701162"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744788" y="22029738"/>
            <a:ext cx="34701162"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4795D7-D127-4953-A3BF-F07FE31D8171}" type="slidenum">
              <a:rPr lang="en-US" altLang="en-US"/>
              <a:pPr>
                <a:defRPr/>
              </a:pPr>
              <a:t>‹#›</a:t>
            </a:fld>
            <a:endParaRPr lang="en-US" altLang="en-US"/>
          </a:p>
        </p:txBody>
      </p:sp>
    </p:spTree>
    <p:extLst>
      <p:ext uri="{BB962C8B-B14F-4D97-AF65-F5344CB8AC3E}">
        <p14:creationId xmlns:p14="http://schemas.microsoft.com/office/powerpoint/2010/main" val="27003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7838" y="9510713"/>
            <a:ext cx="17022762" cy="19750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9510713"/>
            <a:ext cx="17022763" cy="19750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7FBF35D-6F2B-469E-BD44-EB61885DBF60}" type="slidenum">
              <a:rPr lang="en-US" altLang="en-US"/>
              <a:pPr>
                <a:defRPr/>
              </a:pPr>
              <a:t>‹#›</a:t>
            </a:fld>
            <a:endParaRPr lang="en-US" altLang="en-US"/>
          </a:p>
        </p:txBody>
      </p:sp>
    </p:spTree>
    <p:extLst>
      <p:ext uri="{BB962C8B-B14F-4D97-AF65-F5344CB8AC3E}">
        <p14:creationId xmlns:p14="http://schemas.microsoft.com/office/powerpoint/2010/main" val="219756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775" y="1752600"/>
            <a:ext cx="3470116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2771775" y="8069263"/>
            <a:ext cx="170195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71775" y="12023725"/>
            <a:ext cx="17019588"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367625" y="8069263"/>
            <a:ext cx="17105313"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367625" y="12023725"/>
            <a:ext cx="17105313"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9758100-DDD2-4891-A26B-BBA2D606B5B9}" type="slidenum">
              <a:rPr lang="en-US" altLang="en-US"/>
              <a:pPr>
                <a:defRPr/>
              </a:pPr>
              <a:t>‹#›</a:t>
            </a:fld>
            <a:endParaRPr lang="en-US" altLang="en-US"/>
          </a:p>
        </p:txBody>
      </p:sp>
    </p:spTree>
    <p:extLst>
      <p:ext uri="{BB962C8B-B14F-4D97-AF65-F5344CB8AC3E}">
        <p14:creationId xmlns:p14="http://schemas.microsoft.com/office/powerpoint/2010/main" val="343977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C1155EC-55C2-4910-8993-22B7FA848F9E}" type="slidenum">
              <a:rPr lang="en-US" altLang="en-US"/>
              <a:pPr>
                <a:defRPr/>
              </a:pPr>
              <a:t>‹#›</a:t>
            </a:fld>
            <a:endParaRPr lang="en-US" altLang="en-US"/>
          </a:p>
        </p:txBody>
      </p:sp>
    </p:spTree>
    <p:extLst>
      <p:ext uri="{BB962C8B-B14F-4D97-AF65-F5344CB8AC3E}">
        <p14:creationId xmlns:p14="http://schemas.microsoft.com/office/powerpoint/2010/main" val="113080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A423EEF-6B60-482C-894C-99D8F3F4FF6E}" type="slidenum">
              <a:rPr lang="en-US" altLang="en-US"/>
              <a:pPr>
                <a:defRPr/>
              </a:pPr>
              <a:t>‹#›</a:t>
            </a:fld>
            <a:endParaRPr lang="en-US" altLang="en-US"/>
          </a:p>
        </p:txBody>
      </p:sp>
    </p:spTree>
    <p:extLst>
      <p:ext uri="{BB962C8B-B14F-4D97-AF65-F5344CB8AC3E}">
        <p14:creationId xmlns:p14="http://schemas.microsoft.com/office/powerpoint/2010/main" val="105187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775" y="2193925"/>
            <a:ext cx="129762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7105313" y="4740275"/>
            <a:ext cx="20367625"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71775" y="9875838"/>
            <a:ext cx="129762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843F52F-D26C-4997-A35D-463B21E56941}" type="slidenum">
              <a:rPr lang="en-US" altLang="en-US"/>
              <a:pPr>
                <a:defRPr/>
              </a:pPr>
              <a:t>‹#›</a:t>
            </a:fld>
            <a:endParaRPr lang="en-US" altLang="en-US"/>
          </a:p>
        </p:txBody>
      </p:sp>
    </p:spTree>
    <p:extLst>
      <p:ext uri="{BB962C8B-B14F-4D97-AF65-F5344CB8AC3E}">
        <p14:creationId xmlns:p14="http://schemas.microsoft.com/office/powerpoint/2010/main" val="428101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775" y="2193925"/>
            <a:ext cx="129762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7105313" y="4740275"/>
            <a:ext cx="20367625"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771775" y="9875838"/>
            <a:ext cx="129762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950FCB0-27A9-4A37-A012-9FF5D75ED4D2}" type="slidenum">
              <a:rPr lang="en-US" altLang="en-US"/>
              <a:pPr>
                <a:defRPr/>
              </a:pPr>
              <a:t>‹#›</a:t>
            </a:fld>
            <a:endParaRPr lang="en-US" altLang="en-US"/>
          </a:p>
        </p:txBody>
      </p:sp>
    </p:spTree>
    <p:extLst>
      <p:ext uri="{BB962C8B-B14F-4D97-AF65-F5344CB8AC3E}">
        <p14:creationId xmlns:p14="http://schemas.microsoft.com/office/powerpoint/2010/main" val="106147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17838" y="2927350"/>
            <a:ext cx="3419792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982" tIns="208991" rIns="417982" bIns="208991"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017838" y="9510713"/>
            <a:ext cx="34197925" cy="1975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982" tIns="208991" rIns="417982" bIns="20899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017838" y="29992638"/>
            <a:ext cx="8382000" cy="2195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982" tIns="208991" rIns="417982" bIns="208991" numCol="1" anchor="t" anchorCtr="0" compatLnSpc="1">
            <a:prstTxWarp prst="textNoShape">
              <a:avLst/>
            </a:prstTxWarp>
          </a:bodyPr>
          <a:lstStyle>
            <a:lvl1pPr defTabSz="4179888" eaLnBrk="1" hangingPunct="1">
              <a:defRPr sz="6400" smtClean="0"/>
            </a:lvl1pPr>
          </a:lstStyle>
          <a:p>
            <a:pPr>
              <a:defRPr/>
            </a:pPr>
            <a:endParaRPr lang="en-US" altLang="en-US"/>
          </a:p>
        </p:txBody>
      </p:sp>
      <p:sp>
        <p:nvSpPr>
          <p:cNvPr id="1029" name="Rectangle 5"/>
          <p:cNvSpPr>
            <a:spLocks noGrp="1" noChangeArrowheads="1"/>
          </p:cNvSpPr>
          <p:nvPr>
            <p:ph type="ftr" sz="quarter" idx="3"/>
          </p:nvPr>
        </p:nvSpPr>
        <p:spPr bwMode="auto">
          <a:xfrm>
            <a:off x="13746163" y="29992638"/>
            <a:ext cx="12741275" cy="2195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982" tIns="208991" rIns="417982" bIns="208991" numCol="1" anchor="t" anchorCtr="0" compatLnSpc="1">
            <a:prstTxWarp prst="textNoShape">
              <a:avLst/>
            </a:prstTxWarp>
          </a:bodyPr>
          <a:lstStyle>
            <a:lvl1pPr algn="ctr" defTabSz="4179888" eaLnBrk="1" hangingPunct="1">
              <a:defRPr sz="6400" smtClean="0"/>
            </a:lvl1pPr>
          </a:lstStyle>
          <a:p>
            <a:pPr>
              <a:defRPr/>
            </a:pPr>
            <a:endParaRPr lang="en-US" altLang="en-US"/>
          </a:p>
        </p:txBody>
      </p:sp>
      <p:sp>
        <p:nvSpPr>
          <p:cNvPr id="1030" name="Rectangle 6"/>
          <p:cNvSpPr>
            <a:spLocks noGrp="1" noChangeArrowheads="1"/>
          </p:cNvSpPr>
          <p:nvPr>
            <p:ph type="sldNum" sz="quarter" idx="4"/>
          </p:nvPr>
        </p:nvSpPr>
        <p:spPr bwMode="auto">
          <a:xfrm>
            <a:off x="28833763" y="29992638"/>
            <a:ext cx="8382000" cy="2195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982" tIns="208991" rIns="417982" bIns="208991" numCol="1" anchor="t" anchorCtr="0" compatLnSpc="1">
            <a:prstTxWarp prst="textNoShape">
              <a:avLst/>
            </a:prstTxWarp>
          </a:bodyPr>
          <a:lstStyle>
            <a:lvl1pPr algn="r" defTabSz="4179888" eaLnBrk="1" hangingPunct="1">
              <a:defRPr sz="6400" smtClean="0"/>
            </a:lvl1pPr>
          </a:lstStyle>
          <a:p>
            <a:pPr>
              <a:defRPr/>
            </a:pPr>
            <a:fld id="{207C2A1A-2BE2-4DC4-9DF1-92F4759846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9888" rtl="0" eaLnBrk="0" fontAlgn="base" hangingPunct="0">
        <a:spcBef>
          <a:spcPct val="0"/>
        </a:spcBef>
        <a:spcAft>
          <a:spcPct val="0"/>
        </a:spcAft>
        <a:defRPr sz="20100" kern="1200">
          <a:solidFill>
            <a:schemeClr val="tx2"/>
          </a:solidFill>
          <a:latin typeface="+mj-lt"/>
          <a:ea typeface="+mj-ea"/>
          <a:cs typeface="+mj-cs"/>
        </a:defRPr>
      </a:lvl1pPr>
      <a:lvl2pPr algn="ctr" defTabSz="4179888" rtl="0" eaLnBrk="0" fontAlgn="base" hangingPunct="0">
        <a:spcBef>
          <a:spcPct val="0"/>
        </a:spcBef>
        <a:spcAft>
          <a:spcPct val="0"/>
        </a:spcAft>
        <a:defRPr sz="20100">
          <a:solidFill>
            <a:schemeClr val="tx2"/>
          </a:solidFill>
          <a:latin typeface="Times New Roman" panose="02020603050405020304" pitchFamily="18" charset="0"/>
        </a:defRPr>
      </a:lvl2pPr>
      <a:lvl3pPr algn="ctr" defTabSz="4179888" rtl="0" eaLnBrk="0" fontAlgn="base" hangingPunct="0">
        <a:spcBef>
          <a:spcPct val="0"/>
        </a:spcBef>
        <a:spcAft>
          <a:spcPct val="0"/>
        </a:spcAft>
        <a:defRPr sz="20100">
          <a:solidFill>
            <a:schemeClr val="tx2"/>
          </a:solidFill>
          <a:latin typeface="Times New Roman" panose="02020603050405020304" pitchFamily="18" charset="0"/>
        </a:defRPr>
      </a:lvl3pPr>
      <a:lvl4pPr algn="ctr" defTabSz="4179888" rtl="0" eaLnBrk="0" fontAlgn="base" hangingPunct="0">
        <a:spcBef>
          <a:spcPct val="0"/>
        </a:spcBef>
        <a:spcAft>
          <a:spcPct val="0"/>
        </a:spcAft>
        <a:defRPr sz="20100">
          <a:solidFill>
            <a:schemeClr val="tx2"/>
          </a:solidFill>
          <a:latin typeface="Times New Roman" panose="02020603050405020304" pitchFamily="18" charset="0"/>
        </a:defRPr>
      </a:lvl4pPr>
      <a:lvl5pPr algn="ctr" defTabSz="4179888" rtl="0" eaLnBrk="0" fontAlgn="base" hangingPunct="0">
        <a:spcBef>
          <a:spcPct val="0"/>
        </a:spcBef>
        <a:spcAft>
          <a:spcPct val="0"/>
        </a:spcAft>
        <a:defRPr sz="20100">
          <a:solidFill>
            <a:schemeClr val="tx2"/>
          </a:solidFill>
          <a:latin typeface="Times New Roman" panose="02020603050405020304" pitchFamily="18" charset="0"/>
        </a:defRPr>
      </a:lvl5pPr>
      <a:lvl6pPr marL="457200" algn="ctr" defTabSz="4179888" rtl="0" fontAlgn="base">
        <a:spcBef>
          <a:spcPct val="0"/>
        </a:spcBef>
        <a:spcAft>
          <a:spcPct val="0"/>
        </a:spcAft>
        <a:defRPr sz="20100">
          <a:solidFill>
            <a:schemeClr val="tx2"/>
          </a:solidFill>
          <a:latin typeface="Times New Roman" panose="02020603050405020304" pitchFamily="18" charset="0"/>
        </a:defRPr>
      </a:lvl6pPr>
      <a:lvl7pPr marL="914400" algn="ctr" defTabSz="4179888" rtl="0" fontAlgn="base">
        <a:spcBef>
          <a:spcPct val="0"/>
        </a:spcBef>
        <a:spcAft>
          <a:spcPct val="0"/>
        </a:spcAft>
        <a:defRPr sz="20100">
          <a:solidFill>
            <a:schemeClr val="tx2"/>
          </a:solidFill>
          <a:latin typeface="Times New Roman" panose="02020603050405020304" pitchFamily="18" charset="0"/>
        </a:defRPr>
      </a:lvl7pPr>
      <a:lvl8pPr marL="1371600" algn="ctr" defTabSz="4179888" rtl="0" fontAlgn="base">
        <a:spcBef>
          <a:spcPct val="0"/>
        </a:spcBef>
        <a:spcAft>
          <a:spcPct val="0"/>
        </a:spcAft>
        <a:defRPr sz="20100">
          <a:solidFill>
            <a:schemeClr val="tx2"/>
          </a:solidFill>
          <a:latin typeface="Times New Roman" panose="02020603050405020304" pitchFamily="18" charset="0"/>
        </a:defRPr>
      </a:lvl8pPr>
      <a:lvl9pPr marL="1828800" algn="ctr" defTabSz="4179888" rtl="0" fontAlgn="base">
        <a:spcBef>
          <a:spcPct val="0"/>
        </a:spcBef>
        <a:spcAft>
          <a:spcPct val="0"/>
        </a:spcAft>
        <a:defRPr sz="20100">
          <a:solidFill>
            <a:schemeClr val="tx2"/>
          </a:solidFill>
          <a:latin typeface="Times New Roman" panose="02020603050405020304" pitchFamily="18" charset="0"/>
        </a:defRPr>
      </a:lvl9pPr>
    </p:titleStyle>
    <p:bodyStyle>
      <a:lvl1pPr marL="1568450" indent="-1568450" algn="l" defTabSz="4179888" rtl="0" eaLnBrk="0" fontAlgn="base" hangingPunct="0">
        <a:spcBef>
          <a:spcPct val="20000"/>
        </a:spcBef>
        <a:spcAft>
          <a:spcPct val="0"/>
        </a:spcAft>
        <a:buChar char="•"/>
        <a:defRPr sz="14700" kern="1200">
          <a:solidFill>
            <a:schemeClr val="tx1"/>
          </a:solidFill>
          <a:latin typeface="+mn-lt"/>
          <a:ea typeface="+mn-ea"/>
          <a:cs typeface="+mn-cs"/>
        </a:defRPr>
      </a:lvl1pPr>
      <a:lvl2pPr marL="3397250" indent="-1308100" algn="l" defTabSz="4179888" rtl="0" eaLnBrk="0" fontAlgn="base" hangingPunct="0">
        <a:spcBef>
          <a:spcPct val="20000"/>
        </a:spcBef>
        <a:spcAft>
          <a:spcPct val="0"/>
        </a:spcAft>
        <a:buChar char="–"/>
        <a:defRPr sz="12800" kern="1200">
          <a:solidFill>
            <a:schemeClr val="tx1"/>
          </a:solidFill>
          <a:latin typeface="+mn-lt"/>
          <a:ea typeface="+mn-ea"/>
          <a:cs typeface="+mn-cs"/>
        </a:defRPr>
      </a:lvl2pPr>
      <a:lvl3pPr marL="5226050" indent="-1046163" algn="l" defTabSz="4179888" rtl="0" eaLnBrk="0" fontAlgn="base" hangingPunct="0">
        <a:spcBef>
          <a:spcPct val="20000"/>
        </a:spcBef>
        <a:spcAft>
          <a:spcPct val="0"/>
        </a:spcAft>
        <a:buChar char="•"/>
        <a:defRPr sz="10900" kern="1200">
          <a:solidFill>
            <a:schemeClr val="tx1"/>
          </a:solidFill>
          <a:latin typeface="+mn-lt"/>
          <a:ea typeface="+mn-ea"/>
          <a:cs typeface="+mn-cs"/>
        </a:defRPr>
      </a:lvl3pPr>
      <a:lvl4pPr marL="7315200" indent="-1046163" algn="l" defTabSz="4179888" rtl="0" eaLnBrk="0" fontAlgn="base" hangingPunct="0">
        <a:spcBef>
          <a:spcPct val="20000"/>
        </a:spcBef>
        <a:spcAft>
          <a:spcPct val="0"/>
        </a:spcAft>
        <a:buChar char="–"/>
        <a:defRPr sz="9200" kern="1200">
          <a:solidFill>
            <a:schemeClr val="tx1"/>
          </a:solidFill>
          <a:latin typeface="+mn-lt"/>
          <a:ea typeface="+mn-ea"/>
          <a:cs typeface="+mn-cs"/>
        </a:defRPr>
      </a:lvl4pPr>
      <a:lvl5pPr marL="9404350" indent="-1042988" algn="l" defTabSz="4179888" rtl="0" eaLnBrk="0" fontAlgn="base" hangingPunct="0">
        <a:spcBef>
          <a:spcPct val="20000"/>
        </a:spcBef>
        <a:spcAft>
          <a:spcPct val="0"/>
        </a:spcAft>
        <a:buChar char="»"/>
        <a:defRPr sz="9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55652" y="0"/>
            <a:ext cx="40233600" cy="32918400"/>
          </a:xfrm>
          <a:prstGeom prst="rect">
            <a:avLst/>
          </a:prstGeom>
          <a:solidFill>
            <a:srgbClr val="B5C4D7">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099" name="Rectangle 3"/>
          <p:cNvSpPr>
            <a:spLocks noChangeArrowheads="1"/>
          </p:cNvSpPr>
          <p:nvPr/>
        </p:nvSpPr>
        <p:spPr bwMode="auto">
          <a:xfrm>
            <a:off x="760413" y="521921"/>
            <a:ext cx="38712775" cy="3475037"/>
          </a:xfrm>
          <a:prstGeom prst="rect">
            <a:avLst/>
          </a:prstGeom>
          <a:solidFill>
            <a:srgbClr val="FFFF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00" name="Rectangle 4"/>
          <p:cNvSpPr>
            <a:spLocks noChangeArrowheads="1"/>
          </p:cNvSpPr>
          <p:nvPr/>
        </p:nvSpPr>
        <p:spPr bwMode="auto">
          <a:xfrm>
            <a:off x="2988158" y="753018"/>
            <a:ext cx="34180462" cy="3570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a:spcAft>
                <a:spcPts val="600"/>
              </a:spcAft>
            </a:pPr>
            <a:r>
              <a:rPr lang="en-US" altLang="en-US" sz="8400" dirty="0">
                <a:latin typeface="Cambria" panose="02040503050406030204" pitchFamily="18" charset="0"/>
                <a:cs typeface="Adobe Arabic" pitchFamily="18" charset="-78"/>
              </a:rPr>
              <a:t>A Qualitative Analysis of Rural Health Literacy</a:t>
            </a:r>
            <a:endParaRPr lang="en-US" altLang="en-US" sz="8400" dirty="0">
              <a:latin typeface="Cambria" panose="02040503050406030204" pitchFamily="18" charset="0"/>
            </a:endParaRPr>
          </a:p>
          <a:p>
            <a:pPr algn="ctr" eaLnBrk="1" hangingPunct="1"/>
            <a:r>
              <a:rPr lang="en-US" altLang="en-US" sz="6000" dirty="0">
                <a:latin typeface="Cambria" panose="02040503050406030204" pitchFamily="18" charset="0"/>
              </a:rPr>
              <a:t>Lorraine Adams</a:t>
            </a:r>
          </a:p>
          <a:p>
            <a:pPr algn="ctr" eaLnBrk="1" hangingPunct="1"/>
            <a:r>
              <a:rPr lang="en-US" altLang="en-US" sz="4000" i="1" dirty="0">
                <a:latin typeface="Cambria" panose="02040503050406030204" pitchFamily="18" charset="0"/>
              </a:rPr>
              <a:t>Department of Psychology, University of Montana</a:t>
            </a:r>
          </a:p>
          <a:p>
            <a:pPr eaLnBrk="1" hangingPunct="1"/>
            <a:endParaRPr lang="en-US" altLang="en-US" sz="3600" i="1" dirty="0">
              <a:solidFill>
                <a:schemeClr val="accent2"/>
              </a:solidFill>
            </a:endParaRPr>
          </a:p>
        </p:txBody>
      </p:sp>
      <p:sp>
        <p:nvSpPr>
          <p:cNvPr id="4101" name="Rectangle 7"/>
          <p:cNvSpPr>
            <a:spLocks noChangeArrowheads="1"/>
          </p:cNvSpPr>
          <p:nvPr/>
        </p:nvSpPr>
        <p:spPr bwMode="auto">
          <a:xfrm>
            <a:off x="13318332" y="4515244"/>
            <a:ext cx="13596937" cy="27843480"/>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02" name="Rectangle 10"/>
          <p:cNvSpPr>
            <a:spLocks noChangeArrowheads="1"/>
          </p:cNvSpPr>
          <p:nvPr/>
        </p:nvSpPr>
        <p:spPr bwMode="auto">
          <a:xfrm>
            <a:off x="27617185" y="4515245"/>
            <a:ext cx="11812588" cy="20848320"/>
          </a:xfrm>
          <a:prstGeom prst="rect">
            <a:avLst/>
          </a:prstGeom>
          <a:solidFill>
            <a:srgbClr val="FFFF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03" name="Rectangle 6"/>
          <p:cNvSpPr>
            <a:spLocks noChangeArrowheads="1"/>
          </p:cNvSpPr>
          <p:nvPr/>
        </p:nvSpPr>
        <p:spPr bwMode="auto">
          <a:xfrm>
            <a:off x="760413" y="9793432"/>
            <a:ext cx="11814175" cy="22585680"/>
          </a:xfrm>
          <a:prstGeom prst="rect">
            <a:avLst/>
          </a:prstGeom>
          <a:solidFill>
            <a:srgbClr val="FFFFFF"/>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04" name="Text Box 26"/>
          <p:cNvSpPr txBox="1">
            <a:spLocks noChangeArrowheads="1"/>
          </p:cNvSpPr>
          <p:nvPr/>
        </p:nvSpPr>
        <p:spPr bwMode="auto">
          <a:xfrm>
            <a:off x="1397000" y="1943100"/>
            <a:ext cx="4564063"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endParaRPr lang="en-US" altLang="en-US"/>
          </a:p>
        </p:txBody>
      </p:sp>
      <p:sp>
        <p:nvSpPr>
          <p:cNvPr id="4105" name="Rectangle 30"/>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06" name="Rectangle 32"/>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07" name="Text Box 40"/>
          <p:cNvSpPr txBox="1">
            <a:spLocks noChangeArrowheads="1"/>
          </p:cNvSpPr>
          <p:nvPr/>
        </p:nvSpPr>
        <p:spPr bwMode="auto">
          <a:xfrm>
            <a:off x="13627100" y="4754768"/>
            <a:ext cx="33528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smtClean="0">
                <a:latin typeface="Cambria" panose="02040503050406030204" pitchFamily="18" charset="0"/>
              </a:rPr>
              <a:t>Themes</a:t>
            </a:r>
            <a:endParaRPr lang="en-US" altLang="en-US" sz="4400" b="1" dirty="0">
              <a:latin typeface="Cambria" panose="02040503050406030204" pitchFamily="18" charset="0"/>
            </a:endParaRPr>
          </a:p>
        </p:txBody>
      </p:sp>
      <p:sp>
        <p:nvSpPr>
          <p:cNvPr id="4108" name="Text Box 53"/>
          <p:cNvSpPr txBox="1">
            <a:spLocks noChangeArrowheads="1"/>
          </p:cNvSpPr>
          <p:nvPr/>
        </p:nvSpPr>
        <p:spPr bwMode="auto">
          <a:xfrm>
            <a:off x="27959611" y="12429678"/>
            <a:ext cx="10949518" cy="856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marL="457200" lvl="0" indent="-457200">
              <a:spcAft>
                <a:spcPts val="1400"/>
              </a:spcAft>
              <a:buFont typeface="Arial" panose="020B0604020202020204" pitchFamily="34" charset="0"/>
              <a:buChar char="•"/>
            </a:pPr>
            <a:r>
              <a:rPr lang="en-US" dirty="0" smtClean="0">
                <a:latin typeface="Cambria" panose="02040503050406030204" pitchFamily="18" charset="0"/>
              </a:rPr>
              <a:t>Four health literacy themes </a:t>
            </a:r>
            <a:r>
              <a:rPr lang="en-US" dirty="0">
                <a:latin typeface="Cambria" panose="02040503050406030204" pitchFamily="18" charset="0"/>
              </a:rPr>
              <a:t>were </a:t>
            </a:r>
            <a:r>
              <a:rPr lang="en-US" dirty="0" smtClean="0">
                <a:latin typeface="Cambria" panose="02040503050406030204" pitchFamily="18" charset="0"/>
              </a:rPr>
              <a:t>identified regarding patients’ discharge experience. </a:t>
            </a:r>
            <a:r>
              <a:rPr lang="en-US" dirty="0">
                <a:latin typeface="Cambria" panose="02040503050406030204" pitchFamily="18" charset="0"/>
              </a:rPr>
              <a:t>Each theme represents a potential dimension of rural health </a:t>
            </a:r>
            <a:r>
              <a:rPr lang="en-US" dirty="0" smtClean="0">
                <a:latin typeface="Cambria" panose="02040503050406030204" pitchFamily="18" charset="0"/>
              </a:rPr>
              <a:t>literacy.</a:t>
            </a:r>
            <a:endParaRPr lang="en-US" dirty="0">
              <a:latin typeface="Cambria" panose="02040503050406030204" pitchFamily="18" charset="0"/>
            </a:endParaRPr>
          </a:p>
          <a:p>
            <a:pPr marL="457200" lvl="0" indent="-457200">
              <a:spcAft>
                <a:spcPts val="1400"/>
              </a:spcAft>
              <a:buFont typeface="Arial" panose="020B0604020202020204" pitchFamily="34" charset="0"/>
              <a:buChar char="•"/>
            </a:pPr>
            <a:r>
              <a:rPr lang="en-US" dirty="0" smtClean="0">
                <a:latin typeface="Cambria" panose="02040503050406030204" pitchFamily="18" charset="0"/>
              </a:rPr>
              <a:t>Patients’ </a:t>
            </a:r>
            <a:r>
              <a:rPr lang="en-US" dirty="0" smtClean="0">
                <a:latin typeface="Cambria" panose="02040503050406030204" pitchFamily="18" charset="0"/>
              </a:rPr>
              <a:t>tendency </a:t>
            </a:r>
            <a:r>
              <a:rPr lang="en-US" dirty="0" smtClean="0">
                <a:latin typeface="Cambria" panose="02040503050406030204" pitchFamily="18" charset="0"/>
              </a:rPr>
              <a:t>to surrender health care decisions to </a:t>
            </a:r>
            <a:r>
              <a:rPr lang="en-US" dirty="0" smtClean="0">
                <a:latin typeface="Cambria" panose="02040503050406030204" pitchFamily="18" charset="0"/>
              </a:rPr>
              <a:t>provider(s) may be related to their f</a:t>
            </a:r>
            <a:r>
              <a:rPr lang="en-US" dirty="0" smtClean="0">
                <a:latin typeface="Cambria" panose="02040503050406030204" pitchFamily="18" charset="0"/>
              </a:rPr>
              <a:t>ailure </a:t>
            </a:r>
            <a:r>
              <a:rPr lang="en-US" dirty="0">
                <a:latin typeface="Cambria" panose="02040503050406030204" pitchFamily="18" charset="0"/>
              </a:rPr>
              <a:t>to ask </a:t>
            </a:r>
            <a:r>
              <a:rPr lang="en-US" dirty="0" smtClean="0">
                <a:latin typeface="Cambria" panose="02040503050406030204" pitchFamily="18" charset="0"/>
              </a:rPr>
              <a:t>questions.</a:t>
            </a:r>
          </a:p>
          <a:p>
            <a:pPr marL="457200" lvl="0" indent="-457200">
              <a:spcAft>
                <a:spcPts val="1400"/>
              </a:spcAft>
              <a:buFont typeface="Arial" panose="020B0604020202020204" pitchFamily="34" charset="0"/>
              <a:buChar char="•"/>
            </a:pPr>
            <a:r>
              <a:rPr lang="en-US" dirty="0" smtClean="0">
                <a:latin typeface="Cambria" panose="02040503050406030204" pitchFamily="18" charset="0"/>
              </a:rPr>
              <a:t>Consequently</a:t>
            </a:r>
            <a:r>
              <a:rPr lang="en-US" dirty="0" smtClean="0">
                <a:latin typeface="Cambria" panose="02040503050406030204" pitchFamily="18" charset="0"/>
              </a:rPr>
              <a:t>, patients leave the hospital with inaccurate recovery expectations.</a:t>
            </a:r>
            <a:endParaRPr lang="en-US" dirty="0">
              <a:latin typeface="Cambria" panose="02040503050406030204" pitchFamily="18" charset="0"/>
            </a:endParaRPr>
          </a:p>
          <a:p>
            <a:pPr marL="457200" lvl="0" indent="-457200">
              <a:spcAft>
                <a:spcPts val="1400"/>
              </a:spcAft>
              <a:buFont typeface="Arial" panose="020B0604020202020204" pitchFamily="34" charset="0"/>
              <a:buChar char="•"/>
            </a:pPr>
            <a:r>
              <a:rPr lang="en-US" dirty="0">
                <a:latin typeface="Cambria" panose="02040503050406030204" pitchFamily="18" charset="0"/>
              </a:rPr>
              <a:t>At the same </a:t>
            </a:r>
            <a:r>
              <a:rPr lang="en-US" dirty="0" smtClean="0">
                <a:latin typeface="Cambria" panose="02040503050406030204" pitchFamily="18" charset="0"/>
              </a:rPr>
              <a:t>time, an </a:t>
            </a:r>
            <a:r>
              <a:rPr lang="en-US" dirty="0">
                <a:latin typeface="Cambria" panose="02040503050406030204" pitchFamily="18" charset="0"/>
              </a:rPr>
              <a:t>overarching inclination toward self-sufficiency </a:t>
            </a:r>
            <a:r>
              <a:rPr lang="en-US" dirty="0" smtClean="0">
                <a:latin typeface="Cambria" panose="02040503050406030204" pitchFamily="18" charset="0"/>
              </a:rPr>
              <a:t>exists; suggesting </a:t>
            </a:r>
            <a:r>
              <a:rPr lang="en-US" dirty="0" smtClean="0">
                <a:latin typeface="Cambria" panose="02040503050406030204" pitchFamily="18" charset="0"/>
              </a:rPr>
              <a:t>the </a:t>
            </a:r>
            <a:r>
              <a:rPr lang="en-US" dirty="0">
                <a:latin typeface="Cambria" panose="02040503050406030204" pitchFamily="18" charset="0"/>
              </a:rPr>
              <a:t>ability to effectively self-manage health </a:t>
            </a:r>
            <a:r>
              <a:rPr lang="en-US" dirty="0" smtClean="0">
                <a:latin typeface="Cambria" panose="02040503050406030204" pitchFamily="18" charset="0"/>
              </a:rPr>
              <a:t>conditions is influenced by health </a:t>
            </a:r>
            <a:r>
              <a:rPr lang="en-US" dirty="0">
                <a:latin typeface="Cambria" panose="02040503050406030204" pitchFamily="18" charset="0"/>
              </a:rPr>
              <a:t>literacy </a:t>
            </a:r>
            <a:r>
              <a:rPr lang="en-US" dirty="0" smtClean="0">
                <a:latin typeface="Cambria" panose="02040503050406030204" pitchFamily="18" charset="0"/>
              </a:rPr>
              <a:t>levels.</a:t>
            </a:r>
          </a:p>
          <a:p>
            <a:pPr marL="457200" lvl="0" indent="-457200">
              <a:spcAft>
                <a:spcPts val="1400"/>
              </a:spcAft>
              <a:buFont typeface="Arial" panose="020B0604020202020204" pitchFamily="34" charset="0"/>
              <a:buChar char="•"/>
            </a:pPr>
            <a:r>
              <a:rPr lang="en-US" dirty="0" smtClean="0">
                <a:latin typeface="Cambria" panose="02040503050406030204" pitchFamily="18" charset="0"/>
              </a:rPr>
              <a:t>Together</a:t>
            </a:r>
            <a:r>
              <a:rPr lang="en-US" dirty="0">
                <a:latin typeface="Cambria" panose="02040503050406030204" pitchFamily="18" charset="0"/>
              </a:rPr>
              <a:t>, these dimensions may contribute to patients’ overall ability to seek, understand, and use </a:t>
            </a:r>
            <a:r>
              <a:rPr lang="en-US" dirty="0" smtClean="0">
                <a:latin typeface="Cambria" panose="02040503050406030204" pitchFamily="18" charset="0"/>
              </a:rPr>
              <a:t>health-related </a:t>
            </a:r>
            <a:r>
              <a:rPr lang="en-US" dirty="0">
                <a:latin typeface="Cambria" panose="02040503050406030204" pitchFamily="18" charset="0"/>
              </a:rPr>
              <a:t>information in a rural context.</a:t>
            </a:r>
          </a:p>
          <a:p>
            <a:pPr eaLnBrk="1" hangingPunct="1">
              <a:spcBef>
                <a:spcPts val="1200"/>
              </a:spcBef>
              <a:spcAft>
                <a:spcPts val="1400"/>
              </a:spcAft>
            </a:pPr>
            <a:endParaRPr lang="en-US" altLang="en-US" b="1" dirty="0" smtClean="0">
              <a:latin typeface="Cambria" panose="02040503050406030204" pitchFamily="18" charset="0"/>
            </a:endParaRPr>
          </a:p>
        </p:txBody>
      </p:sp>
      <p:sp>
        <p:nvSpPr>
          <p:cNvPr id="4109" name="Text Box 56"/>
          <p:cNvSpPr txBox="1">
            <a:spLocks noChangeArrowheads="1"/>
          </p:cNvSpPr>
          <p:nvPr/>
        </p:nvSpPr>
        <p:spPr bwMode="auto">
          <a:xfrm>
            <a:off x="29057600" y="25260300"/>
            <a:ext cx="5888038"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10" name="Rectangle 59"/>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11" name="Text Box 72"/>
          <p:cNvSpPr txBox="1">
            <a:spLocks noChangeArrowheads="1"/>
          </p:cNvSpPr>
          <p:nvPr/>
        </p:nvSpPr>
        <p:spPr bwMode="auto">
          <a:xfrm>
            <a:off x="1862138" y="6972300"/>
            <a:ext cx="94996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1900"/>
              <a:t>	</a:t>
            </a:r>
          </a:p>
        </p:txBody>
      </p:sp>
      <p:sp>
        <p:nvSpPr>
          <p:cNvPr id="4112" name="Rectangle 74"/>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13" name="Rectangle 76"/>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14" name="Rectangle 78"/>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sp>
        <p:nvSpPr>
          <p:cNvPr id="4115" name="Text Box 96"/>
          <p:cNvSpPr txBox="1">
            <a:spLocks noChangeArrowheads="1"/>
          </p:cNvSpPr>
          <p:nvPr/>
        </p:nvSpPr>
        <p:spPr bwMode="auto">
          <a:xfrm>
            <a:off x="13710031" y="5436965"/>
            <a:ext cx="13669962"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3800" i="1" dirty="0" smtClean="0">
                <a:latin typeface="Cambria" panose="02040503050406030204" pitchFamily="18" charset="0"/>
              </a:rPr>
              <a:t>Four themes </a:t>
            </a:r>
            <a:r>
              <a:rPr lang="en-US" altLang="en-US" sz="3800" i="1" dirty="0">
                <a:latin typeface="Cambria" panose="02040503050406030204" pitchFamily="18" charset="0"/>
              </a:rPr>
              <a:t>emerged concerning respondent’s ability to seek, </a:t>
            </a:r>
            <a:r>
              <a:rPr lang="en-US" altLang="en-US" sz="3800" i="1" dirty="0" smtClean="0">
                <a:latin typeface="Cambria" panose="02040503050406030204" pitchFamily="18" charset="0"/>
              </a:rPr>
              <a:t>understand, </a:t>
            </a:r>
            <a:r>
              <a:rPr lang="en-US" altLang="en-US" sz="3800" i="1" dirty="0">
                <a:latin typeface="Cambria" panose="02040503050406030204" pitchFamily="18" charset="0"/>
              </a:rPr>
              <a:t>and </a:t>
            </a:r>
            <a:r>
              <a:rPr lang="en-US" altLang="en-US" sz="3800" i="1" dirty="0" smtClean="0">
                <a:latin typeface="Cambria" panose="02040503050406030204" pitchFamily="18" charset="0"/>
              </a:rPr>
              <a:t>use health-related </a:t>
            </a:r>
            <a:r>
              <a:rPr lang="en-US" altLang="en-US" sz="3800" i="1" dirty="0">
                <a:latin typeface="Cambria" panose="02040503050406030204" pitchFamily="18" charset="0"/>
              </a:rPr>
              <a:t>information.</a:t>
            </a:r>
          </a:p>
        </p:txBody>
      </p:sp>
      <p:sp>
        <p:nvSpPr>
          <p:cNvPr id="4119" name="Text Box 110"/>
          <p:cNvSpPr txBox="1">
            <a:spLocks noChangeArrowheads="1"/>
          </p:cNvSpPr>
          <p:nvPr/>
        </p:nvSpPr>
        <p:spPr bwMode="auto">
          <a:xfrm>
            <a:off x="1090016" y="9974855"/>
            <a:ext cx="59578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smtClean="0">
                <a:latin typeface="Cambria" panose="02040503050406030204" pitchFamily="18" charset="0"/>
              </a:rPr>
              <a:t>Purpose &amp; Methods</a:t>
            </a:r>
            <a:endParaRPr lang="en-US" altLang="en-US" sz="4400" dirty="0">
              <a:latin typeface="Cambria" panose="02040503050406030204" pitchFamily="18" charset="0"/>
            </a:endParaRPr>
          </a:p>
        </p:txBody>
      </p:sp>
      <p:sp>
        <p:nvSpPr>
          <p:cNvPr id="4122" name="Text Box 116"/>
          <p:cNvSpPr txBox="1">
            <a:spLocks noChangeArrowheads="1"/>
          </p:cNvSpPr>
          <p:nvPr/>
        </p:nvSpPr>
        <p:spPr bwMode="auto">
          <a:xfrm>
            <a:off x="1768475" y="24677688"/>
            <a:ext cx="41925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endParaRPr lang="en-US" altLang="en-US"/>
          </a:p>
        </p:txBody>
      </p:sp>
      <p:sp>
        <p:nvSpPr>
          <p:cNvPr id="4123" name="Text Box 231"/>
          <p:cNvSpPr txBox="1">
            <a:spLocks noChangeArrowheads="1"/>
          </p:cNvSpPr>
          <p:nvPr/>
        </p:nvSpPr>
        <p:spPr bwMode="auto">
          <a:xfrm>
            <a:off x="1770063" y="23893463"/>
            <a:ext cx="184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endParaRPr lang="en-US" altLang="en-US"/>
          </a:p>
        </p:txBody>
      </p:sp>
      <p:grpSp>
        <p:nvGrpSpPr>
          <p:cNvPr id="4124" name="Group 49"/>
          <p:cNvGrpSpPr>
            <a:grpSpLocks/>
          </p:cNvGrpSpPr>
          <p:nvPr/>
        </p:nvGrpSpPr>
        <p:grpSpPr bwMode="auto">
          <a:xfrm>
            <a:off x="33750575" y="783898"/>
            <a:ext cx="5232400" cy="2843213"/>
            <a:chOff x="434682" y="500898"/>
            <a:chExt cx="5507038" cy="3051175"/>
          </a:xfrm>
        </p:grpSpPr>
        <p:pic>
          <p:nvPicPr>
            <p:cNvPr id="4176" name="Picture 19" descr="V:\Marketing--Branding\UM Logos\Black tiffs\Vertical M-pulse Logo.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682" y="500898"/>
              <a:ext cx="46355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77" name="Picture 20" descr="V:\Office\Maps Signs and Logos\RI Logos, letterheads, fax cover sheets\New RI logo\Rural Institute brand mark-72dpi-rg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032" y="2863098"/>
              <a:ext cx="5373688"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25"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2365" y="1238128"/>
            <a:ext cx="7464862" cy="1978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26" name="Rectangle 6"/>
          <p:cNvSpPr>
            <a:spLocks noChangeArrowheads="1"/>
          </p:cNvSpPr>
          <p:nvPr/>
        </p:nvSpPr>
        <p:spPr bwMode="auto">
          <a:xfrm>
            <a:off x="760413" y="4515245"/>
            <a:ext cx="11814175" cy="4824807"/>
          </a:xfrm>
          <a:prstGeom prst="rect">
            <a:avLst/>
          </a:prstGeom>
          <a:solidFill>
            <a:srgbClr val="FFFFFF"/>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28" name="Text Box 69"/>
          <p:cNvSpPr txBox="1">
            <a:spLocks noChangeArrowheads="1"/>
          </p:cNvSpPr>
          <p:nvPr/>
        </p:nvSpPr>
        <p:spPr bwMode="auto">
          <a:xfrm>
            <a:off x="1090016" y="4698750"/>
            <a:ext cx="1094422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smtClean="0">
                <a:latin typeface="Cambria" panose="02040503050406030204" pitchFamily="18" charset="0"/>
              </a:rPr>
              <a:t>Health Literacy</a:t>
            </a:r>
            <a:endParaRPr lang="en-US" altLang="en-US" sz="4400" b="1" dirty="0">
              <a:latin typeface="Cambria" panose="02040503050406030204" pitchFamily="18" charset="0"/>
            </a:endParaRPr>
          </a:p>
        </p:txBody>
      </p:sp>
      <p:sp>
        <p:nvSpPr>
          <p:cNvPr id="4129" name="TextBox 1"/>
          <p:cNvSpPr txBox="1">
            <a:spLocks noChangeArrowheads="1"/>
          </p:cNvSpPr>
          <p:nvPr/>
        </p:nvSpPr>
        <p:spPr bwMode="auto">
          <a:xfrm>
            <a:off x="1397000" y="10778186"/>
            <a:ext cx="10309105"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dirty="0">
                <a:latin typeface="Cambria" panose="02040503050406030204" pitchFamily="18" charset="0"/>
              </a:rPr>
              <a:t>The purpose of this study was to examine health literacy in a rural context. All </a:t>
            </a:r>
            <a:r>
              <a:rPr lang="en-US" altLang="en-US" dirty="0" smtClean="0">
                <a:latin typeface="Cambria" panose="02040503050406030204" pitchFamily="18" charset="0"/>
              </a:rPr>
              <a:t>participants had been patients at St</a:t>
            </a:r>
            <a:r>
              <a:rPr lang="en-US" altLang="en-US" dirty="0">
                <a:latin typeface="Cambria" panose="02040503050406030204" pitchFamily="18" charset="0"/>
              </a:rPr>
              <a:t>. Patrick’s Hospital, in Missoula, </a:t>
            </a:r>
            <a:r>
              <a:rPr lang="en-US" altLang="en-US" dirty="0" smtClean="0">
                <a:latin typeface="Cambria" panose="02040503050406030204" pitchFamily="18" charset="0"/>
              </a:rPr>
              <a:t>MT and were discharged to </a:t>
            </a:r>
            <a:r>
              <a:rPr lang="en-US" altLang="en-US" dirty="0">
                <a:latin typeface="Cambria" panose="02040503050406030204" pitchFamily="18" charset="0"/>
              </a:rPr>
              <a:t>their respective rural counties </a:t>
            </a:r>
            <a:r>
              <a:rPr lang="en-US" altLang="en-US" dirty="0">
                <a:latin typeface="Cambria" panose="02040503050406030204" pitchFamily="18" charset="0"/>
              </a:rPr>
              <a:t>(</a:t>
            </a:r>
            <a:r>
              <a:rPr lang="en-US" altLang="en-US" dirty="0" smtClean="0">
                <a:latin typeface="Cambria" panose="02040503050406030204" pitchFamily="18" charset="0"/>
              </a:rPr>
              <a:t>Lake,</a:t>
            </a:r>
            <a:r>
              <a:rPr lang="en-US" altLang="en-US" dirty="0">
                <a:latin typeface="Cambria" panose="02040503050406030204" pitchFamily="18" charset="0"/>
              </a:rPr>
              <a:t> </a:t>
            </a:r>
            <a:r>
              <a:rPr lang="en-US" altLang="en-US" dirty="0" smtClean="0">
                <a:latin typeface="Cambria" panose="02040503050406030204" pitchFamily="18" charset="0"/>
              </a:rPr>
              <a:t>Sanders</a:t>
            </a:r>
            <a:r>
              <a:rPr lang="en-US" altLang="en-US" dirty="0" smtClean="0">
                <a:latin typeface="Cambria" panose="02040503050406030204" pitchFamily="18" charset="0"/>
              </a:rPr>
              <a:t>,</a:t>
            </a:r>
            <a:r>
              <a:rPr lang="en-US" altLang="en-US" dirty="0">
                <a:latin typeface="Cambria" panose="02040503050406030204" pitchFamily="18" charset="0"/>
              </a:rPr>
              <a:t> </a:t>
            </a:r>
            <a:r>
              <a:rPr lang="en-US" altLang="en-US" sz="3150" dirty="0" smtClean="0">
                <a:latin typeface="Cambria" panose="02040503050406030204" pitchFamily="18" charset="0"/>
              </a:rPr>
              <a:t>Beaverhead</a:t>
            </a:r>
            <a:r>
              <a:rPr lang="en-US" altLang="en-US" sz="2400" dirty="0" smtClean="0">
                <a:latin typeface="Cambria" panose="02040503050406030204" pitchFamily="18" charset="0"/>
              </a:rPr>
              <a:t>,</a:t>
            </a:r>
            <a:r>
              <a:rPr lang="en-US" altLang="en-US" dirty="0" smtClean="0">
                <a:latin typeface="Cambria" panose="02040503050406030204" pitchFamily="18" charset="0"/>
              </a:rPr>
              <a:t> and Powell</a:t>
            </a:r>
            <a:r>
              <a:rPr lang="en-US" altLang="en-US" dirty="0">
                <a:latin typeface="Cambria" panose="02040503050406030204" pitchFamily="18" charset="0"/>
              </a:rPr>
              <a:t>). </a:t>
            </a:r>
            <a:r>
              <a:rPr lang="en-US" altLang="en-US" dirty="0">
                <a:latin typeface="Cambria" panose="02040503050406030204" pitchFamily="18" charset="0"/>
              </a:rPr>
              <a:t>Ten </a:t>
            </a:r>
            <a:r>
              <a:rPr lang="en-US" altLang="en-US" dirty="0" smtClean="0">
                <a:latin typeface="Cambria" panose="02040503050406030204" pitchFamily="18" charset="0"/>
              </a:rPr>
              <a:t>patients were </a:t>
            </a:r>
            <a:r>
              <a:rPr lang="en-US" altLang="en-US" dirty="0">
                <a:latin typeface="Cambria" panose="02040503050406030204" pitchFamily="18" charset="0"/>
              </a:rPr>
              <a:t>selected for this </a:t>
            </a:r>
            <a:r>
              <a:rPr lang="en-US" altLang="en-US" dirty="0" smtClean="0">
                <a:latin typeface="Cambria" panose="02040503050406030204" pitchFamily="18" charset="0"/>
              </a:rPr>
              <a:t>study to represent each county. Structured</a:t>
            </a:r>
            <a:r>
              <a:rPr lang="en-US" altLang="en-US" dirty="0">
                <a:latin typeface="Cambria" panose="02040503050406030204" pitchFamily="18" charset="0"/>
              </a:rPr>
              <a:t>, qualitative interviews were </a:t>
            </a:r>
            <a:r>
              <a:rPr lang="en-US" altLang="en-US" dirty="0" smtClean="0">
                <a:latin typeface="Cambria" panose="02040503050406030204" pitchFamily="18" charset="0"/>
              </a:rPr>
              <a:t>conducted regarding their discharge experiences. </a:t>
            </a:r>
            <a:r>
              <a:rPr lang="en-US" altLang="en-US" dirty="0">
                <a:latin typeface="Cambria" panose="02040503050406030204" pitchFamily="18" charset="0"/>
              </a:rPr>
              <a:t>Transcriptions were </a:t>
            </a:r>
            <a:r>
              <a:rPr lang="en-US" altLang="en-US" dirty="0" smtClean="0">
                <a:latin typeface="Cambria" panose="02040503050406030204" pitchFamily="18" charset="0"/>
              </a:rPr>
              <a:t>analyzed </a:t>
            </a:r>
            <a:r>
              <a:rPr lang="en-US" altLang="en-US" dirty="0">
                <a:latin typeface="Cambria" panose="02040503050406030204" pitchFamily="18" charset="0"/>
              </a:rPr>
              <a:t>using a grounded theory approach and coded using NVivo8. </a:t>
            </a:r>
            <a:r>
              <a:rPr lang="en-US" altLang="en-US" dirty="0" smtClean="0">
                <a:latin typeface="Cambria" panose="02040503050406030204" pitchFamily="18" charset="0"/>
              </a:rPr>
              <a:t>Four main themes of health literacy emerged: </a:t>
            </a:r>
            <a:r>
              <a:rPr lang="en-US" altLang="en-US" dirty="0" smtClean="0">
                <a:latin typeface="Cambria" panose="02040503050406030204" pitchFamily="18" charset="0"/>
              </a:rPr>
              <a:t>surrender, communication, </a:t>
            </a:r>
            <a:r>
              <a:rPr lang="en-US" altLang="en-US" dirty="0" smtClean="0">
                <a:latin typeface="Cambria" panose="02040503050406030204" pitchFamily="18" charset="0"/>
              </a:rPr>
              <a:t>expectations, and self-sufficiency.</a:t>
            </a:r>
            <a:endParaRPr lang="en-US" altLang="en-US" dirty="0">
              <a:latin typeface="Cambria" panose="02040503050406030204" pitchFamily="18" charset="0"/>
            </a:endParaRPr>
          </a:p>
        </p:txBody>
      </p:sp>
      <p:sp>
        <p:nvSpPr>
          <p:cNvPr id="4130" name="Rectangle 2"/>
          <p:cNvSpPr>
            <a:spLocks noChangeArrowheads="1"/>
          </p:cNvSpPr>
          <p:nvPr/>
        </p:nvSpPr>
        <p:spPr bwMode="auto">
          <a:xfrm>
            <a:off x="1260475" y="5420042"/>
            <a:ext cx="108489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dirty="0">
                <a:latin typeface="Cambria" panose="02040503050406030204" pitchFamily="18" charset="0"/>
              </a:rPr>
              <a:t>Health literacy (i.e</a:t>
            </a:r>
            <a:r>
              <a:rPr lang="en-US" altLang="en-US" dirty="0" smtClean="0">
                <a:latin typeface="Cambria" panose="02040503050406030204" pitchFamily="18" charset="0"/>
              </a:rPr>
              <a:t>., the </a:t>
            </a:r>
            <a:r>
              <a:rPr lang="en-US" altLang="en-US" dirty="0">
                <a:latin typeface="Cambria" panose="02040503050406030204" pitchFamily="18" charset="0"/>
              </a:rPr>
              <a:t>ability to seek, </a:t>
            </a:r>
            <a:r>
              <a:rPr lang="en-US" altLang="en-US" dirty="0" smtClean="0">
                <a:latin typeface="Cambria" panose="02040503050406030204" pitchFamily="18" charset="0"/>
              </a:rPr>
              <a:t>understand, </a:t>
            </a:r>
            <a:r>
              <a:rPr lang="en-US" altLang="en-US" dirty="0">
                <a:latin typeface="Cambria" panose="02040503050406030204" pitchFamily="18" charset="0"/>
              </a:rPr>
              <a:t>and </a:t>
            </a:r>
            <a:r>
              <a:rPr lang="en-US" altLang="en-US" dirty="0" smtClean="0">
                <a:latin typeface="Cambria" panose="02040503050406030204" pitchFamily="18" charset="0"/>
              </a:rPr>
              <a:t>use health-related information) plays </a:t>
            </a:r>
            <a:r>
              <a:rPr lang="en-US" altLang="en-US" dirty="0">
                <a:latin typeface="Cambria" panose="02040503050406030204" pitchFamily="18" charset="0"/>
              </a:rPr>
              <a:t>a paramount role in receiving quality health </a:t>
            </a:r>
            <a:r>
              <a:rPr lang="en-US" altLang="en-US" dirty="0" smtClean="0">
                <a:latin typeface="Cambria" panose="02040503050406030204" pitchFamily="18" charset="0"/>
              </a:rPr>
              <a:t>care (</a:t>
            </a:r>
            <a:r>
              <a:rPr lang="en-US" altLang="en-US" dirty="0" err="1" smtClean="0">
                <a:latin typeface="Cambria" panose="02040503050406030204" pitchFamily="18" charset="0"/>
              </a:rPr>
              <a:t>Ratzan</a:t>
            </a:r>
            <a:r>
              <a:rPr lang="en-US" altLang="en-US" dirty="0">
                <a:latin typeface="Cambria" panose="02040503050406030204" pitchFamily="18" charset="0"/>
              </a:rPr>
              <a:t>, 2000</a:t>
            </a:r>
            <a:r>
              <a:rPr lang="en-US" altLang="en-US" dirty="0" smtClean="0">
                <a:latin typeface="Cambria" panose="02040503050406030204" pitchFamily="18" charset="0"/>
              </a:rPr>
              <a:t>). </a:t>
            </a:r>
            <a:r>
              <a:rPr lang="en-US" altLang="en-US" dirty="0">
                <a:latin typeface="Cambria" panose="02040503050406030204" pitchFamily="18" charset="0"/>
              </a:rPr>
              <a:t>Low health literacy levels are also associated with less favorable health outcomes (Paasche-Orlow, 2007; Jordan, 2009). Interestingly, rural populations tend to have lower health literacy levels compared to their urban counterparts (Zahnd, 2009). </a:t>
            </a:r>
          </a:p>
        </p:txBody>
      </p:sp>
      <p:sp>
        <p:nvSpPr>
          <p:cNvPr id="4132" name="Text Box 97"/>
          <p:cNvSpPr txBox="1">
            <a:spLocks noChangeArrowheads="1"/>
          </p:cNvSpPr>
          <p:nvPr/>
        </p:nvSpPr>
        <p:spPr bwMode="auto">
          <a:xfrm>
            <a:off x="27956965" y="4795576"/>
            <a:ext cx="11247120" cy="6858000"/>
          </a:xfrm>
          <a:prstGeom prst="rect">
            <a:avLst/>
          </a:prstGeom>
          <a:solidFill>
            <a:srgbClr val="E8C6FF"/>
          </a:solidFill>
          <a:ln>
            <a:noFill/>
          </a:ln>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100"/>
              <a:t> </a:t>
            </a:r>
          </a:p>
          <a:p>
            <a:pPr eaLnBrk="1" hangingPunct="1"/>
            <a:endParaRPr lang="en-US" altLang="en-US" sz="3100"/>
          </a:p>
          <a:p>
            <a:pPr eaLnBrk="1" hangingPunct="1"/>
            <a:endParaRPr lang="en-US" altLang="en-US" sz="3100"/>
          </a:p>
          <a:p>
            <a:pPr eaLnBrk="1" hangingPunct="1"/>
            <a:endParaRPr lang="en-US" altLang="en-US" sz="3100"/>
          </a:p>
          <a:p>
            <a:pPr eaLnBrk="1" hangingPunct="1"/>
            <a:endParaRPr lang="en-US" altLang="en-US" sz="3100"/>
          </a:p>
          <a:p>
            <a:pPr eaLnBrk="1" hangingPunct="1"/>
            <a:r>
              <a:rPr lang="en-US" altLang="en-US" sz="3100"/>
              <a:t> </a:t>
            </a:r>
          </a:p>
        </p:txBody>
      </p:sp>
      <p:sp>
        <p:nvSpPr>
          <p:cNvPr id="4133" name="Text Box 97"/>
          <p:cNvSpPr txBox="1">
            <a:spLocks noChangeArrowheads="1"/>
          </p:cNvSpPr>
          <p:nvPr/>
        </p:nvSpPr>
        <p:spPr bwMode="auto">
          <a:xfrm>
            <a:off x="32256278" y="6512305"/>
            <a:ext cx="6652851" cy="1461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spcAft>
                <a:spcPts val="1200"/>
              </a:spcAft>
            </a:pPr>
            <a:r>
              <a:rPr lang="en-US" sz="2900" i="1" dirty="0" smtClean="0">
                <a:latin typeface="Calibri Light" panose="020F0302020204030204" pitchFamily="34" charset="0"/>
              </a:rPr>
              <a:t>“</a:t>
            </a:r>
            <a:r>
              <a:rPr lang="en-US" sz="2900" i="1" dirty="0">
                <a:latin typeface="Calibri Light" panose="020F0302020204030204" pitchFamily="34" charset="0"/>
              </a:rPr>
              <a:t>Well, you deal with it. You do it on your own. I’m used to doing things on my own and taking care of </a:t>
            </a:r>
            <a:r>
              <a:rPr lang="en-US" sz="2900" i="1" dirty="0" smtClean="0">
                <a:latin typeface="Calibri Light" panose="020F0302020204030204" pitchFamily="34" charset="0"/>
              </a:rPr>
              <a:t>me.”</a:t>
            </a:r>
            <a:endParaRPr lang="en-US" sz="2900" i="1" dirty="0">
              <a:latin typeface="Calibri" panose="020F0502020204030204" pitchFamily="34" charset="0"/>
            </a:endParaRPr>
          </a:p>
        </p:txBody>
      </p:sp>
      <p:grpSp>
        <p:nvGrpSpPr>
          <p:cNvPr id="4141" name="Group 3"/>
          <p:cNvGrpSpPr>
            <a:grpSpLocks/>
          </p:cNvGrpSpPr>
          <p:nvPr/>
        </p:nvGrpSpPr>
        <p:grpSpPr bwMode="auto">
          <a:xfrm>
            <a:off x="28025481" y="4802566"/>
            <a:ext cx="12215539" cy="1720138"/>
            <a:chOff x="13815628" y="8027771"/>
            <a:chExt cx="12216171" cy="1719715"/>
          </a:xfrm>
        </p:grpSpPr>
        <p:sp>
          <p:nvSpPr>
            <p:cNvPr id="4174" name="Text Box 40"/>
            <p:cNvSpPr txBox="1">
              <a:spLocks noChangeArrowheads="1"/>
            </p:cNvSpPr>
            <p:nvPr/>
          </p:nvSpPr>
          <p:spPr bwMode="auto">
            <a:xfrm>
              <a:off x="13815657" y="8027771"/>
              <a:ext cx="12216142" cy="769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200" b="1" dirty="0">
                  <a:latin typeface="Cambria" panose="02040503050406030204" pitchFamily="18" charset="0"/>
                </a:rPr>
                <a:t>Theme </a:t>
              </a:r>
              <a:r>
                <a:rPr lang="en-US" altLang="en-US" sz="4200" b="1" dirty="0" smtClean="0">
                  <a:latin typeface="Cambria" panose="02040503050406030204" pitchFamily="18" charset="0"/>
                </a:rPr>
                <a:t>4 –Self-Sufficiency</a:t>
              </a:r>
              <a:endParaRPr lang="en-US" altLang="en-US" sz="4200" b="1" dirty="0">
                <a:latin typeface="Cambria" panose="02040503050406030204" pitchFamily="18" charset="0"/>
              </a:endParaRPr>
            </a:p>
          </p:txBody>
        </p:sp>
        <p:sp>
          <p:nvSpPr>
            <p:cNvPr id="94" name="Text Box 97"/>
            <p:cNvSpPr txBox="1">
              <a:spLocks noChangeArrowheads="1"/>
            </p:cNvSpPr>
            <p:nvPr/>
          </p:nvSpPr>
          <p:spPr bwMode="auto">
            <a:xfrm>
              <a:off x="13815628" y="8701310"/>
              <a:ext cx="10771635" cy="1046176"/>
            </a:xfrm>
            <a:prstGeom prst="rect">
              <a:avLst/>
            </a:prstGeom>
            <a:noFill/>
            <a:ln>
              <a:noFill/>
            </a:ln>
            <a:effectLst/>
          </p:spPr>
          <p:txBody>
            <a:bodyPr wrap="square" lIns="121914" tIns="60957" rIns="121914" bIns="60957">
              <a:spAutoFit/>
            </a:bodyPr>
            <a:lstStyle>
              <a:lvl1pPr defTabSz="1219200">
                <a:defRPr sz="3200">
                  <a:solidFill>
                    <a:schemeClr val="tx1"/>
                  </a:solidFill>
                  <a:latin typeface="Times New Roman" pitchFamily="18" charset="0"/>
                </a:defRPr>
              </a:lvl1pPr>
              <a:lvl2pPr marL="742950" indent="-285750" defTabSz="1219200">
                <a:defRPr sz="3200">
                  <a:solidFill>
                    <a:schemeClr val="tx1"/>
                  </a:solidFill>
                  <a:latin typeface="Times New Roman" pitchFamily="18" charset="0"/>
                </a:defRPr>
              </a:lvl2pPr>
              <a:lvl3pPr marL="1143000" indent="-228600" defTabSz="1219200">
                <a:defRPr sz="3200">
                  <a:solidFill>
                    <a:schemeClr val="tx1"/>
                  </a:solidFill>
                  <a:latin typeface="Times New Roman" pitchFamily="18" charset="0"/>
                </a:defRPr>
              </a:lvl3pPr>
              <a:lvl4pPr marL="1600200" indent="-228600" defTabSz="1219200">
                <a:defRPr sz="3200">
                  <a:solidFill>
                    <a:schemeClr val="tx1"/>
                  </a:solidFill>
                  <a:latin typeface="Times New Roman" pitchFamily="18" charset="0"/>
                </a:defRPr>
              </a:lvl4pPr>
              <a:lvl5pPr marL="2057400" indent="-228600" defTabSz="1219200">
                <a:defRPr sz="3200">
                  <a:solidFill>
                    <a:schemeClr val="tx1"/>
                  </a:solidFill>
                  <a:latin typeface="Times New Roman" pitchFamily="18" charset="0"/>
                </a:defRPr>
              </a:lvl5pPr>
              <a:lvl6pPr marL="2514600" indent="-228600" defTabSz="1219200" eaLnBrk="0" fontAlgn="base" hangingPunct="0">
                <a:spcBef>
                  <a:spcPct val="0"/>
                </a:spcBef>
                <a:spcAft>
                  <a:spcPct val="0"/>
                </a:spcAft>
                <a:defRPr sz="3200">
                  <a:solidFill>
                    <a:schemeClr val="tx1"/>
                  </a:solidFill>
                  <a:latin typeface="Times New Roman" pitchFamily="18" charset="0"/>
                </a:defRPr>
              </a:lvl6pPr>
              <a:lvl7pPr marL="2971800" indent="-228600" defTabSz="1219200" eaLnBrk="0" fontAlgn="base" hangingPunct="0">
                <a:spcBef>
                  <a:spcPct val="0"/>
                </a:spcBef>
                <a:spcAft>
                  <a:spcPct val="0"/>
                </a:spcAft>
                <a:defRPr sz="3200">
                  <a:solidFill>
                    <a:schemeClr val="tx1"/>
                  </a:solidFill>
                  <a:latin typeface="Times New Roman" pitchFamily="18" charset="0"/>
                </a:defRPr>
              </a:lvl7pPr>
              <a:lvl8pPr marL="3429000" indent="-228600" defTabSz="1219200" eaLnBrk="0" fontAlgn="base" hangingPunct="0">
                <a:spcBef>
                  <a:spcPct val="0"/>
                </a:spcBef>
                <a:spcAft>
                  <a:spcPct val="0"/>
                </a:spcAft>
                <a:defRPr sz="3200">
                  <a:solidFill>
                    <a:schemeClr val="tx1"/>
                  </a:solidFill>
                  <a:latin typeface="Times New Roman" pitchFamily="18" charset="0"/>
                </a:defRPr>
              </a:lvl8pPr>
              <a:lvl9pPr marL="3886200" indent="-228600" defTabSz="1219200" eaLnBrk="0" fontAlgn="base" hangingPunct="0">
                <a:spcBef>
                  <a:spcPct val="0"/>
                </a:spcBef>
                <a:spcAft>
                  <a:spcPct val="0"/>
                </a:spcAft>
                <a:defRPr sz="3200">
                  <a:solidFill>
                    <a:schemeClr val="tx1"/>
                  </a:solidFill>
                  <a:latin typeface="Times New Roman" pitchFamily="18" charset="0"/>
                </a:defRPr>
              </a:lvl9pPr>
            </a:lstStyle>
            <a:p>
              <a:pPr algn="just" eaLnBrk="1" hangingPunct="1">
                <a:spcBef>
                  <a:spcPts val="0"/>
                </a:spcBef>
                <a:defRPr/>
              </a:pPr>
              <a:r>
                <a:rPr lang="en-US" altLang="en-US" sz="3000" dirty="0" smtClean="0">
                  <a:latin typeface="Cambria" panose="02040503050406030204" pitchFamily="18" charset="0"/>
                </a:rPr>
                <a:t>All respondents </a:t>
              </a:r>
              <a:r>
                <a:rPr lang="en-US" altLang="en-US" sz="3000" dirty="0">
                  <a:latin typeface="Cambria" panose="02040503050406030204" pitchFamily="18" charset="0"/>
                </a:rPr>
                <a:t>(</a:t>
              </a:r>
              <a:r>
                <a:rPr lang="en-US" altLang="en-US" sz="3000" i="1" dirty="0" smtClean="0">
                  <a:latin typeface="Cambria" panose="02040503050406030204" pitchFamily="18" charset="0"/>
                </a:rPr>
                <a:t>n </a:t>
              </a:r>
              <a:r>
                <a:rPr lang="en-US" altLang="en-US" sz="3000" dirty="0" smtClean="0">
                  <a:latin typeface="Cambria" panose="02040503050406030204" pitchFamily="18" charset="0"/>
                </a:rPr>
                <a:t>= 10</a:t>
              </a:r>
              <a:r>
                <a:rPr lang="en-US" altLang="en-US" sz="3000" dirty="0">
                  <a:latin typeface="Cambria" panose="02040503050406030204" pitchFamily="18" charset="0"/>
                </a:rPr>
                <a:t>) </a:t>
              </a:r>
              <a:r>
                <a:rPr lang="en-US" altLang="en-US" sz="3000" dirty="0" smtClean="0">
                  <a:latin typeface="Cambria" panose="02040503050406030204" pitchFamily="18" charset="0"/>
                </a:rPr>
                <a:t>described their tendency toward bein</a:t>
              </a:r>
              <a:r>
                <a:rPr lang="en-US" altLang="en-US" sz="3000" dirty="0">
                  <a:latin typeface="Cambria" panose="02040503050406030204" pitchFamily="18" charset="0"/>
                </a:rPr>
                <a:t>g</a:t>
              </a:r>
              <a:r>
                <a:rPr lang="en-US" altLang="en-US" sz="3000" dirty="0" smtClean="0">
                  <a:latin typeface="Cambria" panose="02040503050406030204" pitchFamily="18" charset="0"/>
                </a:rPr>
                <a:t> self-sufficient:</a:t>
              </a:r>
            </a:p>
          </p:txBody>
        </p:sp>
      </p:grpSp>
      <p:sp>
        <p:nvSpPr>
          <p:cNvPr id="4169" name="TextBox 1"/>
          <p:cNvSpPr txBox="1">
            <a:spLocks noChangeArrowheads="1"/>
          </p:cNvSpPr>
          <p:nvPr/>
        </p:nvSpPr>
        <p:spPr bwMode="auto">
          <a:xfrm>
            <a:off x="27959611" y="20927321"/>
            <a:ext cx="11244474" cy="421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marL="457200" indent="-457200">
              <a:spcAft>
                <a:spcPts val="1400"/>
              </a:spcAft>
              <a:buFont typeface="Arial" panose="020B0604020202020204" pitchFamily="34" charset="0"/>
              <a:buChar char="•"/>
            </a:pPr>
            <a:r>
              <a:rPr lang="en-US" dirty="0" smtClean="0">
                <a:latin typeface="Cambria" panose="02040503050406030204" pitchFamily="18" charset="0"/>
              </a:rPr>
              <a:t>The </a:t>
            </a:r>
            <a:r>
              <a:rPr lang="en-US" dirty="0">
                <a:latin typeface="Cambria" panose="02040503050406030204" pitchFamily="18" charset="0"/>
              </a:rPr>
              <a:t>four identified themes suggest there may be underlying factors contributing to the lower health literacy levels found in rural populations. </a:t>
            </a:r>
          </a:p>
          <a:p>
            <a:pPr marL="457200" indent="-457200">
              <a:spcAft>
                <a:spcPts val="1400"/>
              </a:spcAft>
              <a:buFont typeface="Arial" panose="020B0604020202020204" pitchFamily="34" charset="0"/>
              <a:buChar char="•"/>
            </a:pPr>
            <a:r>
              <a:rPr lang="en-US" dirty="0">
                <a:latin typeface="Cambria" panose="02040503050406030204" pitchFamily="18" charset="0"/>
              </a:rPr>
              <a:t>Increasing </a:t>
            </a:r>
            <a:r>
              <a:rPr lang="en-US" dirty="0" smtClean="0">
                <a:latin typeface="Cambria" panose="02040503050406030204" pitchFamily="18" charset="0"/>
              </a:rPr>
              <a:t>health care professionals’ understanding </a:t>
            </a:r>
            <a:r>
              <a:rPr lang="en-US" dirty="0">
                <a:latin typeface="Cambria" panose="02040503050406030204" pitchFamily="18" charset="0"/>
              </a:rPr>
              <a:t>of these dimensions may guide the implementation of programs and resources designed to increase health literacy levels and improve overall health outcomes for patients living in rural settings. </a:t>
            </a:r>
          </a:p>
        </p:txBody>
      </p:sp>
      <p:sp>
        <p:nvSpPr>
          <p:cNvPr id="83" name="Text Box 53"/>
          <p:cNvSpPr txBox="1">
            <a:spLocks noChangeArrowheads="1"/>
          </p:cNvSpPr>
          <p:nvPr/>
        </p:nvSpPr>
        <p:spPr bwMode="auto">
          <a:xfrm>
            <a:off x="27793704" y="20107675"/>
            <a:ext cx="5867400"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smtClean="0">
                <a:latin typeface="Cambria" panose="02040503050406030204" pitchFamily="18" charset="0"/>
              </a:rPr>
              <a:t>Implications </a:t>
            </a:r>
            <a:endParaRPr lang="en-US" altLang="en-US" sz="4400" b="1" dirty="0">
              <a:latin typeface="Cambria" panose="02040503050406030204" pitchFamily="18" charset="0"/>
            </a:endParaRPr>
          </a:p>
        </p:txBody>
      </p:sp>
      <p:sp>
        <p:nvSpPr>
          <p:cNvPr id="71" name="Text Box 97"/>
          <p:cNvSpPr txBox="1">
            <a:spLocks noChangeArrowheads="1"/>
          </p:cNvSpPr>
          <p:nvPr/>
        </p:nvSpPr>
        <p:spPr bwMode="auto">
          <a:xfrm>
            <a:off x="1183135" y="16483055"/>
            <a:ext cx="10972800" cy="15453360"/>
          </a:xfrm>
          <a:prstGeom prst="rect">
            <a:avLst/>
          </a:prstGeom>
          <a:solidFill>
            <a:srgbClr val="EAEAEA"/>
          </a:solidFill>
          <a:ln>
            <a:noFill/>
          </a:ln>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100" smtClean="0"/>
              <a:t> </a:t>
            </a:r>
          </a:p>
          <a:p>
            <a:pPr eaLnBrk="1" hangingPunct="1"/>
            <a:endParaRPr lang="en-US" altLang="en-US" sz="3100" smtClean="0"/>
          </a:p>
          <a:p>
            <a:pPr eaLnBrk="1" hangingPunct="1"/>
            <a:endParaRPr lang="en-US" altLang="en-US" sz="3100" smtClean="0"/>
          </a:p>
          <a:p>
            <a:pPr eaLnBrk="1" hangingPunct="1"/>
            <a:endParaRPr lang="en-US" altLang="en-US" sz="3100" smtClean="0"/>
          </a:p>
          <a:p>
            <a:pPr eaLnBrk="1" hangingPunct="1"/>
            <a:endParaRPr lang="en-US" altLang="en-US" sz="3100" smtClean="0"/>
          </a:p>
          <a:p>
            <a:pPr eaLnBrk="1" hangingPunct="1"/>
            <a:r>
              <a:rPr lang="en-US" altLang="en-US" sz="3100" smtClean="0"/>
              <a:t> </a:t>
            </a:r>
            <a:endParaRPr lang="en-US" altLang="en-US" sz="3100"/>
          </a:p>
        </p:txBody>
      </p:sp>
      <p:sp>
        <p:nvSpPr>
          <p:cNvPr id="4166" name="Text Box 115"/>
          <p:cNvSpPr txBox="1">
            <a:spLocks noChangeArrowheads="1"/>
          </p:cNvSpPr>
          <p:nvPr/>
        </p:nvSpPr>
        <p:spPr bwMode="auto">
          <a:xfrm>
            <a:off x="1267483" y="16673685"/>
            <a:ext cx="595788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ts val="0"/>
              </a:spcBef>
            </a:pPr>
            <a:r>
              <a:rPr lang="en-US" altLang="en-US" sz="4400" b="1" dirty="0" smtClean="0">
                <a:latin typeface="Cambria" panose="02040503050406030204" pitchFamily="18" charset="0"/>
              </a:rPr>
              <a:t>Participants  </a:t>
            </a:r>
            <a:r>
              <a:rPr lang="en-US" altLang="en-US" dirty="0" smtClean="0">
                <a:latin typeface="Cambria" panose="02040503050406030204" pitchFamily="18" charset="0"/>
              </a:rPr>
              <a:t>(</a:t>
            </a:r>
            <a:r>
              <a:rPr lang="en-US" altLang="en-US" i="1" dirty="0" smtClean="0">
                <a:latin typeface="Cambria" panose="02040503050406030204" pitchFamily="18" charset="0"/>
              </a:rPr>
              <a:t>n </a:t>
            </a:r>
            <a:r>
              <a:rPr lang="en-US" altLang="en-US" dirty="0" smtClean="0">
                <a:latin typeface="Cambria" panose="02040503050406030204" pitchFamily="18" charset="0"/>
              </a:rPr>
              <a:t>= 10)</a:t>
            </a:r>
            <a:r>
              <a:rPr lang="en-US" altLang="en-US" b="1" dirty="0" smtClean="0">
                <a:latin typeface="Cambria" panose="02040503050406030204" pitchFamily="18" charset="0"/>
              </a:rPr>
              <a:t>  </a:t>
            </a:r>
            <a:endParaRPr lang="en-US" altLang="en-US" dirty="0">
              <a:latin typeface="Cambria" panose="02040503050406030204" pitchFamily="18" charset="0"/>
            </a:endParaRPr>
          </a:p>
        </p:txBody>
      </p:sp>
      <p:sp>
        <p:nvSpPr>
          <p:cNvPr id="93" name="Rectangle 3"/>
          <p:cNvSpPr>
            <a:spLocks noChangeArrowheads="1"/>
          </p:cNvSpPr>
          <p:nvPr/>
        </p:nvSpPr>
        <p:spPr bwMode="auto">
          <a:xfrm>
            <a:off x="6134659" y="24773830"/>
            <a:ext cx="461600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b="1" dirty="0" smtClean="0">
                <a:latin typeface="Cambria" panose="02040503050406030204" pitchFamily="18" charset="0"/>
                <a:cs typeface="Times New Roman" panose="02020603050405020304" pitchFamily="18" charset="0"/>
              </a:rPr>
              <a:t>Highest Education Level Completed:</a:t>
            </a:r>
            <a:endParaRPr lang="en-US" altLang="en-US" b="1" dirty="0">
              <a:latin typeface="Cambria" panose="02040503050406030204" pitchFamily="18" charset="0"/>
              <a:cs typeface="Times New Roman" panose="02020603050405020304" pitchFamily="18" charset="0"/>
            </a:endParaRPr>
          </a:p>
        </p:txBody>
      </p:sp>
      <p:sp>
        <p:nvSpPr>
          <p:cNvPr id="102" name="Text Box 97"/>
          <p:cNvSpPr txBox="1">
            <a:spLocks noChangeArrowheads="1"/>
          </p:cNvSpPr>
          <p:nvPr/>
        </p:nvSpPr>
        <p:spPr bwMode="auto">
          <a:xfrm>
            <a:off x="28283626" y="6529248"/>
            <a:ext cx="3853662" cy="23544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spcAft>
                <a:spcPts val="1200"/>
              </a:spcAft>
            </a:pP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a:t>
            </a:r>
            <a:r>
              <a:rPr lang="en-US" sz="2900" i="1" dirty="0">
                <a:latin typeface="Calibri Light" panose="020F0302020204030204" pitchFamily="34" charset="0"/>
                <a:ea typeface="Calibri" panose="020F0502020204030204" pitchFamily="34" charset="0"/>
                <a:cs typeface="Times New Roman" panose="02020603050405020304" pitchFamily="18" charset="0"/>
              </a:rPr>
              <a:t>T</a:t>
            </a: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here’s </a:t>
            </a:r>
            <a:r>
              <a:rPr lang="en-US" sz="2900" i="1" dirty="0">
                <a:latin typeface="Calibri Light" panose="020F0302020204030204" pitchFamily="34" charset="0"/>
                <a:ea typeface="Calibri" panose="020F0502020204030204" pitchFamily="34" charset="0"/>
                <a:cs typeface="Times New Roman" panose="02020603050405020304" pitchFamily="18" charset="0"/>
              </a:rPr>
              <a:t>one thing about this </a:t>
            </a: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area: </a:t>
            </a:r>
            <a:r>
              <a:rPr lang="en-US" sz="2900" i="1" dirty="0">
                <a:latin typeface="Calibri Light" panose="020F0302020204030204" pitchFamily="34" charset="0"/>
                <a:ea typeface="Calibri" panose="020F0502020204030204" pitchFamily="34" charset="0"/>
                <a:cs typeface="Times New Roman" panose="02020603050405020304" pitchFamily="18" charset="0"/>
              </a:rPr>
              <a:t>it’s that everybody’s </a:t>
            </a: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self-sufficient. </a:t>
            </a:r>
            <a:r>
              <a:rPr lang="en-US" sz="2900" i="1" dirty="0">
                <a:latin typeface="Calibri Light" panose="020F0302020204030204" pitchFamily="34" charset="0"/>
                <a:ea typeface="Calibri" panose="020F0502020204030204" pitchFamily="34" charset="0"/>
                <a:cs typeface="Times New Roman" panose="02020603050405020304" pitchFamily="18" charset="0"/>
              </a:rPr>
              <a:t>I can take care of my own things</a:t>
            </a: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a:t>
            </a:r>
            <a:endParaRPr lang="en-US" sz="29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103" name="Text Box 97"/>
          <p:cNvSpPr txBox="1">
            <a:spLocks noChangeArrowheads="1"/>
          </p:cNvSpPr>
          <p:nvPr/>
        </p:nvSpPr>
        <p:spPr bwMode="auto">
          <a:xfrm>
            <a:off x="32737834" y="8162366"/>
            <a:ext cx="6158734" cy="3247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spcAft>
                <a:spcPts val="1200"/>
              </a:spcAft>
            </a:pPr>
            <a:r>
              <a:rPr lang="en-US" sz="2900" i="1" dirty="0" smtClean="0">
                <a:latin typeface="Calibri Light" panose="020F0302020204030204" pitchFamily="34" charset="0"/>
              </a:rPr>
              <a:t>“</a:t>
            </a:r>
            <a:r>
              <a:rPr lang="en-US" sz="2900" i="1" dirty="0">
                <a:latin typeface="Calibri Light" panose="020F0302020204030204" pitchFamily="34" charset="0"/>
              </a:rPr>
              <a:t>That's a really big thing for me: relying on someone else to do something for me that I feel like I should be able to do by myself. And then, if I have to rely on someone else to do something [...], it’s never done quick enough, or not quite right, not how I would do it</a:t>
            </a:r>
            <a:r>
              <a:rPr lang="en-US" sz="2900" i="1" dirty="0" smtClean="0">
                <a:latin typeface="Calibri Light" panose="020F0302020204030204" pitchFamily="34" charset="0"/>
              </a:rPr>
              <a:t>.”</a:t>
            </a:r>
            <a:endParaRPr lang="en-US" sz="2900" i="1" dirty="0">
              <a:latin typeface="Calibri" panose="020F0502020204030204" pitchFamily="34" charset="0"/>
            </a:endParaRPr>
          </a:p>
        </p:txBody>
      </p:sp>
      <p:sp>
        <p:nvSpPr>
          <p:cNvPr id="4148" name="Text Box 97"/>
          <p:cNvSpPr txBox="1">
            <a:spLocks noChangeArrowheads="1"/>
          </p:cNvSpPr>
          <p:nvPr/>
        </p:nvSpPr>
        <p:spPr bwMode="auto">
          <a:xfrm>
            <a:off x="13754251" y="23380048"/>
            <a:ext cx="12783312" cy="8229600"/>
          </a:xfrm>
          <a:prstGeom prst="rect">
            <a:avLst/>
          </a:prstGeom>
          <a:solidFill>
            <a:srgbClr val="D0D0F3"/>
          </a:solidFill>
          <a:ln>
            <a:noFill/>
          </a:ln>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100"/>
              <a:t> </a:t>
            </a:r>
          </a:p>
          <a:p>
            <a:pPr eaLnBrk="1" hangingPunct="1"/>
            <a:endParaRPr lang="en-US" altLang="en-US" sz="3100"/>
          </a:p>
          <a:p>
            <a:pPr eaLnBrk="1" hangingPunct="1"/>
            <a:endParaRPr lang="en-US" altLang="en-US" sz="3100"/>
          </a:p>
          <a:p>
            <a:pPr eaLnBrk="1" hangingPunct="1"/>
            <a:endParaRPr lang="en-US" altLang="en-US" sz="3100"/>
          </a:p>
          <a:p>
            <a:pPr eaLnBrk="1" hangingPunct="1"/>
            <a:endParaRPr lang="en-US" altLang="en-US" sz="3100"/>
          </a:p>
          <a:p>
            <a:pPr eaLnBrk="1" hangingPunct="1"/>
            <a:r>
              <a:rPr lang="en-US" altLang="en-US" sz="3100"/>
              <a:t> </a:t>
            </a:r>
          </a:p>
        </p:txBody>
      </p:sp>
      <p:sp>
        <p:nvSpPr>
          <p:cNvPr id="4149" name="Text Box 97"/>
          <p:cNvSpPr txBox="1">
            <a:spLocks noChangeArrowheads="1"/>
          </p:cNvSpPr>
          <p:nvPr/>
        </p:nvSpPr>
        <p:spPr bwMode="auto">
          <a:xfrm>
            <a:off x="14203707" y="25684404"/>
            <a:ext cx="6021422" cy="1954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“I </a:t>
            </a:r>
            <a:r>
              <a:rPr lang="en-US" sz="2900" i="1" dirty="0">
                <a:latin typeface="Calibri Light" panose="020F0302020204030204" pitchFamily="34" charset="0"/>
              </a:rPr>
              <a:t>thought that I was totally prepared. Little did I </a:t>
            </a:r>
            <a:r>
              <a:rPr lang="en-US" sz="2900" i="1" dirty="0" smtClean="0">
                <a:latin typeface="Calibri Light" panose="020F0302020204030204" pitchFamily="34" charset="0"/>
              </a:rPr>
              <a:t>know</a:t>
            </a:r>
            <a:r>
              <a:rPr lang="en-US" i="1" dirty="0" smtClean="0">
                <a:latin typeface="Calibri Light" panose="020F0302020204030204" pitchFamily="34" charset="0"/>
              </a:rPr>
              <a:t> […]. </a:t>
            </a:r>
            <a:r>
              <a:rPr lang="en-US" sz="2900" i="1" dirty="0" smtClean="0">
                <a:latin typeface="Calibri Light" panose="020F0302020204030204" pitchFamily="34" charset="0"/>
              </a:rPr>
              <a:t>My expectation was a lot higher than it should have been.”</a:t>
            </a:r>
          </a:p>
        </p:txBody>
      </p:sp>
      <p:sp>
        <p:nvSpPr>
          <p:cNvPr id="4150" name="Text Box 97"/>
          <p:cNvSpPr txBox="1">
            <a:spLocks noChangeArrowheads="1"/>
          </p:cNvSpPr>
          <p:nvPr/>
        </p:nvSpPr>
        <p:spPr bwMode="auto">
          <a:xfrm>
            <a:off x="20686337" y="25631371"/>
            <a:ext cx="5478339" cy="547841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“I’m not sure that I anticipated the amount of challenge I was going to have. Like how the heck? I know how to get that sock on, but it's not getting on. Getting dressed when you don't have the flex or mobility. I still have the challenge now, it still takes longer than I’m comfortable with to just... get…. dressed. So if you think you're going to be out the door in 20 minutes? You're not. So it changes how you look at things.”</a:t>
            </a:r>
          </a:p>
        </p:txBody>
      </p:sp>
      <p:sp>
        <p:nvSpPr>
          <p:cNvPr id="4151" name="Text Box 40"/>
          <p:cNvSpPr txBox="1">
            <a:spLocks noChangeArrowheads="1"/>
          </p:cNvSpPr>
          <p:nvPr/>
        </p:nvSpPr>
        <p:spPr bwMode="auto">
          <a:xfrm>
            <a:off x="13760005" y="23583811"/>
            <a:ext cx="12215813"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200" b="1" dirty="0">
                <a:latin typeface="Cambria" panose="02040503050406030204" pitchFamily="18" charset="0"/>
              </a:rPr>
              <a:t>Theme </a:t>
            </a:r>
            <a:r>
              <a:rPr lang="en-US" altLang="en-US" sz="4200" b="1" dirty="0" smtClean="0">
                <a:latin typeface="Cambria" panose="02040503050406030204" pitchFamily="18" charset="0"/>
              </a:rPr>
              <a:t>3 –Expectations </a:t>
            </a:r>
            <a:endParaRPr lang="en-US" altLang="en-US" sz="4200" b="1" dirty="0">
              <a:latin typeface="Cambria" panose="02040503050406030204" pitchFamily="18" charset="0"/>
            </a:endParaRPr>
          </a:p>
        </p:txBody>
      </p:sp>
      <p:sp>
        <p:nvSpPr>
          <p:cNvPr id="4152" name="Text Box 97"/>
          <p:cNvSpPr txBox="1">
            <a:spLocks noChangeArrowheads="1"/>
          </p:cNvSpPr>
          <p:nvPr/>
        </p:nvSpPr>
        <p:spPr bwMode="auto">
          <a:xfrm>
            <a:off x="14163230" y="24315343"/>
            <a:ext cx="12328525" cy="1046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000" dirty="0" smtClean="0">
                <a:latin typeface="Cambria" panose="02040503050406030204" pitchFamily="18" charset="0"/>
              </a:rPr>
              <a:t>All respondents </a:t>
            </a:r>
            <a:r>
              <a:rPr lang="en-US" altLang="en-US" sz="3000" dirty="0">
                <a:latin typeface="Cambria" panose="02040503050406030204" pitchFamily="18" charset="0"/>
              </a:rPr>
              <a:t>(</a:t>
            </a:r>
            <a:r>
              <a:rPr lang="en-US" altLang="en-US" sz="3000" i="1" dirty="0" smtClean="0">
                <a:latin typeface="Cambria" panose="02040503050406030204" pitchFamily="18" charset="0"/>
              </a:rPr>
              <a:t>n </a:t>
            </a:r>
            <a:r>
              <a:rPr lang="en-US" altLang="en-US" sz="3000" dirty="0" smtClean="0">
                <a:latin typeface="Cambria" panose="02040503050406030204" pitchFamily="18" charset="0"/>
              </a:rPr>
              <a:t>= 10</a:t>
            </a:r>
            <a:r>
              <a:rPr lang="en-US" altLang="en-US" sz="3000" dirty="0">
                <a:latin typeface="Cambria" panose="02040503050406030204" pitchFamily="18" charset="0"/>
              </a:rPr>
              <a:t>) addressed </a:t>
            </a:r>
            <a:r>
              <a:rPr lang="en-US" altLang="en-US" sz="3000" dirty="0" smtClean="0">
                <a:latin typeface="Cambria" panose="02040503050406030204" pitchFamily="18" charset="0"/>
              </a:rPr>
              <a:t>the role of </a:t>
            </a:r>
            <a:r>
              <a:rPr lang="en-US" altLang="en-US" sz="3000" dirty="0" smtClean="0">
                <a:latin typeface="Cambria" panose="02040503050406030204" pitchFamily="18" charset="0"/>
              </a:rPr>
              <a:t>expectations, yet the </a:t>
            </a:r>
            <a:r>
              <a:rPr lang="en-US" altLang="en-US" sz="3000" dirty="0" smtClean="0">
                <a:latin typeface="Cambria" panose="02040503050406030204" pitchFamily="18" charset="0"/>
              </a:rPr>
              <a:t>majority </a:t>
            </a:r>
            <a:r>
              <a:rPr lang="en-US" altLang="en-US" sz="3000" dirty="0" smtClean="0">
                <a:latin typeface="Cambria" panose="02040503050406030204" pitchFamily="18" charset="0"/>
              </a:rPr>
              <a:t>(</a:t>
            </a:r>
            <a:r>
              <a:rPr lang="en-US" altLang="en-US" sz="3000" i="1" dirty="0" smtClean="0">
                <a:latin typeface="Cambria" panose="02040503050406030204" pitchFamily="18" charset="0"/>
              </a:rPr>
              <a:t>n </a:t>
            </a:r>
            <a:r>
              <a:rPr lang="en-US" altLang="en-US" sz="3000" dirty="0" smtClean="0">
                <a:latin typeface="Cambria" panose="02040503050406030204" pitchFamily="18" charset="0"/>
              </a:rPr>
              <a:t>= 7) acknowledged having inaccurate expectations: </a:t>
            </a:r>
            <a:endParaRPr lang="en-US" altLang="en-US" sz="3000" dirty="0">
              <a:latin typeface="Cambria" panose="02040503050406030204" pitchFamily="18" charset="0"/>
            </a:endParaRPr>
          </a:p>
        </p:txBody>
      </p:sp>
      <p:sp>
        <p:nvSpPr>
          <p:cNvPr id="105" name="Text Box 97"/>
          <p:cNvSpPr txBox="1">
            <a:spLocks noChangeArrowheads="1"/>
          </p:cNvSpPr>
          <p:nvPr/>
        </p:nvSpPr>
        <p:spPr bwMode="auto">
          <a:xfrm>
            <a:off x="14203706" y="27872750"/>
            <a:ext cx="6021422" cy="3247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“I </a:t>
            </a:r>
            <a:r>
              <a:rPr lang="en-US" sz="2900" i="1" dirty="0">
                <a:latin typeface="Calibri Light" panose="020F0302020204030204" pitchFamily="34" charset="0"/>
              </a:rPr>
              <a:t>wasn't </a:t>
            </a:r>
            <a:r>
              <a:rPr lang="en-US" sz="2900" i="1" dirty="0" smtClean="0">
                <a:latin typeface="Calibri Light" panose="020F0302020204030204" pitchFamily="34" charset="0"/>
              </a:rPr>
              <a:t>[ready to leave the hospital] because </a:t>
            </a:r>
            <a:r>
              <a:rPr lang="en-US" sz="2900" i="1" dirty="0">
                <a:latin typeface="Calibri Light" panose="020F0302020204030204" pitchFamily="34" charset="0"/>
              </a:rPr>
              <a:t>I was still so unsure. I kind of wanted a little more information about what I could </a:t>
            </a:r>
            <a:r>
              <a:rPr lang="en-US" sz="2900" i="1" dirty="0" smtClean="0">
                <a:latin typeface="Calibri Light" panose="020F0302020204030204" pitchFamily="34" charset="0"/>
              </a:rPr>
              <a:t>expect, </a:t>
            </a:r>
            <a:r>
              <a:rPr lang="en-US" sz="2900" i="1" dirty="0">
                <a:latin typeface="Calibri Light" panose="020F0302020204030204" pitchFamily="34" charset="0"/>
              </a:rPr>
              <a:t>but </a:t>
            </a:r>
            <a:r>
              <a:rPr lang="en-US" sz="2900" i="1" dirty="0" smtClean="0">
                <a:latin typeface="Calibri Light" panose="020F0302020204030204" pitchFamily="34" charset="0"/>
              </a:rPr>
              <a:t>[my husband] and </a:t>
            </a:r>
            <a:r>
              <a:rPr lang="en-US" sz="2900" i="1" dirty="0">
                <a:latin typeface="Calibri Light" panose="020F0302020204030204" pitchFamily="34" charset="0"/>
              </a:rPr>
              <a:t>I</a:t>
            </a:r>
            <a:r>
              <a:rPr lang="en-US" sz="2900" i="1" dirty="0" smtClean="0">
                <a:latin typeface="Calibri Light" panose="020F0302020204030204" pitchFamily="34" charset="0"/>
              </a:rPr>
              <a:t>, </a:t>
            </a:r>
            <a:r>
              <a:rPr lang="en-US" sz="2900" i="1" dirty="0">
                <a:latin typeface="Calibri Light" panose="020F0302020204030204" pitchFamily="34" charset="0"/>
              </a:rPr>
              <a:t>we just don't ask. </a:t>
            </a:r>
            <a:r>
              <a:rPr lang="en-US" sz="2900" i="1" dirty="0" smtClean="0">
                <a:latin typeface="Calibri Light" panose="020F0302020204030204" pitchFamily="34" charset="0"/>
              </a:rPr>
              <a:t>We're </a:t>
            </a:r>
            <a:r>
              <a:rPr lang="en-US" sz="2900" i="1" dirty="0">
                <a:latin typeface="Calibri Light" panose="020F0302020204030204" pitchFamily="34" charset="0"/>
              </a:rPr>
              <a:t>both shy and we don't speak up on some things. </a:t>
            </a:r>
            <a:r>
              <a:rPr lang="en-US" sz="2900" i="1" dirty="0" smtClean="0">
                <a:latin typeface="Calibri Light" panose="020F0302020204030204" pitchFamily="34" charset="0"/>
              </a:rPr>
              <a:t>That's </a:t>
            </a:r>
            <a:r>
              <a:rPr lang="en-US" sz="2900" i="1" dirty="0">
                <a:latin typeface="Calibri Light" panose="020F0302020204030204" pitchFamily="34" charset="0"/>
              </a:rPr>
              <a:t>just the way we are</a:t>
            </a:r>
            <a:r>
              <a:rPr lang="en-US" sz="2900" i="1" dirty="0" smtClean="0">
                <a:latin typeface="Calibri Light" panose="020F0302020204030204" pitchFamily="34" charset="0"/>
              </a:rPr>
              <a:t>.”</a:t>
            </a:r>
            <a:endParaRPr lang="en-US" sz="2900" dirty="0"/>
          </a:p>
        </p:txBody>
      </p:sp>
      <p:grpSp>
        <p:nvGrpSpPr>
          <p:cNvPr id="4" name="Group 3"/>
          <p:cNvGrpSpPr/>
          <p:nvPr/>
        </p:nvGrpSpPr>
        <p:grpSpPr>
          <a:xfrm>
            <a:off x="13718423" y="14270115"/>
            <a:ext cx="14156044" cy="8686800"/>
            <a:chOff x="13718423" y="6771419"/>
            <a:chExt cx="14156044" cy="8686800"/>
          </a:xfrm>
        </p:grpSpPr>
        <p:sp>
          <p:nvSpPr>
            <p:cNvPr id="4142" name="Text Box 97"/>
            <p:cNvSpPr txBox="1">
              <a:spLocks noChangeArrowheads="1"/>
            </p:cNvSpPr>
            <p:nvPr/>
          </p:nvSpPr>
          <p:spPr bwMode="auto">
            <a:xfrm>
              <a:off x="13718423" y="6771419"/>
              <a:ext cx="12779375" cy="8686800"/>
            </a:xfrm>
            <a:prstGeom prst="rect">
              <a:avLst/>
            </a:prstGeom>
            <a:solidFill>
              <a:srgbClr val="CCFFCC"/>
            </a:solidFill>
            <a:ln>
              <a:noFill/>
            </a:ln>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100"/>
                <a:t> </a:t>
              </a:r>
            </a:p>
            <a:p>
              <a:pPr eaLnBrk="1" hangingPunct="1"/>
              <a:endParaRPr lang="en-US" altLang="en-US" sz="3100"/>
            </a:p>
            <a:p>
              <a:pPr eaLnBrk="1" hangingPunct="1"/>
              <a:endParaRPr lang="en-US" altLang="en-US" sz="3100"/>
            </a:p>
            <a:p>
              <a:pPr eaLnBrk="1" hangingPunct="1"/>
              <a:endParaRPr lang="en-US" altLang="en-US" sz="3100"/>
            </a:p>
            <a:p>
              <a:pPr eaLnBrk="1" hangingPunct="1"/>
              <a:endParaRPr lang="en-US" altLang="en-US" sz="3100"/>
            </a:p>
            <a:p>
              <a:pPr eaLnBrk="1" hangingPunct="1"/>
              <a:r>
                <a:rPr lang="en-US" altLang="en-US" sz="3100"/>
                <a:t> </a:t>
              </a:r>
            </a:p>
          </p:txBody>
        </p:sp>
        <p:sp>
          <p:nvSpPr>
            <p:cNvPr id="4143" name="Text Box 97"/>
            <p:cNvSpPr txBox="1">
              <a:spLocks noChangeArrowheads="1"/>
            </p:cNvSpPr>
            <p:nvPr/>
          </p:nvSpPr>
          <p:spPr bwMode="auto">
            <a:xfrm>
              <a:off x="14318020" y="8736321"/>
              <a:ext cx="3759291" cy="1908209"/>
            </a:xfrm>
            <a:prstGeom prst="rect">
              <a:avLst/>
            </a:prstGeom>
            <a:ln/>
            <a:extLst/>
          </p:spPr>
          <p:style>
            <a:lnRef idx="2">
              <a:schemeClr val="accent5"/>
            </a:lnRef>
            <a:fillRef idx="1">
              <a:schemeClr val="lt1"/>
            </a:fillRef>
            <a:effectRef idx="0">
              <a:schemeClr val="accent5"/>
            </a:effectRef>
            <a:fontRef idx="minor">
              <a:schemeClr val="dk1"/>
            </a:fontRef>
          </p:style>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a:latin typeface="Calibri Light" panose="020F0302020204030204" pitchFamily="34" charset="0"/>
                </a:rPr>
                <a:t>“If you have questions then you need to take the initiative to set up </a:t>
              </a:r>
              <a:r>
                <a:rPr lang="en-US" sz="2900" i="1" dirty="0" smtClean="0">
                  <a:latin typeface="Calibri Light" panose="020F0302020204030204" pitchFamily="34" charset="0"/>
                </a:rPr>
                <a:t>appointments.”</a:t>
              </a:r>
            </a:p>
          </p:txBody>
        </p:sp>
        <p:sp>
          <p:nvSpPr>
            <p:cNvPr id="4144" name="Text Box 97"/>
            <p:cNvSpPr txBox="1">
              <a:spLocks noChangeArrowheads="1"/>
            </p:cNvSpPr>
            <p:nvPr/>
          </p:nvSpPr>
          <p:spPr bwMode="auto">
            <a:xfrm>
              <a:off x="18577790" y="8290045"/>
              <a:ext cx="7551737" cy="2354485"/>
            </a:xfrm>
            <a:prstGeom prst="rect">
              <a:avLst/>
            </a:prstGeom>
            <a:ln/>
            <a:extLst/>
          </p:spPr>
          <p:style>
            <a:lnRef idx="2">
              <a:schemeClr val="accent5"/>
            </a:lnRef>
            <a:fillRef idx="1">
              <a:schemeClr val="lt1"/>
            </a:fillRef>
            <a:effectRef idx="0">
              <a:schemeClr val="accent5"/>
            </a:effectRef>
            <a:fontRef idx="minor">
              <a:schemeClr val="dk1"/>
            </a:fontRef>
          </p:style>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sz="2900" i="1" dirty="0" smtClean="0">
                  <a:latin typeface="Calibri Light" panose="020F0302020204030204" pitchFamily="34" charset="0"/>
                </a:rPr>
                <a:t>“I </a:t>
              </a:r>
              <a:r>
                <a:rPr lang="en-US" sz="2900" i="1" dirty="0">
                  <a:latin typeface="Calibri Light" panose="020F0302020204030204" pitchFamily="34" charset="0"/>
                </a:rPr>
                <a:t>asked a lot of questions and demanded a lot of </a:t>
              </a:r>
              <a:r>
                <a:rPr lang="en-US" sz="2900" i="1" dirty="0" smtClean="0">
                  <a:latin typeface="Calibri Light" panose="020F0302020204030204" pitchFamily="34" charset="0"/>
                </a:rPr>
                <a:t>answers. I’ve </a:t>
              </a:r>
              <a:r>
                <a:rPr lang="en-US" sz="2900" i="1" dirty="0">
                  <a:latin typeface="Calibri Light" panose="020F0302020204030204" pitchFamily="34" charset="0"/>
                </a:rPr>
                <a:t>never really been a self-advocate person as far as medical care is </a:t>
              </a:r>
              <a:r>
                <a:rPr lang="en-US" sz="2900" i="1" dirty="0" smtClean="0">
                  <a:latin typeface="Calibri Light" panose="020F0302020204030204" pitchFamily="34" charset="0"/>
                </a:rPr>
                <a:t>concerned, but </a:t>
              </a:r>
              <a:r>
                <a:rPr lang="en-US" sz="2900" i="1" dirty="0">
                  <a:latin typeface="Calibri Light" panose="020F0302020204030204" pitchFamily="34" charset="0"/>
                </a:rPr>
                <a:t>I’ve come to the realization that, at this point in my life, I need to do that</a:t>
              </a:r>
              <a:r>
                <a:rPr lang="en-US" sz="2900" i="1" dirty="0" smtClean="0">
                  <a:latin typeface="Calibri Light" panose="020F0302020204030204" pitchFamily="34" charset="0"/>
                </a:rPr>
                <a:t>.”</a:t>
              </a:r>
              <a:endParaRPr lang="en-US" altLang="en-US" sz="2900" dirty="0">
                <a:latin typeface="Calibri" panose="020F0502020204030204" pitchFamily="34" charset="0"/>
              </a:endParaRPr>
            </a:p>
          </p:txBody>
        </p:sp>
        <p:sp>
          <p:nvSpPr>
            <p:cNvPr id="4145" name="Text Box 40"/>
            <p:cNvSpPr txBox="1">
              <a:spLocks noChangeArrowheads="1"/>
            </p:cNvSpPr>
            <p:nvPr/>
          </p:nvSpPr>
          <p:spPr bwMode="auto">
            <a:xfrm>
              <a:off x="13760005" y="6771419"/>
              <a:ext cx="122158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200" b="1" dirty="0">
                  <a:latin typeface="Cambria" panose="02040503050406030204" pitchFamily="18" charset="0"/>
                </a:rPr>
                <a:t>Theme </a:t>
              </a:r>
              <a:r>
                <a:rPr lang="en-US" altLang="en-US" sz="4200" b="1" dirty="0" smtClean="0">
                  <a:latin typeface="Cambria" panose="02040503050406030204" pitchFamily="18" charset="0"/>
                </a:rPr>
                <a:t>2 </a:t>
              </a:r>
              <a:r>
                <a:rPr lang="en-US" altLang="en-US" sz="4200" b="1" dirty="0">
                  <a:latin typeface="Cambria" panose="02040503050406030204" pitchFamily="18" charset="0"/>
                </a:rPr>
                <a:t>– </a:t>
              </a:r>
              <a:r>
                <a:rPr lang="en-US" altLang="en-US" sz="4200" b="1" dirty="0" smtClean="0">
                  <a:latin typeface="Cambria" panose="02040503050406030204" pitchFamily="18" charset="0"/>
                </a:rPr>
                <a:t>Communication</a:t>
              </a:r>
              <a:endParaRPr lang="en-US" altLang="en-US" sz="4200" b="1" dirty="0">
                <a:latin typeface="Cambria" panose="02040503050406030204" pitchFamily="18" charset="0"/>
              </a:endParaRPr>
            </a:p>
          </p:txBody>
        </p:sp>
        <p:sp>
          <p:nvSpPr>
            <p:cNvPr id="4146" name="Text Box 97"/>
            <p:cNvSpPr txBox="1">
              <a:spLocks noChangeArrowheads="1"/>
            </p:cNvSpPr>
            <p:nvPr/>
          </p:nvSpPr>
          <p:spPr bwMode="auto">
            <a:xfrm>
              <a:off x="14163230" y="7538181"/>
              <a:ext cx="13711237" cy="1046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just" eaLnBrk="1" hangingPunct="1"/>
              <a:r>
                <a:rPr lang="en-US" altLang="en-US" sz="3000" dirty="0" smtClean="0">
                  <a:latin typeface="Cambria" panose="02040503050406030204" pitchFamily="18" charset="0"/>
                </a:rPr>
                <a:t>Respondents (</a:t>
              </a:r>
              <a:r>
                <a:rPr lang="en-US" altLang="en-US" sz="3000" i="1" dirty="0" smtClean="0">
                  <a:latin typeface="Cambria" panose="02040503050406030204" pitchFamily="18" charset="0"/>
                </a:rPr>
                <a:t>n</a:t>
              </a:r>
              <a:r>
                <a:rPr lang="en-US" altLang="en-US" sz="3000" dirty="0" smtClean="0">
                  <a:latin typeface="Cambria" panose="02040503050406030204" pitchFamily="18" charset="0"/>
                </a:rPr>
                <a:t> = 9) </a:t>
              </a:r>
              <a:r>
                <a:rPr lang="en-US" altLang="en-US" sz="3000" dirty="0" smtClean="0">
                  <a:latin typeface="Cambria" panose="02040503050406030204" pitchFamily="18" charset="0"/>
                </a:rPr>
                <a:t>also addressed </a:t>
              </a:r>
              <a:r>
                <a:rPr lang="en-US" altLang="en-US" sz="3000" dirty="0" smtClean="0">
                  <a:latin typeface="Cambria" panose="02040503050406030204" pitchFamily="18" charset="0"/>
                </a:rPr>
                <a:t>the importance of asking </a:t>
              </a:r>
              <a:r>
                <a:rPr lang="en-US" altLang="en-US" sz="3000" dirty="0" smtClean="0">
                  <a:latin typeface="Cambria" panose="02040503050406030204" pitchFamily="18" charset="0"/>
                </a:rPr>
                <a:t>questions</a:t>
              </a:r>
            </a:p>
            <a:p>
              <a:pPr algn="just" eaLnBrk="1" hangingPunct="1"/>
              <a:r>
                <a:rPr lang="en-US" altLang="en-US" sz="3000" dirty="0" smtClean="0">
                  <a:latin typeface="Cambria" panose="02040503050406030204" pitchFamily="18" charset="0"/>
                </a:rPr>
                <a:t>to </a:t>
              </a:r>
              <a:r>
                <a:rPr lang="en-US" altLang="en-US" sz="3000" dirty="0" smtClean="0">
                  <a:latin typeface="Cambria" panose="02040503050406030204" pitchFamily="18" charset="0"/>
                </a:rPr>
                <a:t>their </a:t>
              </a:r>
              <a:r>
                <a:rPr lang="en-US" altLang="en-US" sz="3000" dirty="0" smtClean="0">
                  <a:latin typeface="Cambria" panose="02040503050406030204" pitchFamily="18" charset="0"/>
                </a:rPr>
                <a:t>providers</a:t>
              </a:r>
              <a:r>
                <a:rPr lang="en-US" altLang="en-US" sz="3000" dirty="0" smtClean="0">
                  <a:latin typeface="Cambria" panose="02040503050406030204" pitchFamily="18" charset="0"/>
                </a:rPr>
                <a:t>:</a:t>
              </a:r>
              <a:endParaRPr lang="en-US" altLang="en-US" sz="3000" dirty="0">
                <a:latin typeface="Cambria" panose="02040503050406030204" pitchFamily="18" charset="0"/>
              </a:endParaRPr>
            </a:p>
          </p:txBody>
        </p:sp>
        <p:sp>
          <p:nvSpPr>
            <p:cNvPr id="4147" name="Text Box 97"/>
            <p:cNvSpPr txBox="1">
              <a:spLocks noChangeArrowheads="1"/>
            </p:cNvSpPr>
            <p:nvPr/>
          </p:nvSpPr>
          <p:spPr bwMode="auto">
            <a:xfrm>
              <a:off x="14163230" y="10816344"/>
              <a:ext cx="12798425" cy="584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just" eaLnBrk="1" hangingPunct="1"/>
              <a:r>
                <a:rPr lang="en-US" altLang="en-US" sz="3000" dirty="0" smtClean="0">
                  <a:latin typeface="Cambria" panose="02040503050406030204" pitchFamily="18" charset="0"/>
                </a:rPr>
                <a:t>However</a:t>
              </a:r>
              <a:r>
                <a:rPr lang="en-US" altLang="en-US" sz="3000" dirty="0" smtClean="0">
                  <a:latin typeface="Cambria" panose="02040503050406030204" pitchFamily="18" charset="0"/>
                </a:rPr>
                <a:t>, </a:t>
              </a:r>
              <a:r>
                <a:rPr lang="en-US" altLang="en-US" sz="3000" dirty="0" smtClean="0">
                  <a:latin typeface="Cambria" panose="02040503050406030204" pitchFamily="18" charset="0"/>
                </a:rPr>
                <a:t>half of the participants (</a:t>
              </a:r>
              <a:r>
                <a:rPr lang="en-US" altLang="en-US" sz="3000" i="1" dirty="0" smtClean="0">
                  <a:latin typeface="Cambria" panose="02040503050406030204" pitchFamily="18" charset="0"/>
                </a:rPr>
                <a:t>n </a:t>
              </a:r>
              <a:r>
                <a:rPr lang="en-US" altLang="en-US" sz="3000" dirty="0" smtClean="0">
                  <a:latin typeface="Cambria" panose="02040503050406030204" pitchFamily="18" charset="0"/>
                </a:rPr>
                <a:t>= 5) reported not asking questions:</a:t>
              </a:r>
              <a:endParaRPr lang="en-US" altLang="en-US" sz="3000" dirty="0">
                <a:latin typeface="Cambria" panose="02040503050406030204" pitchFamily="18" charset="0"/>
              </a:endParaRPr>
            </a:p>
          </p:txBody>
        </p:sp>
        <p:sp>
          <p:nvSpPr>
            <p:cNvPr id="104" name="Text Box 97"/>
            <p:cNvSpPr txBox="1">
              <a:spLocks noChangeArrowheads="1"/>
            </p:cNvSpPr>
            <p:nvPr/>
          </p:nvSpPr>
          <p:spPr bwMode="auto">
            <a:xfrm>
              <a:off x="14276391" y="11741453"/>
              <a:ext cx="7779946" cy="3247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sz="2900" i="1" dirty="0" smtClean="0">
                  <a:latin typeface="Calibri Light" panose="020F0302020204030204" pitchFamily="34" charset="0"/>
                </a:rPr>
                <a:t>“He [the surgeon] </a:t>
              </a:r>
              <a:r>
                <a:rPr lang="en-US" sz="2900" i="1" dirty="0">
                  <a:latin typeface="Calibri Light" panose="020F0302020204030204" pitchFamily="34" charset="0"/>
                </a:rPr>
                <a:t>just said everything went well, no complications, no problems. </a:t>
              </a:r>
              <a:r>
                <a:rPr lang="en-US" sz="2900" i="1" dirty="0" smtClean="0">
                  <a:latin typeface="Calibri Light" panose="020F0302020204030204" pitchFamily="34" charset="0"/>
                </a:rPr>
                <a:t>The </a:t>
              </a:r>
              <a:r>
                <a:rPr lang="en-US" sz="2900" i="1" dirty="0">
                  <a:latin typeface="Calibri Light" panose="020F0302020204030204" pitchFamily="34" charset="0"/>
                </a:rPr>
                <a:t>physical therapist and one or two nurses were in the room at the same </a:t>
              </a:r>
              <a:r>
                <a:rPr lang="en-US" sz="2900" i="1" dirty="0" smtClean="0">
                  <a:latin typeface="Calibri Light" panose="020F0302020204030204" pitchFamily="34" charset="0"/>
                </a:rPr>
                <a:t>time, </a:t>
              </a:r>
              <a:r>
                <a:rPr lang="en-US" sz="2900" i="1" dirty="0">
                  <a:latin typeface="Calibri Light" panose="020F0302020204030204" pitchFamily="34" charset="0"/>
                </a:rPr>
                <a:t>and nobody said anything. </a:t>
              </a:r>
              <a:r>
                <a:rPr lang="en-US" sz="2900" i="1" dirty="0" smtClean="0">
                  <a:latin typeface="Calibri Light" panose="020F0302020204030204" pitchFamily="34" charset="0"/>
                </a:rPr>
                <a:t>And </a:t>
              </a:r>
              <a:r>
                <a:rPr lang="en-US" sz="2900" i="1" dirty="0">
                  <a:latin typeface="Calibri Light" panose="020F0302020204030204" pitchFamily="34" charset="0"/>
                </a:rPr>
                <a:t>I didn't feel like I knew enough to ask any questions. I kept thinking 'well he'll come forward with something' and he didn't. </a:t>
              </a:r>
              <a:r>
                <a:rPr lang="en-US" sz="2900" i="1" dirty="0" smtClean="0">
                  <a:latin typeface="Calibri Light" panose="020F0302020204030204" pitchFamily="34" charset="0"/>
                </a:rPr>
                <a:t>And </a:t>
              </a:r>
              <a:r>
                <a:rPr lang="en-US" sz="2900" i="1" dirty="0">
                  <a:latin typeface="Calibri Light" panose="020F0302020204030204" pitchFamily="34" charset="0"/>
                </a:rPr>
                <a:t>then he just left</a:t>
              </a:r>
              <a:r>
                <a:rPr lang="en-US" sz="2900" i="1" dirty="0" smtClean="0">
                  <a:latin typeface="Calibri Light" panose="020F0302020204030204" pitchFamily="34" charset="0"/>
                </a:rPr>
                <a:t>.”  </a:t>
              </a:r>
              <a:endParaRPr lang="en-US" altLang="en-US" sz="2900" dirty="0">
                <a:latin typeface="Calibri" panose="020F0502020204030204" pitchFamily="34" charset="0"/>
              </a:endParaRPr>
            </a:p>
          </p:txBody>
        </p:sp>
        <p:sp>
          <p:nvSpPr>
            <p:cNvPr id="106" name="Text Box 97"/>
            <p:cNvSpPr txBox="1">
              <a:spLocks noChangeArrowheads="1"/>
            </p:cNvSpPr>
            <p:nvPr/>
          </p:nvSpPr>
          <p:spPr bwMode="auto">
            <a:xfrm>
              <a:off x="22589868" y="11741453"/>
              <a:ext cx="3310728" cy="32470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sz="2900" i="1" dirty="0" smtClean="0">
                  <a:latin typeface="Calibri Light" panose="020F0302020204030204" pitchFamily="34" charset="0"/>
                </a:rPr>
                <a:t>“I’m </a:t>
              </a:r>
              <a:r>
                <a:rPr lang="en-US" sz="2900" i="1" dirty="0">
                  <a:latin typeface="Calibri Light" panose="020F0302020204030204" pitchFamily="34" charset="0"/>
                </a:rPr>
                <a:t>not really much of a talker, and I’m not much of a doctor </a:t>
              </a:r>
              <a:r>
                <a:rPr lang="en-US" sz="2900" i="1" dirty="0" smtClean="0">
                  <a:latin typeface="Calibri Light" panose="020F0302020204030204" pitchFamily="34" charset="0"/>
                </a:rPr>
                <a:t>person, </a:t>
              </a:r>
              <a:r>
                <a:rPr lang="en-US" sz="2900" i="1" dirty="0">
                  <a:latin typeface="Calibri Light" panose="020F0302020204030204" pitchFamily="34" charset="0"/>
                </a:rPr>
                <a:t>and I really didn't know what kinds of questions to </a:t>
              </a:r>
              <a:r>
                <a:rPr lang="en-US" sz="2900" i="1" dirty="0" smtClean="0">
                  <a:latin typeface="Calibri Light" panose="020F0302020204030204" pitchFamily="34" charset="0"/>
                </a:rPr>
                <a:t>ask.”</a:t>
              </a:r>
              <a:endParaRPr lang="en-US" altLang="en-US" sz="2900" i="1" dirty="0">
                <a:latin typeface="Calibri" panose="020F0502020204030204" pitchFamily="34" charset="0"/>
              </a:endParaRPr>
            </a:p>
          </p:txBody>
        </p:sp>
      </p:grpSp>
      <p:sp>
        <p:nvSpPr>
          <p:cNvPr id="90" name="Text Box 97"/>
          <p:cNvSpPr txBox="1">
            <a:spLocks noChangeArrowheads="1"/>
          </p:cNvSpPr>
          <p:nvPr/>
        </p:nvSpPr>
        <p:spPr bwMode="auto">
          <a:xfrm>
            <a:off x="28258660" y="9045681"/>
            <a:ext cx="4339488" cy="23544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ea typeface="Calibri" panose="020F0502020204030204" pitchFamily="34" charset="0"/>
                <a:cs typeface="Times New Roman" panose="02020603050405020304" pitchFamily="18" charset="0"/>
              </a:rPr>
              <a:t>“He [husband] </a:t>
            </a:r>
            <a:r>
              <a:rPr lang="en-US" sz="2900" i="1" dirty="0">
                <a:latin typeface="Calibri Light" panose="020F0302020204030204" pitchFamily="34" charset="0"/>
              </a:rPr>
              <a:t>wanted to do too much to help me sometimes. I’d </a:t>
            </a:r>
            <a:r>
              <a:rPr lang="en-US" sz="2900" i="1" dirty="0" smtClean="0">
                <a:latin typeface="Calibri Light" panose="020F0302020204030204" pitchFamily="34" charset="0"/>
              </a:rPr>
              <a:t>say, </a:t>
            </a:r>
            <a:r>
              <a:rPr lang="en-US" sz="2900" i="1" dirty="0">
                <a:latin typeface="Calibri Light" panose="020F0302020204030204" pitchFamily="34" charset="0"/>
              </a:rPr>
              <a:t>‘I got </a:t>
            </a:r>
            <a:r>
              <a:rPr lang="en-US" sz="2900" i="1" dirty="0" smtClean="0">
                <a:latin typeface="Calibri Light" panose="020F0302020204030204" pitchFamily="34" charset="0"/>
              </a:rPr>
              <a:t>this.’ </a:t>
            </a:r>
            <a:r>
              <a:rPr lang="en-US" sz="2900" i="1" dirty="0">
                <a:latin typeface="Calibri Light" panose="020F0302020204030204" pitchFamily="34" charset="0"/>
              </a:rPr>
              <a:t>‘I’m ok with it, I can walk the </a:t>
            </a:r>
            <a:r>
              <a:rPr lang="en-US" sz="2900" i="1" dirty="0" smtClean="0">
                <a:latin typeface="Calibri Light" panose="020F0302020204030204" pitchFamily="34" charset="0"/>
              </a:rPr>
              <a:t>dog.’</a:t>
            </a:r>
            <a:r>
              <a:rPr lang="en-US" sz="2900" i="1" dirty="0" smtClean="0">
                <a:latin typeface="Calibri Light" panose="020F0302020204030204" pitchFamily="34" charset="0"/>
                <a:ea typeface="Calibri" panose="020F0502020204030204" pitchFamily="34" charset="0"/>
                <a:cs typeface="Times New Roman" panose="02020603050405020304" pitchFamily="18" charset="0"/>
              </a:rPr>
              <a:t>”</a:t>
            </a:r>
            <a:endParaRPr lang="en-US" sz="2900" i="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oup 2"/>
          <p:cNvGrpSpPr/>
          <p:nvPr/>
        </p:nvGrpSpPr>
        <p:grpSpPr>
          <a:xfrm>
            <a:off x="13727907" y="6781140"/>
            <a:ext cx="12779375" cy="7132320"/>
            <a:chOff x="13727907" y="15853943"/>
            <a:chExt cx="12779375" cy="7132320"/>
          </a:xfrm>
        </p:grpSpPr>
        <p:sp>
          <p:nvSpPr>
            <p:cNvPr id="101" name="Text Box 97"/>
            <p:cNvSpPr txBox="1">
              <a:spLocks noChangeArrowheads="1"/>
            </p:cNvSpPr>
            <p:nvPr/>
          </p:nvSpPr>
          <p:spPr bwMode="auto">
            <a:xfrm>
              <a:off x="13727907" y="15853943"/>
              <a:ext cx="12779375" cy="7132320"/>
            </a:xfrm>
            <a:prstGeom prst="rect">
              <a:avLst/>
            </a:prstGeom>
            <a:solidFill>
              <a:schemeClr val="accent5">
                <a:lumMod val="60000"/>
                <a:lumOff val="40000"/>
              </a:schemeClr>
            </a:solidFill>
            <a:ln>
              <a:noFill/>
            </a:ln>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100"/>
                <a:t> </a:t>
              </a:r>
            </a:p>
            <a:p>
              <a:pPr eaLnBrk="1" hangingPunct="1"/>
              <a:endParaRPr lang="en-US" altLang="en-US" sz="3100"/>
            </a:p>
            <a:p>
              <a:pPr eaLnBrk="1" hangingPunct="1"/>
              <a:endParaRPr lang="en-US" altLang="en-US" sz="3100"/>
            </a:p>
            <a:p>
              <a:pPr eaLnBrk="1" hangingPunct="1"/>
              <a:endParaRPr lang="en-US" altLang="en-US" sz="3100"/>
            </a:p>
            <a:p>
              <a:pPr eaLnBrk="1" hangingPunct="1"/>
              <a:endParaRPr lang="en-US" altLang="en-US" sz="3100"/>
            </a:p>
            <a:p>
              <a:pPr eaLnBrk="1" hangingPunct="1"/>
              <a:r>
                <a:rPr lang="en-US" altLang="en-US" sz="3100"/>
                <a:t> </a:t>
              </a:r>
            </a:p>
          </p:txBody>
        </p:sp>
        <p:sp>
          <p:nvSpPr>
            <p:cNvPr id="4139" name="Text Box 97"/>
            <p:cNvSpPr txBox="1">
              <a:spLocks noChangeArrowheads="1"/>
            </p:cNvSpPr>
            <p:nvPr/>
          </p:nvSpPr>
          <p:spPr bwMode="auto">
            <a:xfrm>
              <a:off x="14163230" y="16640851"/>
              <a:ext cx="12293600" cy="1046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3000" dirty="0" smtClean="0">
                  <a:latin typeface="Cambria" panose="02040503050406030204" pitchFamily="18" charset="0"/>
                </a:rPr>
                <a:t>The majority of respondents (</a:t>
              </a:r>
              <a:r>
                <a:rPr lang="en-US" altLang="en-US" sz="3000" i="1" dirty="0" smtClean="0">
                  <a:latin typeface="Cambria" panose="02040503050406030204" pitchFamily="18" charset="0"/>
                </a:rPr>
                <a:t>n </a:t>
              </a:r>
              <a:r>
                <a:rPr lang="en-US" altLang="en-US" sz="3000" dirty="0" smtClean="0">
                  <a:latin typeface="Cambria" panose="02040503050406030204" pitchFamily="18" charset="0"/>
                </a:rPr>
                <a:t>= 8) </a:t>
              </a:r>
              <a:r>
                <a:rPr lang="en-US" altLang="en-US" sz="3000" dirty="0" smtClean="0">
                  <a:latin typeface="Cambria" panose="02040503050406030204" pitchFamily="18" charset="0"/>
                </a:rPr>
                <a:t>described </a:t>
              </a:r>
              <a:r>
                <a:rPr lang="en-US" altLang="en-US" sz="3000" dirty="0" smtClean="0">
                  <a:latin typeface="Cambria" panose="02040503050406030204" pitchFamily="18" charset="0"/>
                </a:rPr>
                <a:t>surrendering health care decisions to their provider(s):</a:t>
              </a:r>
              <a:endParaRPr lang="en-US" altLang="en-US" sz="3000" dirty="0">
                <a:latin typeface="Cambria" panose="02040503050406030204" pitchFamily="18" charset="0"/>
              </a:endParaRPr>
            </a:p>
          </p:txBody>
        </p:sp>
        <p:sp>
          <p:nvSpPr>
            <p:cNvPr id="4140" name="Text Box 97"/>
            <p:cNvSpPr txBox="1">
              <a:spLocks noChangeArrowheads="1"/>
            </p:cNvSpPr>
            <p:nvPr/>
          </p:nvSpPr>
          <p:spPr bwMode="auto">
            <a:xfrm>
              <a:off x="18756258" y="17923184"/>
              <a:ext cx="7406640" cy="19082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a:t>
              </a:r>
              <a:r>
                <a:rPr lang="en-US" sz="2900" i="1" dirty="0">
                  <a:latin typeface="Calibri Light" panose="020F0302020204030204" pitchFamily="34" charset="0"/>
                </a:rPr>
                <a:t>The ER doctor] </a:t>
              </a:r>
              <a:r>
                <a:rPr lang="en-US" sz="2900" i="1" dirty="0" smtClean="0">
                  <a:latin typeface="Calibri Light" panose="020F0302020204030204" pitchFamily="34" charset="0"/>
                </a:rPr>
                <a:t>comes </a:t>
              </a:r>
              <a:r>
                <a:rPr lang="en-US" sz="2900" i="1" dirty="0">
                  <a:latin typeface="Calibri Light" panose="020F0302020204030204" pitchFamily="34" charset="0"/>
                </a:rPr>
                <a:t>in and says we are going to transfer you, by ambulance, to St. Pat’s. And I said </a:t>
              </a:r>
              <a:r>
                <a:rPr lang="en-US" sz="2900" i="1" dirty="0" smtClean="0">
                  <a:latin typeface="Calibri Light" panose="020F0302020204030204" pitchFamily="34" charset="0"/>
                </a:rPr>
                <a:t>fine – by </a:t>
              </a:r>
              <a:r>
                <a:rPr lang="en-US" sz="2900" i="1" dirty="0">
                  <a:latin typeface="Calibri Light" panose="020F0302020204030204" pitchFamily="34" charset="0"/>
                </a:rPr>
                <a:t>that time I could care less. I’d had enough morphine to be agreeable to </a:t>
              </a:r>
              <a:r>
                <a:rPr lang="en-US" sz="2900" i="1" dirty="0" smtClean="0">
                  <a:latin typeface="Calibri Light" panose="020F0302020204030204" pitchFamily="34" charset="0"/>
                </a:rPr>
                <a:t>anything</a:t>
              </a:r>
              <a:r>
                <a:rPr lang="en-US" sz="2900" dirty="0">
                  <a:latin typeface="Calibri" panose="020F0502020204030204" pitchFamily="34" charset="0"/>
                </a:rPr>
                <a:t>.</a:t>
              </a:r>
              <a:r>
                <a:rPr lang="en-US" sz="2900" dirty="0" smtClean="0">
                  <a:latin typeface="Calibri" panose="020F0502020204030204" pitchFamily="34" charset="0"/>
                </a:rPr>
                <a:t>”</a:t>
              </a:r>
              <a:endParaRPr lang="en-US" sz="2900" dirty="0">
                <a:latin typeface="Calibri" panose="020F0502020204030204" pitchFamily="34" charset="0"/>
              </a:endParaRPr>
            </a:p>
          </p:txBody>
        </p:sp>
        <p:sp>
          <p:nvSpPr>
            <p:cNvPr id="99" name="Text Box 40"/>
            <p:cNvSpPr txBox="1">
              <a:spLocks noChangeArrowheads="1"/>
            </p:cNvSpPr>
            <p:nvPr/>
          </p:nvSpPr>
          <p:spPr bwMode="auto">
            <a:xfrm>
              <a:off x="13760005" y="15902908"/>
              <a:ext cx="12215510" cy="76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200" b="1" dirty="0">
                  <a:latin typeface="Cambria" panose="02040503050406030204" pitchFamily="18" charset="0"/>
                </a:rPr>
                <a:t>Theme </a:t>
              </a:r>
              <a:r>
                <a:rPr lang="en-US" altLang="en-US" sz="4200" b="1" dirty="0">
                  <a:latin typeface="Cambria" panose="02040503050406030204" pitchFamily="18" charset="0"/>
                </a:rPr>
                <a:t>1</a:t>
              </a:r>
              <a:r>
                <a:rPr lang="en-US" altLang="en-US" sz="4200" b="1" dirty="0" smtClean="0">
                  <a:latin typeface="Cambria" panose="02040503050406030204" pitchFamily="18" charset="0"/>
                </a:rPr>
                <a:t> </a:t>
              </a:r>
              <a:r>
                <a:rPr lang="en-US" altLang="en-US" sz="4200" b="1" dirty="0" smtClean="0">
                  <a:latin typeface="Cambria" panose="02040503050406030204" pitchFamily="18" charset="0"/>
                </a:rPr>
                <a:t>–Surrender</a:t>
              </a:r>
              <a:endParaRPr lang="en-US" altLang="en-US" sz="4200" b="1" dirty="0">
                <a:latin typeface="Cambria" panose="02040503050406030204" pitchFamily="18" charset="0"/>
              </a:endParaRPr>
            </a:p>
          </p:txBody>
        </p:sp>
        <p:sp>
          <p:nvSpPr>
            <p:cNvPr id="86" name="Text Box 97"/>
            <p:cNvSpPr txBox="1">
              <a:spLocks noChangeArrowheads="1"/>
            </p:cNvSpPr>
            <p:nvPr/>
          </p:nvSpPr>
          <p:spPr bwMode="auto">
            <a:xfrm>
              <a:off x="14317754" y="17825729"/>
              <a:ext cx="4073925" cy="4754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spcBef>
                  <a:spcPts val="600"/>
                </a:spcBef>
                <a:spcAft>
                  <a:spcPts val="600"/>
                </a:spcAft>
              </a:pPr>
              <a:r>
                <a:rPr lang="en-US" sz="2900" i="1" dirty="0" smtClean="0">
                  <a:latin typeface="Calibri Light" panose="020F0302020204030204" pitchFamily="34" charset="0"/>
                </a:rPr>
                <a:t>“I </a:t>
              </a:r>
              <a:r>
                <a:rPr lang="en-US" sz="2900" i="1" dirty="0">
                  <a:latin typeface="Calibri Light" panose="020F0302020204030204" pitchFamily="34" charset="0"/>
                </a:rPr>
                <a:t>didn't buy it, but he's the doctor. He’s the one that spent I don't know how many thousands of dollars to get </a:t>
              </a:r>
              <a:r>
                <a:rPr lang="en-US" sz="2900" i="1" dirty="0" smtClean="0">
                  <a:latin typeface="Calibri Light" panose="020F0302020204030204" pitchFamily="34" charset="0"/>
                </a:rPr>
                <a:t>educated, </a:t>
              </a:r>
              <a:r>
                <a:rPr lang="en-US" sz="2900" i="1" dirty="0">
                  <a:latin typeface="Calibri Light" panose="020F0302020204030204" pitchFamily="34" charset="0"/>
                </a:rPr>
                <a:t>and how many years of his life to get to where he's </a:t>
              </a:r>
              <a:r>
                <a:rPr lang="en-US" sz="2900" i="1" dirty="0" smtClean="0">
                  <a:latin typeface="Calibri Light" panose="020F0302020204030204" pitchFamily="34" charset="0"/>
                </a:rPr>
                <a:t>at? </a:t>
              </a:r>
              <a:r>
                <a:rPr lang="en-US" sz="2900" i="1" dirty="0">
                  <a:latin typeface="Calibri Light" panose="020F0302020204030204" pitchFamily="34" charset="0"/>
                </a:rPr>
                <a:t>S</a:t>
              </a:r>
              <a:r>
                <a:rPr lang="en-US" sz="2900" i="1" dirty="0" smtClean="0">
                  <a:latin typeface="Calibri Light" panose="020F0302020204030204" pitchFamily="34" charset="0"/>
                </a:rPr>
                <a:t>o gosh, </a:t>
              </a:r>
              <a:r>
                <a:rPr lang="en-US" sz="2900" i="1" dirty="0">
                  <a:latin typeface="Calibri Light" panose="020F0302020204030204" pitchFamily="34" charset="0"/>
                </a:rPr>
                <a:t>you </a:t>
              </a:r>
              <a:r>
                <a:rPr lang="en-US" sz="2900" i="1" dirty="0" err="1">
                  <a:latin typeface="Calibri Light" panose="020F0302020204030204" pitchFamily="34" charset="0"/>
                </a:rPr>
                <a:t>gotta</a:t>
              </a:r>
              <a:r>
                <a:rPr lang="en-US" sz="2900" i="1" dirty="0">
                  <a:latin typeface="Calibri Light" panose="020F0302020204030204" pitchFamily="34" charset="0"/>
                </a:rPr>
                <a:t> believe him. So I said </a:t>
              </a:r>
              <a:r>
                <a:rPr lang="en-US" sz="2900" i="1" dirty="0" smtClean="0">
                  <a:latin typeface="Calibri Light" panose="020F0302020204030204" pitchFamily="34" charset="0"/>
                </a:rPr>
                <a:t>‘ok </a:t>
              </a:r>
              <a:r>
                <a:rPr lang="en-US" sz="2900" i="1" dirty="0">
                  <a:latin typeface="Calibri Light" panose="020F0302020204030204" pitchFamily="34" charset="0"/>
                </a:rPr>
                <a:t>let's do </a:t>
              </a:r>
              <a:r>
                <a:rPr lang="en-US" sz="2900" i="1" dirty="0" smtClean="0">
                  <a:latin typeface="Calibri Light" panose="020F0302020204030204" pitchFamily="34" charset="0"/>
                </a:rPr>
                <a:t>it.’”</a:t>
              </a:r>
              <a:endParaRPr lang="en-US" sz="2900" dirty="0" smtClean="0">
                <a:latin typeface="Calibri" panose="020F0502020204030204" pitchFamily="34" charset="0"/>
              </a:endParaRPr>
            </a:p>
          </p:txBody>
        </p:sp>
        <p:sp>
          <p:nvSpPr>
            <p:cNvPr id="91" name="Text Box 97"/>
            <p:cNvSpPr txBox="1">
              <a:spLocks noChangeArrowheads="1"/>
            </p:cNvSpPr>
            <p:nvPr/>
          </p:nvSpPr>
          <p:spPr bwMode="auto">
            <a:xfrm>
              <a:off x="18722887" y="21352046"/>
              <a:ext cx="7406640" cy="11887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“It was worrisome, but again, you have good drugs. You just start going with the flow.” </a:t>
              </a:r>
            </a:p>
          </p:txBody>
        </p:sp>
        <p:sp>
          <p:nvSpPr>
            <p:cNvPr id="95" name="Text Box 97"/>
            <p:cNvSpPr txBox="1">
              <a:spLocks noChangeArrowheads="1"/>
            </p:cNvSpPr>
            <p:nvPr/>
          </p:nvSpPr>
          <p:spPr bwMode="auto">
            <a:xfrm>
              <a:off x="18756258" y="20205010"/>
              <a:ext cx="7406640" cy="822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1914" tIns="60957" rIns="121914" bIns="60957" anchor="ctr" anchorCtr="0">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sz="2900" i="1" dirty="0" smtClean="0">
                  <a:latin typeface="Calibri Light" panose="020F0302020204030204" pitchFamily="34" charset="0"/>
                </a:rPr>
                <a:t>“I just put my life in their hands to save me.” </a:t>
              </a:r>
              <a:endParaRPr lang="en-US" sz="2900" dirty="0">
                <a:latin typeface="Calibri" panose="020F0502020204030204" pitchFamily="34" charset="0"/>
              </a:endParaRPr>
            </a:p>
          </p:txBody>
        </p:sp>
      </p:grpSp>
      <p:sp>
        <p:nvSpPr>
          <p:cNvPr id="96" name="Rectangle 10"/>
          <p:cNvSpPr>
            <a:spLocks noChangeArrowheads="1"/>
          </p:cNvSpPr>
          <p:nvPr/>
        </p:nvSpPr>
        <p:spPr bwMode="auto">
          <a:xfrm>
            <a:off x="27617185" y="25789072"/>
            <a:ext cx="11812588" cy="6583680"/>
          </a:xfrm>
          <a:prstGeom prst="rect">
            <a:avLst/>
          </a:prstGeom>
          <a:solidFill>
            <a:srgbClr val="FFFF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1914" tIns="60957" rIns="121914" bIns="60957" anchor="ct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algn="ctr" eaLnBrk="1" hangingPunct="1"/>
            <a:endParaRPr lang="en-US" altLang="en-US"/>
          </a:p>
        </p:txBody>
      </p:sp>
      <p:sp>
        <p:nvSpPr>
          <p:cNvPr id="4135" name="Text Box 53"/>
          <p:cNvSpPr txBox="1">
            <a:spLocks noChangeArrowheads="1"/>
          </p:cNvSpPr>
          <p:nvPr/>
        </p:nvSpPr>
        <p:spPr bwMode="auto">
          <a:xfrm>
            <a:off x="27983753" y="26579953"/>
            <a:ext cx="11812588" cy="4549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ts val="1000"/>
              </a:spcBef>
            </a:pPr>
            <a:r>
              <a:rPr lang="en-US" altLang="en-US" sz="2050" dirty="0" smtClean="0"/>
              <a:t>Jordan</a:t>
            </a:r>
            <a:r>
              <a:rPr lang="en-US" altLang="en-US" sz="2050" dirty="0"/>
              <a:t>, J. E., Buchbinder, R</a:t>
            </a:r>
            <a:r>
              <a:rPr lang="en-US" altLang="en-US" sz="2050" dirty="0" smtClean="0"/>
              <a:t>. </a:t>
            </a:r>
            <a:r>
              <a:rPr lang="en-US" altLang="en-US" sz="2050" dirty="0"/>
              <a:t>&amp; Osborne, R. H. (2010). </a:t>
            </a:r>
            <a:r>
              <a:rPr lang="en-US" altLang="en-US" sz="2050" dirty="0" smtClean="0"/>
              <a:t>Conceptualizing </a:t>
            </a:r>
            <a:r>
              <a:rPr lang="en-US" altLang="en-US" sz="2050" dirty="0"/>
              <a:t>health </a:t>
            </a:r>
            <a:r>
              <a:rPr lang="en-US" altLang="en-US" sz="2050" dirty="0" smtClean="0"/>
              <a:t>literacy from the patient		 perspective</a:t>
            </a:r>
            <a:r>
              <a:rPr lang="en-US" altLang="en-US" sz="2050" dirty="0"/>
              <a:t>. </a:t>
            </a:r>
            <a:r>
              <a:rPr lang="en-US" altLang="en-US" sz="2050" i="1" dirty="0"/>
              <a:t>Patient </a:t>
            </a:r>
            <a:r>
              <a:rPr lang="en-US" altLang="en-US" sz="2050" i="1" dirty="0" smtClean="0"/>
              <a:t>Education </a:t>
            </a:r>
            <a:r>
              <a:rPr lang="en-US" altLang="en-US" sz="2050" i="1" dirty="0"/>
              <a:t>and </a:t>
            </a:r>
            <a:r>
              <a:rPr lang="en-US" altLang="en-US" sz="2050" i="1" dirty="0" smtClean="0"/>
              <a:t>Counseling</a:t>
            </a:r>
            <a:r>
              <a:rPr lang="en-US" altLang="en-US" sz="2050" dirty="0"/>
              <a:t>, </a:t>
            </a:r>
            <a:r>
              <a:rPr lang="en-US" altLang="en-US" sz="2050" i="1" dirty="0"/>
              <a:t>79</a:t>
            </a:r>
            <a:r>
              <a:rPr lang="en-US" altLang="en-US" sz="2050" dirty="0"/>
              <a:t>(1), 36-42.</a:t>
            </a:r>
          </a:p>
          <a:p>
            <a:pPr eaLnBrk="1" hangingPunct="1">
              <a:spcBef>
                <a:spcPts val="1000"/>
              </a:spcBef>
            </a:pPr>
            <a:r>
              <a:rPr lang="en-US" altLang="en-US" sz="2050" dirty="0"/>
              <a:t>Paasche-Orlow, M. K</a:t>
            </a:r>
            <a:r>
              <a:rPr lang="en-US" altLang="en-US" sz="2050" dirty="0" smtClean="0"/>
              <a:t>. </a:t>
            </a:r>
            <a:r>
              <a:rPr lang="en-US" altLang="en-US" sz="2050" dirty="0"/>
              <a:t>&amp; Wolf, M. S. (2007). The causal pathways linking health </a:t>
            </a:r>
            <a:r>
              <a:rPr lang="en-US" altLang="en-US" sz="2050" dirty="0" smtClean="0"/>
              <a:t>literacy </a:t>
            </a:r>
            <a:r>
              <a:rPr lang="en-US" altLang="en-US" sz="2050" dirty="0"/>
              <a:t>to </a:t>
            </a:r>
            <a:r>
              <a:rPr lang="en-US" altLang="en-US" sz="2050" dirty="0" smtClean="0"/>
              <a:t>health 	outcomes</a:t>
            </a:r>
            <a:r>
              <a:rPr lang="en-US" altLang="en-US" sz="2050" dirty="0"/>
              <a:t>. </a:t>
            </a:r>
            <a:r>
              <a:rPr lang="en-US" altLang="en-US" sz="2050" i="1" dirty="0"/>
              <a:t>American </a:t>
            </a:r>
            <a:r>
              <a:rPr lang="en-US" altLang="en-US" sz="2050" i="1" dirty="0" smtClean="0"/>
              <a:t>Journal </a:t>
            </a:r>
            <a:r>
              <a:rPr lang="en-US" altLang="en-US" sz="2050" i="1" dirty="0"/>
              <a:t>of </a:t>
            </a:r>
            <a:r>
              <a:rPr lang="en-US" altLang="en-US" sz="2050" i="1" dirty="0" smtClean="0"/>
              <a:t>Health </a:t>
            </a:r>
            <a:r>
              <a:rPr lang="en-US" altLang="en-US" sz="2050" i="1" dirty="0"/>
              <a:t>B</a:t>
            </a:r>
            <a:r>
              <a:rPr lang="en-US" altLang="en-US" sz="2050" i="1" dirty="0" smtClean="0"/>
              <a:t>ehavior</a:t>
            </a:r>
            <a:r>
              <a:rPr lang="en-US" altLang="en-US" sz="2050" dirty="0"/>
              <a:t>, </a:t>
            </a:r>
            <a:r>
              <a:rPr lang="en-US" altLang="en-US" sz="2050" i="1" dirty="0" smtClean="0"/>
              <a:t>31</a:t>
            </a:r>
            <a:r>
              <a:rPr lang="en-US" altLang="en-US" sz="2050" dirty="0" smtClean="0"/>
              <a:t>(Supplement </a:t>
            </a:r>
            <a:r>
              <a:rPr lang="en-US" altLang="en-US" sz="2050" dirty="0"/>
              <a:t>1), </a:t>
            </a:r>
            <a:r>
              <a:rPr lang="en-US" altLang="en-US" sz="2050" dirty="0" smtClean="0"/>
              <a:t>S19-S26.</a:t>
            </a:r>
          </a:p>
          <a:p>
            <a:pPr eaLnBrk="1" hangingPunct="1">
              <a:spcBef>
                <a:spcPts val="1000"/>
              </a:spcBef>
            </a:pPr>
            <a:r>
              <a:rPr lang="en-US" altLang="en-US" sz="2050" dirty="0" err="1" smtClean="0"/>
              <a:t>Ratzan</a:t>
            </a:r>
            <a:r>
              <a:rPr lang="en-US" altLang="en-US" sz="2050" dirty="0" smtClean="0"/>
              <a:t>, S.C. &amp; </a:t>
            </a:r>
            <a:r>
              <a:rPr lang="en-US" altLang="en-US" sz="2050" dirty="0"/>
              <a:t>Parker </a:t>
            </a:r>
            <a:r>
              <a:rPr lang="en-US" altLang="en-US" sz="2050" dirty="0" smtClean="0"/>
              <a:t>R.M. (2000). </a:t>
            </a:r>
            <a:r>
              <a:rPr lang="en-US" altLang="en-US" sz="2050" dirty="0"/>
              <a:t>Introduction. In: </a:t>
            </a:r>
            <a:r>
              <a:rPr lang="en-US" altLang="en-US" sz="2050" i="1" dirty="0"/>
              <a:t>National Library of Medicine </a:t>
            </a:r>
            <a:r>
              <a:rPr lang="en-US" altLang="en-US" sz="2050" i="1" dirty="0" smtClean="0"/>
              <a:t>Current 		Bibliographies in Medicine: Health Literacy</a:t>
            </a:r>
            <a:r>
              <a:rPr lang="en-US" altLang="en-US" sz="2050" dirty="0" smtClean="0"/>
              <a:t>. Selden CR, Zorn M, Ratzan SC, Parker RM,</a:t>
            </a:r>
            <a:r>
              <a:rPr lang="en-US" altLang="en-US" sz="2050" dirty="0"/>
              <a:t> </a:t>
            </a:r>
            <a:r>
              <a:rPr lang="en-US" altLang="en-US" sz="2050" dirty="0" smtClean="0"/>
              <a:t>	Editors. NLM Pub. No. CBM 2000-1. Bethesda, MD: National Institutes of Health, U.S.		 Department of Health and Human Services.</a:t>
            </a:r>
            <a:endParaRPr lang="en-US" altLang="en-US" sz="2050" dirty="0"/>
          </a:p>
          <a:p>
            <a:pPr eaLnBrk="1" hangingPunct="1">
              <a:spcBef>
                <a:spcPts val="1000"/>
              </a:spcBef>
            </a:pPr>
            <a:r>
              <a:rPr lang="en-US" altLang="en-US" sz="2050" dirty="0" smtClean="0"/>
              <a:t>Zahnd</a:t>
            </a:r>
            <a:r>
              <a:rPr lang="en-US" altLang="en-US" sz="2050" dirty="0"/>
              <a:t>, W. E., Scaife, S. L</a:t>
            </a:r>
            <a:r>
              <a:rPr lang="en-US" altLang="en-US" sz="2050" dirty="0" smtClean="0"/>
              <a:t>. </a:t>
            </a:r>
            <a:r>
              <a:rPr lang="en-US" altLang="en-US" sz="2050" dirty="0"/>
              <a:t>&amp; Francis, M. L. (2009). Health literacy skills in rural </a:t>
            </a:r>
            <a:r>
              <a:rPr lang="en-US" altLang="en-US" sz="2050" dirty="0" smtClean="0"/>
              <a:t>and</a:t>
            </a:r>
            <a:r>
              <a:rPr lang="en-US" altLang="en-US" sz="2050" dirty="0"/>
              <a:t> </a:t>
            </a:r>
            <a:r>
              <a:rPr lang="en-US" altLang="en-US" sz="2050" dirty="0" smtClean="0"/>
              <a:t>urban populations.		 </a:t>
            </a:r>
            <a:r>
              <a:rPr lang="en-US" altLang="en-US" sz="2050" i="1" dirty="0" smtClean="0"/>
              <a:t>American Journal </a:t>
            </a:r>
            <a:r>
              <a:rPr lang="en-US" altLang="en-US" sz="2050" i="1" dirty="0"/>
              <a:t>of </a:t>
            </a:r>
            <a:r>
              <a:rPr lang="en-US" altLang="en-US" sz="2050" i="1" dirty="0" smtClean="0"/>
              <a:t>Health </a:t>
            </a:r>
            <a:r>
              <a:rPr lang="en-US" altLang="en-US" sz="2050" i="1" dirty="0"/>
              <a:t>B</a:t>
            </a:r>
            <a:r>
              <a:rPr lang="en-US" altLang="en-US" sz="2050" i="1" dirty="0" smtClean="0"/>
              <a:t>ehavior</a:t>
            </a:r>
            <a:r>
              <a:rPr lang="en-US" altLang="en-US" sz="2050" dirty="0"/>
              <a:t>, </a:t>
            </a:r>
            <a:r>
              <a:rPr lang="en-US" altLang="en-US" sz="2050" i="1" dirty="0"/>
              <a:t>33</a:t>
            </a:r>
            <a:r>
              <a:rPr lang="en-US" altLang="en-US" sz="2050" dirty="0"/>
              <a:t>(5), 550-557.</a:t>
            </a:r>
          </a:p>
          <a:p>
            <a:pPr eaLnBrk="1" hangingPunct="1">
              <a:spcBef>
                <a:spcPts val="1000"/>
              </a:spcBef>
            </a:pPr>
            <a:endParaRPr lang="en-US" altLang="en-US" sz="2050" dirty="0"/>
          </a:p>
          <a:p>
            <a:pPr eaLnBrk="1" hangingPunct="1">
              <a:spcBef>
                <a:spcPts val="1000"/>
              </a:spcBef>
            </a:pPr>
            <a:endParaRPr lang="en-US" altLang="en-US" sz="2050" dirty="0">
              <a:latin typeface="Cambria" panose="02040503050406030204" pitchFamily="18" charset="0"/>
            </a:endParaRPr>
          </a:p>
        </p:txBody>
      </p:sp>
      <p:sp>
        <p:nvSpPr>
          <p:cNvPr id="4137" name="Text Box 54"/>
          <p:cNvSpPr txBox="1">
            <a:spLocks noChangeArrowheads="1"/>
          </p:cNvSpPr>
          <p:nvPr/>
        </p:nvSpPr>
        <p:spPr bwMode="auto">
          <a:xfrm>
            <a:off x="27793704" y="25851048"/>
            <a:ext cx="623887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a:latin typeface="Cambria" panose="02040503050406030204" pitchFamily="18" charset="0"/>
              </a:rPr>
              <a:t>References</a:t>
            </a:r>
          </a:p>
        </p:txBody>
      </p:sp>
      <p:sp>
        <p:nvSpPr>
          <p:cNvPr id="109" name="Text Box 53"/>
          <p:cNvSpPr txBox="1">
            <a:spLocks noChangeArrowheads="1"/>
          </p:cNvSpPr>
          <p:nvPr/>
        </p:nvSpPr>
        <p:spPr bwMode="auto">
          <a:xfrm>
            <a:off x="27793704" y="11620170"/>
            <a:ext cx="5867400"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914" tIns="60957" rIns="121914" bIns="60957">
            <a:spAutoFit/>
          </a:bodyPr>
          <a:lstStyle>
            <a:lvl1pPr defTabSz="1219200">
              <a:defRPr sz="3200">
                <a:solidFill>
                  <a:schemeClr val="tx1"/>
                </a:solidFill>
                <a:latin typeface="Times New Roman" panose="02020603050405020304" pitchFamily="18" charset="0"/>
              </a:defRPr>
            </a:lvl1pPr>
            <a:lvl2pPr marL="742950" indent="-285750" defTabSz="1219200">
              <a:defRPr sz="3200">
                <a:solidFill>
                  <a:schemeClr val="tx1"/>
                </a:solidFill>
                <a:latin typeface="Times New Roman" panose="02020603050405020304" pitchFamily="18" charset="0"/>
              </a:defRPr>
            </a:lvl2pPr>
            <a:lvl3pPr marL="1143000" indent="-228600" defTabSz="1219200">
              <a:defRPr sz="3200">
                <a:solidFill>
                  <a:schemeClr val="tx1"/>
                </a:solidFill>
                <a:latin typeface="Times New Roman" panose="02020603050405020304" pitchFamily="18" charset="0"/>
              </a:defRPr>
            </a:lvl3pPr>
            <a:lvl4pPr marL="1600200" indent="-228600" defTabSz="1219200">
              <a:defRPr sz="3200">
                <a:solidFill>
                  <a:schemeClr val="tx1"/>
                </a:solidFill>
                <a:latin typeface="Times New Roman" panose="02020603050405020304" pitchFamily="18" charset="0"/>
              </a:defRPr>
            </a:lvl4pPr>
            <a:lvl5pPr marL="2057400" indent="-228600" defTabSz="1219200">
              <a:defRPr sz="3200">
                <a:solidFill>
                  <a:schemeClr val="tx1"/>
                </a:solidFill>
                <a:latin typeface="Times New Roman" panose="02020603050405020304" pitchFamily="18" charset="0"/>
              </a:defRPr>
            </a:lvl5pPr>
            <a:lvl6pPr marL="2514600" indent="-228600" defTabSz="12192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12192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12192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12192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sz="4400" b="1" dirty="0" smtClean="0">
                <a:latin typeface="Cambria" panose="02040503050406030204" pitchFamily="18" charset="0"/>
              </a:rPr>
              <a:t>Discussion</a:t>
            </a:r>
            <a:endParaRPr lang="en-US" altLang="en-US" sz="4400" b="1" dirty="0">
              <a:latin typeface="Cambria" panose="02040503050406030204" pitchFamily="18" charset="0"/>
            </a:endParaRPr>
          </a:p>
        </p:txBody>
      </p:sp>
      <p:grpSp>
        <p:nvGrpSpPr>
          <p:cNvPr id="23" name="Group 22"/>
          <p:cNvGrpSpPr/>
          <p:nvPr/>
        </p:nvGrpSpPr>
        <p:grpSpPr>
          <a:xfrm>
            <a:off x="27715394" y="30294931"/>
            <a:ext cx="11631328" cy="2267400"/>
            <a:chOff x="27550794" y="30161973"/>
            <a:chExt cx="11631328" cy="2267400"/>
          </a:xfrm>
        </p:grpSpPr>
        <p:sp>
          <p:nvSpPr>
            <p:cNvPr id="4158" name="TextBox 12"/>
            <p:cNvSpPr txBox="1">
              <a:spLocks noChangeArrowheads="1"/>
            </p:cNvSpPr>
            <p:nvPr/>
          </p:nvSpPr>
          <p:spPr bwMode="auto">
            <a:xfrm>
              <a:off x="35240881" y="30755834"/>
              <a:ext cx="394124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700">
                  <a:solidFill>
                    <a:schemeClr val="tx1"/>
                  </a:solidFill>
                  <a:latin typeface="Times New Roman" panose="02020603050405020304" pitchFamily="18" charset="0"/>
                </a:defRPr>
              </a:lvl1pPr>
              <a:lvl2pPr marL="742950" indent="-285750">
                <a:spcBef>
                  <a:spcPct val="20000"/>
                </a:spcBef>
                <a:buChar char="–"/>
                <a:defRPr sz="12800">
                  <a:solidFill>
                    <a:schemeClr val="tx1"/>
                  </a:solidFill>
                  <a:latin typeface="Times New Roman" panose="02020603050405020304" pitchFamily="18" charset="0"/>
                </a:defRPr>
              </a:lvl2pPr>
              <a:lvl3pPr marL="1143000" indent="-228600">
                <a:spcBef>
                  <a:spcPct val="20000"/>
                </a:spcBef>
                <a:buChar char="•"/>
                <a:defRPr sz="10900">
                  <a:solidFill>
                    <a:schemeClr val="tx1"/>
                  </a:solidFill>
                  <a:latin typeface="Times New Roman" panose="02020603050405020304" pitchFamily="18" charset="0"/>
                </a:defRPr>
              </a:lvl3pPr>
              <a:lvl4pPr marL="1600200" indent="-228600">
                <a:spcBef>
                  <a:spcPct val="20000"/>
                </a:spcBef>
                <a:buChar char="–"/>
                <a:defRPr sz="9200">
                  <a:solidFill>
                    <a:schemeClr val="tx1"/>
                  </a:solidFill>
                  <a:latin typeface="Times New Roman" panose="02020603050405020304" pitchFamily="18" charset="0"/>
                </a:defRPr>
              </a:lvl4pPr>
              <a:lvl5pPr marL="2057400" indent="-228600">
                <a:spcBef>
                  <a:spcPct val="20000"/>
                </a:spcBef>
                <a:buChar char="»"/>
                <a:defRPr sz="92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2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2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2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200">
                  <a:solidFill>
                    <a:schemeClr val="tx1"/>
                  </a:solidFill>
                  <a:latin typeface="Times New Roman" panose="02020603050405020304" pitchFamily="18" charset="0"/>
                </a:defRPr>
              </a:lvl9pPr>
            </a:lstStyle>
            <a:p>
              <a:pPr algn="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University of Montana Davidson Honors College for supporting </a:t>
              </a:r>
            </a:p>
            <a:p>
              <a:pPr algn="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me financially through the  Undergraduate Research Award.</a:t>
              </a:r>
            </a:p>
            <a:p>
              <a:pPr algn="r">
                <a:spcBef>
                  <a:spcPct val="0"/>
                </a:spcBef>
                <a:buFontTx/>
                <a:buNone/>
              </a:pPr>
              <a:endParaRPr lang="en-US" altLang="en-US" sz="2000" dirty="0">
                <a:latin typeface="Cambria" panose="02040503050406030204" pitchFamily="18" charset="0"/>
              </a:endParaRPr>
            </a:p>
          </p:txBody>
        </p:sp>
        <p:sp>
          <p:nvSpPr>
            <p:cNvPr id="76" name="TextBox 12"/>
            <p:cNvSpPr txBox="1">
              <a:spLocks noChangeArrowheads="1"/>
            </p:cNvSpPr>
            <p:nvPr/>
          </p:nvSpPr>
          <p:spPr bwMode="auto">
            <a:xfrm>
              <a:off x="27550794" y="30798157"/>
              <a:ext cx="4882754"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700">
                  <a:solidFill>
                    <a:schemeClr val="tx1"/>
                  </a:solidFill>
                  <a:latin typeface="Times New Roman" panose="02020603050405020304" pitchFamily="18" charset="0"/>
                </a:defRPr>
              </a:lvl1pPr>
              <a:lvl2pPr marL="742950" indent="-285750">
                <a:spcBef>
                  <a:spcPct val="20000"/>
                </a:spcBef>
                <a:buChar char="–"/>
                <a:defRPr sz="12800">
                  <a:solidFill>
                    <a:schemeClr val="tx1"/>
                  </a:solidFill>
                  <a:latin typeface="Times New Roman" panose="02020603050405020304" pitchFamily="18" charset="0"/>
                </a:defRPr>
              </a:lvl2pPr>
              <a:lvl3pPr marL="1143000" indent="-228600">
                <a:spcBef>
                  <a:spcPct val="20000"/>
                </a:spcBef>
                <a:buChar char="•"/>
                <a:defRPr sz="10900">
                  <a:solidFill>
                    <a:schemeClr val="tx1"/>
                  </a:solidFill>
                  <a:latin typeface="Times New Roman" panose="02020603050405020304" pitchFamily="18" charset="0"/>
                </a:defRPr>
              </a:lvl3pPr>
              <a:lvl4pPr marL="1600200" indent="-228600">
                <a:spcBef>
                  <a:spcPct val="20000"/>
                </a:spcBef>
                <a:buChar char="–"/>
                <a:defRPr sz="9200">
                  <a:solidFill>
                    <a:schemeClr val="tx1"/>
                  </a:solidFill>
                  <a:latin typeface="Times New Roman" panose="02020603050405020304" pitchFamily="18" charset="0"/>
                </a:defRPr>
              </a:lvl4pPr>
              <a:lvl5pPr marL="2057400" indent="-228600">
                <a:spcBef>
                  <a:spcPct val="20000"/>
                </a:spcBef>
                <a:buChar char="»"/>
                <a:defRPr sz="92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2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2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2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200">
                  <a:solidFill>
                    <a:schemeClr val="tx1"/>
                  </a:solidFill>
                  <a:latin typeface="Times New Roman" panose="02020603050405020304" pitchFamily="18" charset="0"/>
                </a:defRPr>
              </a:lvl9pPr>
            </a:lstStyle>
            <a:p>
              <a:pP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Dr</a:t>
              </a:r>
              <a:r>
                <a:rPr lang="en-US" altLang="en-US" sz="2000" dirty="0">
                  <a:latin typeface="Cambria" panose="02040503050406030204" pitchFamily="18" charset="0"/>
                  <a:ea typeface="Calibri" panose="020F0502020204030204" pitchFamily="34" charset="0"/>
                  <a:cs typeface="Calibri" panose="020F0502020204030204" pitchFamily="34" charset="0"/>
                </a:rPr>
                <a:t>. Craig </a:t>
              </a:r>
              <a:r>
                <a:rPr lang="en-US" altLang="en-US" sz="2000" dirty="0" smtClean="0">
                  <a:latin typeface="Cambria" panose="02040503050406030204" pitchFamily="18" charset="0"/>
                  <a:ea typeface="Calibri" panose="020F0502020204030204" pitchFamily="34" charset="0"/>
                  <a:cs typeface="Calibri" panose="020F0502020204030204" pitchFamily="34" charset="0"/>
                </a:rPr>
                <a:t>Ravesloot and </a:t>
              </a:r>
              <a:r>
                <a:rPr lang="en-US" altLang="en-US" sz="2000" dirty="0" err="1" smtClean="0">
                  <a:latin typeface="Cambria" panose="02040503050406030204" pitchFamily="18" charset="0"/>
                  <a:ea typeface="Calibri" panose="020F0502020204030204" pitchFamily="34" charset="0"/>
                  <a:cs typeface="Calibri" panose="020F0502020204030204" pitchFamily="34" charset="0"/>
                </a:rPr>
                <a:t>Tannis</a:t>
              </a:r>
              <a:r>
                <a:rPr lang="en-US" altLang="en-US" sz="2000" dirty="0" smtClean="0">
                  <a:latin typeface="Cambria" panose="02040503050406030204" pitchFamily="18" charset="0"/>
                  <a:ea typeface="Calibri" panose="020F0502020204030204" pitchFamily="34" charset="0"/>
                  <a:cs typeface="Calibri" panose="020F0502020204030204" pitchFamily="34" charset="0"/>
                </a:rPr>
                <a:t> </a:t>
              </a:r>
              <a:endParaRPr lang="en-US" altLang="en-US" sz="2000" dirty="0" smtClean="0">
                <a:latin typeface="Cambria" panose="02040503050406030204" pitchFamily="18" charset="0"/>
                <a:ea typeface="Calibri" panose="020F0502020204030204" pitchFamily="34" charset="0"/>
                <a:cs typeface="Calibri" panose="020F0502020204030204" pitchFamily="34" charset="0"/>
              </a:endParaRPr>
            </a:p>
            <a:p>
              <a:pP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Hargrove</a:t>
              </a:r>
              <a:r>
                <a:rPr lang="en-US" altLang="en-US" sz="2000" dirty="0" smtClean="0">
                  <a:latin typeface="Cambria" panose="02040503050406030204" pitchFamily="18" charset="0"/>
                  <a:ea typeface="Calibri" panose="020F0502020204030204" pitchFamily="34" charset="0"/>
                  <a:cs typeface="Calibri" panose="020F0502020204030204" pitchFamily="34" charset="0"/>
                </a:rPr>
                <a:t>, M.A. from  the </a:t>
              </a:r>
              <a:r>
                <a:rPr lang="en-US" altLang="en-US" sz="2000" dirty="0">
                  <a:latin typeface="Cambria" panose="02040503050406030204" pitchFamily="18" charset="0"/>
                  <a:ea typeface="Calibri" panose="020F0502020204030204" pitchFamily="34" charset="0"/>
                  <a:cs typeface="Calibri" panose="020F0502020204030204" pitchFamily="34" charset="0"/>
                </a:rPr>
                <a:t>University </a:t>
              </a:r>
              <a:endParaRPr lang="en-US" altLang="en-US" sz="2000" dirty="0" smtClean="0">
                <a:latin typeface="Cambria" panose="02040503050406030204" pitchFamily="18" charset="0"/>
                <a:ea typeface="Calibri" panose="020F0502020204030204" pitchFamily="34" charset="0"/>
                <a:cs typeface="Calibri" panose="020F0502020204030204" pitchFamily="34" charset="0"/>
              </a:endParaRPr>
            </a:p>
            <a:p>
              <a:pP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of </a:t>
              </a:r>
              <a:r>
                <a:rPr lang="en-US" altLang="en-US" sz="2000" dirty="0">
                  <a:latin typeface="Cambria" panose="02040503050406030204" pitchFamily="18" charset="0"/>
                  <a:ea typeface="Calibri" panose="020F0502020204030204" pitchFamily="34" charset="0"/>
                  <a:cs typeface="Calibri" panose="020F0502020204030204" pitchFamily="34" charset="0"/>
                </a:rPr>
                <a:t>Montana Rural </a:t>
              </a:r>
              <a:r>
                <a:rPr lang="en-US" altLang="en-US" sz="2000" dirty="0" smtClean="0">
                  <a:latin typeface="Cambria" panose="02040503050406030204" pitchFamily="18" charset="0"/>
                  <a:ea typeface="Calibri" panose="020F0502020204030204" pitchFamily="34" charset="0"/>
                  <a:cs typeface="Calibri" panose="020F0502020204030204" pitchFamily="34" charset="0"/>
                </a:rPr>
                <a:t>Institute. Thank </a:t>
              </a:r>
              <a:endParaRPr lang="en-US" altLang="en-US" sz="2000" dirty="0" smtClean="0">
                <a:latin typeface="Cambria" panose="02040503050406030204" pitchFamily="18" charset="0"/>
                <a:ea typeface="Calibri" panose="020F0502020204030204" pitchFamily="34" charset="0"/>
                <a:cs typeface="Calibri" panose="020F0502020204030204" pitchFamily="34" charset="0"/>
              </a:endParaRPr>
            </a:p>
            <a:p>
              <a:pPr>
                <a:spcBef>
                  <a:spcPct val="0"/>
                </a:spcBef>
                <a:buFontTx/>
                <a:buNone/>
              </a:pPr>
              <a:r>
                <a:rPr lang="en-US" altLang="en-US" sz="2000" dirty="0" smtClean="0">
                  <a:latin typeface="Cambria" panose="02040503050406030204" pitchFamily="18" charset="0"/>
                  <a:ea typeface="Calibri" panose="020F0502020204030204" pitchFamily="34" charset="0"/>
                  <a:cs typeface="Calibri" panose="020F0502020204030204" pitchFamily="34" charset="0"/>
                </a:rPr>
                <a:t>you </a:t>
              </a:r>
              <a:r>
                <a:rPr lang="en-US" altLang="en-US" sz="2000" dirty="0" smtClean="0">
                  <a:latin typeface="Cambria" panose="02040503050406030204" pitchFamily="18" charset="0"/>
                  <a:ea typeface="Calibri" panose="020F0502020204030204" pitchFamily="34" charset="0"/>
                  <a:cs typeface="Calibri" panose="020F0502020204030204" pitchFamily="34" charset="0"/>
                </a:rPr>
                <a:t>for all of your support and guidance.</a:t>
              </a:r>
              <a:endParaRPr lang="en-US" altLang="en-US" sz="2000" dirty="0">
                <a:latin typeface="Cambria" panose="02040503050406030204" pitchFamily="18" charset="0"/>
                <a:ea typeface="Calibri" panose="020F0502020204030204" pitchFamily="34" charset="0"/>
                <a:cs typeface="Calibri" panose="020F0502020204030204" pitchFamily="34" charset="0"/>
              </a:endParaRPr>
            </a:p>
            <a:p>
              <a:pPr>
                <a:spcBef>
                  <a:spcPct val="0"/>
                </a:spcBef>
                <a:buFontTx/>
                <a:buNone/>
              </a:pPr>
              <a:endParaRPr lang="en-US" altLang="en-US" sz="2000" dirty="0">
                <a:latin typeface="Cambria" panose="02040503050406030204" pitchFamily="18" charset="0"/>
              </a:endParaRPr>
            </a:p>
          </p:txBody>
        </p:sp>
        <p:sp>
          <p:nvSpPr>
            <p:cNvPr id="77" name="TextBox 12"/>
            <p:cNvSpPr txBox="1">
              <a:spLocks noChangeArrowheads="1"/>
            </p:cNvSpPr>
            <p:nvPr/>
          </p:nvSpPr>
          <p:spPr bwMode="auto">
            <a:xfrm>
              <a:off x="31044887" y="30161973"/>
              <a:ext cx="59104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700">
                  <a:solidFill>
                    <a:schemeClr val="tx1"/>
                  </a:solidFill>
                  <a:latin typeface="Times New Roman" panose="02020603050405020304" pitchFamily="18" charset="0"/>
                </a:defRPr>
              </a:lvl1pPr>
              <a:lvl2pPr marL="742950" indent="-285750">
                <a:spcBef>
                  <a:spcPct val="20000"/>
                </a:spcBef>
                <a:buChar char="–"/>
                <a:defRPr sz="12800">
                  <a:solidFill>
                    <a:schemeClr val="tx1"/>
                  </a:solidFill>
                  <a:latin typeface="Times New Roman" panose="02020603050405020304" pitchFamily="18" charset="0"/>
                </a:defRPr>
              </a:lvl2pPr>
              <a:lvl3pPr marL="1143000" indent="-228600">
                <a:spcBef>
                  <a:spcPct val="20000"/>
                </a:spcBef>
                <a:buChar char="•"/>
                <a:defRPr sz="10900">
                  <a:solidFill>
                    <a:schemeClr val="tx1"/>
                  </a:solidFill>
                  <a:latin typeface="Times New Roman" panose="02020603050405020304" pitchFamily="18" charset="0"/>
                </a:defRPr>
              </a:lvl3pPr>
              <a:lvl4pPr marL="1600200" indent="-228600">
                <a:spcBef>
                  <a:spcPct val="20000"/>
                </a:spcBef>
                <a:buChar char="–"/>
                <a:defRPr sz="9200">
                  <a:solidFill>
                    <a:schemeClr val="tx1"/>
                  </a:solidFill>
                  <a:latin typeface="Times New Roman" panose="02020603050405020304" pitchFamily="18" charset="0"/>
                </a:defRPr>
              </a:lvl4pPr>
              <a:lvl5pPr marL="2057400" indent="-228600">
                <a:spcBef>
                  <a:spcPct val="20000"/>
                </a:spcBef>
                <a:buChar char="»"/>
                <a:defRPr sz="92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2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2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2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200">
                  <a:solidFill>
                    <a:schemeClr val="tx1"/>
                  </a:solidFill>
                  <a:latin typeface="Times New Roman" panose="02020603050405020304" pitchFamily="18" charset="0"/>
                </a:defRPr>
              </a:lvl9pPr>
            </a:lstStyle>
            <a:p>
              <a:pPr algn="just">
                <a:spcBef>
                  <a:spcPct val="0"/>
                </a:spcBef>
                <a:buFontTx/>
                <a:buNone/>
              </a:pPr>
              <a:r>
                <a:rPr lang="en-US" altLang="en-US" sz="2800" spc="600" dirty="0">
                  <a:latin typeface="Cambria" panose="02040503050406030204" pitchFamily="18" charset="0"/>
                  <a:ea typeface="Calibri" panose="020F0502020204030204" pitchFamily="34" charset="0"/>
                  <a:cs typeface="Calibri" panose="020F0502020204030204" pitchFamily="34" charset="0"/>
                </a:rPr>
                <a:t>SPECIAL THANKS TO:</a:t>
              </a:r>
            </a:p>
            <a:p>
              <a:pPr algn="just">
                <a:spcBef>
                  <a:spcPct val="0"/>
                </a:spcBef>
                <a:buFontTx/>
                <a:buNone/>
              </a:pPr>
              <a:endParaRPr lang="en-US" altLang="en-US" sz="2000" dirty="0">
                <a:latin typeface="Cambria" panose="02040503050406030204" pitchFamily="18" charset="0"/>
              </a:endParaRPr>
            </a:p>
          </p:txBody>
        </p:sp>
        <p:cxnSp>
          <p:nvCxnSpPr>
            <p:cNvPr id="5" name="Straight Connector 4"/>
            <p:cNvCxnSpPr/>
            <p:nvPr/>
          </p:nvCxnSpPr>
          <p:spPr bwMode="auto">
            <a:xfrm>
              <a:off x="27887205" y="30671992"/>
              <a:ext cx="11218599"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TextBox 12"/>
            <p:cNvSpPr txBox="1">
              <a:spLocks noChangeArrowheads="1"/>
            </p:cNvSpPr>
            <p:nvPr/>
          </p:nvSpPr>
          <p:spPr bwMode="auto">
            <a:xfrm>
              <a:off x="31358485" y="30787794"/>
              <a:ext cx="429778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700">
                  <a:solidFill>
                    <a:schemeClr val="tx1"/>
                  </a:solidFill>
                  <a:latin typeface="Times New Roman" panose="02020603050405020304" pitchFamily="18" charset="0"/>
                </a:defRPr>
              </a:lvl1pPr>
              <a:lvl2pPr marL="742950" indent="-285750">
                <a:spcBef>
                  <a:spcPct val="20000"/>
                </a:spcBef>
                <a:buChar char="–"/>
                <a:defRPr sz="12800">
                  <a:solidFill>
                    <a:schemeClr val="tx1"/>
                  </a:solidFill>
                  <a:latin typeface="Times New Roman" panose="02020603050405020304" pitchFamily="18" charset="0"/>
                </a:defRPr>
              </a:lvl2pPr>
              <a:lvl3pPr marL="1143000" indent="-228600">
                <a:spcBef>
                  <a:spcPct val="20000"/>
                </a:spcBef>
                <a:buChar char="•"/>
                <a:defRPr sz="10900">
                  <a:solidFill>
                    <a:schemeClr val="tx1"/>
                  </a:solidFill>
                  <a:latin typeface="Times New Roman" panose="02020603050405020304" pitchFamily="18" charset="0"/>
                </a:defRPr>
              </a:lvl3pPr>
              <a:lvl4pPr marL="1600200" indent="-228600">
                <a:spcBef>
                  <a:spcPct val="20000"/>
                </a:spcBef>
                <a:buChar char="–"/>
                <a:defRPr sz="9200">
                  <a:solidFill>
                    <a:schemeClr val="tx1"/>
                  </a:solidFill>
                  <a:latin typeface="Times New Roman" panose="02020603050405020304" pitchFamily="18" charset="0"/>
                </a:defRPr>
              </a:lvl4pPr>
              <a:lvl5pPr marL="2057400" indent="-228600">
                <a:spcBef>
                  <a:spcPct val="20000"/>
                </a:spcBef>
                <a:buChar char="»"/>
                <a:defRPr sz="92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2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2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2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200">
                  <a:solidFill>
                    <a:schemeClr val="tx1"/>
                  </a:solidFill>
                  <a:latin typeface="Times New Roman" panose="02020603050405020304" pitchFamily="18" charset="0"/>
                </a:defRPr>
              </a:lvl9pPr>
            </a:lstStyle>
            <a:p>
              <a:pPr algn="ctr">
                <a:spcBef>
                  <a:spcPct val="0"/>
                </a:spcBef>
                <a:buFontTx/>
                <a:buNone/>
              </a:pPr>
              <a:r>
                <a:rPr lang="en-US" altLang="en-US" sz="2000" dirty="0" smtClean="0">
                  <a:latin typeface="Cambria" panose="02040503050406030204" pitchFamily="18" charset="0"/>
                </a:rPr>
                <a:t>The Patient Centered Outcomes Research Institute (PCORI) for funding this project.</a:t>
              </a:r>
              <a:endParaRPr lang="en-US" altLang="en-US" sz="2000" dirty="0">
                <a:latin typeface="Cambria" panose="02040503050406030204" pitchFamily="18" charset="0"/>
              </a:endParaRPr>
            </a:p>
          </p:txBody>
        </p:sp>
      </p:grpSp>
      <p:grpSp>
        <p:nvGrpSpPr>
          <p:cNvPr id="19" name="Group 18"/>
          <p:cNvGrpSpPr/>
          <p:nvPr/>
        </p:nvGrpSpPr>
        <p:grpSpPr>
          <a:xfrm>
            <a:off x="1510999" y="25076863"/>
            <a:ext cx="6153734" cy="6432693"/>
            <a:chOff x="6871465" y="24472900"/>
            <a:chExt cx="6153734" cy="6432693"/>
          </a:xfrm>
        </p:grpSpPr>
        <p:sp>
          <p:nvSpPr>
            <p:cNvPr id="9" name="Rectangle 8"/>
            <p:cNvSpPr/>
            <p:nvPr/>
          </p:nvSpPr>
          <p:spPr bwMode="auto">
            <a:xfrm>
              <a:off x="8539025" y="30646687"/>
              <a:ext cx="155448" cy="155448"/>
            </a:xfrm>
            <a:prstGeom prst="rect">
              <a:avLst/>
            </a:prstGeom>
            <a:solidFill>
              <a:srgbClr val="F4F3FF"/>
            </a:solidFill>
            <a:ln w="9525" cap="flat" cmpd="sng" algn="ctr">
              <a:solidFill>
                <a:srgbClr val="7F7F7F"/>
              </a:solidFill>
              <a:prstDash val="solid"/>
              <a:round/>
              <a:headEnd type="none" w="med" len="med"/>
              <a:tailEnd type="none" w="med" len="med"/>
            </a:ln>
            <a:effectLst>
              <a:glow rad="635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12192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anose="02020603050405020304" pitchFamily="18" charset="0"/>
              </a:endParaRPr>
            </a:p>
          </p:txBody>
        </p:sp>
        <p:grpSp>
          <p:nvGrpSpPr>
            <p:cNvPr id="18" name="Group 17"/>
            <p:cNvGrpSpPr/>
            <p:nvPr/>
          </p:nvGrpSpPr>
          <p:grpSpPr>
            <a:xfrm>
              <a:off x="6871465" y="24472900"/>
              <a:ext cx="6153734" cy="6432693"/>
              <a:chOff x="6871465" y="24472900"/>
              <a:chExt cx="6153734" cy="6432693"/>
            </a:xfrm>
          </p:grpSpPr>
          <p:grpSp>
            <p:nvGrpSpPr>
              <p:cNvPr id="15" name="Group 14"/>
              <p:cNvGrpSpPr/>
              <p:nvPr/>
            </p:nvGrpSpPr>
            <p:grpSpPr>
              <a:xfrm>
                <a:off x="6871465" y="24472900"/>
                <a:ext cx="6153734" cy="6432693"/>
                <a:chOff x="6754822" y="24265547"/>
                <a:chExt cx="6153734" cy="6432693"/>
              </a:xfrm>
            </p:grpSpPr>
            <p:sp>
              <p:nvSpPr>
                <p:cNvPr id="100" name="Rectangle 6"/>
                <p:cNvSpPr>
                  <a:spLocks noChangeArrowheads="1"/>
                </p:cNvSpPr>
                <p:nvPr/>
              </p:nvSpPr>
              <p:spPr bwMode="auto">
                <a:xfrm>
                  <a:off x="8566706" y="30267353"/>
                  <a:ext cx="43418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2150" dirty="0" smtClean="0">
                      <a:latin typeface="Cambria" panose="02040503050406030204" pitchFamily="18" charset="0"/>
                      <a:cs typeface="Times New Roman" panose="02020603050405020304" pitchFamily="18" charset="0"/>
                    </a:rPr>
                    <a:t>Number of Participants</a:t>
                  </a:r>
                  <a:endParaRPr lang="en-US" altLang="en-US" sz="2150" dirty="0">
                    <a:latin typeface="Cambria" panose="02040503050406030204" pitchFamily="18" charset="0"/>
                    <a:cs typeface="Times New Roman" panose="02020603050405020304" pitchFamily="18" charset="0"/>
                  </a:endParaRPr>
                </a:p>
              </p:txBody>
            </p:sp>
            <p:grpSp>
              <p:nvGrpSpPr>
                <p:cNvPr id="12" name="Group 11"/>
                <p:cNvGrpSpPr/>
                <p:nvPr/>
              </p:nvGrpSpPr>
              <p:grpSpPr>
                <a:xfrm>
                  <a:off x="6754822" y="24265547"/>
                  <a:ext cx="5105177" cy="6193781"/>
                  <a:chOff x="6754822" y="24265547"/>
                  <a:chExt cx="5105177" cy="6193781"/>
                </a:xfrm>
              </p:grpSpPr>
              <p:cxnSp>
                <p:nvCxnSpPr>
                  <p:cNvPr id="107" name="Straight Connector 106"/>
                  <p:cNvCxnSpPr/>
                  <p:nvPr/>
                </p:nvCxnSpPr>
                <p:spPr bwMode="auto">
                  <a:xfrm flipH="1">
                    <a:off x="8088339" y="29908567"/>
                    <a:ext cx="3621648"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 name="Group 1"/>
                  <p:cNvGrpSpPr/>
                  <p:nvPr/>
                </p:nvGrpSpPr>
                <p:grpSpPr>
                  <a:xfrm>
                    <a:off x="6754822" y="24265547"/>
                    <a:ext cx="5105177" cy="6193781"/>
                    <a:chOff x="1397000" y="24226444"/>
                    <a:chExt cx="5105177" cy="6193781"/>
                  </a:xfrm>
                </p:grpSpPr>
                <p:graphicFrame>
                  <p:nvGraphicFramePr>
                    <p:cNvPr id="88" name="Chart 87"/>
                    <p:cNvGraphicFramePr>
                      <a:graphicFrameLocks/>
                    </p:cNvGraphicFramePr>
                    <p:nvPr>
                      <p:extLst>
                        <p:ext uri="{D42A27DB-BD31-4B8C-83A1-F6EECF244321}">
                          <p14:modId xmlns:p14="http://schemas.microsoft.com/office/powerpoint/2010/main" val="1821907266"/>
                        </p:ext>
                      </p:extLst>
                    </p:nvPr>
                  </p:nvGraphicFramePr>
                  <p:xfrm>
                    <a:off x="2003999" y="24867300"/>
                    <a:ext cx="4079356" cy="5552925"/>
                  </p:xfrm>
                  <a:graphic>
                    <a:graphicData uri="http://schemas.openxmlformats.org/drawingml/2006/chart">
                      <c:chart xmlns:c="http://schemas.openxmlformats.org/drawingml/2006/chart" xmlns:r="http://schemas.openxmlformats.org/officeDocument/2006/relationships" r:id="rId5"/>
                    </a:graphicData>
                  </a:graphic>
                </p:graphicFrame>
                <p:sp>
                  <p:nvSpPr>
                    <p:cNvPr id="89" name="Rectangle 3"/>
                    <p:cNvSpPr>
                      <a:spLocks noChangeArrowheads="1"/>
                    </p:cNvSpPr>
                    <p:nvPr/>
                  </p:nvSpPr>
                  <p:spPr bwMode="auto">
                    <a:xfrm>
                      <a:off x="1397000" y="24226444"/>
                      <a:ext cx="51051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50000"/>
                        </a:spcBef>
                      </a:pPr>
                      <a:r>
                        <a:rPr lang="en-US" altLang="en-US" b="1" dirty="0" smtClean="0">
                          <a:latin typeface="Cambria" panose="02040503050406030204" pitchFamily="18" charset="0"/>
                          <a:cs typeface="Times New Roman" panose="02020603050405020304" pitchFamily="18" charset="0"/>
                        </a:rPr>
                        <a:t>Participant Income:</a:t>
                      </a:r>
                      <a:endParaRPr lang="en-US" altLang="en-US" b="1" dirty="0">
                        <a:latin typeface="Cambria" panose="02040503050406030204" pitchFamily="18" charset="0"/>
                        <a:cs typeface="Times New Roman" panose="02020603050405020304" pitchFamily="18" charset="0"/>
                      </a:endParaRPr>
                    </a:p>
                  </p:txBody>
                </p:sp>
                <p:sp>
                  <p:nvSpPr>
                    <p:cNvPr id="97" name="Rectangle 6"/>
                    <p:cNvSpPr>
                      <a:spLocks noChangeArrowheads="1"/>
                    </p:cNvSpPr>
                    <p:nvPr/>
                  </p:nvSpPr>
                  <p:spPr bwMode="auto">
                    <a:xfrm rot="16200000">
                      <a:off x="-488526" y="26965867"/>
                      <a:ext cx="43418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2200" dirty="0" smtClean="0">
                          <a:latin typeface="Cambria" panose="02040503050406030204" pitchFamily="18" charset="0"/>
                          <a:cs typeface="Times New Roman" panose="02020603050405020304" pitchFamily="18" charset="0"/>
                        </a:rPr>
                        <a:t>Annual Household Income</a:t>
                      </a:r>
                      <a:endParaRPr lang="en-US" altLang="en-US" sz="2200" dirty="0">
                        <a:latin typeface="Cambria" panose="02040503050406030204" pitchFamily="18" charset="0"/>
                        <a:cs typeface="Times New Roman" panose="02020603050405020304" pitchFamily="18" charset="0"/>
                      </a:endParaRPr>
                    </a:p>
                  </p:txBody>
                </p:sp>
              </p:grpSp>
              <p:cxnSp>
                <p:nvCxnSpPr>
                  <p:cNvPr id="8" name="Straight Connector 7"/>
                  <p:cNvCxnSpPr/>
                  <p:nvPr/>
                </p:nvCxnSpPr>
                <p:spPr bwMode="auto">
                  <a:xfrm>
                    <a:off x="8211250" y="24958338"/>
                    <a:ext cx="0" cy="505782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17" name="Straight Connector 16"/>
              <p:cNvCxnSpPr/>
              <p:nvPr/>
            </p:nvCxnSpPr>
            <p:spPr bwMode="auto">
              <a:xfrm>
                <a:off x="11411773" y="28704910"/>
                <a:ext cx="12576" cy="274320"/>
              </a:xfrm>
              <a:prstGeom prst="line">
                <a:avLst/>
              </a:prstGeom>
              <a:solidFill>
                <a:schemeClr val="accent1"/>
              </a:solidFill>
              <a:ln w="9525" cap="flat" cmpd="sng" algn="ctr">
                <a:solidFill>
                  <a:srgbClr val="7F7F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aphicFrame>
        <p:nvGraphicFramePr>
          <p:cNvPr id="22" name="Table 21"/>
          <p:cNvGraphicFramePr>
            <a:graphicFrameLocks noGrp="1"/>
          </p:cNvGraphicFramePr>
          <p:nvPr>
            <p:extLst>
              <p:ext uri="{D42A27DB-BD31-4B8C-83A1-F6EECF244321}">
                <p14:modId xmlns:p14="http://schemas.microsoft.com/office/powerpoint/2010/main" val="3038217799"/>
              </p:ext>
            </p:extLst>
          </p:nvPr>
        </p:nvGraphicFramePr>
        <p:xfrm>
          <a:off x="1359850" y="17795609"/>
          <a:ext cx="10833601" cy="6848856"/>
        </p:xfrm>
        <a:graphic>
          <a:graphicData uri="http://schemas.openxmlformats.org/drawingml/2006/table">
            <a:tbl>
              <a:tblPr firstRow="1" firstCol="1" bandRow="1">
                <a:tableStyleId>{2D5ABB26-0587-4C30-8999-92F81FD0307C}</a:tableStyleId>
              </a:tblPr>
              <a:tblGrid>
                <a:gridCol w="2817695"/>
                <a:gridCol w="1881845"/>
                <a:gridCol w="4109335"/>
                <a:gridCol w="2024726"/>
              </a:tblGrid>
              <a:tr h="480168">
                <a:tc>
                  <a:txBody>
                    <a:bodyPr/>
                    <a:lstStyle/>
                    <a:p>
                      <a:pPr marL="0" marR="0">
                        <a:lnSpc>
                          <a:spcPct val="107000"/>
                        </a:lnSpc>
                        <a:spcBef>
                          <a:spcPts val="0"/>
                        </a:spcBef>
                        <a:spcAft>
                          <a:spcPts val="0"/>
                        </a:spcAft>
                      </a:pPr>
                      <a:r>
                        <a:rPr lang="en-US" sz="3000" b="1" dirty="0" smtClean="0">
                          <a:effectLst/>
                          <a:latin typeface="Cambria" panose="02040503050406030204" pitchFamily="18" charset="0"/>
                        </a:rPr>
                        <a:t>Age</a:t>
                      </a:r>
                      <a:endParaRPr lang="en-US" sz="3000" b="1"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b="1" dirty="0">
                          <a:effectLst/>
                          <a:latin typeface="Cambria" panose="02040503050406030204" pitchFamily="18" charset="0"/>
                        </a:rPr>
                        <a:t>Race</a:t>
                      </a:r>
                      <a:endParaRPr lang="en-US" sz="3000" b="1"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dirty="0">
                          <a:effectLst/>
                          <a:latin typeface="Cambria" panose="02040503050406030204" pitchFamily="18" charset="0"/>
                        </a:rPr>
                        <a:t>Average: </a:t>
                      </a:r>
                      <a:endParaRPr lang="en-US" sz="3000" b="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59.0</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White: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80%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dirty="0">
                          <a:effectLst/>
                          <a:latin typeface="Cambria" panose="02040503050406030204" pitchFamily="18" charset="0"/>
                        </a:rPr>
                        <a:t>Range: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32-75</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Hispanic:</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10%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960336">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American Indian/</a:t>
                      </a:r>
                    </a:p>
                    <a:p>
                      <a:pPr marL="0" marR="0">
                        <a:lnSpc>
                          <a:spcPct val="107000"/>
                        </a:lnSpc>
                        <a:spcBef>
                          <a:spcPts val="0"/>
                        </a:spcBef>
                        <a:spcAft>
                          <a:spcPts val="0"/>
                        </a:spcAft>
                      </a:pPr>
                      <a:r>
                        <a:rPr lang="en-US" sz="3000">
                          <a:effectLst/>
                          <a:latin typeface="Cambria" panose="02040503050406030204" pitchFamily="18" charset="0"/>
                        </a:rPr>
                        <a:t>Alaska Native: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10%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b="1" dirty="0">
                          <a:effectLst/>
                          <a:latin typeface="Cambria" panose="02040503050406030204" pitchFamily="18" charset="0"/>
                        </a:rPr>
                        <a:t>Gender</a:t>
                      </a:r>
                      <a:endParaRPr lang="en-US" sz="3000" b="1"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Male: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4</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b="1" dirty="0">
                          <a:effectLst/>
                          <a:latin typeface="Cambria" panose="02040503050406030204" pitchFamily="18" charset="0"/>
                        </a:rPr>
                        <a:t>Relationship Status</a:t>
                      </a:r>
                      <a:endParaRPr lang="en-US" sz="3000" b="1"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Female: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6</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Married/Partner:</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70%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Divorced:</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20%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gridSpan="2">
                  <a:txBody>
                    <a:bodyPr/>
                    <a:lstStyle/>
                    <a:p>
                      <a:pPr marL="0" marR="0">
                        <a:lnSpc>
                          <a:spcPct val="107000"/>
                        </a:lnSpc>
                        <a:spcBef>
                          <a:spcPts val="0"/>
                        </a:spcBef>
                        <a:spcAft>
                          <a:spcPts val="0"/>
                        </a:spcAft>
                      </a:pPr>
                      <a:r>
                        <a:rPr lang="en-US" sz="3000" b="1" dirty="0">
                          <a:effectLst/>
                          <a:latin typeface="Cambria" panose="02040503050406030204" pitchFamily="18" charset="0"/>
                        </a:rPr>
                        <a:t>Employment </a:t>
                      </a:r>
                      <a:r>
                        <a:rPr lang="en-US" sz="3000" b="1" dirty="0" smtClean="0">
                          <a:effectLst/>
                          <a:latin typeface="Cambria" panose="02040503050406030204" pitchFamily="18" charset="0"/>
                        </a:rPr>
                        <a:t>Status</a:t>
                      </a:r>
                    </a:p>
                  </a:txBody>
                  <a:tcPr marL="183246" marR="183246" marT="0" marB="0"/>
                </a:tc>
                <a:tc hMerge="1">
                  <a:txBody>
                    <a:bodyPr/>
                    <a:lstStyle/>
                    <a:p>
                      <a:pPr marL="0" marR="0">
                        <a:lnSpc>
                          <a:spcPct val="107000"/>
                        </a:lnSpc>
                        <a:spcBef>
                          <a:spcPts val="0"/>
                        </a:spcBef>
                        <a:spcAft>
                          <a:spcPts val="0"/>
                        </a:spcAft>
                      </a:pP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No Response: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10%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Full-Time: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10%</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 </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Part Time:</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10%</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gridSpan="2">
                  <a:txBody>
                    <a:bodyPr/>
                    <a:lstStyle/>
                    <a:p>
                      <a:pPr marL="0" marR="0">
                        <a:lnSpc>
                          <a:spcPct val="107000"/>
                        </a:lnSpc>
                        <a:spcBef>
                          <a:spcPts val="0"/>
                        </a:spcBef>
                        <a:spcAft>
                          <a:spcPts val="0"/>
                        </a:spcAft>
                      </a:pPr>
                      <a:r>
                        <a:rPr lang="en-US" sz="3000" b="1" dirty="0" smtClean="0">
                          <a:effectLst/>
                          <a:latin typeface="Cambria" panose="02040503050406030204" pitchFamily="18" charset="0"/>
                        </a:rPr>
                        <a:t>People per</a:t>
                      </a:r>
                      <a:r>
                        <a:rPr lang="en-US" sz="3000" b="1" baseline="0" dirty="0" smtClean="0">
                          <a:effectLst/>
                          <a:latin typeface="Cambria" panose="02040503050406030204" pitchFamily="18" charset="0"/>
                        </a:rPr>
                        <a:t> </a:t>
                      </a:r>
                      <a:r>
                        <a:rPr lang="en-US" sz="3000" b="1" dirty="0" smtClean="0">
                          <a:effectLst/>
                          <a:latin typeface="Cambria" panose="02040503050406030204" pitchFamily="18" charset="0"/>
                        </a:rPr>
                        <a:t>Household</a:t>
                      </a:r>
                      <a:endParaRPr lang="en-US" sz="3000" b="1"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hMerge="1">
                  <a:txBody>
                    <a:bodyPr/>
                    <a:lstStyle/>
                    <a:p>
                      <a:endParaRPr lang="en-US"/>
                    </a:p>
                  </a:txBody>
                  <a:tcPr/>
                </a:tc>
              </a:tr>
              <a:tr h="480168">
                <a:tc>
                  <a:txBody>
                    <a:bodyPr/>
                    <a:lstStyle/>
                    <a:p>
                      <a:pPr marL="0" marR="0">
                        <a:lnSpc>
                          <a:spcPct val="107000"/>
                        </a:lnSpc>
                        <a:spcBef>
                          <a:spcPts val="0"/>
                        </a:spcBef>
                        <a:spcAft>
                          <a:spcPts val="0"/>
                        </a:spcAft>
                      </a:pPr>
                      <a:r>
                        <a:rPr lang="en-US" sz="3000">
                          <a:effectLst/>
                          <a:latin typeface="Cambria" panose="02040503050406030204" pitchFamily="18" charset="0"/>
                        </a:rPr>
                        <a:t>Not Employed:</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a:effectLst/>
                          <a:latin typeface="Cambria" panose="02040503050406030204" pitchFamily="18" charset="0"/>
                        </a:rPr>
                        <a:t>80%</a:t>
                      </a:r>
                      <a:endParaRPr lang="en-US" sz="300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Average:</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2.7</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r h="480168">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 </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Range:</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c>
                  <a:txBody>
                    <a:bodyPr/>
                    <a:lstStyle/>
                    <a:p>
                      <a:pPr marL="0" marR="0">
                        <a:lnSpc>
                          <a:spcPct val="107000"/>
                        </a:lnSpc>
                        <a:spcBef>
                          <a:spcPts val="0"/>
                        </a:spcBef>
                        <a:spcAft>
                          <a:spcPts val="0"/>
                        </a:spcAft>
                      </a:pPr>
                      <a:r>
                        <a:rPr lang="en-US" sz="3000" dirty="0">
                          <a:effectLst/>
                          <a:latin typeface="Cambria" panose="02040503050406030204" pitchFamily="18" charset="0"/>
                        </a:rPr>
                        <a:t>1-7</a:t>
                      </a:r>
                      <a:endParaRPr lang="en-US" sz="3000" dirty="0">
                        <a:effectLst/>
                        <a:latin typeface="Cambria" panose="02040503050406030204" pitchFamily="18" charset="0"/>
                        <a:ea typeface="Calibri" panose="020F0502020204030204" pitchFamily="34" charset="0"/>
                        <a:cs typeface="Times New Roman" panose="02020603050405020304" pitchFamily="18" charset="0"/>
                      </a:endParaRPr>
                    </a:p>
                  </a:txBody>
                  <a:tcPr marL="183246" marR="183246" marT="0" marB="0"/>
                </a:tc>
              </a:tr>
            </a:tbl>
          </a:graphicData>
        </a:graphic>
      </p:graphicFrame>
      <p:sp>
        <p:nvSpPr>
          <p:cNvPr id="118" name="TextBox 12"/>
          <p:cNvSpPr txBox="1">
            <a:spLocks noChangeArrowheads="1"/>
          </p:cNvSpPr>
          <p:nvPr/>
        </p:nvSpPr>
        <p:spPr bwMode="auto">
          <a:xfrm>
            <a:off x="15524120" y="31718105"/>
            <a:ext cx="1377147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700">
                <a:solidFill>
                  <a:schemeClr val="tx1"/>
                </a:solidFill>
                <a:latin typeface="Times New Roman" panose="02020603050405020304" pitchFamily="18" charset="0"/>
              </a:defRPr>
            </a:lvl1pPr>
            <a:lvl2pPr marL="742950" indent="-285750">
              <a:spcBef>
                <a:spcPct val="20000"/>
              </a:spcBef>
              <a:buChar char="–"/>
              <a:defRPr sz="12800">
                <a:solidFill>
                  <a:schemeClr val="tx1"/>
                </a:solidFill>
                <a:latin typeface="Times New Roman" panose="02020603050405020304" pitchFamily="18" charset="0"/>
              </a:defRPr>
            </a:lvl2pPr>
            <a:lvl3pPr marL="1143000" indent="-228600">
              <a:spcBef>
                <a:spcPct val="20000"/>
              </a:spcBef>
              <a:buChar char="•"/>
              <a:defRPr sz="10900">
                <a:solidFill>
                  <a:schemeClr val="tx1"/>
                </a:solidFill>
                <a:latin typeface="Times New Roman" panose="02020603050405020304" pitchFamily="18" charset="0"/>
              </a:defRPr>
            </a:lvl3pPr>
            <a:lvl4pPr marL="1600200" indent="-228600">
              <a:spcBef>
                <a:spcPct val="20000"/>
              </a:spcBef>
              <a:buChar char="–"/>
              <a:defRPr sz="9200">
                <a:solidFill>
                  <a:schemeClr val="tx1"/>
                </a:solidFill>
                <a:latin typeface="Times New Roman" panose="02020603050405020304" pitchFamily="18" charset="0"/>
              </a:defRPr>
            </a:lvl4pPr>
            <a:lvl5pPr marL="2057400" indent="-228600">
              <a:spcBef>
                <a:spcPct val="20000"/>
              </a:spcBef>
              <a:buChar char="»"/>
              <a:defRPr sz="92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2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2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2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200">
                <a:solidFill>
                  <a:schemeClr val="tx1"/>
                </a:solidFill>
                <a:latin typeface="Times New Roman" panose="02020603050405020304" pitchFamily="18" charset="0"/>
              </a:defRPr>
            </a:lvl9pPr>
          </a:lstStyle>
          <a:p>
            <a:pPr>
              <a:spcBef>
                <a:spcPct val="0"/>
              </a:spcBef>
              <a:buFontTx/>
              <a:buNone/>
            </a:pPr>
            <a:r>
              <a:rPr lang="en-US" altLang="en-US" sz="2500" dirty="0" smtClean="0">
                <a:latin typeface="Calibri" panose="020F0502020204030204" pitchFamily="34" charset="0"/>
                <a:ea typeface="Calibri" panose="020F0502020204030204" pitchFamily="34" charset="0"/>
                <a:cs typeface="Calibri" panose="020F0502020204030204" pitchFamily="34" charset="0"/>
              </a:rPr>
              <a:t>For further information, contact</a:t>
            </a:r>
            <a:r>
              <a:rPr lang="en-US" altLang="en-US" sz="2500" b="1" dirty="0" smtClean="0">
                <a:latin typeface="Calibri" panose="020F0502020204030204" pitchFamily="34" charset="0"/>
                <a:ea typeface="Calibri" panose="020F0502020204030204" pitchFamily="34" charset="0"/>
                <a:cs typeface="Calibri" panose="020F0502020204030204" pitchFamily="34" charset="0"/>
              </a:rPr>
              <a:t>: </a:t>
            </a:r>
            <a:r>
              <a:rPr lang="en-US" altLang="en-US" sz="2500" dirty="0" smtClean="0">
                <a:latin typeface="Calibri" panose="020F0502020204030204" pitchFamily="34" charset="0"/>
                <a:ea typeface="Calibri" panose="020F0502020204030204" pitchFamily="34" charset="0"/>
                <a:cs typeface="Calibri" panose="020F0502020204030204" pitchFamily="34" charset="0"/>
              </a:rPr>
              <a:t>lorraine.adams@umontana.edu</a:t>
            </a:r>
            <a:r>
              <a:rPr lang="en-US" altLang="en-US" sz="2500" dirty="0" smtClean="0">
                <a:latin typeface="Cambria" panose="02040503050406030204" pitchFamily="18" charset="0"/>
                <a:ea typeface="Calibri" panose="020F0502020204030204" pitchFamily="34" charset="0"/>
                <a:cs typeface="Calibri" panose="020F0502020204030204" pitchFamily="34" charset="0"/>
              </a:rPr>
              <a:t>.</a:t>
            </a:r>
            <a:endParaRPr lang="en-US" altLang="en-US" sz="2500" dirty="0">
              <a:latin typeface="Cambria" panose="02040503050406030204" pitchFamily="18" charset="0"/>
              <a:ea typeface="Calibri" panose="020F0502020204030204" pitchFamily="34" charset="0"/>
              <a:cs typeface="Calibri" panose="020F0502020204030204" pitchFamily="34" charset="0"/>
            </a:endParaRPr>
          </a:p>
          <a:p>
            <a:pPr>
              <a:spcBef>
                <a:spcPct val="0"/>
              </a:spcBef>
              <a:buFontTx/>
              <a:buNone/>
            </a:pPr>
            <a:endParaRPr lang="en-US" altLang="en-US" sz="2500" dirty="0">
              <a:latin typeface="Cambria" panose="02040503050406030204" pitchFamily="18" charset="0"/>
            </a:endParaRPr>
          </a:p>
        </p:txBody>
      </p:sp>
      <p:graphicFrame>
        <p:nvGraphicFramePr>
          <p:cNvPr id="120" name="Chart 119"/>
          <p:cNvGraphicFramePr>
            <a:graphicFrameLocks/>
          </p:cNvGraphicFramePr>
          <p:nvPr>
            <p:extLst>
              <p:ext uri="{D42A27DB-BD31-4B8C-83A1-F6EECF244321}">
                <p14:modId xmlns:p14="http://schemas.microsoft.com/office/powerpoint/2010/main" val="1421015686"/>
              </p:ext>
            </p:extLst>
          </p:nvPr>
        </p:nvGraphicFramePr>
        <p:xfrm>
          <a:off x="5615581" y="26042396"/>
          <a:ext cx="6514599" cy="5470701"/>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2192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2192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3236</TotalTime>
  <Words>1329</Words>
  <Application>Microsoft Office PowerPoint</Application>
  <PresentationFormat>Custom</PresentationFormat>
  <Paragraphs>144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Cain Project Rice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Volz</dc:creator>
  <cp:lastModifiedBy>Lorraine</cp:lastModifiedBy>
  <cp:revision>243</cp:revision>
  <cp:lastPrinted>2015-04-09T21:58:49Z</cp:lastPrinted>
  <dcterms:created xsi:type="dcterms:W3CDTF">2000-03-31T17:39:35Z</dcterms:created>
  <dcterms:modified xsi:type="dcterms:W3CDTF">2015-04-16T15:06:52Z</dcterms:modified>
</cp:coreProperties>
</file>