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autoAdjust="0"/>
    <p:restoredTop sz="92460" autoAdjust="0"/>
  </p:normalViewPr>
  <p:slideViewPr>
    <p:cSldViewPr snapToGrid="0" snapToObjects="1">
      <p:cViewPr>
        <p:scale>
          <a:sx n="147" d="100"/>
          <a:sy n="147" d="100"/>
        </p:scale>
        <p:origin x="-96" y="1064"/>
      </p:cViewPr>
      <p:guideLst>
        <p:guide orient="horz" pos="2160"/>
        <p:guide pos="2880"/>
      </p:guideLst>
    </p:cSldViewPr>
  </p:slideViewPr>
  <p:outlineViewPr>
    <p:cViewPr>
      <p:scale>
        <a:sx n="33" d="100"/>
        <a:sy n="33" d="100"/>
      </p:scale>
      <p:origin x="0" y="731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CB7A1E-8F63-DE49-8D4C-A6103BF46513}" type="datetimeFigureOut">
              <a:rPr lang="en-US" smtClean="0"/>
              <a:t>3/29/16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D7894B-C341-A940-9C85-0DF712104991}" type="slidenum">
              <a:rPr lang="en-US" smtClean="0"/>
              <a:t>‹#›</a:t>
            </a:fld>
            <a:endParaRPr lang="en-US"/>
          </a:p>
        </p:txBody>
      </p:sp>
    </p:spTree>
    <p:extLst>
      <p:ext uri="{BB962C8B-B14F-4D97-AF65-F5344CB8AC3E}">
        <p14:creationId xmlns:p14="http://schemas.microsoft.com/office/powerpoint/2010/main" val="341105326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r>
              <a:rPr lang="en-US" baseline="0" dirty="0" smtClean="0"/>
              <a:t>3</a:t>
            </a:r>
            <a:r>
              <a:rPr lang="en-US" baseline="0" dirty="0" smtClean="0"/>
              <a:t>. Where do I even post all of my references? DON’T, JUST HAVE THEM WITH YOU. ALSO HAVE OTHER INFO SUCH AS THE PERCENTAGES OF CLASSIFICATIONS.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DD7894B-C341-A940-9C85-0DF712104991}" type="slidenum">
              <a:rPr lang="en-US" smtClean="0"/>
              <a:t>1</a:t>
            </a:fld>
            <a:endParaRPr lang="en-US"/>
          </a:p>
        </p:txBody>
      </p:sp>
    </p:spTree>
    <p:extLst>
      <p:ext uri="{BB962C8B-B14F-4D97-AF65-F5344CB8AC3E}">
        <p14:creationId xmlns:p14="http://schemas.microsoft.com/office/powerpoint/2010/main" val="7563196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EC2BA0-E619-424A-BA30-A46A11AAAB00}" type="datetimeFigureOut">
              <a:rPr lang="en-US" smtClean="0"/>
              <a:t>3/29/16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688581-BEB5-D943-9936-02569DA63C02}" type="slidenum">
              <a:rPr lang="en-US" smtClean="0"/>
              <a:t>‹#›</a:t>
            </a:fld>
            <a:endParaRPr lang="en-US"/>
          </a:p>
        </p:txBody>
      </p:sp>
    </p:spTree>
    <p:extLst>
      <p:ext uri="{BB962C8B-B14F-4D97-AF65-F5344CB8AC3E}">
        <p14:creationId xmlns:p14="http://schemas.microsoft.com/office/powerpoint/2010/main" val="795642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EC2BA0-E619-424A-BA30-A46A11AAAB00}" type="datetimeFigureOut">
              <a:rPr lang="en-US" smtClean="0"/>
              <a:t>3/29/16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688581-BEB5-D943-9936-02569DA63C02}" type="slidenum">
              <a:rPr lang="en-US" smtClean="0"/>
              <a:t>‹#›</a:t>
            </a:fld>
            <a:endParaRPr lang="en-US"/>
          </a:p>
        </p:txBody>
      </p:sp>
    </p:spTree>
    <p:extLst>
      <p:ext uri="{BB962C8B-B14F-4D97-AF65-F5344CB8AC3E}">
        <p14:creationId xmlns:p14="http://schemas.microsoft.com/office/powerpoint/2010/main" val="3344752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EC2BA0-E619-424A-BA30-A46A11AAAB00}" type="datetimeFigureOut">
              <a:rPr lang="en-US" smtClean="0"/>
              <a:t>3/29/16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688581-BEB5-D943-9936-02569DA63C02}" type="slidenum">
              <a:rPr lang="en-US" smtClean="0"/>
              <a:t>‹#›</a:t>
            </a:fld>
            <a:endParaRPr lang="en-US"/>
          </a:p>
        </p:txBody>
      </p:sp>
    </p:spTree>
    <p:extLst>
      <p:ext uri="{BB962C8B-B14F-4D97-AF65-F5344CB8AC3E}">
        <p14:creationId xmlns:p14="http://schemas.microsoft.com/office/powerpoint/2010/main" val="1796643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EC2BA0-E619-424A-BA30-A46A11AAAB00}" type="datetimeFigureOut">
              <a:rPr lang="en-US" smtClean="0"/>
              <a:t>3/29/16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688581-BEB5-D943-9936-02569DA63C02}" type="slidenum">
              <a:rPr lang="en-US" smtClean="0"/>
              <a:t>‹#›</a:t>
            </a:fld>
            <a:endParaRPr lang="en-US"/>
          </a:p>
        </p:txBody>
      </p:sp>
    </p:spTree>
    <p:extLst>
      <p:ext uri="{BB962C8B-B14F-4D97-AF65-F5344CB8AC3E}">
        <p14:creationId xmlns:p14="http://schemas.microsoft.com/office/powerpoint/2010/main" val="957502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EC2BA0-E619-424A-BA30-A46A11AAAB00}" type="datetimeFigureOut">
              <a:rPr lang="en-US" smtClean="0"/>
              <a:t>3/29/16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688581-BEB5-D943-9936-02569DA63C02}" type="slidenum">
              <a:rPr lang="en-US" smtClean="0"/>
              <a:t>‹#›</a:t>
            </a:fld>
            <a:endParaRPr lang="en-US"/>
          </a:p>
        </p:txBody>
      </p:sp>
    </p:spTree>
    <p:extLst>
      <p:ext uri="{BB962C8B-B14F-4D97-AF65-F5344CB8AC3E}">
        <p14:creationId xmlns:p14="http://schemas.microsoft.com/office/powerpoint/2010/main" val="1181924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EC2BA0-E619-424A-BA30-A46A11AAAB00}" type="datetimeFigureOut">
              <a:rPr lang="en-US" smtClean="0"/>
              <a:t>3/29/16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688581-BEB5-D943-9936-02569DA63C02}" type="slidenum">
              <a:rPr lang="en-US" smtClean="0"/>
              <a:t>‹#›</a:t>
            </a:fld>
            <a:endParaRPr lang="en-US"/>
          </a:p>
        </p:txBody>
      </p:sp>
    </p:spTree>
    <p:extLst>
      <p:ext uri="{BB962C8B-B14F-4D97-AF65-F5344CB8AC3E}">
        <p14:creationId xmlns:p14="http://schemas.microsoft.com/office/powerpoint/2010/main" val="581729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EC2BA0-E619-424A-BA30-A46A11AAAB00}" type="datetimeFigureOut">
              <a:rPr lang="en-US" smtClean="0"/>
              <a:t>3/29/16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688581-BEB5-D943-9936-02569DA63C02}" type="slidenum">
              <a:rPr lang="en-US" smtClean="0"/>
              <a:t>‹#›</a:t>
            </a:fld>
            <a:endParaRPr lang="en-US"/>
          </a:p>
        </p:txBody>
      </p:sp>
    </p:spTree>
    <p:extLst>
      <p:ext uri="{BB962C8B-B14F-4D97-AF65-F5344CB8AC3E}">
        <p14:creationId xmlns:p14="http://schemas.microsoft.com/office/powerpoint/2010/main" val="3426477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EC2BA0-E619-424A-BA30-A46A11AAAB00}" type="datetimeFigureOut">
              <a:rPr lang="en-US" smtClean="0"/>
              <a:t>3/29/16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688581-BEB5-D943-9936-02569DA63C02}" type="slidenum">
              <a:rPr lang="en-US" smtClean="0"/>
              <a:t>‹#›</a:t>
            </a:fld>
            <a:endParaRPr lang="en-US"/>
          </a:p>
        </p:txBody>
      </p:sp>
    </p:spTree>
    <p:extLst>
      <p:ext uri="{BB962C8B-B14F-4D97-AF65-F5344CB8AC3E}">
        <p14:creationId xmlns:p14="http://schemas.microsoft.com/office/powerpoint/2010/main" val="2574271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EC2BA0-E619-424A-BA30-A46A11AAAB00}" type="datetimeFigureOut">
              <a:rPr lang="en-US" smtClean="0"/>
              <a:t>3/29/16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688581-BEB5-D943-9936-02569DA63C02}" type="slidenum">
              <a:rPr lang="en-US" smtClean="0"/>
              <a:t>‹#›</a:t>
            </a:fld>
            <a:endParaRPr lang="en-US"/>
          </a:p>
        </p:txBody>
      </p:sp>
    </p:spTree>
    <p:extLst>
      <p:ext uri="{BB962C8B-B14F-4D97-AF65-F5344CB8AC3E}">
        <p14:creationId xmlns:p14="http://schemas.microsoft.com/office/powerpoint/2010/main" val="2908990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EC2BA0-E619-424A-BA30-A46A11AAAB00}" type="datetimeFigureOut">
              <a:rPr lang="en-US" smtClean="0"/>
              <a:t>3/29/16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688581-BEB5-D943-9936-02569DA63C02}" type="slidenum">
              <a:rPr lang="en-US" smtClean="0"/>
              <a:t>‹#›</a:t>
            </a:fld>
            <a:endParaRPr lang="en-US"/>
          </a:p>
        </p:txBody>
      </p:sp>
    </p:spTree>
    <p:extLst>
      <p:ext uri="{BB962C8B-B14F-4D97-AF65-F5344CB8AC3E}">
        <p14:creationId xmlns:p14="http://schemas.microsoft.com/office/powerpoint/2010/main" val="1008897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EC2BA0-E619-424A-BA30-A46A11AAAB00}" type="datetimeFigureOut">
              <a:rPr lang="en-US" smtClean="0"/>
              <a:t>3/29/16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688581-BEB5-D943-9936-02569DA63C02}" type="slidenum">
              <a:rPr lang="en-US" smtClean="0"/>
              <a:t>‹#›</a:t>
            </a:fld>
            <a:endParaRPr lang="en-US"/>
          </a:p>
        </p:txBody>
      </p:sp>
    </p:spTree>
    <p:extLst>
      <p:ext uri="{BB962C8B-B14F-4D97-AF65-F5344CB8AC3E}">
        <p14:creationId xmlns:p14="http://schemas.microsoft.com/office/powerpoint/2010/main" val="33041588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EC2BA0-E619-424A-BA30-A46A11AAAB00}" type="datetimeFigureOut">
              <a:rPr lang="en-US" smtClean="0"/>
              <a:t>3/29/16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688581-BEB5-D943-9936-02569DA63C02}" type="slidenum">
              <a:rPr lang="en-US" smtClean="0"/>
              <a:t>‹#›</a:t>
            </a:fld>
            <a:endParaRPr lang="en-US"/>
          </a:p>
        </p:txBody>
      </p:sp>
    </p:spTree>
    <p:extLst>
      <p:ext uri="{BB962C8B-B14F-4D97-AF65-F5344CB8AC3E}">
        <p14:creationId xmlns:p14="http://schemas.microsoft.com/office/powerpoint/2010/main" val="2876695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www.umt.edu/printingandgraphics/imx/logos/Main%20Logo.tif" TargetMode="External"/><Relationship Id="rId6"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236" y="789317"/>
            <a:ext cx="1933655" cy="4583763"/>
          </a:xfrm>
        </p:spPr>
        <p:txBody>
          <a:bodyPr anchor="t">
            <a:noAutofit/>
          </a:bodyPr>
          <a:lstStyle/>
          <a:p>
            <a:pPr algn="l"/>
            <a:r>
              <a:rPr lang="en-US" sz="1000" dirty="0" smtClean="0"/>
              <a:t>Introduction </a:t>
            </a:r>
            <a:r>
              <a:rPr lang="en-US" sz="1000" dirty="0"/>
              <a:t/>
            </a:r>
            <a:br>
              <a:rPr lang="en-US" sz="1000" dirty="0"/>
            </a:br>
            <a:r>
              <a:rPr lang="en-US" sz="800" dirty="0"/>
              <a:t>    </a:t>
            </a:r>
            <a:r>
              <a:rPr lang="en-US" sz="900" dirty="0"/>
              <a:t>     Children who do not form a secure attachment bond with their caregivers are more likely to develop cognitive and developmental problems, conductive disorders and even psychopathy. In 1969  Mary Ainsworth developed the Strange Situation Procedure (SSP) to measure mother-child attachment (</a:t>
            </a:r>
            <a:r>
              <a:rPr lang="en-US" sz="900" dirty="0" err="1"/>
              <a:t>Rosmalen</a:t>
            </a:r>
            <a:r>
              <a:rPr lang="en-US" sz="900" dirty="0"/>
              <a:t>, 2015). Ainsworth also established a scoring system to measure the mother’s sensitivity toward her infant called the Ainsworth Maternal Sensitivity Scale (AMSS). This construct includes the caregiver identifying a </a:t>
            </a:r>
            <a:r>
              <a:rPr lang="en-US" sz="900" dirty="0" smtClean="0"/>
              <a:t>signal from the infant, </a:t>
            </a:r>
            <a:r>
              <a:rPr lang="en-US" sz="900" dirty="0"/>
              <a:t>interpreting it correctly, and  responding promptly and appropriately (Kennedy, 2008). Measurement of maternal sensitivity during the SSP reflects the mother’s orientation toward the infant in that sensitivity predicts attachment (Muir, Koester, &amp; </a:t>
            </a:r>
            <a:r>
              <a:rPr lang="en-US" sz="900" dirty="0" err="1"/>
              <a:t>Yorgason</a:t>
            </a:r>
            <a:r>
              <a:rPr lang="en-US" sz="900" dirty="0"/>
              <a:t>, 2012).  </a:t>
            </a:r>
            <a:br>
              <a:rPr lang="en-US" sz="900" dirty="0"/>
            </a:br>
            <a:r>
              <a:rPr lang="en-US" sz="900" dirty="0"/>
              <a:t>The relationship between maternal sensitivity and attachment classification affects the child’s further development and psychopathy (</a:t>
            </a:r>
            <a:r>
              <a:rPr lang="en-US" sz="900" dirty="0" err="1"/>
              <a:t>Zilberstein</a:t>
            </a:r>
            <a:r>
              <a:rPr lang="en-US" sz="900" dirty="0"/>
              <a:t>, 2006). </a:t>
            </a:r>
            <a:r>
              <a:rPr lang="en-US" sz="900" dirty="0" smtClean="0"/>
              <a:t>Consequently, prediction </a:t>
            </a:r>
            <a:r>
              <a:rPr lang="en-US" sz="900" dirty="0"/>
              <a:t>of mother-infant attachment would allow intervention before an insecure attachment to their caregiver forms. </a:t>
            </a:r>
            <a:br>
              <a:rPr lang="en-US" sz="900" dirty="0"/>
            </a:br>
            <a:r>
              <a:rPr lang="en-US" sz="900" dirty="0"/>
              <a:t>This study assessed two mother-infant interactions, in the home and the laboratory at two infant ages. By expanding the observations, this </a:t>
            </a:r>
            <a:r>
              <a:rPr lang="en-US" sz="900" dirty="0" smtClean="0"/>
              <a:t>a </a:t>
            </a:r>
            <a:r>
              <a:rPr lang="en-US" sz="900" dirty="0"/>
              <a:t>more complete picture of the mother’s maternal sensitivity </a:t>
            </a:r>
            <a:r>
              <a:rPr lang="en-US" sz="900" dirty="0" smtClean="0"/>
              <a:t>pattern emerges, </a:t>
            </a:r>
            <a:r>
              <a:rPr lang="en-US" sz="900" dirty="0"/>
              <a:t>which </a:t>
            </a:r>
            <a:r>
              <a:rPr lang="en-US" sz="900" dirty="0" smtClean="0"/>
              <a:t>results </a:t>
            </a:r>
            <a:r>
              <a:rPr lang="en-US" sz="900" dirty="0"/>
              <a:t>in better prediction of infant attachment (Cassidy et all, </a:t>
            </a:r>
            <a:r>
              <a:rPr lang="en-US" sz="900" dirty="0" smtClean="0"/>
              <a:t>2005)</a:t>
            </a:r>
            <a:r>
              <a:rPr lang="en-US" sz="900" dirty="0"/>
              <a:t>. </a:t>
            </a:r>
            <a:br>
              <a:rPr lang="en-US" sz="900" dirty="0"/>
            </a:br>
            <a:endParaRPr lang="en-US" sz="900" dirty="0">
              <a:latin typeface="+mn-lt"/>
            </a:endParaRPr>
          </a:p>
        </p:txBody>
      </p:sp>
      <p:sp>
        <p:nvSpPr>
          <p:cNvPr id="3" name="Subtitle 2"/>
          <p:cNvSpPr>
            <a:spLocks noGrp="1"/>
          </p:cNvSpPr>
          <p:nvPr>
            <p:ph type="subTitle" idx="1"/>
          </p:nvPr>
        </p:nvSpPr>
        <p:spPr>
          <a:xfrm>
            <a:off x="2424453" y="887637"/>
            <a:ext cx="3995777" cy="1007317"/>
          </a:xfrm>
        </p:spPr>
        <p:txBody>
          <a:bodyPr anchor="t">
            <a:normAutofit fontScale="25000" lnSpcReduction="20000"/>
          </a:bodyPr>
          <a:lstStyle/>
          <a:p>
            <a:pPr algn="l"/>
            <a:r>
              <a:rPr lang="en-US" sz="4000" dirty="0" smtClean="0">
                <a:solidFill>
                  <a:schemeClr val="tx1"/>
                </a:solidFill>
              </a:rPr>
              <a:t>Participants </a:t>
            </a:r>
          </a:p>
          <a:p>
            <a:pPr marL="342900" indent="-342900" algn="l">
              <a:buFont typeface="Arial"/>
              <a:buChar char="•"/>
            </a:pPr>
            <a:r>
              <a:rPr lang="en-US" sz="3600" dirty="0" smtClean="0">
                <a:solidFill>
                  <a:schemeClr val="tx1"/>
                </a:solidFill>
              </a:rPr>
              <a:t>Sixty-six Caucasian moms and 68 infants (due to two sets of twins)</a:t>
            </a:r>
          </a:p>
          <a:p>
            <a:pPr marL="342900" indent="-342900" algn="l">
              <a:buFont typeface="Arial"/>
              <a:buChar char="•"/>
            </a:pPr>
            <a:r>
              <a:rPr lang="en-US" sz="3600" dirty="0" smtClean="0">
                <a:solidFill>
                  <a:schemeClr val="tx1"/>
                </a:solidFill>
              </a:rPr>
              <a:t>36 infant </a:t>
            </a:r>
            <a:r>
              <a:rPr lang="en-US" sz="3600" dirty="0" smtClean="0">
                <a:solidFill>
                  <a:schemeClr val="tx1"/>
                </a:solidFill>
              </a:rPr>
              <a:t>male</a:t>
            </a:r>
            <a:r>
              <a:rPr lang="en-US" sz="3600" dirty="0" smtClean="0">
                <a:solidFill>
                  <a:schemeClr val="tx1"/>
                </a:solidFill>
              </a:rPr>
              <a:t>s </a:t>
            </a:r>
            <a:r>
              <a:rPr lang="en-US" sz="3600" dirty="0" smtClean="0">
                <a:solidFill>
                  <a:schemeClr val="tx1"/>
                </a:solidFill>
              </a:rPr>
              <a:t>(53%) and </a:t>
            </a:r>
            <a:r>
              <a:rPr lang="en-US" sz="3600" dirty="0" smtClean="0">
                <a:solidFill>
                  <a:schemeClr val="tx1"/>
                </a:solidFill>
              </a:rPr>
              <a:t>32 infant females (</a:t>
            </a:r>
            <a:r>
              <a:rPr lang="en-US" sz="3600" dirty="0" smtClean="0">
                <a:solidFill>
                  <a:schemeClr val="tx1"/>
                </a:solidFill>
              </a:rPr>
              <a:t>47%) </a:t>
            </a:r>
          </a:p>
          <a:p>
            <a:pPr marL="342900" indent="-342900" algn="l">
              <a:buFont typeface="Arial"/>
              <a:buChar char="•"/>
            </a:pPr>
            <a:r>
              <a:rPr lang="en-US" sz="3600" dirty="0" smtClean="0">
                <a:solidFill>
                  <a:schemeClr val="tx1"/>
                </a:solidFill>
              </a:rPr>
              <a:t>Forty </a:t>
            </a:r>
            <a:r>
              <a:rPr lang="en-US" sz="3600" dirty="0">
                <a:solidFill>
                  <a:schemeClr val="tx1"/>
                </a:solidFill>
              </a:rPr>
              <a:t>nine mothers were </a:t>
            </a:r>
            <a:r>
              <a:rPr lang="en-US" sz="3600" dirty="0" err="1">
                <a:solidFill>
                  <a:schemeClr val="tx1"/>
                </a:solidFill>
              </a:rPr>
              <a:t>primiparous</a:t>
            </a:r>
            <a:r>
              <a:rPr lang="en-US" sz="3600" dirty="0">
                <a:solidFill>
                  <a:schemeClr val="tx1"/>
                </a:solidFill>
              </a:rPr>
              <a:t> and 19 mothers were multiparous. </a:t>
            </a:r>
            <a:endParaRPr lang="en-US" sz="3600" dirty="0" smtClean="0">
              <a:solidFill>
                <a:schemeClr val="tx1"/>
              </a:solidFill>
            </a:endParaRPr>
          </a:p>
          <a:p>
            <a:pPr marL="342900" indent="-342900" algn="l">
              <a:buFont typeface="Arial"/>
              <a:buChar char="•"/>
            </a:pPr>
            <a:r>
              <a:rPr lang="en-US" sz="3600" dirty="0">
                <a:solidFill>
                  <a:schemeClr val="tx1"/>
                </a:solidFill>
              </a:rPr>
              <a:t>65% of the mothers achieved a college degree or </a:t>
            </a:r>
            <a:r>
              <a:rPr lang="en-US" sz="3600" dirty="0" smtClean="0">
                <a:solidFill>
                  <a:schemeClr val="tx1"/>
                </a:solidFill>
              </a:rPr>
              <a:t>beyond </a:t>
            </a:r>
          </a:p>
          <a:p>
            <a:pPr marL="342900" indent="-342900" algn="l">
              <a:buFont typeface="Arial"/>
              <a:buChar char="•"/>
            </a:pPr>
            <a:r>
              <a:rPr lang="en-US" sz="3600" dirty="0" smtClean="0">
                <a:solidFill>
                  <a:schemeClr val="tx1"/>
                </a:solidFill>
              </a:rPr>
              <a:t>All caregivers were the biological mother</a:t>
            </a:r>
            <a:endParaRPr lang="en-US" sz="3600" dirty="0">
              <a:solidFill>
                <a:srgbClr val="000000"/>
              </a:solidFill>
            </a:endParaRPr>
          </a:p>
          <a:p>
            <a:pPr algn="l"/>
            <a:endParaRPr lang="en-US" sz="2300" dirty="0" smtClean="0">
              <a:solidFill>
                <a:srgbClr val="000000"/>
              </a:solidFill>
            </a:endParaRPr>
          </a:p>
          <a:p>
            <a:pPr algn="l"/>
            <a:endParaRPr lang="en-US" sz="2300" dirty="0">
              <a:solidFill>
                <a:srgbClr val="000000"/>
              </a:solidFill>
            </a:endParaRPr>
          </a:p>
          <a:p>
            <a:pPr algn="l"/>
            <a:endParaRPr lang="en-US" sz="2300" dirty="0" smtClean="0">
              <a:solidFill>
                <a:srgbClr val="000000"/>
              </a:solidFill>
            </a:endParaRPr>
          </a:p>
          <a:p>
            <a:pPr algn="l"/>
            <a:endParaRPr lang="en-US" sz="2300" dirty="0">
              <a:solidFill>
                <a:srgbClr val="000000"/>
              </a:solidFill>
            </a:endParaRPr>
          </a:p>
          <a:p>
            <a:pPr algn="l"/>
            <a:endParaRPr lang="en-US" sz="2300" dirty="0" smtClean="0">
              <a:solidFill>
                <a:srgbClr val="000000"/>
              </a:solidFill>
            </a:endParaRPr>
          </a:p>
          <a:p>
            <a:pPr algn="l"/>
            <a:endParaRPr lang="en-US" sz="2300" dirty="0" smtClean="0">
              <a:solidFill>
                <a:srgbClr val="000000"/>
              </a:solidFill>
            </a:endParaRPr>
          </a:p>
          <a:p>
            <a:pPr algn="l"/>
            <a:endParaRPr lang="en-US" sz="2300" dirty="0">
              <a:solidFill>
                <a:srgbClr val="000000"/>
              </a:solidFill>
            </a:endParaRPr>
          </a:p>
          <a:p>
            <a:pPr algn="l"/>
            <a:endParaRPr lang="en-US" sz="2300" dirty="0" smtClean="0">
              <a:solidFill>
                <a:srgbClr val="000000"/>
              </a:solidFill>
            </a:endParaRPr>
          </a:p>
          <a:p>
            <a:pPr algn="l"/>
            <a:endParaRPr lang="en-US" sz="2300" dirty="0">
              <a:solidFill>
                <a:srgbClr val="000000"/>
              </a:solidFill>
            </a:endParaRPr>
          </a:p>
          <a:p>
            <a:pPr algn="l"/>
            <a:endParaRPr lang="en-US" sz="2300" dirty="0" smtClean="0">
              <a:solidFill>
                <a:srgbClr val="000000"/>
              </a:solidFill>
            </a:endParaRPr>
          </a:p>
          <a:p>
            <a:pPr algn="l"/>
            <a:r>
              <a:rPr lang="en-US" sz="2300" dirty="0" smtClean="0">
                <a:solidFill>
                  <a:srgbClr val="000000"/>
                </a:solidFill>
              </a:rPr>
              <a:t>	</a:t>
            </a:r>
          </a:p>
          <a:p>
            <a:pPr algn="l"/>
            <a:endParaRPr lang="en-US" sz="2300" dirty="0">
              <a:solidFill>
                <a:srgbClr val="000000"/>
              </a:solidFill>
            </a:endParaRPr>
          </a:p>
          <a:p>
            <a:endParaRPr lang="en-US" sz="1050" dirty="0">
              <a:solidFill>
                <a:srgbClr val="000000"/>
              </a:solidFill>
            </a:endParaRPr>
          </a:p>
        </p:txBody>
      </p:sp>
      <p:sp>
        <p:nvSpPr>
          <p:cNvPr id="11" name="TextBox 10"/>
          <p:cNvSpPr txBox="1"/>
          <p:nvPr/>
        </p:nvSpPr>
        <p:spPr>
          <a:xfrm>
            <a:off x="2051885" y="5519942"/>
            <a:ext cx="3329181" cy="1215718"/>
          </a:xfrm>
          <a:prstGeom prst="rect">
            <a:avLst/>
          </a:prstGeom>
          <a:noFill/>
        </p:spPr>
        <p:txBody>
          <a:bodyPr wrap="square" rtlCol="0" anchor="t">
            <a:spAutoFit/>
          </a:bodyPr>
          <a:lstStyle/>
          <a:p>
            <a:r>
              <a:rPr lang="en-US" sz="1000" dirty="0" smtClean="0"/>
              <a:t>Results</a:t>
            </a:r>
          </a:p>
          <a:p>
            <a:pPr marL="171450" indent="-171450">
              <a:buFont typeface="Arial"/>
              <a:buChar char="•"/>
            </a:pPr>
            <a:r>
              <a:rPr lang="en-US" sz="900" dirty="0"/>
              <a:t>An ANOVA was conducted with the global rating of maternal sensitivity and infant attachment </a:t>
            </a:r>
            <a:r>
              <a:rPr lang="en-US" sz="900" dirty="0" smtClean="0"/>
              <a:t>classification </a:t>
            </a:r>
            <a:r>
              <a:rPr lang="en-US" sz="900" dirty="0"/>
              <a:t>but the results were not significant </a:t>
            </a:r>
            <a:r>
              <a:rPr lang="en-US" sz="900" i="1" dirty="0"/>
              <a:t>F</a:t>
            </a:r>
            <a:r>
              <a:rPr lang="en-US" sz="900" dirty="0"/>
              <a:t>(3, 64) = 2.32, </a:t>
            </a:r>
            <a:r>
              <a:rPr lang="en-US" sz="900" i="1" dirty="0"/>
              <a:t>p</a:t>
            </a:r>
            <a:r>
              <a:rPr lang="en-US" sz="900" dirty="0"/>
              <a:t> = .084. </a:t>
            </a:r>
            <a:r>
              <a:rPr lang="en-US" sz="900" dirty="0" smtClean="0"/>
              <a:t>See figure on right.</a:t>
            </a:r>
            <a:endParaRPr lang="en-US" sz="900" dirty="0"/>
          </a:p>
          <a:p>
            <a:pPr marL="171450" indent="-171450">
              <a:buFont typeface="Arial"/>
              <a:buChar char="•"/>
            </a:pPr>
            <a:r>
              <a:rPr lang="en-US" sz="900" dirty="0"/>
              <a:t>A </a:t>
            </a:r>
            <a:r>
              <a:rPr lang="en-US" sz="900" dirty="0" err="1"/>
              <a:t>Tukey</a:t>
            </a:r>
            <a:r>
              <a:rPr lang="en-US" sz="900" dirty="0"/>
              <a:t> HSD post-hoc analysis revealed that there is a significant difference between mothers with securely attached infants and mothers with disorganized attached </a:t>
            </a:r>
            <a:r>
              <a:rPr lang="en-US" sz="900" dirty="0" smtClean="0"/>
              <a:t>infants</a:t>
            </a:r>
          </a:p>
          <a:p>
            <a:pPr marL="171450" indent="-171450">
              <a:buFont typeface="Arial"/>
              <a:buChar char="•"/>
            </a:pPr>
            <a:r>
              <a:rPr lang="en-US" sz="900" dirty="0" smtClean="0"/>
              <a:t> </a:t>
            </a:r>
            <a:r>
              <a:rPr lang="en-US" sz="900" dirty="0"/>
              <a:t>(</a:t>
            </a:r>
            <a:r>
              <a:rPr lang="en-US" sz="900" i="1" dirty="0"/>
              <a:t>p</a:t>
            </a:r>
            <a:r>
              <a:rPr lang="en-US" sz="900" dirty="0"/>
              <a:t> &lt; .05). </a:t>
            </a:r>
          </a:p>
        </p:txBody>
      </p:sp>
      <p:sp>
        <p:nvSpPr>
          <p:cNvPr id="12" name="TextBox 11"/>
          <p:cNvSpPr txBox="1"/>
          <p:nvPr/>
        </p:nvSpPr>
        <p:spPr>
          <a:xfrm>
            <a:off x="6920592" y="912033"/>
            <a:ext cx="2058201" cy="5924697"/>
          </a:xfrm>
          <a:prstGeom prst="rect">
            <a:avLst/>
          </a:prstGeom>
          <a:noFill/>
        </p:spPr>
        <p:txBody>
          <a:bodyPr wrap="square" rtlCol="0">
            <a:spAutoFit/>
          </a:bodyPr>
          <a:lstStyle/>
          <a:p>
            <a:r>
              <a:rPr lang="en-US" sz="1000" dirty="0"/>
              <a:t>Discussion</a:t>
            </a:r>
          </a:p>
          <a:p>
            <a:r>
              <a:rPr lang="en-US" sz="800" dirty="0"/>
              <a:t>      </a:t>
            </a:r>
            <a:r>
              <a:rPr lang="en-US" sz="900" dirty="0"/>
              <a:t>Attachment is an important building block in all aspects of a child’s life. Without healthy attachment a child has an increased chance of developing cognitive and developmental deficits as well as conduct disorders and even psychopathy. A</a:t>
            </a:r>
            <a:r>
              <a:rPr lang="en-US" sz="900" dirty="0" smtClean="0"/>
              <a:t>ssigning </a:t>
            </a:r>
            <a:r>
              <a:rPr lang="en-US" sz="900" dirty="0"/>
              <a:t>a global score to the mother-infant dyad based on multiple interactions from different infant ages provided more information on the dyad’s relationship compared to one single interaction score. Despite the overall results trending toward significance, the post hoc analysis revealed that there is a significant difference between </a:t>
            </a:r>
            <a:r>
              <a:rPr lang="en-US" sz="900" dirty="0" smtClean="0"/>
              <a:t>maternal </a:t>
            </a:r>
            <a:r>
              <a:rPr lang="en-US" sz="900" dirty="0"/>
              <a:t>sensitivity ratings of secure and disorganized attachment. Being able to decipher the differences between secure and disorganized attachment will better prepare the mother and the clinician for an appropriate intervention. </a:t>
            </a:r>
          </a:p>
          <a:p>
            <a:r>
              <a:rPr lang="en-US" sz="900" dirty="0"/>
              <a:t>      Although results from this study were not statistically significant, the direction provided in this research could detect a statistical relationship between attachment and global sensitivity if the power was </a:t>
            </a:r>
            <a:r>
              <a:rPr lang="en-US" sz="900" dirty="0" smtClean="0"/>
              <a:t>increased with a larger sample.</a:t>
            </a:r>
            <a:endParaRPr lang="en-US" sz="900" dirty="0"/>
          </a:p>
          <a:p>
            <a:r>
              <a:rPr lang="en-US" sz="900" dirty="0"/>
              <a:t>      This study lends support to the idea that developing a measure to better identify the relationship between maternal sensitivity and infant attachment is important. Observing the mother–infant dyad in multiple settings and at multiple infant ages makes it possible to detect problems in a caregiver-infant relationship. Interventions can then be </a:t>
            </a:r>
            <a:r>
              <a:rPr lang="en-US" sz="900" dirty="0" smtClean="0"/>
              <a:t>devised to promote </a:t>
            </a:r>
            <a:r>
              <a:rPr lang="en-US" sz="900" dirty="0"/>
              <a:t>a secure attachment </a:t>
            </a:r>
            <a:r>
              <a:rPr lang="en-US" sz="900" dirty="0" smtClean="0"/>
              <a:t>to the caregiver.  </a:t>
            </a:r>
            <a:endParaRPr lang="en-US" sz="900" dirty="0"/>
          </a:p>
        </p:txBody>
      </p:sp>
      <p:sp>
        <p:nvSpPr>
          <p:cNvPr id="8" name="Rectangle 7"/>
          <p:cNvSpPr/>
          <p:nvPr/>
        </p:nvSpPr>
        <p:spPr>
          <a:xfrm>
            <a:off x="1362277" y="169584"/>
            <a:ext cx="6514874" cy="692497"/>
          </a:xfrm>
          <a:prstGeom prst="rect">
            <a:avLst/>
          </a:prstGeom>
        </p:spPr>
        <p:txBody>
          <a:bodyPr wrap="square">
            <a:spAutoFit/>
          </a:bodyPr>
          <a:lstStyle/>
          <a:p>
            <a:pPr algn="ctr"/>
            <a:r>
              <a:rPr lang="en-US" sz="1700" dirty="0"/>
              <a:t>Using Global Maternal Sensitivity Score to Predict Infant </a:t>
            </a:r>
            <a:r>
              <a:rPr lang="en-US" sz="1700" dirty="0" smtClean="0"/>
              <a:t>Attachment</a:t>
            </a:r>
          </a:p>
          <a:p>
            <a:pPr algn="ctr"/>
            <a:r>
              <a:rPr lang="en-US" sz="1050" dirty="0" smtClean="0"/>
              <a:t>Jamie Pauley, Laurel </a:t>
            </a:r>
            <a:r>
              <a:rPr lang="en-US" sz="1050" dirty="0" err="1" smtClean="0"/>
              <a:t>Yorgason</a:t>
            </a:r>
            <a:r>
              <a:rPr lang="en-US" sz="1050" dirty="0" smtClean="0"/>
              <a:t>, and Lois Muir</a:t>
            </a:r>
          </a:p>
          <a:p>
            <a:pPr algn="ctr"/>
            <a:r>
              <a:rPr lang="en-US" sz="1050" dirty="0" smtClean="0"/>
              <a:t>University of Montana, USA</a:t>
            </a:r>
            <a:endParaRPr lang="en-US" sz="1050" dirty="0"/>
          </a:p>
        </p:txBody>
      </p:sp>
      <p:pic>
        <p:nvPicPr>
          <p:cNvPr id="5" name="Picture 4"/>
          <p:cNvPicPr>
            <a:picLocks noChangeAspect="1"/>
          </p:cNvPicPr>
          <p:nvPr/>
        </p:nvPicPr>
        <p:blipFill>
          <a:blip r:embed="rId3"/>
          <a:stretch>
            <a:fillRect/>
          </a:stretch>
        </p:blipFill>
        <p:spPr>
          <a:xfrm>
            <a:off x="7869316" y="96820"/>
            <a:ext cx="1109477" cy="738245"/>
          </a:xfrm>
          <a:prstGeom prst="rect">
            <a:avLst/>
          </a:prstGeom>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90453" y="5519942"/>
            <a:ext cx="1525185" cy="122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2195610" y="2036596"/>
            <a:ext cx="1808859" cy="1477328"/>
          </a:xfrm>
          <a:prstGeom prst="rect">
            <a:avLst/>
          </a:prstGeom>
          <a:noFill/>
        </p:spPr>
        <p:txBody>
          <a:bodyPr wrap="square" rtlCol="0">
            <a:spAutoFit/>
          </a:bodyPr>
          <a:lstStyle/>
          <a:p>
            <a:r>
              <a:rPr lang="en-US" sz="900" b="1" dirty="0" smtClean="0">
                <a:solidFill>
                  <a:srgbClr val="000000"/>
                </a:solidFill>
              </a:rPr>
              <a:t>AMSS</a:t>
            </a:r>
            <a:r>
              <a:rPr lang="en-US" sz="900" dirty="0" smtClean="0">
                <a:solidFill>
                  <a:srgbClr val="000000"/>
                </a:solidFill>
              </a:rPr>
              <a:t>: The </a:t>
            </a:r>
            <a:r>
              <a:rPr lang="en-US" sz="900" dirty="0">
                <a:solidFill>
                  <a:srgbClr val="000000"/>
                </a:solidFill>
              </a:rPr>
              <a:t>Ainsworth Maternal Sensitivity Scale is a nine point </a:t>
            </a:r>
            <a:r>
              <a:rPr lang="en-US" sz="900" dirty="0" err="1">
                <a:solidFill>
                  <a:srgbClr val="000000"/>
                </a:solidFill>
              </a:rPr>
              <a:t>Likert</a:t>
            </a:r>
            <a:r>
              <a:rPr lang="en-US" sz="900" dirty="0">
                <a:solidFill>
                  <a:srgbClr val="000000"/>
                </a:solidFill>
              </a:rPr>
              <a:t> Scale used to determine a mother’s level of sensitivity during interaction with her infant. The scale ranges from nine (highly sensitive) to one (highly insensitive). The scale offers detailed descriptions of the type of behavior a mother might exhibit.</a:t>
            </a:r>
          </a:p>
        </p:txBody>
      </p:sp>
      <p:sp>
        <p:nvSpPr>
          <p:cNvPr id="7" name="TextBox 6"/>
          <p:cNvSpPr txBox="1"/>
          <p:nvPr/>
        </p:nvSpPr>
        <p:spPr>
          <a:xfrm>
            <a:off x="3959646" y="2026766"/>
            <a:ext cx="2767568" cy="1477328"/>
          </a:xfrm>
          <a:prstGeom prst="rect">
            <a:avLst/>
          </a:prstGeom>
          <a:noFill/>
        </p:spPr>
        <p:txBody>
          <a:bodyPr wrap="square" rtlCol="0">
            <a:spAutoFit/>
          </a:bodyPr>
          <a:lstStyle/>
          <a:p>
            <a:r>
              <a:rPr lang="en-US" sz="900" b="1" dirty="0" smtClean="0">
                <a:solidFill>
                  <a:srgbClr val="000000"/>
                </a:solidFill>
              </a:rPr>
              <a:t>SSP</a:t>
            </a:r>
            <a:r>
              <a:rPr lang="en-US" sz="900" dirty="0" smtClean="0">
                <a:solidFill>
                  <a:srgbClr val="000000"/>
                </a:solidFill>
              </a:rPr>
              <a:t>: </a:t>
            </a:r>
            <a:r>
              <a:rPr lang="en-US" sz="900" dirty="0">
                <a:solidFill>
                  <a:srgbClr val="000000"/>
                </a:solidFill>
              </a:rPr>
              <a:t>The Strange Situation Procedure is used to classify infant attachment. The function of the SSP is to create a situation where the infant’s stress level is continually increased. The procedure takes place over a series of timed, consecutive episodes. The infant’s reactions to a stranger and to the mother are watched and coded by trained observers. The trained observers detect behaviors that are predictive of attachment categories (proximity-seeking, contact maintenance, resistance, and avoidance).</a:t>
            </a:r>
          </a:p>
        </p:txBody>
      </p:sp>
      <p:sp>
        <p:nvSpPr>
          <p:cNvPr id="9" name="TextBox 8"/>
          <p:cNvSpPr txBox="1"/>
          <p:nvPr/>
        </p:nvSpPr>
        <p:spPr>
          <a:xfrm>
            <a:off x="2051885" y="3611727"/>
            <a:ext cx="4763753" cy="1908215"/>
          </a:xfrm>
          <a:prstGeom prst="rect">
            <a:avLst/>
          </a:prstGeom>
          <a:noFill/>
        </p:spPr>
        <p:txBody>
          <a:bodyPr wrap="square" rtlCol="0">
            <a:spAutoFit/>
          </a:bodyPr>
          <a:lstStyle/>
          <a:p>
            <a:r>
              <a:rPr lang="en-US" sz="1000" dirty="0" smtClean="0"/>
              <a:t>Procedure</a:t>
            </a:r>
            <a:r>
              <a:rPr lang="en-US" sz="900" dirty="0" smtClean="0"/>
              <a:t> </a:t>
            </a:r>
          </a:p>
          <a:p>
            <a:pPr marL="171450" indent="-171450">
              <a:buFont typeface="Arial"/>
              <a:buChar char="•"/>
            </a:pPr>
            <a:r>
              <a:rPr lang="en-US" sz="900" dirty="0">
                <a:solidFill>
                  <a:srgbClr val="000000"/>
                </a:solidFill>
              </a:rPr>
              <a:t>At the </a:t>
            </a:r>
            <a:r>
              <a:rPr lang="en-US" sz="900" dirty="0" smtClean="0">
                <a:solidFill>
                  <a:srgbClr val="000000"/>
                </a:solidFill>
              </a:rPr>
              <a:t>infants’ </a:t>
            </a:r>
            <a:r>
              <a:rPr lang="en-US" sz="900" dirty="0">
                <a:solidFill>
                  <a:srgbClr val="000000"/>
                </a:solidFill>
              </a:rPr>
              <a:t>age of 4 weeks mothers were </a:t>
            </a:r>
            <a:r>
              <a:rPr lang="en-US" sz="900" dirty="0" smtClean="0">
                <a:solidFill>
                  <a:srgbClr val="000000"/>
                </a:solidFill>
              </a:rPr>
              <a:t>videotaped </a:t>
            </a:r>
            <a:r>
              <a:rPr lang="en-US" sz="900" dirty="0">
                <a:solidFill>
                  <a:srgbClr val="000000"/>
                </a:solidFill>
              </a:rPr>
              <a:t>in a 20 minute free play with the infant in the </a:t>
            </a:r>
            <a:r>
              <a:rPr lang="en-US" sz="900" dirty="0" smtClean="0">
                <a:solidFill>
                  <a:srgbClr val="000000"/>
                </a:solidFill>
              </a:rPr>
              <a:t>dyads’ </a:t>
            </a:r>
            <a:r>
              <a:rPr lang="en-US" sz="900" dirty="0">
                <a:solidFill>
                  <a:srgbClr val="000000"/>
                </a:solidFill>
              </a:rPr>
              <a:t>home. </a:t>
            </a:r>
          </a:p>
          <a:p>
            <a:pPr marL="171450" indent="-171450">
              <a:buFont typeface="Arial"/>
              <a:buChar char="•"/>
            </a:pPr>
            <a:r>
              <a:rPr lang="en-US" sz="900" dirty="0">
                <a:solidFill>
                  <a:srgbClr val="000000"/>
                </a:solidFill>
              </a:rPr>
              <a:t>At the </a:t>
            </a:r>
            <a:r>
              <a:rPr lang="en-US" sz="900" dirty="0" smtClean="0">
                <a:solidFill>
                  <a:srgbClr val="000000"/>
                </a:solidFill>
              </a:rPr>
              <a:t>infants’ </a:t>
            </a:r>
            <a:r>
              <a:rPr lang="en-US" sz="900" dirty="0">
                <a:solidFill>
                  <a:srgbClr val="000000"/>
                </a:solidFill>
              </a:rPr>
              <a:t>age of 16 months mothers </a:t>
            </a:r>
            <a:r>
              <a:rPr lang="en-US" sz="900" dirty="0" smtClean="0">
                <a:solidFill>
                  <a:srgbClr val="000000"/>
                </a:solidFill>
              </a:rPr>
              <a:t>and infants came </a:t>
            </a:r>
            <a:r>
              <a:rPr lang="en-US" sz="900" dirty="0">
                <a:solidFill>
                  <a:srgbClr val="000000"/>
                </a:solidFill>
              </a:rPr>
              <a:t>to the </a:t>
            </a:r>
            <a:r>
              <a:rPr lang="en-US" sz="900" dirty="0" smtClean="0">
                <a:solidFill>
                  <a:srgbClr val="000000"/>
                </a:solidFill>
              </a:rPr>
              <a:t>laboratory </a:t>
            </a:r>
            <a:r>
              <a:rPr lang="en-US" sz="900" dirty="0">
                <a:solidFill>
                  <a:srgbClr val="000000"/>
                </a:solidFill>
              </a:rPr>
              <a:t>and </a:t>
            </a:r>
            <a:r>
              <a:rPr lang="en-US" sz="900" dirty="0" smtClean="0">
                <a:solidFill>
                  <a:srgbClr val="000000"/>
                </a:solidFill>
              </a:rPr>
              <a:t>were videotaped </a:t>
            </a:r>
            <a:r>
              <a:rPr lang="en-US" sz="900" dirty="0">
                <a:solidFill>
                  <a:srgbClr val="000000"/>
                </a:solidFill>
              </a:rPr>
              <a:t>in the SSP. Mothers were given instruction </a:t>
            </a:r>
            <a:r>
              <a:rPr lang="en-US" sz="900" dirty="0" smtClean="0">
                <a:solidFill>
                  <a:srgbClr val="000000"/>
                </a:solidFill>
              </a:rPr>
              <a:t>on </a:t>
            </a:r>
            <a:r>
              <a:rPr lang="en-US" sz="900" dirty="0">
                <a:solidFill>
                  <a:srgbClr val="000000"/>
                </a:solidFill>
              </a:rPr>
              <a:t>the procedure and toys were available for the child to play with. </a:t>
            </a:r>
          </a:p>
          <a:p>
            <a:pPr marL="171450" indent="-171450">
              <a:buFont typeface="Arial"/>
              <a:buChar char="•"/>
            </a:pPr>
            <a:r>
              <a:rPr lang="en-US" sz="900" dirty="0">
                <a:solidFill>
                  <a:srgbClr val="000000"/>
                </a:solidFill>
              </a:rPr>
              <a:t>The videos were then </a:t>
            </a:r>
            <a:r>
              <a:rPr lang="en-US" sz="900" dirty="0" smtClean="0">
                <a:solidFill>
                  <a:srgbClr val="000000"/>
                </a:solidFill>
              </a:rPr>
              <a:t>coded </a:t>
            </a:r>
            <a:r>
              <a:rPr lang="en-US" sz="900" dirty="0">
                <a:solidFill>
                  <a:srgbClr val="000000"/>
                </a:solidFill>
              </a:rPr>
              <a:t>for maternal sensitivity using </a:t>
            </a:r>
            <a:r>
              <a:rPr lang="en-US" sz="900" dirty="0" smtClean="0">
                <a:solidFill>
                  <a:srgbClr val="000000"/>
                </a:solidFill>
              </a:rPr>
              <a:t>the AMSS. </a:t>
            </a:r>
            <a:r>
              <a:rPr lang="en-US" sz="900" dirty="0">
                <a:solidFill>
                  <a:srgbClr val="000000"/>
                </a:solidFill>
              </a:rPr>
              <a:t>The observer received training regarding the process and was required to match (plus or minus one on the </a:t>
            </a:r>
            <a:r>
              <a:rPr lang="en-US" sz="900" dirty="0" err="1">
                <a:solidFill>
                  <a:srgbClr val="000000"/>
                </a:solidFill>
              </a:rPr>
              <a:t>Likert</a:t>
            </a:r>
            <a:r>
              <a:rPr lang="en-US" sz="900" dirty="0">
                <a:solidFill>
                  <a:srgbClr val="000000"/>
                </a:solidFill>
              </a:rPr>
              <a:t> scale) 100 percent of the videos to show inter-rater reliability. Based on </a:t>
            </a:r>
            <a:r>
              <a:rPr lang="en-US" sz="900" dirty="0" smtClean="0">
                <a:solidFill>
                  <a:srgbClr val="000000"/>
                </a:solidFill>
              </a:rPr>
              <a:t>the interactions from both videotapes, </a:t>
            </a:r>
            <a:r>
              <a:rPr lang="en-US" sz="900" dirty="0">
                <a:solidFill>
                  <a:srgbClr val="000000"/>
                </a:solidFill>
              </a:rPr>
              <a:t>the observer </a:t>
            </a:r>
            <a:r>
              <a:rPr lang="en-US" sz="900" dirty="0" smtClean="0">
                <a:solidFill>
                  <a:srgbClr val="000000"/>
                </a:solidFill>
              </a:rPr>
              <a:t>assigned </a:t>
            </a:r>
            <a:r>
              <a:rPr lang="en-US" sz="900" dirty="0">
                <a:solidFill>
                  <a:srgbClr val="000000"/>
                </a:solidFill>
              </a:rPr>
              <a:t>a sensitivity score for the mother. </a:t>
            </a:r>
            <a:endParaRPr lang="en-US" sz="900" dirty="0" smtClean="0">
              <a:solidFill>
                <a:srgbClr val="000000"/>
              </a:solidFill>
            </a:endParaRPr>
          </a:p>
          <a:p>
            <a:pPr marL="171450" indent="-171450">
              <a:buFont typeface="Arial"/>
              <a:buChar char="•"/>
            </a:pPr>
            <a:r>
              <a:rPr lang="en-US" sz="900" dirty="0">
                <a:solidFill>
                  <a:srgbClr val="000000"/>
                </a:solidFill>
              </a:rPr>
              <a:t>By observing the dyad in multiple locations and at multiple infant ages, a more complete picture of the mother’s maternal sensitivity pattern should result in a better prediction of infant attachment.  </a:t>
            </a:r>
          </a:p>
        </p:txBody>
      </p:sp>
      <p:sp>
        <p:nvSpPr>
          <p:cNvPr id="10" name="TextBox 9"/>
          <p:cNvSpPr txBox="1"/>
          <p:nvPr/>
        </p:nvSpPr>
        <p:spPr>
          <a:xfrm>
            <a:off x="2022234" y="1776995"/>
            <a:ext cx="1060218" cy="369332"/>
          </a:xfrm>
          <a:prstGeom prst="rect">
            <a:avLst/>
          </a:prstGeom>
          <a:noFill/>
        </p:spPr>
        <p:txBody>
          <a:bodyPr wrap="square" rtlCol="0">
            <a:spAutoFit/>
          </a:bodyPr>
          <a:lstStyle/>
          <a:p>
            <a:r>
              <a:rPr lang="en-US" sz="1000" dirty="0" smtClean="0"/>
              <a:t>Measurement</a:t>
            </a:r>
            <a:r>
              <a:rPr lang="en-US" dirty="0" smtClean="0"/>
              <a:t> </a:t>
            </a:r>
            <a:endParaRPr lang="en-US" dirty="0"/>
          </a:p>
        </p:txBody>
      </p:sp>
      <p:sp>
        <p:nvSpPr>
          <p:cNvPr id="13" name="TextBox 12"/>
          <p:cNvSpPr txBox="1"/>
          <p:nvPr/>
        </p:nvSpPr>
        <p:spPr>
          <a:xfrm>
            <a:off x="506951" y="449280"/>
            <a:ext cx="855326" cy="230832"/>
          </a:xfrm>
          <a:prstGeom prst="rect">
            <a:avLst/>
          </a:prstGeom>
          <a:noFill/>
        </p:spPr>
        <p:txBody>
          <a:bodyPr wrap="square" rtlCol="0">
            <a:spAutoFit/>
          </a:bodyPr>
          <a:lstStyle/>
          <a:p>
            <a:r>
              <a:rPr lang="en-US" sz="900" dirty="0" smtClean="0"/>
              <a:t>UMCUR, 2016</a:t>
            </a:r>
            <a:endParaRPr lang="en-US" sz="900" dirty="0"/>
          </a:p>
        </p:txBody>
      </p:sp>
      <p:pic>
        <p:nvPicPr>
          <p:cNvPr id="1025" name="Picture 1" descr="University of Montana ihn Black - Main Logo">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3236" y="96820"/>
            <a:ext cx="1352786" cy="352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5688438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144</TotalTime>
  <Words>734</Words>
  <Application>Microsoft Macintosh PowerPoint</Application>
  <PresentationFormat>On-screen Show (4:3)</PresentationFormat>
  <Paragraphs>41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Introduction           Children who do not form a secure attachment bond with their caregivers are more likely to develop cognitive and developmental problems, conductive disorders and even psychopathy. In 1969  Mary Ainsworth developed the Strange Situation Procedure (SSP) to measure mother-child attachment (Rosmalen, 2015). Ainsworth also established a scoring system to measure the mother’s sensitivity toward her infant called the Ainsworth Maternal Sensitivity Scale (AMSS). This construct includes the caregiver identifying a signal from the infant, interpreting it correctly, and  responding promptly and appropriately (Kennedy, 2008). Measurement of maternal sensitivity during the SSP reflects the mother’s orientation toward the infant in that sensitivity predicts attachment (Muir, Koester, &amp; Yorgason, 2012).   The relationship between maternal sensitivity and attachment classification affects the child’s further development and psychopathy (Zilberstein, 2006). Consequently, prediction of mother-infant attachment would allow intervention before an insecure attachment to their caregiver forms.  This study assessed two mother-infant interactions, in the home and the laboratory at two infant ages. By expanding the observations, this a more complete picture of the mother’s maternal sensitivity pattern emerges, which results in better prediction of infant attachment (Cassidy et all, 2005).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Children who do not or cannot form an attachment bond with their caregivers are more likely to develop cognitive and developmental problems, conductive disorders and even psychopathy. In 1969 a psychologist by the name of Mary Ainsworth developed the Strange Situation Procedure (SSP) to measure mother-child attachment (Rosmalen, 2015 ). The relationship between SSP maternal sensitivity and attachment classification have been reported to affect the child’s further development and psychopathy (Zilberstein, 2006). By analyzing the way the mother responds and acknowledges her infant the researcher is able to categorize the type of attachment the infant has developed to the mother. By having the ability to predict mother-infant attachment professionals will be better able to intervene when the child has developed an insecure or disorganized attachment to their caregiver.  Mary Ainsworth also established a scoring system to measure the mother’s sensitivity toward her infant called Ainsworth Maternal Sensitivity Scale (AMSS). This construct includes the caregiver identifying a signal has occurred, interpreting it correctly, and  responding promptly and appropriately (Kennedy, 2008). Measurement of maternal sensitivity during the SSP reflects the mother’s orientation toward the infant in that sensitivity predicts attachment (Muir, Koester, Yorgason, 2012).   In an effort to better predict attachment and examine maternal sensitivity, this study assesses multiple mother-infant interactions, across multiple settings, at multiple infant ages. By expanding the observations, this should offer a more complete picture of the mother’s maternal sensitivity pattern, which overall results in better prediction of infant attachment (Cassidy et all, 2005 ).</dc:title>
  <dc:creator>Jamie Pauley</dc:creator>
  <cp:lastModifiedBy>Jamie Pauley</cp:lastModifiedBy>
  <cp:revision>32</cp:revision>
  <cp:lastPrinted>2016-03-29T20:51:14Z</cp:lastPrinted>
  <dcterms:created xsi:type="dcterms:W3CDTF">2016-03-24T19:32:30Z</dcterms:created>
  <dcterms:modified xsi:type="dcterms:W3CDTF">2016-03-29T20:59:00Z</dcterms:modified>
</cp:coreProperties>
</file>