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9"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0F8100DA-204A-4301-AC09-46EDCDD2D4FF}" type="datetimeFigureOut">
              <a:rPr lang="en-US" smtClean="0"/>
              <a:t>4/11/2016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4E8B8BB-985D-4AA9-A547-41453490704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8100DA-204A-4301-AC09-46EDCDD2D4FF}" type="datetimeFigureOut">
              <a:rPr lang="en-US" smtClean="0"/>
              <a:t>4/11/2016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E8B8BB-985D-4AA9-A547-41453490704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8100DA-204A-4301-AC09-46EDCDD2D4FF}" type="datetimeFigureOut">
              <a:rPr lang="en-US" smtClean="0"/>
              <a:t>4/11/2016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E8B8BB-985D-4AA9-A547-41453490704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8100DA-204A-4301-AC09-46EDCDD2D4FF}" type="datetimeFigureOut">
              <a:rPr lang="en-US" smtClean="0"/>
              <a:t>4/11/2016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E8B8BB-985D-4AA9-A547-41453490704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F8100DA-204A-4301-AC09-46EDCDD2D4FF}" type="datetimeFigureOut">
              <a:rPr lang="en-US" smtClean="0"/>
              <a:t>4/11/2016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E8B8BB-985D-4AA9-A547-41453490704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8100DA-204A-4301-AC09-46EDCDD2D4FF}" type="datetimeFigureOut">
              <a:rPr lang="en-US" smtClean="0"/>
              <a:t>4/11/2016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4E8B8BB-985D-4AA9-A547-41453490704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F8100DA-204A-4301-AC09-46EDCDD2D4FF}" type="datetimeFigureOut">
              <a:rPr lang="en-US" smtClean="0"/>
              <a:t>4/11/2016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4E8B8BB-985D-4AA9-A547-41453490704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F8100DA-204A-4301-AC09-46EDCDD2D4FF}" type="datetimeFigureOut">
              <a:rPr lang="en-US" smtClean="0"/>
              <a:t>4/11/2016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4E8B8BB-985D-4AA9-A547-4145349070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F8100DA-204A-4301-AC09-46EDCDD2D4FF}" type="datetimeFigureOut">
              <a:rPr lang="en-US" smtClean="0"/>
              <a:t>4/11/2016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4E8B8BB-985D-4AA9-A547-41453490704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8100DA-204A-4301-AC09-46EDCDD2D4FF}" type="datetimeFigureOut">
              <a:rPr lang="en-US" smtClean="0"/>
              <a:t>4/11/2016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4E8B8BB-985D-4AA9-A547-41453490704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8100DA-204A-4301-AC09-46EDCDD2D4FF}" type="datetimeFigureOut">
              <a:rPr lang="en-US" smtClean="0"/>
              <a:t>4/11/2016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4E8B8BB-985D-4AA9-A547-41453490704E}"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F8100DA-204A-4301-AC09-46EDCDD2D4FF}" type="datetimeFigureOut">
              <a:rPr lang="en-US" smtClean="0"/>
              <a:t>4/11/2016</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4E8B8BB-985D-4AA9-A547-41453490704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pa.org/pi/families/poverty.aspx" TargetMode="External"/><Relationship Id="rId7" Type="http://schemas.openxmlformats.org/officeDocument/2006/relationships/hyperlink" Target="http://onlineqda.hud.ac.uk/Intro_QDA/what_is_qda.php" TargetMode="External"/><Relationship Id="rId2" Type="http://schemas.openxmlformats.org/officeDocument/2006/relationships/hyperlink" Target="http://nccp.org/publications/pub_888.html" TargetMode="External"/><Relationship Id="rId1" Type="http://schemas.openxmlformats.org/officeDocument/2006/relationships/slideLayout" Target="../slideLayouts/slideLayout2.xml"/><Relationship Id="rId6" Type="http://schemas.openxmlformats.org/officeDocument/2006/relationships/hyperlink" Target="http://www.ci.missoula.mt.us/DocumentCenter/View/21013" TargetMode="External"/><Relationship Id="rId5" Type="http://schemas.openxmlformats.org/officeDocument/2006/relationships/hyperlink" Target="http://www2.leg.state.vt.us/CommitteeDocs/2014/Vermont%20Child%20Poverty%20Council/Reports%20and%20Resources/W~Homelessness~The%20Long-term%20effects%20of%20Homelessness%20on%20Children-January%202007~10-31-2013.pdf" TargetMode="External"/><Relationship Id="rId4" Type="http://schemas.openxmlformats.org/officeDocument/2006/relationships/hyperlink" Target="http://www.fhfund.org/wp-content/uploads/2014/10/Homlessness_Effects_Children.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4000" b="0" i="1" dirty="0">
                <a:effectLst/>
              </a:rPr>
              <a:t>Missoula’s Homeless Children: Effects of Homelessness on Mental, Emotional  and Social Health</a:t>
            </a:r>
            <a:endParaRPr lang="en-US" sz="4000" dirty="0"/>
          </a:p>
        </p:txBody>
      </p:sp>
      <p:sp>
        <p:nvSpPr>
          <p:cNvPr id="3" name="Subtitle 2"/>
          <p:cNvSpPr>
            <a:spLocks noGrp="1"/>
          </p:cNvSpPr>
          <p:nvPr>
            <p:ph type="subTitle" idx="1"/>
          </p:nvPr>
        </p:nvSpPr>
        <p:spPr>
          <a:xfrm>
            <a:off x="722376" y="3685032"/>
            <a:ext cx="7772400" cy="2410968"/>
          </a:xfrm>
        </p:spPr>
        <p:txBody>
          <a:bodyPr>
            <a:normAutofit/>
          </a:bodyPr>
          <a:lstStyle/>
          <a:p>
            <a:r>
              <a:rPr lang="en-US" dirty="0" smtClean="0"/>
              <a:t>April 15</a:t>
            </a:r>
          </a:p>
          <a:p>
            <a:endParaRPr lang="en-US" dirty="0"/>
          </a:p>
          <a:p>
            <a:pPr algn="ctr"/>
            <a:r>
              <a:rPr lang="en-US" sz="3200" dirty="0" smtClean="0"/>
              <a:t>By,</a:t>
            </a:r>
          </a:p>
          <a:p>
            <a:pPr algn="ctr"/>
            <a:r>
              <a:rPr lang="en-US" sz="3200" dirty="0" smtClean="0"/>
              <a:t>Sarah Shapiro</a:t>
            </a:r>
            <a:endParaRPr lang="en-US" sz="3200" dirty="0"/>
          </a:p>
        </p:txBody>
      </p:sp>
    </p:spTree>
    <p:extLst>
      <p:ext uri="{BB962C8B-B14F-4D97-AF65-F5344CB8AC3E}">
        <p14:creationId xmlns:p14="http://schemas.microsoft.com/office/powerpoint/2010/main" val="1224947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pPr marL="0" lvl="0" indent="0" algn="ctr">
              <a:buNone/>
            </a:pPr>
            <a:endParaRPr lang="en-US" b="1" dirty="0" smtClean="0"/>
          </a:p>
          <a:p>
            <a:pPr marL="0" lvl="0" indent="0" algn="ctr">
              <a:buNone/>
            </a:pPr>
            <a:endParaRPr lang="en-US" b="1" dirty="0" smtClean="0"/>
          </a:p>
          <a:p>
            <a:pPr marL="0" lvl="0" indent="0" algn="ctr">
              <a:buNone/>
            </a:pPr>
            <a:endParaRPr lang="en-US" b="1" dirty="0"/>
          </a:p>
          <a:p>
            <a:pPr marL="0" lvl="0" indent="0" algn="ctr">
              <a:buNone/>
            </a:pPr>
            <a:r>
              <a:rPr lang="en-US" b="1" dirty="0" smtClean="0"/>
              <a:t>Research Question: </a:t>
            </a:r>
            <a:r>
              <a:rPr lang="en-US" dirty="0"/>
              <a:t>What effect does homelessness have on Missoula children’s mental (cognitive), emotional and social well-being?</a:t>
            </a:r>
          </a:p>
          <a:p>
            <a:pPr marL="0" indent="0">
              <a:buNone/>
            </a:pPr>
            <a:endParaRPr lang="en-US" dirty="0"/>
          </a:p>
        </p:txBody>
      </p:sp>
    </p:spTree>
    <p:extLst>
      <p:ext uri="{BB962C8B-B14F-4D97-AF65-F5344CB8AC3E}">
        <p14:creationId xmlns:p14="http://schemas.microsoft.com/office/powerpoint/2010/main" val="3023244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pPr marL="0" lvl="0" indent="0">
              <a:buNone/>
            </a:pPr>
            <a:endParaRPr lang="en-US" b="1" dirty="0" smtClean="0"/>
          </a:p>
          <a:p>
            <a:pPr marL="0" lvl="0" indent="0">
              <a:buNone/>
            </a:pPr>
            <a:endParaRPr lang="en-US" b="1" dirty="0" smtClean="0"/>
          </a:p>
          <a:p>
            <a:pPr marL="0" lvl="0" indent="0">
              <a:buNone/>
            </a:pPr>
            <a:endParaRPr lang="en-US" b="1" dirty="0" smtClean="0"/>
          </a:p>
          <a:p>
            <a:pPr marL="0" lvl="0" indent="0">
              <a:buNone/>
            </a:pPr>
            <a:endParaRPr lang="en-US" b="1" dirty="0"/>
          </a:p>
          <a:p>
            <a:pPr marL="0" lvl="0" indent="0" algn="ctr">
              <a:buNone/>
            </a:pPr>
            <a:r>
              <a:rPr lang="en-US" b="1" dirty="0" smtClean="0"/>
              <a:t>Research Question: </a:t>
            </a:r>
            <a:r>
              <a:rPr lang="en-US" dirty="0"/>
              <a:t>What interventions are in place in Missoula to reduce the effects of homelessness on children?</a:t>
            </a:r>
          </a:p>
          <a:p>
            <a:pPr marL="0" indent="0">
              <a:buNone/>
            </a:pPr>
            <a:endParaRPr lang="en-US" b="1" dirty="0"/>
          </a:p>
        </p:txBody>
      </p:sp>
    </p:spTree>
    <p:extLst>
      <p:ext uri="{BB962C8B-B14F-4D97-AF65-F5344CB8AC3E}">
        <p14:creationId xmlns:p14="http://schemas.microsoft.com/office/powerpoint/2010/main" val="3240574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pPr marL="0" lvl="0" indent="0" algn="ctr">
              <a:buNone/>
            </a:pPr>
            <a:endParaRPr lang="en-US" b="1" dirty="0" smtClean="0"/>
          </a:p>
          <a:p>
            <a:pPr marL="0" lvl="0" indent="0" algn="ctr">
              <a:buNone/>
            </a:pPr>
            <a:endParaRPr lang="en-US" b="1" dirty="0"/>
          </a:p>
          <a:p>
            <a:pPr marL="0" lvl="0" indent="0" algn="ctr">
              <a:buNone/>
            </a:pPr>
            <a:endParaRPr lang="en-US" b="1" dirty="0" smtClean="0"/>
          </a:p>
          <a:p>
            <a:pPr marL="0" lvl="0" indent="0" algn="ctr">
              <a:buNone/>
            </a:pPr>
            <a:r>
              <a:rPr lang="en-US" b="1" dirty="0" smtClean="0"/>
              <a:t>Research Question: </a:t>
            </a:r>
            <a:r>
              <a:rPr lang="en-US" dirty="0"/>
              <a:t>What are the barriers to addressing the problem of homelessness in Missoula.</a:t>
            </a:r>
          </a:p>
          <a:p>
            <a:pPr marL="0" indent="0">
              <a:buNone/>
            </a:pPr>
            <a:endParaRPr lang="en-US" b="1" dirty="0"/>
          </a:p>
        </p:txBody>
      </p:sp>
    </p:spTree>
    <p:extLst>
      <p:ext uri="{BB962C8B-B14F-4D97-AF65-F5344CB8AC3E}">
        <p14:creationId xmlns:p14="http://schemas.microsoft.com/office/powerpoint/2010/main" val="408149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a:t>
            </a:r>
            <a:endParaRPr lang="en-US" dirty="0"/>
          </a:p>
        </p:txBody>
      </p:sp>
      <p:sp>
        <p:nvSpPr>
          <p:cNvPr id="3" name="Content Placeholder 2"/>
          <p:cNvSpPr>
            <a:spLocks noGrp="1"/>
          </p:cNvSpPr>
          <p:nvPr>
            <p:ph idx="1"/>
          </p:nvPr>
        </p:nvSpPr>
        <p:spPr/>
        <p:txBody>
          <a:bodyPr/>
          <a:lstStyle/>
          <a:p>
            <a:r>
              <a:rPr lang="en-US" dirty="0" smtClean="0"/>
              <a:t>The number changes, but on a given day, at least 200 people are homeless in Missoula</a:t>
            </a:r>
          </a:p>
          <a:p>
            <a:pPr lvl="1"/>
            <a:r>
              <a:rPr lang="en-US" sz="1600" dirty="0" smtClean="0"/>
              <a:t>(Missoula County Public Health, 2012)</a:t>
            </a:r>
          </a:p>
          <a:p>
            <a:endParaRPr lang="en-US" dirty="0"/>
          </a:p>
          <a:p>
            <a:r>
              <a:rPr lang="en-US" dirty="0" smtClean="0"/>
              <a:t>Future problems</a:t>
            </a:r>
          </a:p>
          <a:p>
            <a:endParaRPr lang="en-US" dirty="0" smtClean="0"/>
          </a:p>
          <a:p>
            <a:r>
              <a:rPr lang="en-US" dirty="0" smtClean="0"/>
              <a:t>Long term results</a:t>
            </a:r>
            <a:endParaRPr lang="en-US" dirty="0"/>
          </a:p>
        </p:txBody>
      </p:sp>
    </p:spTree>
    <p:extLst>
      <p:ext uri="{BB962C8B-B14F-4D97-AF65-F5344CB8AC3E}">
        <p14:creationId xmlns:p14="http://schemas.microsoft.com/office/powerpoint/2010/main" val="1334651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Questions?</a:t>
            </a:r>
            <a:endParaRPr lang="en-US" sz="4800" dirty="0"/>
          </a:p>
        </p:txBody>
      </p:sp>
      <p:sp>
        <p:nvSpPr>
          <p:cNvPr id="3" name="Content Placeholder 2"/>
          <p:cNvSpPr>
            <a:spLocks noGrp="1"/>
          </p:cNvSpPr>
          <p:nvPr>
            <p:ph idx="1"/>
          </p:nvPr>
        </p:nvSpPr>
        <p:spPr/>
        <p:txBody>
          <a:bodyPr>
            <a:normAutofit/>
          </a:bodyPr>
          <a:lstStyle/>
          <a:p>
            <a:pPr marL="0" indent="0" algn="ctr">
              <a:buNone/>
            </a:pPr>
            <a:endParaRPr lang="en-US" sz="5400" b="1" dirty="0" smtClean="0"/>
          </a:p>
          <a:p>
            <a:pPr marL="0" indent="0" algn="ctr">
              <a:buNone/>
            </a:pPr>
            <a:r>
              <a:rPr lang="en-US" sz="5400" b="1" dirty="0" smtClean="0"/>
              <a:t>Thank you for watching my presentation!</a:t>
            </a:r>
            <a:endParaRPr lang="en-US" sz="5400" b="1" dirty="0"/>
          </a:p>
        </p:txBody>
      </p:sp>
    </p:spTree>
    <p:extLst>
      <p:ext uri="{BB962C8B-B14F-4D97-AF65-F5344CB8AC3E}">
        <p14:creationId xmlns:p14="http://schemas.microsoft.com/office/powerpoint/2010/main" val="894235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Cited</a:t>
            </a:r>
            <a:endParaRPr lang="en-US" dirty="0"/>
          </a:p>
        </p:txBody>
      </p:sp>
      <p:sp>
        <p:nvSpPr>
          <p:cNvPr id="3" name="Content Placeholder 2"/>
          <p:cNvSpPr>
            <a:spLocks noGrp="1"/>
          </p:cNvSpPr>
          <p:nvPr>
            <p:ph idx="1"/>
          </p:nvPr>
        </p:nvSpPr>
        <p:spPr/>
        <p:txBody>
          <a:bodyPr>
            <a:normAutofit fontScale="32500" lnSpcReduction="20000"/>
          </a:bodyPr>
          <a:lstStyle/>
          <a:p>
            <a:r>
              <a:rPr lang="en-US" dirty="0"/>
              <a:t>Administration for Children and Families. (2016). </a:t>
            </a:r>
            <a:r>
              <a:rPr lang="en-US" i="1" dirty="0"/>
              <a:t>Definitions of Homelessness for Federal Program Serving Children, Youth, and Families. </a:t>
            </a:r>
            <a:r>
              <a:rPr lang="en-US" dirty="0"/>
              <a:t>Retrieved from https://www.acf.hhs.gov/sites/default/files/ecd/homelessness_definition.pdf</a:t>
            </a:r>
            <a:endParaRPr lang="en-US" dirty="0"/>
          </a:p>
          <a:p>
            <a:r>
              <a:rPr lang="en-US" dirty="0"/>
              <a:t> </a:t>
            </a:r>
            <a:endParaRPr lang="en-US" dirty="0"/>
          </a:p>
          <a:p>
            <a:r>
              <a:rPr lang="en-US" dirty="0" err="1"/>
              <a:t>Aratami</a:t>
            </a:r>
            <a:r>
              <a:rPr lang="en-US" dirty="0"/>
              <a:t>, Yuriko. (2009). Homeless Children and Youth. </a:t>
            </a:r>
            <a:r>
              <a:rPr lang="en-US" i="1" dirty="0"/>
              <a:t>National Center for Children in Poverty. </a:t>
            </a:r>
            <a:r>
              <a:rPr lang="en-US" dirty="0"/>
              <a:t>Retrieved from </a:t>
            </a:r>
            <a:r>
              <a:rPr lang="en-US" u="sng" dirty="0">
                <a:hlinkClick r:id="rId2"/>
              </a:rPr>
              <a:t>http://nccp.org/publications/pub_888.html</a:t>
            </a:r>
            <a:endParaRPr lang="en-US" dirty="0"/>
          </a:p>
          <a:p>
            <a:r>
              <a:rPr lang="en-US" dirty="0"/>
              <a:t> </a:t>
            </a:r>
            <a:endParaRPr lang="en-US" dirty="0"/>
          </a:p>
          <a:p>
            <a:r>
              <a:rPr lang="en-US" dirty="0"/>
              <a:t>Effects of Poverty, Hunger and Homelessness on Children and Youth. </a:t>
            </a:r>
            <a:r>
              <a:rPr lang="en-US" i="1" dirty="0"/>
              <a:t>American Psychological Association</a:t>
            </a:r>
            <a:r>
              <a:rPr lang="en-US" dirty="0"/>
              <a:t>. Retrieved from </a:t>
            </a:r>
            <a:r>
              <a:rPr lang="en-US" u="sng" dirty="0">
                <a:hlinkClick r:id="rId3"/>
              </a:rPr>
              <a:t>http://www.apa.org/pi/families/poverty.aspx</a:t>
            </a:r>
            <a:endParaRPr lang="en-US" dirty="0"/>
          </a:p>
          <a:p>
            <a:r>
              <a:rPr lang="en-US" dirty="0"/>
              <a:t> </a:t>
            </a:r>
            <a:endParaRPr lang="en-US" dirty="0"/>
          </a:p>
          <a:p>
            <a:r>
              <a:rPr lang="en-US" dirty="0"/>
              <a:t>Geoffrey. Personal Interview. February 19, 2016.</a:t>
            </a:r>
            <a:endParaRPr lang="en-US" dirty="0"/>
          </a:p>
          <a:p>
            <a:r>
              <a:rPr lang="en-US" dirty="0"/>
              <a:t> </a:t>
            </a:r>
            <a:endParaRPr lang="en-US" dirty="0"/>
          </a:p>
          <a:p>
            <a:r>
              <a:rPr lang="en-US" dirty="0"/>
              <a:t>Hart-</a:t>
            </a:r>
            <a:r>
              <a:rPr lang="en-US" dirty="0" err="1"/>
              <a:t>Shegos</a:t>
            </a:r>
            <a:r>
              <a:rPr lang="en-US" dirty="0"/>
              <a:t>, Ellen. (1999). Homelessness and its Effects on Children. </a:t>
            </a:r>
            <a:r>
              <a:rPr lang="en-US" i="1" dirty="0"/>
              <a:t>Family Housing Fund</a:t>
            </a:r>
            <a:r>
              <a:rPr lang="en-US" dirty="0"/>
              <a:t>. Retrieved from </a:t>
            </a:r>
            <a:r>
              <a:rPr lang="en-US" u="sng" dirty="0">
                <a:hlinkClick r:id="rId4"/>
              </a:rPr>
              <a:t>http://www.fhfund.org/wp-content/uploads/2014/10/Homlessness_Effects_Children.pdf</a:t>
            </a:r>
            <a:endParaRPr lang="en-US" dirty="0"/>
          </a:p>
          <a:p>
            <a:r>
              <a:rPr lang="en-US" dirty="0"/>
              <a:t> </a:t>
            </a:r>
            <a:endParaRPr lang="en-US" dirty="0"/>
          </a:p>
          <a:p>
            <a:r>
              <a:rPr lang="en-US" dirty="0"/>
              <a:t>Karen Kane. Personal Interview. January 13</a:t>
            </a:r>
            <a:r>
              <a:rPr lang="en-US" baseline="30000" dirty="0"/>
              <a:t>th</a:t>
            </a:r>
            <a:r>
              <a:rPr lang="en-US" dirty="0"/>
              <a:t>, 2016.</a:t>
            </a:r>
            <a:endParaRPr lang="en-US" dirty="0"/>
          </a:p>
          <a:p>
            <a:r>
              <a:rPr lang="en-US" dirty="0"/>
              <a:t> </a:t>
            </a:r>
            <a:endParaRPr lang="en-US" dirty="0"/>
          </a:p>
          <a:p>
            <a:r>
              <a:rPr lang="en-US" dirty="0"/>
              <a:t>Kelly, Elizabeth. (2007). The Long-Term Effects of Homelessness on Children. Retrieved from </a:t>
            </a:r>
            <a:r>
              <a:rPr lang="en-US" u="sng" dirty="0">
                <a:hlinkClick r:id="rId5"/>
              </a:rPr>
              <a:t>http://www2.leg.state.vt.us/CommitteeDocs/2014/Vermont%20Child%20Poverty%20Council/Reports%20and%20Resources/W~Homelessness~The%20Long-term%20effects%20of%20Homelessness%20on%20Children-January%202007~10-31-2013.pdf</a:t>
            </a:r>
            <a:endParaRPr lang="en-US" dirty="0"/>
          </a:p>
          <a:p>
            <a:r>
              <a:rPr lang="en-US" dirty="0"/>
              <a:t> </a:t>
            </a:r>
            <a:endParaRPr lang="en-US" dirty="0"/>
          </a:p>
          <a:p>
            <a:r>
              <a:rPr lang="en-US" dirty="0"/>
              <a:t>Laura </a:t>
            </a:r>
            <a:r>
              <a:rPr lang="en-US" dirty="0" err="1"/>
              <a:t>Folkwein</a:t>
            </a:r>
            <a:r>
              <a:rPr lang="en-US" dirty="0"/>
              <a:t>. Personal Interview. February 26, 2016. </a:t>
            </a:r>
            <a:endParaRPr lang="en-US" dirty="0"/>
          </a:p>
          <a:p>
            <a:r>
              <a:rPr lang="en-US" dirty="0"/>
              <a:t> </a:t>
            </a:r>
            <a:endParaRPr lang="en-US" dirty="0"/>
          </a:p>
          <a:p>
            <a:r>
              <a:rPr lang="en-US" dirty="0"/>
              <a:t>Michael Moore. Personal Interview. February 26, 2016.</a:t>
            </a:r>
            <a:endParaRPr lang="en-US" dirty="0"/>
          </a:p>
          <a:p>
            <a:r>
              <a:rPr lang="en-US" dirty="0"/>
              <a:t> </a:t>
            </a:r>
            <a:endParaRPr lang="en-US" dirty="0"/>
          </a:p>
          <a:p>
            <a:r>
              <a:rPr lang="en-US" dirty="0"/>
              <a:t>Missoula County 10 Year Plan to End Homelessness. (2012).  </a:t>
            </a:r>
            <a:r>
              <a:rPr lang="en-US" i="1" dirty="0"/>
              <a:t>Missoula County Health Department. </a:t>
            </a:r>
            <a:r>
              <a:rPr lang="en-US" dirty="0"/>
              <a:t>Retrieved from </a:t>
            </a:r>
            <a:r>
              <a:rPr lang="en-US" u="sng" dirty="0">
                <a:hlinkClick r:id="rId6"/>
              </a:rPr>
              <a:t>http://www.ci.missoula.mt.us/DocumentCenter/View/21013</a:t>
            </a:r>
            <a:endParaRPr lang="en-US" dirty="0"/>
          </a:p>
          <a:p>
            <a:r>
              <a:rPr lang="en-US" dirty="0"/>
              <a:t> </a:t>
            </a:r>
            <a:endParaRPr lang="en-US" dirty="0"/>
          </a:p>
          <a:p>
            <a:r>
              <a:rPr lang="en-US" dirty="0"/>
              <a:t>What is Qualitative Data Analysis. (2012). </a:t>
            </a:r>
            <a:r>
              <a:rPr lang="en-US" i="1" dirty="0"/>
              <a:t>QDA</a:t>
            </a:r>
            <a:r>
              <a:rPr lang="en-US" dirty="0"/>
              <a:t>. Retrieved from </a:t>
            </a:r>
            <a:r>
              <a:rPr lang="en-US" u="sng" dirty="0">
                <a:hlinkClick r:id="rId7"/>
              </a:rPr>
              <a:t>http://onlineqda.hud.ac.uk/Intro_QDA/what_is_qda.php</a:t>
            </a:r>
            <a:r>
              <a:rPr lang="en-US" dirty="0"/>
              <a:t>. </a:t>
            </a:r>
            <a:endParaRPr lang="en-US" dirty="0"/>
          </a:p>
          <a:p>
            <a:pPr marL="0" indent="0">
              <a:buNone/>
            </a:pPr>
            <a:endParaRPr lang="en-US" dirty="0"/>
          </a:p>
        </p:txBody>
      </p:sp>
    </p:spTree>
    <p:extLst>
      <p:ext uri="{BB962C8B-B14F-4D97-AF65-F5344CB8AC3E}">
        <p14:creationId xmlns:p14="http://schemas.microsoft.com/office/powerpoint/2010/main" val="59350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Did you know?</a:t>
            </a:r>
            <a:endParaRPr lang="en-US" dirty="0"/>
          </a:p>
        </p:txBody>
      </p:sp>
      <p:sp>
        <p:nvSpPr>
          <p:cNvPr id="3" name="Content Placeholder 2"/>
          <p:cNvSpPr>
            <a:spLocks noGrp="1"/>
          </p:cNvSpPr>
          <p:nvPr>
            <p:ph idx="1"/>
          </p:nvPr>
        </p:nvSpPr>
        <p:spPr/>
        <p:txBody>
          <a:bodyPr/>
          <a:lstStyle/>
          <a:p>
            <a:r>
              <a:rPr lang="en-US" b="1" dirty="0" smtClean="0"/>
              <a:t>Nationally: </a:t>
            </a:r>
            <a:r>
              <a:rPr lang="en-US" dirty="0" smtClean="0"/>
              <a:t>More </a:t>
            </a:r>
            <a:r>
              <a:rPr lang="en-US" dirty="0"/>
              <a:t>than 1.5 million children live in families without a home </a:t>
            </a:r>
            <a:endParaRPr lang="en-US" dirty="0" smtClean="0"/>
          </a:p>
          <a:p>
            <a:pPr marL="0" indent="0">
              <a:buNone/>
            </a:pPr>
            <a:endParaRPr lang="en-US" dirty="0" smtClean="0"/>
          </a:p>
          <a:p>
            <a:r>
              <a:rPr lang="en-US" b="1" dirty="0" smtClean="0"/>
              <a:t>Missoula: </a:t>
            </a:r>
            <a:r>
              <a:rPr lang="en-US" dirty="0" smtClean="0"/>
              <a:t>Half </a:t>
            </a:r>
            <a:r>
              <a:rPr lang="en-US" dirty="0"/>
              <a:t>of the homeless are families, </a:t>
            </a:r>
            <a:r>
              <a:rPr lang="en-US" dirty="0" smtClean="0"/>
              <a:t>and are </a:t>
            </a:r>
            <a:r>
              <a:rPr lang="en-US" dirty="0"/>
              <a:t>the fastest-growing population of homeless people in the U.S. and in </a:t>
            </a:r>
            <a:r>
              <a:rPr lang="en-US" dirty="0" smtClean="0"/>
              <a:t>Montana </a:t>
            </a:r>
          </a:p>
          <a:p>
            <a:pPr lvl="1"/>
            <a:r>
              <a:rPr lang="en-US" sz="1200" dirty="0" smtClean="0"/>
              <a:t>(</a:t>
            </a:r>
            <a:r>
              <a:rPr lang="en-US" sz="1200" dirty="0"/>
              <a:t>Missoula County Public Health Department, 2012) </a:t>
            </a:r>
            <a:endParaRPr lang="en-US" sz="1200" dirty="0"/>
          </a:p>
        </p:txBody>
      </p:sp>
    </p:spTree>
    <p:extLst>
      <p:ext uri="{BB962C8B-B14F-4D97-AF65-F5344CB8AC3E}">
        <p14:creationId xmlns:p14="http://schemas.microsoft.com/office/powerpoint/2010/main" val="3658259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a:t>
            </a:r>
            <a:endParaRPr lang="en-US" dirty="0"/>
          </a:p>
        </p:txBody>
      </p:sp>
      <p:sp>
        <p:nvSpPr>
          <p:cNvPr id="3" name="Content Placeholder 2"/>
          <p:cNvSpPr>
            <a:spLocks noGrp="1"/>
          </p:cNvSpPr>
          <p:nvPr>
            <p:ph idx="1"/>
          </p:nvPr>
        </p:nvSpPr>
        <p:spPr/>
        <p:txBody>
          <a:bodyPr>
            <a:normAutofit lnSpcReduction="10000"/>
          </a:bodyPr>
          <a:lstStyle/>
          <a:p>
            <a:pPr lvl="0"/>
            <a:r>
              <a:rPr lang="en-US" dirty="0"/>
              <a:t>What effect does homelessness have on Missoula children’s mental (cognitive), emotional and social well-being</a:t>
            </a:r>
            <a:r>
              <a:rPr lang="en-US" dirty="0" smtClean="0"/>
              <a:t>?</a:t>
            </a:r>
          </a:p>
          <a:p>
            <a:pPr lvl="0"/>
            <a:endParaRPr lang="en-US" dirty="0"/>
          </a:p>
          <a:p>
            <a:pPr lvl="0"/>
            <a:r>
              <a:rPr lang="en-US" dirty="0"/>
              <a:t>What interventions are in place in Missoula to reduce the effects of homelessness on children</a:t>
            </a:r>
            <a:r>
              <a:rPr lang="en-US" dirty="0" smtClean="0"/>
              <a:t>?</a:t>
            </a:r>
          </a:p>
          <a:p>
            <a:pPr lvl="0"/>
            <a:endParaRPr lang="en-US" dirty="0"/>
          </a:p>
          <a:p>
            <a:pPr lvl="0"/>
            <a:r>
              <a:rPr lang="en-US" dirty="0"/>
              <a:t>What are the barriers to addressing the problem of homelessness in Missoula.</a:t>
            </a:r>
          </a:p>
          <a:p>
            <a:pPr marL="0" indent="0">
              <a:buNone/>
            </a:pPr>
            <a:endParaRPr lang="en-US" dirty="0"/>
          </a:p>
        </p:txBody>
      </p:sp>
    </p:spTree>
    <p:extLst>
      <p:ext uri="{BB962C8B-B14F-4D97-AF65-F5344CB8AC3E}">
        <p14:creationId xmlns:p14="http://schemas.microsoft.com/office/powerpoint/2010/main" val="4192269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Methods</a:t>
            </a:r>
            <a:endParaRPr lang="en-US" dirty="0"/>
          </a:p>
        </p:txBody>
      </p:sp>
      <p:sp>
        <p:nvSpPr>
          <p:cNvPr id="3" name="Content Placeholder 2"/>
          <p:cNvSpPr>
            <a:spLocks noGrp="1"/>
          </p:cNvSpPr>
          <p:nvPr>
            <p:ph idx="1"/>
          </p:nvPr>
        </p:nvSpPr>
        <p:spPr/>
        <p:txBody>
          <a:bodyPr>
            <a:normAutofit/>
          </a:bodyPr>
          <a:lstStyle/>
          <a:p>
            <a:r>
              <a:rPr lang="en-US" sz="3600" dirty="0" smtClean="0"/>
              <a:t>Literary Analysis</a:t>
            </a:r>
          </a:p>
          <a:p>
            <a:endParaRPr lang="en-US" sz="3600" dirty="0" smtClean="0"/>
          </a:p>
          <a:p>
            <a:r>
              <a:rPr lang="en-US" sz="3600" dirty="0" smtClean="0"/>
              <a:t>Qualitative Data Analysis</a:t>
            </a:r>
          </a:p>
          <a:p>
            <a:pPr lvl="1"/>
            <a:r>
              <a:rPr lang="en-US" sz="3600" dirty="0" smtClean="0"/>
              <a:t>5 Key Informant Interviews</a:t>
            </a:r>
          </a:p>
          <a:p>
            <a:pPr lvl="2"/>
            <a:r>
              <a:rPr lang="en-US" sz="3600" dirty="0"/>
              <a:t>January 2016 through March 2016</a:t>
            </a:r>
            <a:endParaRPr lang="en-US" sz="3600" dirty="0"/>
          </a:p>
        </p:txBody>
      </p:sp>
    </p:spTree>
    <p:extLst>
      <p:ext uri="{BB962C8B-B14F-4D97-AF65-F5344CB8AC3E}">
        <p14:creationId xmlns:p14="http://schemas.microsoft.com/office/powerpoint/2010/main" val="4036646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pPr marL="0" indent="0" algn="ctr">
              <a:buNone/>
            </a:pPr>
            <a:r>
              <a:rPr lang="en-US" b="1" dirty="0"/>
              <a:t>Theme One:  Academic Struggles are Common   </a:t>
            </a:r>
            <a:endParaRPr lang="en-US" dirty="0"/>
          </a:p>
          <a:p>
            <a:pPr marL="0" indent="0">
              <a:buNone/>
            </a:pPr>
            <a:endParaRPr lang="en-US" i="1" dirty="0" smtClean="0"/>
          </a:p>
          <a:p>
            <a:pPr marL="0" indent="0">
              <a:buNone/>
            </a:pPr>
            <a:r>
              <a:rPr lang="en-US" i="1" dirty="0" smtClean="0"/>
              <a:t>“</a:t>
            </a:r>
            <a:r>
              <a:rPr lang="en-US" i="1" dirty="0"/>
              <a:t>Being homeless is like having a learning disability imposed on them. It makes academics even harder for a homeless child. In the hierarchy of needs, academics will come after basic needs.” (KI 3)</a:t>
            </a:r>
            <a:endParaRPr lang="en-US" dirty="0"/>
          </a:p>
          <a:p>
            <a:endParaRPr lang="en-US" dirty="0"/>
          </a:p>
        </p:txBody>
      </p:sp>
    </p:spTree>
    <p:extLst>
      <p:ext uri="{BB962C8B-B14F-4D97-AF65-F5344CB8AC3E}">
        <p14:creationId xmlns:p14="http://schemas.microsoft.com/office/powerpoint/2010/main" val="839017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pPr marL="0" indent="0" algn="ctr">
              <a:buNone/>
            </a:pPr>
            <a:r>
              <a:rPr lang="en-US" b="1" dirty="0"/>
              <a:t>Theme Two: Emotional and Social Issues Occur </a:t>
            </a:r>
            <a:r>
              <a:rPr lang="en-US" b="1" dirty="0" smtClean="0"/>
              <a:t>Often</a:t>
            </a:r>
          </a:p>
          <a:p>
            <a:pPr marL="0" indent="0">
              <a:buNone/>
            </a:pPr>
            <a:endParaRPr lang="en-US" i="1" dirty="0" smtClean="0"/>
          </a:p>
          <a:p>
            <a:pPr marL="0" indent="0">
              <a:buNone/>
            </a:pPr>
            <a:r>
              <a:rPr lang="en-US" i="1" dirty="0" smtClean="0"/>
              <a:t>“</a:t>
            </a:r>
            <a:r>
              <a:rPr lang="en-US" i="1" dirty="0"/>
              <a:t>These children take on an adult level of commitment, and are left feeling stressed and anxious. Homeless children handle more responsibility than the average child their age.” (KI 5)</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11724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pPr marL="0" indent="0" algn="ctr">
              <a:buNone/>
            </a:pPr>
            <a:r>
              <a:rPr lang="en-US" b="1" dirty="0"/>
              <a:t>Theme Three: Lack of Funding for Organizations that Address Homelessness</a:t>
            </a:r>
            <a:endParaRPr lang="en-US" dirty="0"/>
          </a:p>
          <a:p>
            <a:pPr marL="0" indent="0">
              <a:buNone/>
            </a:pPr>
            <a:endParaRPr lang="en-US" i="1" dirty="0" smtClean="0"/>
          </a:p>
          <a:p>
            <a:pPr marL="0" indent="0">
              <a:buNone/>
            </a:pPr>
            <a:r>
              <a:rPr lang="en-US" i="1" dirty="0" smtClean="0"/>
              <a:t>“</a:t>
            </a:r>
            <a:r>
              <a:rPr lang="en-US" i="1" dirty="0"/>
              <a:t>Lack of money is one of the biggest barriers. Bad outcomes occur when you take away the support. These organizations rely on the money to come in each year to serve the populations.” (KI 3)</a:t>
            </a:r>
            <a:endParaRPr lang="en-US" dirty="0"/>
          </a:p>
          <a:p>
            <a:pPr marL="0" indent="0">
              <a:buNone/>
            </a:pPr>
            <a:endParaRPr lang="en-US" dirty="0"/>
          </a:p>
        </p:txBody>
      </p:sp>
    </p:spTree>
    <p:extLst>
      <p:ext uri="{BB962C8B-B14F-4D97-AF65-F5344CB8AC3E}">
        <p14:creationId xmlns:p14="http://schemas.microsoft.com/office/powerpoint/2010/main" val="894255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pPr marL="0" indent="0" algn="ctr">
              <a:buNone/>
            </a:pPr>
            <a:r>
              <a:rPr lang="en-US" b="1" dirty="0"/>
              <a:t>Theme Four: Stigma Halting </a:t>
            </a:r>
            <a:r>
              <a:rPr lang="en-US" b="1" dirty="0" smtClean="0"/>
              <a:t>Progress</a:t>
            </a:r>
          </a:p>
          <a:p>
            <a:pPr marL="0" indent="0">
              <a:buNone/>
            </a:pPr>
            <a:endParaRPr lang="en-US" i="1" dirty="0" smtClean="0"/>
          </a:p>
          <a:p>
            <a:pPr marL="0" indent="0">
              <a:buNone/>
            </a:pPr>
            <a:r>
              <a:rPr lang="en-US" i="1" dirty="0" smtClean="0"/>
              <a:t>“</a:t>
            </a:r>
            <a:r>
              <a:rPr lang="en-US" i="1" dirty="0"/>
              <a:t>The stigma of parents having to say they failed is a big issue. It prevents families from attempting to get the help that is offered in Missoula. It even prevents children from asking for help.” (KI 4)</a:t>
            </a:r>
            <a:endParaRPr lang="en-US" dirty="0"/>
          </a:p>
          <a:p>
            <a:pPr marL="0" indent="0">
              <a:buNone/>
            </a:pPr>
            <a:endParaRPr lang="en-US" dirty="0"/>
          </a:p>
        </p:txBody>
      </p:sp>
    </p:spTree>
    <p:extLst>
      <p:ext uri="{BB962C8B-B14F-4D97-AF65-F5344CB8AC3E}">
        <p14:creationId xmlns:p14="http://schemas.microsoft.com/office/powerpoint/2010/main" val="3370939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b="1" dirty="0"/>
              <a:t>Theme Five: Missoula Helping the Homeless Children</a:t>
            </a:r>
            <a:endParaRPr lang="en-US" dirty="0"/>
          </a:p>
          <a:p>
            <a:pPr marL="0" indent="0">
              <a:buNone/>
            </a:pPr>
            <a:endParaRPr lang="en-US" i="1" dirty="0" smtClean="0"/>
          </a:p>
          <a:p>
            <a:pPr marL="0" indent="0">
              <a:buNone/>
            </a:pPr>
            <a:r>
              <a:rPr lang="en-US" i="1" dirty="0" smtClean="0"/>
              <a:t>“</a:t>
            </a:r>
            <a:r>
              <a:rPr lang="en-US" i="1" dirty="0"/>
              <a:t>Although there are many services in Missoula, homeless families and children are still an underserved population. Many services they do not have access to because of different barriers, including time limits or definitions of homelessness.” </a:t>
            </a:r>
            <a:r>
              <a:rPr lang="en-US" dirty="0"/>
              <a:t>(</a:t>
            </a:r>
            <a:r>
              <a:rPr lang="en-US" i="1" dirty="0"/>
              <a:t>KI 4)</a:t>
            </a:r>
            <a:r>
              <a:rPr lang="en-US" dirty="0"/>
              <a:t>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460874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1380</TotalTime>
  <Words>509</Words>
  <Application>Microsoft Office PowerPoint</Application>
  <PresentationFormat>On-screen Show (4:3)</PresentationFormat>
  <Paragraphs>90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Aspect</vt:lpstr>
      <vt:lpstr>Missoula’s Homeless Children: Effects of Homelessness on Mental, Emotional  and Social Health</vt:lpstr>
      <vt:lpstr>Did you know?</vt:lpstr>
      <vt:lpstr>Research Questions</vt:lpstr>
      <vt:lpstr>Research Methods</vt:lpstr>
      <vt:lpstr>Results</vt:lpstr>
      <vt:lpstr>Results</vt:lpstr>
      <vt:lpstr>Results</vt:lpstr>
      <vt:lpstr>Results</vt:lpstr>
      <vt:lpstr>Results</vt:lpstr>
      <vt:lpstr>Discussion</vt:lpstr>
      <vt:lpstr>Discussion</vt:lpstr>
      <vt:lpstr>Discussion</vt:lpstr>
      <vt:lpstr>Significance</vt:lpstr>
      <vt:lpstr>Questions?</vt:lpstr>
      <vt:lpstr>Sources Cited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Sarah</cp:lastModifiedBy>
  <cp:revision>15</cp:revision>
  <dcterms:created xsi:type="dcterms:W3CDTF">2016-04-11T22:44:48Z</dcterms:created>
  <dcterms:modified xsi:type="dcterms:W3CDTF">2016-04-12T21:45:46Z</dcterms:modified>
</cp:coreProperties>
</file>