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2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9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5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7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3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6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E4B73-F795-47C1-97CB-B52F1F43AD7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49AC-1756-4ED0-9A44-EDCE2601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reasury.gov/resource-center/sanctions/Programs/Documents/jcpoa_faqs.pdf" TargetMode="External"/><Relationship Id="rId3" Type="http://schemas.openxmlformats.org/officeDocument/2006/relationships/hyperlink" Target="https://www.state.gov/documents/organization/245318.pdf" TargetMode="External"/><Relationship Id="rId7" Type="http://schemas.openxmlformats.org/officeDocument/2006/relationships/hyperlink" Target="https://www.state.gov/documents/organization/245324.pdf" TargetMode="External"/><Relationship Id="rId2" Type="http://schemas.openxmlformats.org/officeDocument/2006/relationships/hyperlink" Target="https://www.state.gov/documents/organization/24531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ate.gov/documents/organization/245323.pdf" TargetMode="External"/><Relationship Id="rId5" Type="http://schemas.openxmlformats.org/officeDocument/2006/relationships/hyperlink" Target="https://www.state.gov/documents/organization/245322.pdf" TargetMode="External"/><Relationship Id="rId4" Type="http://schemas.openxmlformats.org/officeDocument/2006/relationships/hyperlink" Target="https://www.state.gov/documents/organization/24532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Mikaela Koski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9900" y="2090172"/>
            <a:ext cx="76242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Iran Nuclear Agreement: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Good Choice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Bad Deal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0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Helpful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Preamble and General Provisions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ANNEX I: Nuclear Related Commitments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ANNEX II: Sanctions Related Commitments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ANNEX III: Civil Nuclear Cooperation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ANNEX IV: Joint Commission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ANNEX V: Implementation Plan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Treasury Explanation of Sanctions Relief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14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590800"/>
            <a:ext cx="5029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Betrayal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27" y="1842661"/>
            <a:ext cx="3435266" cy="4525963"/>
          </a:xfrm>
        </p:spPr>
      </p:pic>
      <p:sp>
        <p:nvSpPr>
          <p:cNvPr id="5" name="TextBox 4"/>
          <p:cNvSpPr txBox="1"/>
          <p:nvPr/>
        </p:nvSpPr>
        <p:spPr>
          <a:xfrm>
            <a:off x="542812" y="2819400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Anglo-Iranian Oil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Mohammad Mossadeq and Oil Nationalization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CIA-led Coup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40927" y="6368624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http://myhero.com/images/guest/g278342/hero102940/1101520107_400.jpg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838200" y="0"/>
            <a:ext cx="7479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Loss of Iranian Trust: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CIA Coup -- 1953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7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664" y="2881062"/>
            <a:ext cx="6286500" cy="3533775"/>
          </a:xfrm>
        </p:spPr>
      </p:pic>
      <p:sp>
        <p:nvSpPr>
          <p:cNvPr id="5" name="TextBox 4"/>
          <p:cNvSpPr txBox="1"/>
          <p:nvPr/>
        </p:nvSpPr>
        <p:spPr>
          <a:xfrm>
            <a:off x="762000" y="16764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444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One Event, </a:t>
            </a:r>
            <a:r>
              <a:rPr lang="en-US" sz="3200" dirty="0"/>
              <a:t>T</a:t>
            </a:r>
            <a:r>
              <a:rPr lang="en-US" sz="3200" dirty="0" smtClean="0"/>
              <a:t>wo Perceptions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6414837"/>
            <a:ext cx="6061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http://ichef.bbci.co.uk/news/660/cpsprodpb/D653/production/_87376845_008125466-1.jpg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09600" y="0"/>
            <a:ext cx="82132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Loss of American Trust: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Hostage Crisis -- 1979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02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124200"/>
            <a:ext cx="5029200" cy="3400425"/>
          </a:xfrm>
        </p:spPr>
      </p:pic>
      <p:sp>
        <p:nvSpPr>
          <p:cNvPr id="5" name="TextBox 4"/>
          <p:cNvSpPr txBox="1"/>
          <p:nvPr/>
        </p:nvSpPr>
        <p:spPr>
          <a:xfrm>
            <a:off x="457200" y="20574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Iran as “Axis of Evil”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Mutual Enemy: Taliban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6546365"/>
            <a:ext cx="541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http://www-tc.pbs.org/wgbh/pages/frontline/tehranbureau/BushAxisOfEvil2002.jpg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679862" y="152400"/>
            <a:ext cx="57842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Bonding Over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Common Enemy?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782035"/>
            <a:ext cx="8229600" cy="5029200"/>
          </a:xfrm>
        </p:spPr>
        <p:txBody>
          <a:bodyPr/>
          <a:lstStyle/>
          <a:p>
            <a:r>
              <a:rPr lang="en-US" dirty="0" smtClean="0"/>
              <a:t>Restrictions on Nuclear Capabilities</a:t>
            </a:r>
          </a:p>
          <a:p>
            <a:pPr lvl="1"/>
            <a:r>
              <a:rPr lang="en-US" dirty="0" smtClean="0"/>
              <a:t>Limits enrichment level to 3.67%</a:t>
            </a:r>
          </a:p>
          <a:p>
            <a:pPr lvl="1"/>
            <a:r>
              <a:rPr lang="en-US" dirty="0" smtClean="0"/>
              <a:t>Reduces stockpile 98%</a:t>
            </a:r>
          </a:p>
          <a:p>
            <a:pPr lvl="1"/>
            <a:r>
              <a:rPr lang="en-US" dirty="0" smtClean="0"/>
              <a:t>Restricts Iran from obtaining certain elements</a:t>
            </a:r>
          </a:p>
          <a:p>
            <a:pPr lvl="1"/>
            <a:r>
              <a:rPr lang="en-US" dirty="0" smtClean="0"/>
              <a:t>Breakout length: 1 year</a:t>
            </a:r>
            <a:endParaRPr lang="en-US" dirty="0"/>
          </a:p>
          <a:p>
            <a:pPr lvl="0"/>
            <a:r>
              <a:rPr lang="en-US" dirty="0">
                <a:solidFill>
                  <a:prstClr val="black"/>
                </a:solidFill>
              </a:rPr>
              <a:t>Sanctions Relief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Nuclear Related Economic Sanctions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Terrorism and Human Rights Sanctions Remain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$100 billion of unfrozen assets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27709"/>
            <a:ext cx="8153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Road to Reconciliation: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JCPOA Provisions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93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+mn-cs"/>
              </a:rPr>
              <a:t>JCPOA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+mn-cs"/>
              </a:rPr>
              <a:t>Provisions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Implementation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IAEA Monitoring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Joint Commission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No veto power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Cooperation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Modernization and Alteration Projects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Scientific Exchange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Nuclear Safety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Medical </a:t>
            </a:r>
            <a:r>
              <a:rPr lang="en-US" dirty="0" smtClean="0">
                <a:solidFill>
                  <a:prstClr val="black"/>
                </a:solidFill>
              </a:rPr>
              <a:t>Research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8" y="1752601"/>
            <a:ext cx="8229600" cy="1905000"/>
          </a:xfrm>
        </p:spPr>
        <p:txBody>
          <a:bodyPr/>
          <a:lstStyle/>
          <a:p>
            <a:r>
              <a:rPr lang="en-US" dirty="0" smtClean="0"/>
              <a:t>US Navy members released: January 13, 2015</a:t>
            </a:r>
          </a:p>
          <a:p>
            <a:r>
              <a:rPr lang="en-US" dirty="0" smtClean="0"/>
              <a:t>Implementation Day: January 16, 2015</a:t>
            </a:r>
          </a:p>
          <a:p>
            <a:r>
              <a:rPr lang="en-US" dirty="0" smtClean="0"/>
              <a:t>Prisoner-Swap: January 16, 2015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8142" y="6927"/>
            <a:ext cx="64677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Baby Steps: 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Recent Developments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48" y="3657601"/>
            <a:ext cx="4851860" cy="27318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1248" y="6389408"/>
            <a:ext cx="485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http://i2.cdn.turner.com/cnnnext/dam/assets/160117130018-t1-iran-3-prisoner-swap-large-169.jpg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810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870" y="2819400"/>
            <a:ext cx="86393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Iran Nuclear Agreement: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good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Choice or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bad 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Deal?</a:t>
            </a:r>
          </a:p>
        </p:txBody>
      </p:sp>
    </p:spTree>
    <p:extLst>
      <p:ext uri="{BB962C8B-B14F-4D97-AF65-F5344CB8AC3E}">
        <p14:creationId xmlns:p14="http://schemas.microsoft.com/office/powerpoint/2010/main" val="7386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231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JCPOA Provisions (cont.)</vt:lpstr>
      <vt:lpstr>PowerPoint Presentation</vt:lpstr>
      <vt:lpstr>PowerPoint Presentation</vt:lpstr>
      <vt:lpstr>Helpful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Iran Nuclear Agreement: Bad Choice or Good Deal?</dc:title>
  <dc:creator>koskim</dc:creator>
  <cp:lastModifiedBy>koskim</cp:lastModifiedBy>
  <cp:revision>15</cp:revision>
  <dcterms:created xsi:type="dcterms:W3CDTF">2016-04-11T20:19:13Z</dcterms:created>
  <dcterms:modified xsi:type="dcterms:W3CDTF">2016-04-13T04:55:25Z</dcterms:modified>
</cp:coreProperties>
</file>