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9"/>
  </p:notesMasterIdLst>
  <p:sldIdLst>
    <p:sldId id="256" r:id="rId2"/>
    <p:sldId id="290" r:id="rId3"/>
    <p:sldId id="289" r:id="rId4"/>
    <p:sldId id="274" r:id="rId5"/>
    <p:sldId id="297" r:id="rId6"/>
    <p:sldId id="261" r:id="rId7"/>
    <p:sldId id="275" r:id="rId8"/>
    <p:sldId id="257" r:id="rId9"/>
    <p:sldId id="265" r:id="rId10"/>
    <p:sldId id="277" r:id="rId11"/>
    <p:sldId id="278" r:id="rId12"/>
    <p:sldId id="279" r:id="rId13"/>
    <p:sldId id="291" r:id="rId14"/>
    <p:sldId id="258" r:id="rId15"/>
    <p:sldId id="266" r:id="rId16"/>
    <p:sldId id="280" r:id="rId17"/>
    <p:sldId id="281" r:id="rId18"/>
    <p:sldId id="282" r:id="rId19"/>
    <p:sldId id="292" r:id="rId20"/>
    <p:sldId id="259" r:id="rId21"/>
    <p:sldId id="267" r:id="rId22"/>
    <p:sldId id="283" r:id="rId23"/>
    <p:sldId id="284" r:id="rId24"/>
    <p:sldId id="285" r:id="rId25"/>
    <p:sldId id="293" r:id="rId26"/>
    <p:sldId id="29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1382" autoAdjust="0"/>
  </p:normalViewPr>
  <p:slideViewPr>
    <p:cSldViewPr snapToGrid="0">
      <p:cViewPr varScale="1">
        <p:scale>
          <a:sx n="68" d="100"/>
          <a:sy n="68" d="100"/>
        </p:scale>
        <p:origin x="612" y="66"/>
      </p:cViewPr>
      <p:guideLst/>
    </p:cSldViewPr>
  </p:slideViewPr>
  <p:outlineViewPr>
    <p:cViewPr>
      <p:scale>
        <a:sx n="33" d="100"/>
        <a:sy n="33" d="100"/>
      </p:scale>
      <p:origin x="0" y="-33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E103D-E24E-4589-A223-5E1030003E8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1560-C2F5-45D5-91F4-BD14D1303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body</a:t>
            </a:r>
            <a:r>
              <a:rPr lang="en-US" baseline="0" dirty="0" smtClean="0"/>
              <a:t> of research on the sociology of film suggests: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just a few of the examples, demonstrating how critical film is in both reflecting and shaping values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analyzing the relationship between depiction of Russian villains and the current political attitudes, I hoped to find a correlation between the era-centric beliefs and the media representation.  Ultimately, I think these relationships are critical in understanding how important film is in shaping the American public’s view of Russia.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34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r>
              <a:rPr lang="en-US" baseline="0" dirty="0" smtClean="0"/>
              <a:t> Dawn commies and destruction of Colorado</a:t>
            </a:r>
          </a:p>
          <a:p>
            <a:r>
              <a:rPr lang="en-US" baseline="0" dirty="0" smtClean="0"/>
              <a:t>Mikhail Rostov (Invasion) example of USSR overkill</a:t>
            </a:r>
          </a:p>
          <a:p>
            <a:r>
              <a:rPr lang="en-US" baseline="0" dirty="0" smtClean="0"/>
              <a:t>General </a:t>
            </a:r>
            <a:r>
              <a:rPr lang="en-US" baseline="0" dirty="0" err="1" smtClean="0"/>
              <a:t>Orlov</a:t>
            </a:r>
            <a:r>
              <a:rPr lang="en-US" baseline="0" dirty="0" smtClean="0"/>
              <a:t> (feat.) and intention to KILL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4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Invasion + Red Dawn w/ actual</a:t>
            </a:r>
            <a:r>
              <a:rPr lang="en-US" baseline="0" dirty="0" smtClean="0"/>
              <a:t> invasions, </a:t>
            </a:r>
            <a:r>
              <a:rPr lang="en-US" baseline="0" dirty="0" err="1" smtClean="0"/>
              <a:t>Octopussy</a:t>
            </a:r>
            <a:r>
              <a:rPr lang="en-US" baseline="0" dirty="0" smtClean="0"/>
              <a:t> + invasion to invade Western 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6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Colorado high schoolers, Chuck Norris, Rocky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33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Rising international</a:t>
            </a:r>
            <a:r>
              <a:rPr lang="en-US" baseline="0" dirty="0" smtClean="0"/>
              <a:t> aggression of USSR made them excellent villains on the global stage for Hollywood to then characterize.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6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9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29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 aggressive, just</a:t>
            </a:r>
            <a:r>
              <a:rPr lang="en-US" baseline="0" dirty="0" smtClean="0"/>
              <a:t> with more developed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84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Gallup polls – drastic decrease in US approval rating of Russia, in line w/ Putin’s rise</a:t>
            </a:r>
          </a:p>
          <a:p>
            <a:r>
              <a:rPr lang="en-US" dirty="0" smtClean="0"/>
              <a:t>Again, return to aggressive Russian action posits</a:t>
            </a:r>
            <a:r>
              <a:rPr lang="en-US" baseline="0" dirty="0" smtClean="0"/>
              <a:t> them as an international villain</a:t>
            </a:r>
          </a:p>
          <a:p>
            <a:r>
              <a:rPr lang="en-US" baseline="0" dirty="0" smtClean="0"/>
              <a:t>Lack of economic impact on US from </a:t>
            </a:r>
            <a:r>
              <a:rPr lang="en-US" baseline="0" dirty="0" err="1" smtClean="0"/>
              <a:t>villanization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9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criteria:</a:t>
            </a:r>
          </a:p>
          <a:p>
            <a:r>
              <a:rPr lang="en-US" dirty="0" smtClean="0"/>
              <a:t>1</a:t>
            </a:r>
            <a:r>
              <a:rPr lang="en-US" baseline="0" dirty="0" smtClean="0"/>
              <a:t> – featured a Russian antagonist, which I found was actually somewhat varied in terms of how villainous they actually were.</a:t>
            </a:r>
          </a:p>
          <a:p>
            <a:r>
              <a:rPr lang="en-US" baseline="0" dirty="0" smtClean="0"/>
              <a:t>2 – be contemporary for that time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– no Bridge of Spies)</a:t>
            </a:r>
          </a:p>
          <a:p>
            <a:r>
              <a:rPr lang="en-US" baseline="0" dirty="0" smtClean="0"/>
              <a:t>3 – be produced in the US, with the James bond exception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6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1960s – ALL novel adaptations,</a:t>
            </a:r>
            <a:r>
              <a:rPr lang="en-US" baseline="0" dirty="0" smtClean="0"/>
              <a:t> not intentional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r>
              <a:rPr lang="en-US" baseline="0" dirty="0" smtClean="0"/>
              <a:t> official/Russians loyal to their country rarely seen</a:t>
            </a:r>
          </a:p>
          <a:p>
            <a:r>
              <a:rPr lang="en-US" baseline="0" dirty="0" smtClean="0"/>
              <a:t>Rosa </a:t>
            </a:r>
            <a:r>
              <a:rPr lang="en-US" baseline="0" dirty="0" err="1" smtClean="0"/>
              <a:t>Klebb</a:t>
            </a:r>
            <a:r>
              <a:rPr lang="en-US" baseline="0" dirty="0" smtClean="0"/>
              <a:t> (From Russia) and Boris </a:t>
            </a:r>
            <a:r>
              <a:rPr lang="en-US" baseline="0" dirty="0" err="1" smtClean="0"/>
              <a:t>Vaslov</a:t>
            </a:r>
            <a:r>
              <a:rPr lang="en-US" baseline="0" dirty="0" smtClean="0"/>
              <a:t> (Ice Station) examples of traitors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Sympathetic</a:t>
            </a:r>
            <a:r>
              <a:rPr lang="en-US" baseline="0" dirty="0" smtClean="0"/>
              <a:t> Russians in TRACTRAC examples, some extent in Zebra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6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four films featured this fear of nuclear fallout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61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0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1560-C2F5-45D5-91F4-BD14D1303F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40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0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05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11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08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23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0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6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5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7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AB7AA-FB88-4C22-9878-DF6049ED933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BEBB-144F-412F-B840-4F6348B4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9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081" y="2655332"/>
            <a:ext cx="7002396" cy="1373070"/>
          </a:xfrm>
        </p:spPr>
        <p:txBody>
          <a:bodyPr/>
          <a:lstStyle/>
          <a:p>
            <a:r>
              <a:rPr lang="en-US" b="1" i="1" dirty="0" err="1" smtClean="0"/>
              <a:t>Ruskis</a:t>
            </a:r>
            <a:r>
              <a:rPr lang="en-US" b="1" i="1" dirty="0" smtClean="0"/>
              <a:t> in Hollywood  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081" y="4812051"/>
            <a:ext cx="9927771" cy="1117687"/>
          </a:xfrm>
        </p:spPr>
        <p:txBody>
          <a:bodyPr>
            <a:noAutofit/>
          </a:bodyPr>
          <a:lstStyle/>
          <a:p>
            <a:r>
              <a:rPr lang="en-US" sz="2400" dirty="0" smtClean="0"/>
              <a:t>Historical Stereotypes and Clichés of Russians in American Cinema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19" y="2655332"/>
            <a:ext cx="1469570" cy="14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1960s – The Antagonistic Russian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4285378" cy="3599315"/>
          </a:xfrm>
        </p:spPr>
        <p:txBody>
          <a:bodyPr anchor="t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n invisible Russian presence</a:t>
            </a:r>
          </a:p>
          <a:p>
            <a:endParaRPr lang="en-US" sz="3000" dirty="0" smtClean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Russians rarely seen, but always looming</a:t>
            </a:r>
          </a:p>
          <a:p>
            <a:endParaRPr lang="en-US" sz="3000" dirty="0" smtClean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Russian characters are typically traitors</a:t>
            </a:r>
            <a:endParaRPr lang="en-US" sz="3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r="7595"/>
          <a:stretch>
            <a:fillRect/>
          </a:stretch>
        </p:blipFill>
        <p:spPr>
          <a:xfrm>
            <a:off x="5485926" y="2336873"/>
            <a:ext cx="6401926" cy="424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1960s – Survival of the US Way of Life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4463177" cy="3599315"/>
          </a:xfrm>
        </p:spPr>
        <p:txBody>
          <a:bodyPr anchor="t"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Focus on survival of the US as a country</a:t>
            </a:r>
          </a:p>
          <a:p>
            <a:endParaRPr lang="en-US" sz="3000" dirty="0" smtClean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Sympathetic American characters overcome traitorous Russians</a:t>
            </a:r>
          </a:p>
          <a:p>
            <a:endParaRPr lang="en-US" sz="3000" dirty="0" smtClean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Russians occasionally work with US to preserve US life</a:t>
            </a:r>
            <a:endParaRPr lang="en-US" sz="3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5506"/>
          <a:stretch/>
        </p:blipFill>
        <p:spPr>
          <a:xfrm>
            <a:off x="5329646" y="2186860"/>
            <a:ext cx="6636581" cy="44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1960s – Threat of Nuclear Armageddon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Nuclear war and mutually assured destruction is the real enemy</a:t>
            </a:r>
          </a:p>
          <a:p>
            <a:endParaRPr lang="en-US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Constant fear of nuclear bombing</a:t>
            </a:r>
            <a:endParaRPr lang="en-US" sz="3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" t="12662" r="3939" b="12497"/>
          <a:stretch/>
        </p:blipFill>
        <p:spPr>
          <a:xfrm>
            <a:off x="4797268" y="2586480"/>
            <a:ext cx="7114646" cy="3100100"/>
          </a:xfrm>
        </p:spPr>
      </p:pic>
    </p:spTree>
    <p:extLst>
      <p:ext uri="{BB962C8B-B14F-4D97-AF65-F5344CB8AC3E}">
        <p14:creationId xmlns:p14="http://schemas.microsoft.com/office/powerpoint/2010/main" val="6589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US </a:t>
            </a:r>
            <a:r>
              <a:rPr lang="en-US" dirty="0" smtClean="0"/>
              <a:t>ATTITUDES IN THE 1960s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26" y="2223914"/>
            <a:ext cx="6542751" cy="43447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104" y="2336872"/>
            <a:ext cx="4707604" cy="35993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Fear of Nuclear Destruction</a:t>
            </a:r>
          </a:p>
          <a:p>
            <a:endParaRPr lang="en-US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Lack of desire to villainize Russians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Ian Fleming &amp; </a:t>
            </a:r>
            <a:r>
              <a:rPr lang="en-US" sz="2600" i="1" dirty="0" smtClean="0"/>
              <a:t>the Russians are Coming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2027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214795"/>
              </p:ext>
            </p:extLst>
          </p:nvPr>
        </p:nvGraphicFramePr>
        <p:xfrm>
          <a:off x="0" y="-4"/>
          <a:ext cx="12192000" cy="263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6901"/>
                <a:gridCol w="6105099"/>
              </a:tblGrid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Film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Year Released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Octopussy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1983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 Dawn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1984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Rocky</a:t>
                      </a:r>
                      <a:r>
                        <a:rPr lang="en-US" sz="2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IV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1985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Invasion USA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1985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98" y="2637386"/>
            <a:ext cx="2719651" cy="4229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0" y="2637386"/>
            <a:ext cx="2744598" cy="4220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74" y="2628737"/>
            <a:ext cx="2695380" cy="4228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49" y="2646340"/>
            <a:ext cx="2683968" cy="422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1980s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639092"/>
            <a:ext cx="10515600" cy="35264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j-lt"/>
                <a:cs typeface="Times New Roman" panose="02020603050405020304" pitchFamily="18" charset="0"/>
              </a:rPr>
              <a:t>The Aggressive Russian</a:t>
            </a:r>
          </a:p>
          <a:p>
            <a:endParaRPr lang="en-US" sz="40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+mj-lt"/>
                <a:cs typeface="Times New Roman" panose="02020603050405020304" pitchFamily="18" charset="0"/>
              </a:rPr>
              <a:t>Intent to destroy US Culture</a:t>
            </a:r>
          </a:p>
          <a:p>
            <a:endParaRPr lang="en-US" sz="4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+mj-lt"/>
                <a:cs typeface="Times New Roman" panose="02020603050405020304" pitchFamily="18" charset="0"/>
              </a:rPr>
              <a:t>Characters symbolic of USSR</a:t>
            </a:r>
          </a:p>
          <a:p>
            <a:pPr marL="0" indent="0">
              <a:buNone/>
            </a:pP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6" y="2263120"/>
            <a:ext cx="3457304" cy="42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1980s – The Aggressive, Destructive Russian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419" y="2307658"/>
            <a:ext cx="4962832" cy="3888241"/>
          </a:xfrm>
        </p:spPr>
        <p:txBody>
          <a:bodyPr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Soviet characters depicted killing/harming an (unnecessary) amount of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Violence as the </a:t>
            </a:r>
            <a:r>
              <a:rPr lang="en-US" sz="2600" i="1" dirty="0" smtClean="0"/>
              <a:t>only</a:t>
            </a:r>
            <a:r>
              <a:rPr lang="en-US" sz="2600" dirty="0" smtClean="0"/>
              <a:t> means to an 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Aggressive without reason</a:t>
            </a:r>
            <a:endParaRPr lang="en-US" sz="2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r="32433"/>
          <a:stretch/>
        </p:blipFill>
        <p:spPr>
          <a:xfrm>
            <a:off x="5643155" y="2307658"/>
            <a:ext cx="6296948" cy="41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1980s – Intent to Destroy 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4355911" cy="3599315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Focus of films are Russian intent to eliminate US as a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Literal invasion of US (with goal of destruction)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3281" r="1961" b="12769"/>
          <a:stretch/>
        </p:blipFill>
        <p:spPr>
          <a:xfrm>
            <a:off x="5759622" y="2161793"/>
            <a:ext cx="6191737" cy="4290631"/>
          </a:xfrm>
        </p:spPr>
      </p:pic>
    </p:spTree>
    <p:extLst>
      <p:ext uri="{BB962C8B-B14F-4D97-AF65-F5344CB8AC3E}">
        <p14:creationId xmlns:p14="http://schemas.microsoft.com/office/powerpoint/2010/main" val="39812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1980s – Characters Symbolic of USSR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4229302" cy="3599315"/>
          </a:xfrm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Proxy examples of the Soviet Union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Symbolic of inevitable defeat of USSR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Plucky American heroes overcoming Soviets</a:t>
            </a:r>
            <a:endParaRPr lang="en-US" sz="26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r="1364"/>
          <a:stretch>
            <a:fillRect/>
          </a:stretch>
        </p:blipFill>
        <p:spPr>
          <a:xfrm>
            <a:off x="5352878" y="2096884"/>
            <a:ext cx="6671184" cy="4425423"/>
          </a:xfrm>
        </p:spPr>
      </p:pic>
    </p:spTree>
    <p:extLst>
      <p:ext uri="{BB962C8B-B14F-4D97-AF65-F5344CB8AC3E}">
        <p14:creationId xmlns:p14="http://schemas.microsoft.com/office/powerpoint/2010/main" val="5322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US </a:t>
            </a:r>
            <a:r>
              <a:rPr lang="en-US" dirty="0" smtClean="0"/>
              <a:t>ATTITUDES IN THE 1980s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79" y="2202673"/>
            <a:ext cx="6073382" cy="43097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4806078" cy="3599317"/>
          </a:xfrm>
        </p:spPr>
        <p:txBody>
          <a:bodyPr anchor="t"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The Moscow Olympics Boycott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Miracle on Ice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The Afghanistan War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Returned hatred of Communism and fear of spies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291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JUSTIFICATION OF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430" y="2680504"/>
            <a:ext cx="1469570" cy="14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420344"/>
              </p:ext>
            </p:extLst>
          </p:nvPr>
        </p:nvGraphicFramePr>
        <p:xfrm>
          <a:off x="0" y="-4"/>
          <a:ext cx="12185580" cy="263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6901"/>
                <a:gridCol w="6098679"/>
              </a:tblGrid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Film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Year Released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Iron Man 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Salt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 Good Day to Die Hard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Jack Ryan: Shadow Recruit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" y="2637690"/>
            <a:ext cx="2864464" cy="4220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82" y="2637689"/>
            <a:ext cx="2848950" cy="4220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24" y="2637688"/>
            <a:ext cx="2828625" cy="4220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67" y="2637690"/>
            <a:ext cx="2841605" cy="422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2010s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467718"/>
            <a:ext cx="10515600" cy="36236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Evil, Plotting Russian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Destruction of US power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Putin-</a:t>
            </a:r>
            <a:r>
              <a:rPr lang="en-US" sz="4000" dirty="0" err="1" smtClean="0"/>
              <a:t>esque</a:t>
            </a:r>
            <a:r>
              <a:rPr lang="en-US" sz="4000" dirty="0" smtClean="0"/>
              <a:t> characters</a:t>
            </a:r>
          </a:p>
          <a:p>
            <a:endParaRPr lang="en-US" sz="4000" dirty="0" smtClean="0"/>
          </a:p>
          <a:p>
            <a:endParaRPr lang="en-US" sz="4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57" y="2467718"/>
            <a:ext cx="5068908" cy="34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2010s – Evil, Plotting Russian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Similar to Russians of the 1980s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More conniving, complex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Shows gradual devolution of villains</a:t>
            </a:r>
            <a:endParaRPr lang="en-US" sz="2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b="134"/>
          <a:stretch>
            <a:fillRect/>
          </a:stretch>
        </p:blipFill>
        <p:spPr>
          <a:xfrm>
            <a:off x="5355771" y="2282568"/>
            <a:ext cx="6610457" cy="43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2010s – Destruction of US power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Eliminating US as a global superpower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Destroy specific part of US power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Economic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Political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USA technology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4" t="-597" r="19139" b="597"/>
          <a:stretch/>
        </p:blipFill>
        <p:spPr>
          <a:xfrm>
            <a:off x="5364722" y="2153993"/>
            <a:ext cx="6600856" cy="43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2010s – Putin-</a:t>
            </a:r>
            <a:r>
              <a:rPr lang="en-US" dirty="0" err="1" smtClean="0"/>
              <a:t>esque</a:t>
            </a:r>
            <a:r>
              <a:rPr lang="en-US" dirty="0" smtClean="0"/>
              <a:t> figures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4173031" cy="3599315"/>
          </a:xfrm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Strong, macho men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Willing to bleed/die for “Mother Russia”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Similar backgrounds to Putin (military/police)</a:t>
            </a:r>
            <a:endParaRPr lang="en-US" sz="26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r="2241"/>
          <a:stretch>
            <a:fillRect/>
          </a:stretch>
        </p:blipFill>
        <p:spPr>
          <a:xfrm>
            <a:off x="5666198" y="2336873"/>
            <a:ext cx="6231701" cy="4133885"/>
          </a:xfrm>
        </p:spPr>
      </p:pic>
    </p:spTree>
    <p:extLst>
      <p:ext uri="{BB962C8B-B14F-4D97-AF65-F5344CB8AC3E}">
        <p14:creationId xmlns:p14="http://schemas.microsoft.com/office/powerpoint/2010/main" val="20551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US </a:t>
            </a:r>
            <a:r>
              <a:rPr lang="en-US" dirty="0" smtClean="0"/>
              <a:t>ATTITUDES Modern Day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4032355" cy="3599317"/>
          </a:xfrm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The Rise of Putin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Decreasing approval ratings of Russia (from US citizens)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Russia is not a major foreign media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5" name="Picture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" b="533"/>
          <a:stretch>
            <a:fillRect/>
          </a:stretch>
        </p:blipFill>
        <p:spPr>
          <a:xfrm>
            <a:off x="5261080" y="2166425"/>
            <a:ext cx="6701037" cy="4444487"/>
          </a:xfrm>
        </p:spPr>
      </p:pic>
    </p:spTree>
    <p:extLst>
      <p:ext uri="{BB962C8B-B14F-4D97-AF65-F5344CB8AC3E}">
        <p14:creationId xmlns:p14="http://schemas.microsoft.com/office/powerpoint/2010/main" val="3620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from sympathetic Russians to overtly evil Russians</a:t>
            </a:r>
          </a:p>
          <a:p>
            <a:r>
              <a:rPr lang="en-US" dirty="0" smtClean="0"/>
              <a:t>Rise of plucky American heroes</a:t>
            </a:r>
            <a:endParaRPr lang="en-US" dirty="0"/>
          </a:p>
          <a:p>
            <a:r>
              <a:rPr lang="en-US" dirty="0" smtClean="0"/>
              <a:t>Opposite results of what I expected to find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3000" dirty="0" smtClean="0"/>
              <a:t>Why does this matter?</a:t>
            </a:r>
          </a:p>
        </p:txBody>
      </p:sp>
    </p:spTree>
    <p:extLst>
      <p:ext uri="{BB962C8B-B14F-4D97-AF65-F5344CB8AC3E}">
        <p14:creationId xmlns:p14="http://schemas.microsoft.com/office/powerpoint/2010/main" val="1167985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430" y="2680504"/>
            <a:ext cx="1469570" cy="14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Influence of Public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46301"/>
            <a:ext cx="10216279" cy="4442068"/>
          </a:xfrm>
        </p:spPr>
        <p:txBody>
          <a:bodyPr>
            <a:noAutofit/>
          </a:bodyPr>
          <a:lstStyle/>
          <a:p>
            <a:r>
              <a:rPr lang="en-US" sz="2600" dirty="0" smtClean="0"/>
              <a:t>Movies reflect general American attitudes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Movies influence those same American views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EXAMPLES FROM EXISTING BODY OF LITERATURE:</a:t>
            </a:r>
          </a:p>
          <a:p>
            <a:pPr lvl="1"/>
            <a:r>
              <a:rPr lang="en-US" sz="2400" dirty="0" smtClean="0"/>
              <a:t>Depiction of masculinity and violence in relation to practices</a:t>
            </a:r>
          </a:p>
          <a:p>
            <a:pPr lvl="1"/>
            <a:r>
              <a:rPr lang="en-US" sz="2400" dirty="0" smtClean="0"/>
              <a:t>Depiction of crime in Disney films and child attitudes</a:t>
            </a:r>
          </a:p>
          <a:p>
            <a:pPr lvl="1"/>
            <a:r>
              <a:rPr lang="en-US" sz="2400" dirty="0" smtClean="0"/>
              <a:t>Depiction of interracial relationships in relation to social norms</a:t>
            </a:r>
          </a:p>
          <a:p>
            <a:pPr lvl="1"/>
            <a:r>
              <a:rPr lang="en-US" sz="2400" dirty="0" smtClean="0"/>
              <a:t>Depiction of virginity loss and guidance tools for teenagers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24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FILM SELECTION AND FILM BREAKDOWN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430" y="2680504"/>
            <a:ext cx="1469570" cy="14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HISTORICL ERAS CHOSEN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       1960s		            1980s	                     2010s</a:t>
            </a:r>
            <a:br>
              <a:rPr lang="en-US" dirty="0" smtClean="0"/>
            </a:br>
            <a:r>
              <a:rPr lang="en-US" dirty="0" smtClean="0"/>
              <a:t>Beginning of Cold War	Cold War Revival		New Cold War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All three featured times of political &amp; cultural strife</a:t>
            </a:r>
          </a:p>
        </p:txBody>
      </p:sp>
    </p:spTree>
    <p:extLst>
      <p:ext uri="{BB962C8B-B14F-4D97-AF65-F5344CB8AC3E}">
        <p14:creationId xmlns:p14="http://schemas.microsoft.com/office/powerpoint/2010/main" val="409862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867811"/>
              </p:ext>
            </p:extLst>
          </p:nvPr>
        </p:nvGraphicFramePr>
        <p:xfrm>
          <a:off x="0" y="-4"/>
          <a:ext cx="12192000" cy="685800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4000"/>
                <a:gridCol w="4064000"/>
                <a:gridCol w="4064000"/>
              </a:tblGrid>
              <a:tr h="52753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Film</a:t>
                      </a:r>
                      <a:endParaRPr lang="en-US" sz="2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 Released</a:t>
                      </a:r>
                      <a:endParaRPr lang="en-US" sz="2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 Produced</a:t>
                      </a:r>
                      <a:endParaRPr lang="en-US" sz="2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Love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</a:t>
                      </a:r>
                      <a:endParaRPr lang="en-US" sz="2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Safe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Russians are Coming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Ice Station Zebra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Octopussy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</a:t>
                      </a:r>
                      <a:endParaRPr lang="en-US" sz="2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 Dawn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Rocky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1985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Invasion USA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1985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 Man 2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Salt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Good Day to Die Hard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Jack Ryan: Shadow Recruit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9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AND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DECADE CENTRIC THEMES AND VARIANCES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430" y="2680504"/>
            <a:ext cx="1469570" cy="14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858993"/>
              </p:ext>
            </p:extLst>
          </p:nvPr>
        </p:nvGraphicFramePr>
        <p:xfrm>
          <a:off x="0" y="-4"/>
          <a:ext cx="12192000" cy="263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6901"/>
                <a:gridCol w="6105099"/>
              </a:tblGrid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Film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Year Released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From Russia with Love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1963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Fail</a:t>
                      </a:r>
                      <a:r>
                        <a:rPr lang="en-US" sz="2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Safe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1964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Russians are Coming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1966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Ice Station Zebra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1969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09" y="2630126"/>
            <a:ext cx="2716091" cy="41983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38" y="2600554"/>
            <a:ext cx="2260447" cy="4227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1" y="2648694"/>
            <a:ext cx="2822950" cy="42203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r="16966"/>
          <a:stretch/>
        </p:blipFill>
        <p:spPr>
          <a:xfrm>
            <a:off x="9163023" y="2648694"/>
            <a:ext cx="2781625" cy="422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1960s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414721"/>
            <a:ext cx="10515600" cy="3559556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Antagonistic Russian Presence</a:t>
            </a:r>
          </a:p>
          <a:p>
            <a:pPr marL="0" lvl="0" indent="0">
              <a:buNone/>
            </a:pPr>
            <a:r>
              <a:rPr lang="en-US" sz="4000" dirty="0" smtClean="0"/>
              <a:t> </a:t>
            </a:r>
          </a:p>
          <a:p>
            <a:pPr lvl="0"/>
            <a:r>
              <a:rPr lang="en-US" sz="4000" dirty="0" smtClean="0"/>
              <a:t>Survival of the US way of Life</a:t>
            </a:r>
          </a:p>
          <a:p>
            <a:pPr marL="0" lvl="0" indent="0">
              <a:buNone/>
            </a:pPr>
            <a:endParaRPr lang="en-US" sz="4000" dirty="0"/>
          </a:p>
          <a:p>
            <a:r>
              <a:rPr lang="en-US" sz="4000" dirty="0" smtClean="0"/>
              <a:t>Threat of Nuclear Armageddon</a:t>
            </a:r>
            <a:endParaRPr lang="en-US" sz="4000" dirty="0"/>
          </a:p>
        </p:txBody>
      </p:sp>
      <p:pic>
        <p:nvPicPr>
          <p:cNvPr id="8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t="19557" r="20235" b="649"/>
          <a:stretch/>
        </p:blipFill>
        <p:spPr>
          <a:xfrm>
            <a:off x="8699989" y="2153464"/>
            <a:ext cx="3188385" cy="43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6325</TotalTime>
  <Words>913</Words>
  <Application>Microsoft Office PowerPoint</Application>
  <PresentationFormat>Widescreen</PresentationFormat>
  <Paragraphs>229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Berlin</vt:lpstr>
      <vt:lpstr>Ruskis in Hollywood  </vt:lpstr>
      <vt:lpstr>JUSTIFICATION OF RESEARCH</vt:lpstr>
      <vt:lpstr>Media Influence of Public Attitudes</vt:lpstr>
      <vt:lpstr>METHODS SECTION</vt:lpstr>
      <vt:lpstr>HISTORICL ERAS CHOSEN</vt:lpstr>
      <vt:lpstr>PowerPoint Presentation</vt:lpstr>
      <vt:lpstr>ANALYSIS AND RESULTS</vt:lpstr>
      <vt:lpstr>PowerPoint Presentation</vt:lpstr>
      <vt:lpstr>1960s Themes</vt:lpstr>
      <vt:lpstr>1960s – The Antagonistic Russian</vt:lpstr>
      <vt:lpstr>1960s – Survival of the US Way of Life</vt:lpstr>
      <vt:lpstr>1960s – Threat of Nuclear Armageddon</vt:lpstr>
      <vt:lpstr>RELATION TO US ATTITUDES IN THE 1960s</vt:lpstr>
      <vt:lpstr>PowerPoint Presentation</vt:lpstr>
      <vt:lpstr>1980s Themes</vt:lpstr>
      <vt:lpstr>1980s – The Aggressive, Destructive Russian</vt:lpstr>
      <vt:lpstr>1980s – Intent to Destroy US</vt:lpstr>
      <vt:lpstr>1980s – Characters Symbolic of USSR</vt:lpstr>
      <vt:lpstr>RELATION TO US ATTITUDES IN THE 1980s</vt:lpstr>
      <vt:lpstr>PowerPoint Presentation</vt:lpstr>
      <vt:lpstr>2010s Themes</vt:lpstr>
      <vt:lpstr>2010s – Evil, Plotting Russian</vt:lpstr>
      <vt:lpstr>2010s – Destruction of US power structure</vt:lpstr>
      <vt:lpstr>2010s – Putin-esque figures</vt:lpstr>
      <vt:lpstr>RELATION TO US ATTITUDES Modern Day</vt:lpstr>
      <vt:lpstr>OVERALL TRENDS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Krainacker</dc:creator>
  <cp:lastModifiedBy>Miriam Krainacker</cp:lastModifiedBy>
  <cp:revision>54</cp:revision>
  <dcterms:created xsi:type="dcterms:W3CDTF">2016-03-29T18:27:33Z</dcterms:created>
  <dcterms:modified xsi:type="dcterms:W3CDTF">2016-04-13T01:21:28Z</dcterms:modified>
</cp:coreProperties>
</file>