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4/24/2017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climate-indicators/climate-change-indicators-snowpack#ref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Analysis of Montana Snowpack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Ben Uhlenbruck</a:t>
            </a:r>
          </a:p>
        </p:txBody>
      </p:sp>
    </p:spTree>
    <p:extLst>
      <p:ext uri="{BB962C8B-B14F-4D97-AF65-F5344CB8AC3E}">
        <p14:creationId xmlns:p14="http://schemas.microsoft.com/office/powerpoint/2010/main" val="1201004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Precipitation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4216994" cy="3599316"/>
          </a:xfrm>
        </p:spPr>
        <p:txBody>
          <a:bodyPr/>
          <a:lstStyle/>
          <a:p>
            <a:r>
              <a:rPr lang="en-US" dirty="0"/>
              <a:t>Total accumulated </a:t>
            </a:r>
            <a:r>
              <a:rPr lang="en-US" dirty="0" err="1"/>
              <a:t>Precip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Average trend = </a:t>
            </a:r>
            <a:r>
              <a:rPr lang="en-US" b="1" dirty="0"/>
              <a:t>+0.0239 in/</a:t>
            </a:r>
            <a:r>
              <a:rPr lang="en-US" b="1" dirty="0" err="1"/>
              <a:t>yr</a:t>
            </a:r>
            <a:endParaRPr lang="en-US" b="1" dirty="0"/>
          </a:p>
          <a:p>
            <a:r>
              <a:rPr lang="en-US" dirty="0"/>
              <a:t>Median trend = </a:t>
            </a:r>
            <a:r>
              <a:rPr lang="en-US" b="1" dirty="0"/>
              <a:t>-0.0386 in/</a:t>
            </a:r>
            <a:r>
              <a:rPr lang="en-US" b="1" dirty="0" err="1"/>
              <a:t>yr</a:t>
            </a:r>
            <a:endParaRPr lang="en-US" dirty="0"/>
          </a:p>
          <a:p>
            <a:r>
              <a:rPr lang="en-US" dirty="0"/>
              <a:t>Average p-value = </a:t>
            </a:r>
            <a:r>
              <a:rPr lang="en-US" b="1" dirty="0"/>
              <a:t>0.49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631" y="2336873"/>
            <a:ext cx="6161988" cy="399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26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2726225" cy="2095368"/>
          </a:xfrm>
        </p:spPr>
        <p:txBody>
          <a:bodyPr/>
          <a:lstStyle/>
          <a:p>
            <a:r>
              <a:rPr lang="en-US" dirty="0"/>
              <a:t>Average of temperature recorded at midnight over the entire year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5074" y="2085519"/>
            <a:ext cx="4182586" cy="2618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946" y="2085519"/>
            <a:ext cx="4259729" cy="261836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7677" y="4934948"/>
                <a:ext cx="866096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Average trend 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𝟏𝟑𝟗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℉/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𝒚𝒓</m:t>
                    </m:r>
                  </m:oMath>
                </a14:m>
                <a:endParaRPr lang="en-US" sz="2400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Average p-value = </a:t>
                </a:r>
                <a:r>
                  <a:rPr lang="en-US" sz="2400" b="1" dirty="0"/>
                  <a:t>0.049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Only 5 out of 66 sites had negative temperature trends.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677" y="4934948"/>
                <a:ext cx="8660961" cy="1200329"/>
              </a:xfrm>
              <a:prstGeom prst="rect">
                <a:avLst/>
              </a:prstGeom>
              <a:blipFill>
                <a:blip r:embed="rId4"/>
                <a:stretch>
                  <a:fillRect l="-986" t="-4082"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730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3786903" cy="3599316"/>
          </a:xfrm>
        </p:spPr>
        <p:txBody>
          <a:bodyPr/>
          <a:lstStyle/>
          <a:p>
            <a:r>
              <a:rPr lang="en-US" dirty="0"/>
              <a:t>No obvious trends</a:t>
            </a:r>
          </a:p>
          <a:p>
            <a:endParaRPr lang="en-US" dirty="0"/>
          </a:p>
          <a:p>
            <a:r>
              <a:rPr lang="en-US" dirty="0"/>
              <a:t>Some concentration of reductions or increases</a:t>
            </a:r>
          </a:p>
          <a:p>
            <a:r>
              <a:rPr lang="en-US" dirty="0"/>
              <a:t>Gravelly/Beaverhead ranges</a:t>
            </a:r>
          </a:p>
          <a:p>
            <a:r>
              <a:rPr lang="en-US" dirty="0"/>
              <a:t>Bitterroot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725" y="2181840"/>
            <a:ext cx="6853809" cy="429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28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Elevation Trends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0321" y="2336873"/>
                <a:ext cx="4102694" cy="3599316"/>
              </a:xfrm>
            </p:spPr>
            <p:txBody>
              <a:bodyPr/>
              <a:lstStyle/>
              <a:p>
                <a:r>
                  <a:rPr lang="en-US" dirty="0"/>
                  <a:t>Small negative correlation</a:t>
                </a:r>
              </a:p>
              <a:p>
                <a:endParaRPr lang="en-US" dirty="0"/>
              </a:p>
              <a:p>
                <a:r>
                  <a:rPr lang="en-US" dirty="0"/>
                  <a:t>Slope = </a:t>
                </a:r>
                <a:r>
                  <a:rPr lang="en-US" b="1" dirty="0"/>
                  <a:t>-0.5x10</a:t>
                </a:r>
                <a:r>
                  <a:rPr lang="en-US" b="1" baseline="30000" dirty="0"/>
                  <a:t>-3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𝐒𝐖𝐄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𝐢𝐧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.)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𝟎𝟎𝟎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𝐟𝐭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𝐲𝐫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P-value = 0.399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0321" y="2336873"/>
                <a:ext cx="4102694" cy="3599316"/>
              </a:xfrm>
              <a:blipFill>
                <a:blip r:embed="rId2"/>
                <a:stretch>
                  <a:fillRect l="-2080" t="-2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375127"/>
            <a:ext cx="6291834" cy="393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65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and SWE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4340086" cy="3599316"/>
          </a:xfrm>
        </p:spPr>
        <p:txBody>
          <a:bodyPr/>
          <a:lstStyle/>
          <a:p>
            <a:r>
              <a:rPr lang="en-US" dirty="0"/>
              <a:t>Negative correlation: Sites that warmed the most had the greatest reductions in maximum SWE</a:t>
            </a:r>
          </a:p>
          <a:p>
            <a:r>
              <a:rPr lang="en-US" dirty="0"/>
              <a:t>Good trend: p-value = 0.097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900" y="2279508"/>
            <a:ext cx="6552930" cy="410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76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consistent trends in maximum SWE</a:t>
            </a:r>
          </a:p>
          <a:p>
            <a:pPr lvl="1"/>
            <a:r>
              <a:rPr lang="en-US" dirty="0"/>
              <a:t>This disagrees with the majority of literature surrounding Pacific Northwest snowpack</a:t>
            </a:r>
          </a:p>
          <a:p>
            <a:r>
              <a:rPr lang="en-US" dirty="0"/>
              <a:t>No obvious spatial or elevation correlation</a:t>
            </a:r>
          </a:p>
          <a:p>
            <a:r>
              <a:rPr lang="en-US" dirty="0"/>
              <a:t>Clear dependency on trends with temperature and precipitation</a:t>
            </a:r>
          </a:p>
        </p:txBody>
      </p:sp>
    </p:spTree>
    <p:extLst>
      <p:ext uri="{BB962C8B-B14F-4D97-AF65-F5344CB8AC3E}">
        <p14:creationId xmlns:p14="http://schemas.microsoft.com/office/powerpoint/2010/main" val="2003385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my findings different?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5739529" cy="3599316"/>
          </a:xfrm>
        </p:spPr>
        <p:txBody>
          <a:bodyPr/>
          <a:lstStyle/>
          <a:p>
            <a:r>
              <a:rPr lang="en-US" dirty="0"/>
              <a:t>April 1</a:t>
            </a:r>
            <a:r>
              <a:rPr lang="en-US" baseline="30000" dirty="0"/>
              <a:t>st</a:t>
            </a:r>
            <a:r>
              <a:rPr lang="en-US" dirty="0"/>
              <a:t> vs. maximum</a:t>
            </a:r>
          </a:p>
          <a:p>
            <a:endParaRPr lang="en-US" dirty="0"/>
          </a:p>
          <a:p>
            <a:r>
              <a:rPr lang="en-US" dirty="0"/>
              <a:t>SWE more responsive to annual changes than temperature trend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47" y="4428710"/>
            <a:ext cx="3615309" cy="22632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8497" y="2007302"/>
            <a:ext cx="3615309" cy="22632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497" y="4443682"/>
            <a:ext cx="3617362" cy="22645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0995" y="4427425"/>
            <a:ext cx="3617362" cy="226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05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5667725" cy="3599316"/>
          </a:xfrm>
        </p:spPr>
        <p:txBody>
          <a:bodyPr/>
          <a:lstStyle/>
          <a:p>
            <a:r>
              <a:rPr lang="en-US" dirty="0"/>
              <a:t>Research done has found strong reductions in snowpack since 1950</a:t>
            </a:r>
          </a:p>
          <a:p>
            <a:endParaRPr lang="en-US" dirty="0"/>
          </a:p>
          <a:p>
            <a:r>
              <a:rPr lang="en-US" dirty="0"/>
              <a:t>Reductions in response to increased temperature in the Pacific Northwest</a:t>
            </a:r>
          </a:p>
          <a:p>
            <a:endParaRPr lang="en-US" dirty="0"/>
          </a:p>
          <a:p>
            <a:r>
              <a:rPr lang="en-US" dirty="0"/>
              <a:t>These studies focus broader than Montana, and are largely out of date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046" y="2093377"/>
            <a:ext cx="3196004" cy="46321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86925" y="2201201"/>
            <a:ext cx="213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map shows trends in April snowpack in the western United States, measured in terms of snow water equivalent. Blue circles represent increased snowpack; red circles represent a decrease.</a:t>
            </a:r>
          </a:p>
          <a:p>
            <a:r>
              <a:rPr lang="en-US" dirty="0"/>
              <a:t>Data source: Mote and Sharp, 2016</a:t>
            </a:r>
            <a:r>
              <a:rPr lang="en-US" baseline="30000" dirty="0">
                <a:hlinkClick r:id="rId3"/>
              </a:rPr>
              <a:t>2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8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4797286" cy="3599316"/>
          </a:xfrm>
        </p:spPr>
        <p:txBody>
          <a:bodyPr/>
          <a:lstStyle/>
          <a:p>
            <a:r>
              <a:rPr lang="en-US" dirty="0"/>
              <a:t>Motivation for research</a:t>
            </a:r>
          </a:p>
          <a:p>
            <a:endParaRPr lang="en-US" dirty="0"/>
          </a:p>
          <a:p>
            <a:r>
              <a:rPr lang="en-US" dirty="0"/>
              <a:t>Literature review</a:t>
            </a:r>
          </a:p>
          <a:p>
            <a:r>
              <a:rPr lang="en-US" dirty="0"/>
              <a:t>Acquire data</a:t>
            </a:r>
          </a:p>
          <a:p>
            <a:r>
              <a:rPr lang="en-US" dirty="0"/>
              <a:t>Learn to program with R</a:t>
            </a:r>
          </a:p>
          <a:p>
            <a:r>
              <a:rPr lang="en-US" dirty="0"/>
              <a:t>Analyze data using R</a:t>
            </a:r>
          </a:p>
          <a:p>
            <a:r>
              <a:rPr lang="en-US" dirty="0"/>
              <a:t>Write paper with findings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039" y="2336873"/>
            <a:ext cx="6566876" cy="369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4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Snow Water Equivalent (SWE)</a:t>
            </a:r>
          </a:p>
          <a:p>
            <a:endParaRPr lang="en-US" dirty="0"/>
          </a:p>
          <a:p>
            <a:r>
              <a:rPr lang="en-US" dirty="0"/>
              <a:t>Snow Course Data</a:t>
            </a:r>
          </a:p>
          <a:p>
            <a:endParaRPr lang="en-US" dirty="0"/>
          </a:p>
          <a:p>
            <a:r>
              <a:rPr lang="en-US" dirty="0"/>
              <a:t>SNOTEL (Snow Telemetry) Data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729" y="2196196"/>
            <a:ext cx="3307556" cy="4410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78404" y="4777886"/>
            <a:ext cx="2219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Stuart Mountain SNOTEL, 7,400’.</a:t>
            </a:r>
          </a:p>
          <a:p>
            <a:r>
              <a:rPr lang="en-US" dirty="0"/>
              <a:t>Photo courtesy of NRCS SNOTEL webpage.</a:t>
            </a:r>
          </a:p>
        </p:txBody>
      </p:sp>
    </p:spTree>
    <p:extLst>
      <p:ext uri="{BB962C8B-B14F-4D97-AF65-F5344CB8AC3E}">
        <p14:creationId xmlns:p14="http://schemas.microsoft.com/office/powerpoint/2010/main" val="3513533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differences:</a:t>
            </a:r>
          </a:p>
          <a:p>
            <a:pPr lvl="1"/>
            <a:r>
              <a:rPr lang="en-US" dirty="0"/>
              <a:t>April 1</a:t>
            </a:r>
            <a:r>
              <a:rPr lang="en-US" baseline="30000" dirty="0"/>
              <a:t>st</a:t>
            </a:r>
            <a:r>
              <a:rPr lang="en-US" dirty="0"/>
              <a:t> vs. maximum SWE</a:t>
            </a:r>
          </a:p>
          <a:p>
            <a:pPr lvl="1"/>
            <a:r>
              <a:rPr lang="en-US" dirty="0"/>
              <a:t>Data range (1980-2015)</a:t>
            </a:r>
          </a:p>
          <a:p>
            <a:pPr lvl="1"/>
            <a:r>
              <a:rPr lang="en-US" dirty="0"/>
              <a:t>Focus on Montana alone</a:t>
            </a:r>
          </a:p>
          <a:p>
            <a:endParaRPr lang="en-US" dirty="0"/>
          </a:p>
          <a:p>
            <a:r>
              <a:rPr lang="en-US" dirty="0"/>
              <a:t>My Research</a:t>
            </a:r>
          </a:p>
          <a:p>
            <a:pPr lvl="1"/>
            <a:r>
              <a:rPr lang="en-US" dirty="0"/>
              <a:t>Analysis of trends in SWE</a:t>
            </a:r>
          </a:p>
          <a:p>
            <a:pPr lvl="1"/>
            <a:r>
              <a:rPr lang="en-US" dirty="0"/>
              <a:t>Spatial comparison</a:t>
            </a:r>
          </a:p>
          <a:p>
            <a:pPr lvl="1"/>
            <a:r>
              <a:rPr lang="en-US" dirty="0"/>
              <a:t>Comparison with trends in precipitation and temperature.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658" y="2174948"/>
            <a:ext cx="3921524" cy="294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Acquisition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0322" y="2336873"/>
            <a:ext cx="3805954" cy="3599316"/>
          </a:xfrm>
        </p:spPr>
        <p:txBody>
          <a:bodyPr/>
          <a:lstStyle/>
          <a:p>
            <a:r>
              <a:rPr lang="en-US" dirty="0"/>
              <a:t>National Resource Conservation Service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3167" y="2336873"/>
            <a:ext cx="6823558" cy="38382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68" y="3533775"/>
            <a:ext cx="4695731" cy="2641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69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3"/>
            <a:ext cx="3710704" cy="3599316"/>
          </a:xfrm>
        </p:spPr>
        <p:txBody>
          <a:bodyPr/>
          <a:lstStyle/>
          <a:p>
            <a:r>
              <a:rPr lang="en-US" dirty="0"/>
              <a:t>Analysis done using programming software R</a:t>
            </a:r>
          </a:p>
          <a:p>
            <a:endParaRPr lang="en-US" dirty="0"/>
          </a:p>
          <a:p>
            <a:r>
              <a:rPr lang="en-US" dirty="0"/>
              <a:t>Big thanks to Nick Silverman for helping me with code!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0375" y="2336873"/>
            <a:ext cx="75692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Findings – Typical Snow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5088" y="2168719"/>
            <a:ext cx="5281612" cy="330637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90" y="2168718"/>
            <a:ext cx="5281612" cy="3306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86525" y="5695950"/>
            <a:ext cx="5210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SWE vs. Time for a typical snow year. In 2016, April 1</a:t>
            </a:r>
            <a:r>
              <a:rPr lang="en-US" baseline="30000" dirty="0"/>
              <a:t>st</a:t>
            </a:r>
            <a:r>
              <a:rPr lang="en-US" dirty="0"/>
              <a:t> SWE at Hoodoo Basin was 90% of average.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3290" y="5695950"/>
            <a:ext cx="5388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Maximum values for SWE plotted against year for the period 1980-2015. Trend-line included.</a:t>
            </a:r>
          </a:p>
          <a:p>
            <a:r>
              <a:rPr lang="en-US" dirty="0"/>
              <a:t>Trend line slope = -0.015 in/</a:t>
            </a:r>
            <a:r>
              <a:rPr lang="en-US" dirty="0" err="1"/>
              <a:t>yr</a:t>
            </a:r>
            <a:r>
              <a:rPr lang="en-US" dirty="0"/>
              <a:t>, p-value = 0.939</a:t>
            </a:r>
          </a:p>
        </p:txBody>
      </p:sp>
    </p:spTree>
    <p:extLst>
      <p:ext uri="{BB962C8B-B14F-4D97-AF65-F5344CB8AC3E}">
        <p14:creationId xmlns:p14="http://schemas.microsoft.com/office/powerpoint/2010/main" val="3130560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SWE Trends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0321" y="2336873"/>
            <a:ext cx="4721585" cy="3599316"/>
          </a:xfrm>
        </p:spPr>
        <p:txBody>
          <a:bodyPr/>
          <a:lstStyle/>
          <a:p>
            <a:r>
              <a:rPr lang="en-US" dirty="0"/>
              <a:t>66 Sites Analyzed</a:t>
            </a:r>
          </a:p>
          <a:p>
            <a:endParaRPr lang="en-US" dirty="0"/>
          </a:p>
          <a:p>
            <a:r>
              <a:rPr lang="en-US" dirty="0"/>
              <a:t>Average Trend = </a:t>
            </a:r>
            <a:r>
              <a:rPr lang="en-US" b="1" dirty="0"/>
              <a:t>+0.011 inches/</a:t>
            </a:r>
            <a:r>
              <a:rPr lang="en-US" b="1" dirty="0" err="1"/>
              <a:t>yr</a:t>
            </a:r>
            <a:endParaRPr lang="en-US" b="1" dirty="0"/>
          </a:p>
          <a:p>
            <a:endParaRPr lang="en-US" b="1" dirty="0"/>
          </a:p>
          <a:p>
            <a:r>
              <a:rPr lang="en-US" dirty="0"/>
              <a:t>Average P-Value = </a:t>
            </a:r>
            <a:r>
              <a:rPr lang="en-US" b="1" dirty="0"/>
              <a:t>0.54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906" y="2336873"/>
            <a:ext cx="6347753" cy="397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7333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301</TotalTime>
  <Words>438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Cambria Math</vt:lpstr>
      <vt:lpstr>Trebuchet MS</vt:lpstr>
      <vt:lpstr>Berlin</vt:lpstr>
      <vt:lpstr>Analysis of Montana Snowpack</vt:lpstr>
      <vt:lpstr>Introduction</vt:lpstr>
      <vt:lpstr>My Research</vt:lpstr>
      <vt:lpstr>Terminology</vt:lpstr>
      <vt:lpstr>Previous Research</vt:lpstr>
      <vt:lpstr>Data Acquisition</vt:lpstr>
      <vt:lpstr>Coding</vt:lpstr>
      <vt:lpstr>Findings – Typical Snow</vt:lpstr>
      <vt:lpstr>SWE Trends</vt:lpstr>
      <vt:lpstr>Precipitation Trends</vt:lpstr>
      <vt:lpstr>Temperature Trends</vt:lpstr>
      <vt:lpstr>Spatial Trends</vt:lpstr>
      <vt:lpstr>Elevation Trends</vt:lpstr>
      <vt:lpstr>Temperature and SWE</vt:lpstr>
      <vt:lpstr>Conclusions</vt:lpstr>
      <vt:lpstr>Why are my findings different?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Montana Snowpack</dc:title>
  <dc:creator>Ben Uhlenbruck</dc:creator>
  <cp:lastModifiedBy>Ben Uhlenbruck</cp:lastModifiedBy>
  <cp:revision>19</cp:revision>
  <dcterms:created xsi:type="dcterms:W3CDTF">2017-04-24T17:27:49Z</dcterms:created>
  <dcterms:modified xsi:type="dcterms:W3CDTF">2017-04-25T02:13:16Z</dcterms:modified>
</cp:coreProperties>
</file>