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74" r:id="rId8"/>
    <p:sldId id="260" r:id="rId9"/>
    <p:sldId id="275" r:id="rId10"/>
    <p:sldId id="261" r:id="rId11"/>
    <p:sldId id="278" r:id="rId12"/>
    <p:sldId id="262" r:id="rId13"/>
    <p:sldId id="279" r:id="rId14"/>
    <p:sldId id="263" r:id="rId15"/>
    <p:sldId id="280" r:id="rId16"/>
    <p:sldId id="264" r:id="rId17"/>
    <p:sldId id="265" r:id="rId18"/>
    <p:sldId id="266" r:id="rId19"/>
    <p:sldId id="267" r:id="rId20"/>
    <p:sldId id="269" r:id="rId21"/>
    <p:sldId id="268" r:id="rId22"/>
    <p:sldId id="281" r:id="rId23"/>
    <p:sldId id="270" r:id="rId24"/>
    <p:sldId id="283" r:id="rId25"/>
    <p:sldId id="271" r:id="rId26"/>
    <p:sldId id="272" r:id="rId27"/>
    <p:sldId id="282" r:id="rId28"/>
    <p:sldId id="273" r:id="rId29"/>
    <p:sldId id="285" r:id="rId30"/>
    <p:sldId id="288" r:id="rId31"/>
    <p:sldId id="287" r:id="rId32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5pPr>
    <a:lvl6pPr marL="2286000" algn="l" defTabSz="914400" rtl="0" eaLnBrk="1" latinLnBrk="0" hangingPunct="1"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6pPr>
    <a:lvl7pPr marL="2743200" algn="l" defTabSz="914400" rtl="0" eaLnBrk="1" latinLnBrk="0" hangingPunct="1"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7pPr>
    <a:lvl8pPr marL="3200400" algn="l" defTabSz="914400" rtl="0" eaLnBrk="1" latinLnBrk="0" hangingPunct="1"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8pPr>
    <a:lvl9pPr marL="3657600" algn="l" defTabSz="914400" rtl="0" eaLnBrk="1" latinLnBrk="0" hangingPunct="1">
      <a:defRPr sz="4200" kern="1200">
        <a:solidFill>
          <a:srgbClr val="6F6A5A"/>
        </a:solidFill>
        <a:latin typeface="Baskerville" pitchFamily="1" charset="0"/>
        <a:ea typeface="MS PGothic" panose="020B0600070205080204" pitchFamily="34" charset="-128"/>
        <a:cs typeface="+mn-cs"/>
        <a:sym typeface="Baskerville" pitchFamily="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638" y="5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" charset="0"/>
              </a:rPr>
              <a:t>Second level</a:t>
            </a:r>
          </a:p>
          <a:p>
            <a:pPr lvl="2"/>
            <a:r>
              <a:rPr lang="en-US" noProof="0" smtClean="0">
                <a:sym typeface="Avenir" charset="0"/>
              </a:rPr>
              <a:t>Third level</a:t>
            </a:r>
          </a:p>
          <a:p>
            <a:pPr lvl="3"/>
            <a:r>
              <a:rPr lang="en-US" noProof="0" smtClean="0">
                <a:sym typeface="Avenir" charset="0"/>
              </a:rPr>
              <a:t>Fourth level</a:t>
            </a:r>
          </a:p>
          <a:p>
            <a:pPr lvl="4"/>
            <a:r>
              <a:rPr lang="en-US" noProof="0" smtClean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6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MS PGothic" panose="020B0600070205080204" pitchFamily="34" charset="-128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38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1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5600" y="546100"/>
            <a:ext cx="2743200" cy="793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46100"/>
            <a:ext cx="8077200" cy="793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3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42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28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2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3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11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482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33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19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9901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73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0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3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2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5594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5359400"/>
            <a:ext cx="5410200" cy="123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359400"/>
            <a:ext cx="5410200" cy="123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87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7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8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18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705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905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222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83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5600" y="2032000"/>
            <a:ext cx="2743200" cy="455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2032000"/>
            <a:ext cx="8077200" cy="455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2768600"/>
            <a:ext cx="5410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410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1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22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5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86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75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19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016000" y="546100"/>
            <a:ext cx="109728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016000" y="2768600"/>
            <a:ext cx="10972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text styles</a:t>
            </a:r>
          </a:p>
          <a:p>
            <a:pPr lvl="1"/>
            <a:r>
              <a:rPr lang="en-US">
                <a:sym typeface="Baskerville" charset="0"/>
              </a:rPr>
              <a:t>Second level</a:t>
            </a:r>
          </a:p>
          <a:p>
            <a:pPr lvl="2"/>
            <a:r>
              <a:rPr lang="en-US">
                <a:sym typeface="Baskerville" charset="0"/>
              </a:rPr>
              <a:t>Third level</a:t>
            </a:r>
          </a:p>
          <a:p>
            <a:pPr lvl="3"/>
            <a:r>
              <a:rPr lang="en-US">
                <a:sym typeface="Baskerville" charset="0"/>
              </a:rPr>
              <a:t>Fourth level</a:t>
            </a:r>
          </a:p>
          <a:p>
            <a:pPr lvl="4"/>
            <a:r>
              <a:rPr lang="en-US">
                <a:sym typeface="Baskervill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+mj-lt"/>
          <a:ea typeface="MS PGothic" panose="020B0600070205080204" pitchFamily="34" charset="-128"/>
          <a:cs typeface="+mj-cs"/>
          <a:sym typeface="Copperplate" pitchFamily="1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9pPr>
    </p:titleStyle>
    <p:bodyStyle>
      <a:lvl1pPr marL="342900" indent="-3429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MS PGothic" panose="020B0600070205080204" pitchFamily="34" charset="-128"/>
          <a:cs typeface="+mn-cs"/>
          <a:sym typeface="Baskerville" pitchFamily="1" charset="0"/>
        </a:defRPr>
      </a:lvl1pPr>
      <a:lvl2pPr marL="228600" indent="2286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2pPr>
      <a:lvl3pPr marL="457200" indent="4572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3pPr>
      <a:lvl4pPr marL="685800" indent="6858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4pPr>
      <a:lvl5pPr marL="914400" indent="9144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5pPr>
      <a:lvl6pPr marL="13716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6pPr>
      <a:lvl7pPr marL="18288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7pPr>
      <a:lvl8pPr marL="22860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8pPr>
      <a:lvl9pPr marL="27432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+mj-lt"/>
          <a:ea typeface="MS PGothic" panose="020B0600070205080204" pitchFamily="34" charset="-128"/>
          <a:cs typeface="+mj-cs"/>
          <a:sym typeface="Copperplate" pitchFamily="1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9pPr>
    </p:titleStyle>
    <p:bodyStyle>
      <a:lvl1pPr marL="342900" indent="-3429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MS PGothic" panose="020B0600070205080204" pitchFamily="34" charset="-128"/>
          <a:cs typeface="+mn-cs"/>
          <a:sym typeface="Baskerville" pitchFamily="1" charset="0"/>
        </a:defRPr>
      </a:lvl1pPr>
      <a:lvl2pPr marL="228600" indent="2286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2pPr>
      <a:lvl3pPr marL="457200" indent="4572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3pPr>
      <a:lvl4pPr marL="685800" indent="6858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4pPr>
      <a:lvl5pPr marL="914400" indent="9144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5pPr>
      <a:lvl6pPr marL="13716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6pPr>
      <a:lvl7pPr marL="18288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7pPr>
      <a:lvl8pPr marL="22860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8pPr>
      <a:lvl9pPr marL="27432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/>
          </p:cNvSpPr>
          <p:nvPr>
            <p:ph type="title"/>
          </p:nvPr>
        </p:nvSpPr>
        <p:spPr bwMode="auto">
          <a:xfrm>
            <a:off x="1016000" y="2032000"/>
            <a:ext cx="109728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/>
          </p:cNvSpPr>
          <p:nvPr>
            <p:ph type="body" idx="1"/>
          </p:nvPr>
        </p:nvSpPr>
        <p:spPr bwMode="auto">
          <a:xfrm>
            <a:off x="1016000" y="5359400"/>
            <a:ext cx="109728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text styles</a:t>
            </a:r>
          </a:p>
          <a:p>
            <a:pPr lvl="1"/>
            <a:r>
              <a:rPr lang="en-US">
                <a:sym typeface="Baskerville" charset="0"/>
              </a:rPr>
              <a:t>Second level</a:t>
            </a:r>
          </a:p>
          <a:p>
            <a:pPr lvl="2"/>
            <a:r>
              <a:rPr lang="en-US">
                <a:sym typeface="Baskerville" charset="0"/>
              </a:rPr>
              <a:t>Third level</a:t>
            </a:r>
          </a:p>
          <a:p>
            <a:pPr lvl="3"/>
            <a:r>
              <a:rPr lang="en-US">
                <a:sym typeface="Baskerville" charset="0"/>
              </a:rPr>
              <a:t>Fourth level</a:t>
            </a:r>
          </a:p>
          <a:p>
            <a:pPr lvl="4"/>
            <a:r>
              <a:rPr lang="en-US">
                <a:sym typeface="Baskervill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+mj-lt"/>
          <a:ea typeface="MS PGothic" panose="020B0600070205080204" pitchFamily="34" charset="-128"/>
          <a:cs typeface="+mj-cs"/>
          <a:sym typeface="Copperplate" pitchFamily="1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MS PGothic" panose="020B0600070205080204" pitchFamily="34" charset="-128"/>
          <a:cs typeface="Copperplate" charset="0"/>
          <a:sym typeface="Copperplate" pitchFamily="1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7800">
          <a:solidFill>
            <a:srgbClr val="6F6A5A"/>
          </a:solidFill>
          <a:latin typeface="Copperplate" charset="0"/>
          <a:ea typeface="ＭＳ Ｐゴシック" charset="0"/>
          <a:cs typeface="Copperplate" charset="0"/>
          <a:sym typeface="Copperplate" charset="0"/>
        </a:defRPr>
      </a:lvl9pPr>
    </p:titleStyle>
    <p:bodyStyle>
      <a:lvl1pPr marL="342900" indent="-3429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MS PGothic" panose="020B0600070205080204" pitchFamily="34" charset="-128"/>
          <a:cs typeface="+mn-cs"/>
          <a:sym typeface="Baskerville" pitchFamily="1" charset="0"/>
        </a:defRPr>
      </a:lvl1pPr>
      <a:lvl2pPr marL="228600" indent="2286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2pPr>
      <a:lvl3pPr marL="457200" indent="4572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3pPr>
      <a:lvl4pPr marL="685800" indent="6858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4pPr>
      <a:lvl5pPr marL="914400" indent="914400" algn="l" defTabSz="584200" rtl="0" eaLnBrk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pitchFamily="1" charset="0"/>
        </a:defRPr>
      </a:lvl5pPr>
      <a:lvl6pPr marL="13716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6pPr>
      <a:lvl7pPr marL="18288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7pPr>
      <a:lvl8pPr marL="22860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8pPr>
      <a:lvl9pPr marL="2743200" algn="l" defTabSz="584200" rtl="0" fontAlgn="base" hangingPunct="0">
        <a:spcBef>
          <a:spcPts val="3000"/>
        </a:spcBef>
        <a:spcAft>
          <a:spcPct val="0"/>
        </a:spcAft>
        <a:defRPr sz="4000">
          <a:solidFill>
            <a:srgbClr val="6F6A5A"/>
          </a:solidFill>
          <a:latin typeface="+mn-lt"/>
          <a:ea typeface="Baskerville" charset="0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cstar.com/news/special/outdoors/mules-horses-help-crews-fighting-los-padres-fire-36eca82a-b1b7-4501-" TargetMode="External"/><Relationship Id="rId2" Type="http://schemas.openxmlformats.org/officeDocument/2006/relationships/hyperlink" Target="http://www.vcstar.com/news/special/outdoors/mules-horses-help-crews-fighting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\\localhost\%20http\::hdl.handle.net:2027:" TargetMode="External"/><Relationship Id="rId5" Type="http://schemas.openxmlformats.org/officeDocument/2006/relationships/hyperlink" Target="http://hdl.handle.net/2027/mdp" TargetMode="External"/><Relationship Id="rId4" Type="http://schemas.openxmlformats.org/officeDocument/2006/relationships/hyperlink" Target="file:///\\localhost\%20http\::hdl.handle.net:2027:md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mokeybear.com/en/smokeys-history?decade=1940" TargetMode="External"/><Relationship Id="rId2" Type="http://schemas.openxmlformats.org/officeDocument/2006/relationships/hyperlink" Target="http://www.glacierparkfound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usda.gov/2014/07/01/letters-to-smokey-bear-reveal-promise-of-hope-for-the-futur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014413" y="838200"/>
            <a:ext cx="10974387" cy="3224213"/>
          </a:xfrm>
        </p:spPr>
        <p:txBody>
          <a:bodyPr/>
          <a:lstStyle/>
          <a:p>
            <a:pPr defTabSz="565150" eaLnBrk="1">
              <a:defRPr/>
            </a:pPr>
            <a:r>
              <a:rPr lang="en-US" sz="7500" dirty="0" smtClean="0">
                <a:solidFill>
                  <a:srgbClr val="FFFC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sym typeface="Copperplate" charset="0"/>
              </a:rPr>
              <a:t>Defining an Agency: Animals</a:t>
            </a:r>
            <a:r>
              <a:rPr lang="en-US" sz="7500" dirty="0" smtClean="0">
                <a:solidFill>
                  <a:srgbClr val="FFFC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sym typeface="Copperplate" charset="0"/>
              </a:rPr>
              <a:t>, Fire, and the U.S. Forest </a:t>
            </a:r>
            <a:r>
              <a:rPr lang="en-US" sz="7500" dirty="0" smtClean="0">
                <a:solidFill>
                  <a:srgbClr val="FFFC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sym typeface="Copperplate" charset="0"/>
              </a:rPr>
              <a:t>Service</a:t>
            </a:r>
            <a:endParaRPr lang="en-US" dirty="0" smtClean="0">
              <a:ea typeface="+mj-ea"/>
              <a:sym typeface="Copperplate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8800" y="8880474"/>
            <a:ext cx="10972800" cy="1231900"/>
          </a:xfrm>
        </p:spPr>
        <p:txBody>
          <a:bodyPr/>
          <a:lstStyle/>
          <a:p>
            <a:pPr marL="0" indent="0" algn="ctr" eaLnBrk="1">
              <a:spcBef>
                <a:spcPct val="0"/>
              </a:spcBef>
              <a:defRPr/>
            </a:pPr>
            <a:r>
              <a:rPr lang="en-US" sz="4200" dirty="0" smtClean="0">
                <a:solidFill>
                  <a:srgbClr val="FFFC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charset="0"/>
                <a:ea typeface="+mn-ea"/>
                <a:cs typeface="Copperplate" charset="0"/>
                <a:sym typeface="Copperplate" charset="0"/>
              </a:rPr>
              <a:t>By Ellen </a:t>
            </a:r>
            <a:r>
              <a:rPr lang="en-US" sz="4200" dirty="0" err="1" smtClean="0">
                <a:solidFill>
                  <a:srgbClr val="FFFC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charset="0"/>
                <a:ea typeface="+mn-ea"/>
                <a:cs typeface="Copperplate" charset="0"/>
                <a:sym typeface="Copperplate" charset="0"/>
              </a:rPr>
              <a:t>Ipsen</a:t>
            </a:r>
            <a:endParaRPr lang="en-US" dirty="0" smtClean="0">
              <a:ea typeface="+mn-ea"/>
              <a:sym typeface="Baskerville" charset="0"/>
            </a:endParaRPr>
          </a:p>
        </p:txBody>
      </p:sp>
      <p:pic>
        <p:nvPicPr>
          <p:cNvPr id="5123" name="Picture 3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4256087"/>
            <a:ext cx="3200400" cy="443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01650" eaLnBrk="1">
              <a:defRPr/>
            </a:pPr>
            <a:r>
              <a:rPr lang="en-US" sz="6700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Animals fighting fires </a:t>
            </a:r>
            <a:endParaRPr lang="en-US" dirty="0" smtClean="0">
              <a:latin typeface="Mongolian Baiti" panose="03000500000000000000" pitchFamily="66" charset="0"/>
              <a:ea typeface="+mj-ea"/>
              <a:cs typeface="Mongolian Baiti" panose="03000500000000000000" pitchFamily="66" charset="0"/>
              <a:sym typeface="Copperplate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6000" y="2768600"/>
            <a:ext cx="5638800" cy="5715000"/>
          </a:xfrm>
        </p:spPr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Pigeons - WWI technology borrowed by USFS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USFS use started in 1919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Established coops throughout West </a:t>
            </a:r>
          </a:p>
        </p:txBody>
      </p:sp>
      <p:pic>
        <p:nvPicPr>
          <p:cNvPr id="11267" name="Picture 3" descr="pige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362200"/>
            <a:ext cx="4343400" cy="717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Timely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1922 </a:t>
            </a:r>
            <a:r>
              <a:rPr lang="en-US" i="1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Forestry </a:t>
            </a:r>
            <a:r>
              <a:rPr lang="en-US" i="1" dirty="0" err="1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Kaimin</a:t>
            </a: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 - the carrier pigeon outpaced any other form of communication at the time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Could travel 150-200 miles in a few hours</a:t>
            </a:r>
          </a:p>
          <a:p>
            <a:pPr marL="647700" lvl="1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cs typeface="Mongolian Baiti" panose="03000500000000000000" pitchFamily="66" charset="0"/>
                <a:sym typeface="Baskerville" charset="0"/>
              </a:rPr>
              <a:t>Most USFS trips under 50 miles </a:t>
            </a:r>
          </a:p>
          <a:p>
            <a:pPr marL="0" indent="0" eaLnBrk="1">
              <a:defRPr/>
            </a:pPr>
            <a:endParaRPr lang="en-US" dirty="0" smtClean="0">
              <a:latin typeface="Mongolian Baiti" panose="03000500000000000000" pitchFamily="66" charset="0"/>
              <a:ea typeface="+mn-ea"/>
              <a:cs typeface="Mongolian Baiti" panose="03000500000000000000" pitchFamily="66" charset="0"/>
              <a:sym typeface="Baskervil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Impact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46200" y="2527300"/>
            <a:ext cx="10972800" cy="5715000"/>
          </a:xfrm>
        </p:spPr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Rangers with horses — uniformity and comfort to rangers </a:t>
            </a:r>
            <a:endParaRPr lang="en-US" altLang="en-US" dirty="0" smtClean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Companionship and confidence for rangers</a:t>
            </a:r>
            <a:endParaRPr lang="en-US" altLang="en-US" dirty="0" smtClean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Knowledge of horses and success in forest fires  — public confidence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 dirty="0" smtClean="0">
              <a:ea typeface="+mj-ea"/>
              <a:sym typeface="Copperplate" charset="0"/>
            </a:endParaRPr>
          </a:p>
        </p:txBody>
      </p:sp>
      <p:pic>
        <p:nvPicPr>
          <p:cNvPr id="6" name="Content Placeholder 5" descr="horse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13493"/>
          <a:stretch>
            <a:fillRect/>
          </a:stretch>
        </p:blipFill>
        <p:spPr>
          <a:xfrm>
            <a:off x="-508000" y="1219200"/>
            <a:ext cx="13606463" cy="7086600"/>
          </a:xfrm>
        </p:spPr>
      </p:pic>
      <p:sp>
        <p:nvSpPr>
          <p:cNvPr id="9" name="Rectangle 8"/>
          <p:cNvSpPr/>
          <p:nvPr/>
        </p:nvSpPr>
        <p:spPr>
          <a:xfrm>
            <a:off x="2692400" y="1981200"/>
            <a:ext cx="6502400" cy="39703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“…a </a:t>
            </a:r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ranger 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and his </a:t>
            </a:r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horse out in the deep grass and spends and hour lying on his back</a:t>
            </a:r>
            <a:r>
              <a:rPr lang="ja-JP" altLang="en-US" b="1" dirty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”</a:t>
            </a:r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 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-- </a:t>
            </a:r>
            <a:r>
              <a:rPr lang="en-US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The </a:t>
            </a:r>
            <a:r>
              <a:rPr lang="en-US" b="1" i="1" dirty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Youth</a:t>
            </a:r>
            <a:r>
              <a:rPr lang="ja-JP" altLang="en-US" b="1" i="1" dirty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’</a:t>
            </a:r>
            <a:r>
              <a:rPr lang="en-US" b="1" i="1" dirty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s </a:t>
            </a:r>
            <a:r>
              <a:rPr lang="en-US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Baskerville" charset="0"/>
                <a:ea typeface="ＭＳ Ｐゴシック" charset="0"/>
                <a:sym typeface="Baskerville" charset="0"/>
              </a:rPr>
              <a:t>Companion (1910)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latin typeface="Baskerville" charset="0"/>
              <a:ea typeface="ＭＳ Ｐゴシック" charset="0"/>
              <a:sym typeface="Baskervil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Impact 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Prior to 1905: estimated 30 million acres of forest burned every year.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Post-1905, reduced dramatically, eventually as low as 1.9 million acres per year.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Improvement duly noted by public - profession gaining respect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12763" eaLnBrk="1">
              <a:defRPr/>
            </a:pPr>
            <a:r>
              <a:rPr lang="en-US" sz="6800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Transition - Technology </a:t>
            </a:r>
            <a:endParaRPr lang="en-US" dirty="0" smtClean="0">
              <a:latin typeface="Mongolian Baiti" panose="03000500000000000000" pitchFamily="66" charset="0"/>
              <a:ea typeface="+mj-ea"/>
              <a:cs typeface="Mongolian Baiti" panose="03000500000000000000" pitchFamily="66" charset="0"/>
              <a:sym typeface="Copperplate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New technologies: crawler tractor, smoke jumping, radio, telephone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More roads and automobiles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b="1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Shift from animals as workforce, to individual animals advertised as a personality </a:t>
            </a:r>
            <a:endParaRPr lang="en-US" dirty="0" smtClean="0">
              <a:latin typeface="Mongolian Baiti" panose="03000500000000000000" pitchFamily="66" charset="0"/>
              <a:ea typeface="+mn-ea"/>
              <a:cs typeface="Mongolian Baiti" panose="03000500000000000000" pitchFamily="66" charset="0"/>
              <a:sym typeface="Baskervill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Changed World View 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6000" y="2768600"/>
            <a:ext cx="6172200" cy="5715000"/>
          </a:xfrm>
        </p:spPr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World War II — protect natural resources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Animals in popular culture</a:t>
            </a:r>
          </a:p>
          <a:p>
            <a:pPr marL="838200" lvl="1" indent="-419100" eaLnBrk="1">
              <a:buClr>
                <a:srgbClr val="A29A85"/>
              </a:buClr>
              <a:buFontTx/>
              <a:buChar char="•"/>
            </a:pPr>
            <a:r>
              <a:rPr lang="en-US" altLang="en-US" i="1" dirty="0" smtClean="0">
                <a:latin typeface="Mongolian Baiti" panose="03000500000000000000" pitchFamily="66" charset="0"/>
                <a:ea typeface="Baskerville" pitchFamily="1" charset="0"/>
                <a:cs typeface="Mongolian Baiti" panose="03000500000000000000" pitchFamily="66" charset="0"/>
              </a:rPr>
              <a:t>True Life Adventures</a:t>
            </a:r>
            <a:r>
              <a:rPr lang="en-US" altLang="en-US" dirty="0" smtClean="0">
                <a:latin typeface="Mongolian Baiti" panose="03000500000000000000" pitchFamily="66" charset="0"/>
                <a:ea typeface="Baskerville" pitchFamily="1" charset="0"/>
                <a:cs typeface="Mongolian Baiti" panose="03000500000000000000" pitchFamily="66" charset="0"/>
              </a:rPr>
              <a:t>, photography </a:t>
            </a:r>
            <a:endParaRPr lang="en-US" altLang="en-US" i="1" dirty="0" smtClean="0">
              <a:latin typeface="Mongolian Baiti" panose="03000500000000000000" pitchFamily="66" charset="0"/>
              <a:ea typeface="Baskerville" pitchFamily="1" charset="0"/>
              <a:cs typeface="Mongolian Baiti" panose="03000500000000000000" pitchFamily="66" charset="0"/>
            </a:endParaRP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world more receptive to animal-based engagement</a:t>
            </a:r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2514600"/>
            <a:ext cx="44831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4413" y="1384300"/>
            <a:ext cx="10974387" cy="5715000"/>
          </a:xfrm>
        </p:spPr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Bambi leased to USFS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Animals evoke action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Children targeted </a:t>
            </a:r>
          </a:p>
        </p:txBody>
      </p:sp>
      <p:pic>
        <p:nvPicPr>
          <p:cNvPr id="16387" name="Picture 3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2774950"/>
            <a:ext cx="4471987" cy="60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88" name="Picture 4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6096000"/>
            <a:ext cx="38735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Early Engagement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01650" eaLnBrk="1">
              <a:defRPr/>
            </a:pPr>
            <a:r>
              <a:rPr lang="en-US" sz="6700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Smokey Bear</a:t>
            </a:r>
            <a:endParaRPr lang="en-US" dirty="0" smtClean="0">
              <a:latin typeface="Mongolian Baiti" panose="03000500000000000000" pitchFamily="66" charset="0"/>
              <a:ea typeface="+mj-ea"/>
              <a:cs typeface="Mongolian Baiti" panose="03000500000000000000" pitchFamily="66" charset="0"/>
              <a:sym typeface="Copperplate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Advertising campaign launched in 1944 - placed emphasis on personal responsibility </a:t>
            </a:r>
          </a:p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Human attributes </a:t>
            </a:r>
          </a:p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Campaigns in most states, not just West</a:t>
            </a:r>
          </a:p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posters, window cards, bookmarks, blotters, radio programs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2895600"/>
            <a:ext cx="53038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0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14400"/>
            <a:ext cx="51943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My Argument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8800" y="2641600"/>
            <a:ext cx="10972800" cy="5715000"/>
          </a:xfrm>
        </p:spPr>
        <p:txBody>
          <a:bodyPr/>
          <a:lstStyle/>
          <a:p>
            <a:pPr marL="363538" indent="-363538" defTabSz="508000" eaLnBrk="1">
              <a:spcBef>
                <a:spcPts val="2600"/>
              </a:spcBef>
              <a:buClr>
                <a:srgbClr val="A29A85"/>
              </a:buClr>
              <a:buFontTx/>
              <a:buChar char="•"/>
              <a:defRPr/>
            </a:pP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First 50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years of the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USFS – the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role of animals shifted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from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active fighting role to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engaging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prevention advertisement strategy</a:t>
            </a:r>
          </a:p>
          <a:p>
            <a:pPr marL="363538" indent="-363538" defTabSz="508000" eaLnBrk="1">
              <a:spcBef>
                <a:spcPts val="2600"/>
              </a:spcBef>
              <a:buClr>
                <a:srgbClr val="A29A85"/>
              </a:buClr>
              <a:buFontTx/>
              <a:buChar char="•"/>
              <a:defRPr/>
            </a:pP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Mules, horses, pigeons,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and bears increased </a:t>
            </a:r>
            <a:r>
              <a:rPr lang="en-US" sz="3400" b="1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efficiency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and </a:t>
            </a:r>
            <a:r>
              <a:rPr lang="en-US" sz="3400" b="1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visibility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 of the Forest Service. </a:t>
            </a:r>
          </a:p>
          <a:p>
            <a:pPr marL="363538" indent="-363538" defTabSz="508000" eaLnBrk="1">
              <a:spcBef>
                <a:spcPts val="2600"/>
              </a:spcBef>
              <a:buClr>
                <a:srgbClr val="A29A85"/>
              </a:buClr>
              <a:buFontTx/>
              <a:buChar char="•"/>
              <a:defRPr/>
            </a:pP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Animals defined the agency by increasing professionalization of USFS rangers, engaging the public, and augmenting respect</a:t>
            </a:r>
          </a:p>
          <a:p>
            <a:pPr marL="363538" indent="-363538" defTabSz="508000" eaLnBrk="1">
              <a:spcBef>
                <a:spcPts val="2600"/>
              </a:spcBef>
              <a:buClr>
                <a:srgbClr val="A29A85"/>
              </a:buClr>
              <a:buFontTx/>
              <a:buChar char="•"/>
              <a:defRPr/>
            </a:pP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Helped create a </a:t>
            </a: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lasting, reputable agency</a:t>
            </a:r>
            <a:endParaRPr lang="en-US" dirty="0" smtClean="0">
              <a:latin typeface="Mongolian Baiti" panose="03000500000000000000" pitchFamily="66" charset="0"/>
              <a:ea typeface="+mn-ea"/>
              <a:cs typeface="Mongolian Baiti" panose="03000500000000000000" pitchFamily="66" charset="0"/>
              <a:sym typeface="Baskervill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Propel to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2768600"/>
            <a:ext cx="10972800" cy="4851400"/>
          </a:xfrm>
        </p:spPr>
        <p:txBody>
          <a:bodyPr/>
          <a:lstStyle/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Bear cub rescued – Captain Gun Fire 1950 </a:t>
            </a:r>
          </a:p>
          <a:p>
            <a:pPr marL="546100" lvl="1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ea typeface="Baskerville" pitchFamily="1" charset="0"/>
                <a:cs typeface="Mongolian Baiti" panose="03000500000000000000" pitchFamily="66" charset="0"/>
              </a:rPr>
              <a:t>Media heyday </a:t>
            </a:r>
          </a:p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Hotfoot Teddy </a:t>
            </a:r>
            <a:r>
              <a:rPr lang="en-US" altLang="en-US" dirty="0" smtClean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Wingdings" panose="05000000000000000000" pitchFamily="2" charset="2"/>
              </a:rPr>
              <a:t> Smokey Bear</a:t>
            </a:r>
            <a:endParaRPr lang="en-US" altLang="en-US" dirty="0" smtClean="0">
              <a:solidFill>
                <a:schemeClr val="tx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National Zoo</a:t>
            </a:r>
            <a:r>
              <a:rPr lang="ja-JP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’</a:t>
            </a:r>
            <a:r>
              <a:rPr lang="en-US" altLang="ja-JP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 most visited attraction </a:t>
            </a:r>
          </a:p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95% adult household recognition</a:t>
            </a:r>
          </a:p>
          <a:p>
            <a:pPr marL="317500" indent="-317500" defTabSz="442913" eaLnBrk="1">
              <a:spcBef>
                <a:spcPts val="2200"/>
              </a:spcBef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Smokey II</a:t>
            </a:r>
          </a:p>
          <a:p>
            <a:pPr marL="317500" indent="-317500" defTabSz="442913" eaLnBrk="1"/>
            <a:endParaRPr lang="en-US" altLang="en-US" dirty="0" smtClean="0"/>
          </a:p>
        </p:txBody>
      </p:sp>
      <p:pic>
        <p:nvPicPr>
          <p:cNvPr id="24579" name="Picture 3" descr="smokey_cu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562600"/>
            <a:ext cx="44164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Smokey Bear 20252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Kid</a:t>
            </a:r>
            <a:r>
              <a:rPr lang="ja-JP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’</a:t>
            </a:r>
            <a:r>
              <a:rPr lang="en-US" altLang="ja-JP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 letters:  </a:t>
            </a:r>
            <a:r>
              <a:rPr lang="ja-JP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“</a:t>
            </a:r>
            <a:r>
              <a:rPr lang="en-US" altLang="ja-JP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Dear Smokey: I think your story was awesome. I want to prevent forest fires. I am with you forest fires stink. I am so sorry that your mother past away. Some day I want to be like you. Reed.</a:t>
            </a:r>
            <a:r>
              <a:rPr lang="ja-JP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”</a:t>
            </a:r>
            <a:endParaRPr lang="en-US" altLang="ja-JP" dirty="0" smtClean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1000/day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Own zip code</a:t>
            </a:r>
          </a:p>
        </p:txBody>
      </p:sp>
      <p:pic>
        <p:nvPicPr>
          <p:cNvPr id="19459" name="Picture 3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5554663"/>
            <a:ext cx="3192462" cy="40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Smokey Bear Act of 1952 </a:t>
            </a:r>
            <a:b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endParaRPr lang="en-US" altLang="en-US" dirty="0" smtClean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24000"/>
            <a:ext cx="10972800" cy="6502400"/>
          </a:xfrm>
        </p:spPr>
        <p:txBody>
          <a:bodyPr/>
          <a:lstStyle/>
          <a:p>
            <a:pPr marL="571500" indent="-571500" eaLnBrk="1"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Act of Congress: Removed from public domain</a:t>
            </a:r>
          </a:p>
          <a:p>
            <a:pPr marL="800100" lvl="1" indent="-571500" eaLnBrk="1"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cs typeface="Mongolian Baiti" panose="03000500000000000000" pitchFamily="66" charset="0"/>
                <a:sym typeface="Baskerville" charset="0"/>
              </a:rPr>
              <a:t>Required license to use image of Smokey</a:t>
            </a:r>
          </a:p>
          <a:p>
            <a:pPr marL="800100" lvl="1" indent="-571500" eaLnBrk="1"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cs typeface="Mongolian Baiti" panose="03000500000000000000" pitchFamily="66" charset="0"/>
                <a:sym typeface="Baskerville" charset="0"/>
              </a:rPr>
              <a:t>Raised funds for forest fire prevention </a:t>
            </a:r>
          </a:p>
          <a:p>
            <a:pPr marL="0" indent="0" eaLnBrk="1">
              <a:defRPr/>
            </a:pPr>
            <a:endParaRPr lang="en-US" dirty="0" smtClean="0">
              <a:ea typeface="+mn-ea"/>
              <a:sym typeface="Baskerville" charset="0"/>
            </a:endParaRPr>
          </a:p>
        </p:txBody>
      </p:sp>
      <p:pic>
        <p:nvPicPr>
          <p:cNvPr id="26627" name="Picture 3" descr="dt.common.streams.StreamServ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5715000"/>
            <a:ext cx="56848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Smokey</a:t>
            </a:r>
            <a:r>
              <a:rPr lang="ja-JP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’</a:t>
            </a:r>
            <a:r>
              <a:rPr lang="en-US" altLang="ja-JP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 Message</a:t>
            </a:r>
            <a:endParaRPr lang="en-US" altLang="en-US" dirty="0" smtClean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9 out of 10 human caused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Tobacco use, matches, campfires targeted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Junior Rangers program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Success example: forest fires were down 20,000 acres per year from the pre-war average in Arkansas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104900" y="800100"/>
            <a:ext cx="10972800" cy="1854200"/>
          </a:xfrm>
        </p:spPr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Impact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Fewer forest fires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Kid</a:t>
            </a:r>
            <a:r>
              <a:rPr lang="ja-JP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’</a:t>
            </a:r>
            <a:r>
              <a:rPr lang="en-US" altLang="ja-JP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s wanted to become foresters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Public awareness &amp; engagement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Nationwide recognition and respect of USFS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Most Successful Campaign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968500"/>
            <a:ext cx="10972800" cy="5715000"/>
          </a:xfrm>
        </p:spPr>
        <p:txBody>
          <a:bodyPr/>
          <a:lstStyle/>
          <a:p>
            <a:pPr marL="571500" indent="-571500" eaLnBrk="1"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Still relevant </a:t>
            </a:r>
          </a:p>
          <a:p>
            <a:pPr marL="571500" indent="-571500" eaLnBrk="1"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80 years </a:t>
            </a:r>
          </a:p>
          <a:p>
            <a:pPr marL="571500" indent="-571500" eaLnBrk="1"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Consumer culture </a:t>
            </a:r>
          </a:p>
          <a:p>
            <a:pPr marL="571500" indent="-571500" eaLnBrk="1">
              <a:buFont typeface="Arial"/>
              <a:buChar char="•"/>
              <a:defRPr/>
            </a:pPr>
            <a:endParaRPr lang="en-US" dirty="0" smtClean="0">
              <a:ea typeface="+mn-ea"/>
              <a:sym typeface="Baskerville" charset="0"/>
            </a:endParaRPr>
          </a:p>
        </p:txBody>
      </p:sp>
      <p:pic>
        <p:nvPicPr>
          <p:cNvPr id="29699" name="Picture 4" descr="download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4648200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940x400SmokeyBear_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6488113"/>
            <a:ext cx="85153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581400"/>
            <a:ext cx="259556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000" y="324644"/>
            <a:ext cx="10972800" cy="1854200"/>
          </a:xfrm>
        </p:spPr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Wrap Up 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49400" y="-12700"/>
            <a:ext cx="10972800" cy="5715000"/>
          </a:xfrm>
        </p:spPr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Animals still used today!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USFS still a functioning agency </a:t>
            </a:r>
          </a:p>
        </p:txBody>
      </p:sp>
      <p:pic>
        <p:nvPicPr>
          <p:cNvPr id="22531" name="Picture 3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4370388"/>
            <a:ext cx="28892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2" name="Picture 4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584700"/>
            <a:ext cx="5384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Thank you!</a:t>
            </a:r>
            <a:endParaRPr lang="en-US" b="1" dirty="0">
              <a:latin typeface="Mongolian Baiti" panose="03000500000000000000" pitchFamily="66" charset="0"/>
              <a:ea typeface="+mj-ea"/>
              <a:cs typeface="Mongolian Baiti" panose="03000500000000000000" pitchFamily="66" charset="0"/>
              <a:sym typeface="Copperplat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105400"/>
            <a:ext cx="9102725" cy="2492375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Questions? </a:t>
            </a:r>
            <a:endParaRPr lang="en-US" sz="6000" dirty="0">
              <a:latin typeface="Mongolian Baiti" panose="03000500000000000000" pitchFamily="66" charset="0"/>
              <a:ea typeface="+mn-ea"/>
              <a:cs typeface="Mongolian Baiti" panose="03000500000000000000" pitchFamily="66" charset="0"/>
              <a:sym typeface="Baskerville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330200" y="152400"/>
            <a:ext cx="12039600" cy="926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1pPr>
            <a:lvl2pPr marL="742950" indent="-285750" eaLnBrk="0"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2pPr>
            <a:lvl3pPr marL="1143000" indent="-228600" eaLnBrk="0"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3pPr>
            <a:lvl4pPr marL="1600200" indent="-228600" eaLnBrk="0"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4pPr>
            <a:lvl5pPr marL="2057400" indent="-228600" eaLnBrk="0"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6F6A5A"/>
                </a:solidFill>
                <a:latin typeface="Baskerville" pitchFamily="1" charset="0"/>
                <a:ea typeface="MS PGothic" panose="020B0600070205080204" pitchFamily="34" charset="-128"/>
                <a:sym typeface="Baskerville" pitchFamily="1" charset="0"/>
              </a:defRPr>
            </a:lvl9pPr>
          </a:lstStyle>
          <a:p>
            <a:pPr algn="l" eaLnBrk="1">
              <a:lnSpc>
                <a:spcPct val="50000"/>
              </a:lnSpc>
            </a:pPr>
            <a:endParaRPr lang="en-US" altLang="en-US" sz="1400" b="1"/>
          </a:p>
          <a:p>
            <a:pPr algn="l" eaLnBrk="1">
              <a:lnSpc>
                <a:spcPct val="50000"/>
              </a:lnSpc>
            </a:pPr>
            <a:r>
              <a:rPr lang="en-US" altLang="en-US" sz="1400" b="1"/>
              <a:t>Primary: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 b="1"/>
              <a:t> </a:t>
            </a: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“Amazing Bear Does Much to Prevent Forest Fires.” </a:t>
            </a:r>
            <a:r>
              <a:rPr lang="en-US" altLang="en-US" sz="1400" i="1"/>
              <a:t>Admore Daily Ardmoreite. </a:t>
            </a:r>
            <a:r>
              <a:rPr lang="en-US" altLang="en-US" sz="1400"/>
              <a:t>August 30, 1953.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Barnes, Will C. “The Forest Ranger: In Two Part One What a Ranger Must Be. Trials of a Candidate. More Amusing Answers. Winter Duty and 	Adventure.” </a:t>
            </a:r>
            <a:r>
              <a:rPr lang="en-US" altLang="en-US" sz="1400" i="1"/>
              <a:t>The Youth’s Companion</a:t>
            </a:r>
            <a:r>
              <a:rPr lang="en-US" altLang="en-US" sz="1400"/>
              <a:t> (1827-1929), November 3, 1910.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Carlson, Cheri. “Mules, Horses Help Crews Fighting Los Padres Fire.” </a:t>
            </a:r>
            <a:r>
              <a:rPr lang="en-US" altLang="en-US" sz="1400" i="1"/>
              <a:t>Ventura County Star,</a:t>
            </a:r>
            <a:r>
              <a:rPr lang="en-US" altLang="en-US" sz="1400"/>
              <a:t> July 2, 2016.			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>
                <a:hlinkClick r:id="rId2"/>
              </a:rPr>
              <a:t>	 </a:t>
            </a:r>
            <a:r>
              <a:rPr lang="en-US" altLang="en-US" sz="1400" u="sng">
                <a:hlinkClick r:id="rId3"/>
              </a:rPr>
              <a:t>http://www.vcstar.com/news/special/outdoors/mules-horses-help-crews-fighting-</a:t>
            </a:r>
            <a:r>
              <a:rPr lang="en-US" altLang="en-US" sz="1400">
                <a:hlinkClick r:id="rId3"/>
              </a:rPr>
              <a:t>los-padres-fire-36eca82a-b1b7-4501-</a:t>
            </a:r>
            <a:r>
              <a:rPr lang="en-US" altLang="en-US" sz="1400"/>
              <a:t>	e053-0100007f4e01-386085371.html.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“Carrier Pigeons Aid Foresters." </a:t>
            </a:r>
            <a:r>
              <a:rPr lang="en-US" altLang="en-US" sz="1400" i="1"/>
              <a:t>American Forestry</a:t>
            </a:r>
            <a:r>
              <a:rPr lang="en-US" altLang="en-US" sz="1400"/>
              <a:t> 25, No. 11. November 1919.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Chapman, Arthur. “A Day With A Forest Ranger.” </a:t>
            </a:r>
            <a:r>
              <a:rPr lang="en-US" altLang="en-US" sz="1400" i="1"/>
              <a:t>Outlook. </a:t>
            </a:r>
            <a:r>
              <a:rPr lang="en-US" altLang="en-US" sz="1400"/>
              <a:t>October 28, 1905.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Clar, C. Raymond and L.R. Chatten. </a:t>
            </a:r>
            <a:r>
              <a:rPr lang="en-US" altLang="en-US" sz="1400" i="1"/>
              <a:t>Principles of Forest Fire Management</a:t>
            </a:r>
            <a:r>
              <a:rPr lang="en-US" altLang="en-US" sz="1400"/>
              <a:t>. Sacramento Dept. of Natural Resources Division of Forestry: 1954. 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Dahl, Arthur. “How Forest Rangers Protect Uncle Sam’s Forests.” </a:t>
            </a:r>
            <a:r>
              <a:rPr lang="en-US" altLang="en-US" sz="1400" i="1"/>
              <a:t>Overland Monthly and Out West Magazine</a:t>
            </a:r>
            <a:r>
              <a:rPr lang="en-US" altLang="en-US" sz="1400"/>
              <a:t> (1868-1935), April 1910.  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Eiselien, A. W. “Work for Working Men.” </a:t>
            </a:r>
            <a:r>
              <a:rPr lang="en-US" altLang="en-US" sz="1400" i="1"/>
              <a:t>The Roundup Record</a:t>
            </a:r>
            <a:r>
              <a:rPr lang="en-US" altLang="en-US" sz="1400"/>
              <a:t>. August 12, 1910.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“Forest Fire Prevention Work.” </a:t>
            </a:r>
            <a:r>
              <a:rPr lang="en-US" altLang="en-US" sz="1400" i="1"/>
              <a:t>Camden News. </a:t>
            </a:r>
            <a:r>
              <a:rPr lang="en-US" altLang="en-US" sz="1400"/>
              <a:t>March 4, 1948.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Headley, Roy. “Recent Mechanical and Other Innovations in National Forest Fire Control.” </a:t>
            </a:r>
            <a:r>
              <a:rPr lang="en-US" altLang="en-US" sz="1400" i="1"/>
              <a:t>Journal of Forestry</a:t>
            </a:r>
            <a:r>
              <a:rPr lang="en-US" altLang="en-US" sz="1400"/>
              <a:t> 30, no. 2 (February 1, 1932).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Holmes, John Simcox. “Forest Fires in North Carolina During 1913 and State Forest Fire Prevention in the United States.” </a:t>
            </a:r>
            <a:r>
              <a:rPr lang="en-US" altLang="en-US" sz="1400" i="1"/>
              <a:t>North Carolina Geological 	and Economic Survey</a:t>
            </a:r>
            <a:r>
              <a:rPr lang="en-US" altLang="en-US" sz="1400"/>
              <a:t>, 1914.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Huey, B. M. "The First U.S. Forest Ranger." </a:t>
            </a:r>
            <a:r>
              <a:rPr lang="en-US" altLang="en-US" sz="1400" i="1"/>
              <a:t>Journal of Forestry</a:t>
            </a:r>
            <a:r>
              <a:rPr lang="en-US" altLang="en-US" sz="1400"/>
              <a:t> 45, No. 10. October 1927.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 i="1"/>
          </a:p>
          <a:p>
            <a:pPr algn="l" eaLnBrk="1">
              <a:lnSpc>
                <a:spcPct val="50000"/>
              </a:lnSpc>
            </a:pPr>
            <a:r>
              <a:rPr lang="en-US" altLang="en-US" sz="1400" i="1"/>
              <a:t>Overland Monthly and Out West Magazine </a:t>
            </a:r>
            <a:r>
              <a:rPr lang="en-US" altLang="en-US" sz="1400"/>
              <a:t>Vol. LXXXI No. 3. July 1923.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"Pigeons for Forest Fire Fighting." </a:t>
            </a:r>
            <a:r>
              <a:rPr lang="en-US" altLang="en-US" sz="1400" i="1"/>
              <a:t>American Forestry</a:t>
            </a:r>
            <a:r>
              <a:rPr lang="en-US" altLang="en-US" sz="1400"/>
              <a:t> 26, No. 2. February 1920.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“Pigeons in Fire Fighting – Forest Service Uses Them as Messengers – Feathered Heroes on View.” </a:t>
            </a:r>
            <a:r>
              <a:rPr lang="en-US" altLang="en-US" sz="1400" i="1"/>
              <a:t>The Starry Cross Vol. 19.</a:t>
            </a:r>
            <a:r>
              <a:rPr lang="en-US" altLang="en-US" sz="1400"/>
              <a:t> Philadelphia, PA, March 1920.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"Rangers Use Carrier Pigeons.” </a:t>
            </a:r>
            <a:r>
              <a:rPr lang="en-US" altLang="en-US" sz="1400" i="1"/>
              <a:t>Forestry Kaiman 4</a:t>
            </a:r>
            <a:r>
              <a:rPr lang="en-US" altLang="en-US" sz="1400"/>
              <a:t>. 1922.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Smith, Glen A. Interview with Glen Smith. University of Montana Oral History Collection. Missoula, Montana, 1956. 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“Smokey Enlists Kids Against Forest Fires.” </a:t>
            </a:r>
            <a:r>
              <a:rPr lang="en-US" altLang="en-US" sz="1400" i="1"/>
              <a:t>Alamogordo News</a:t>
            </a:r>
            <a:r>
              <a:rPr lang="en-US" altLang="en-US" sz="1400"/>
              <a:t>. October 17, 1956. 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“Smokey Bear Toy Is Fire Prevention Envoy.” </a:t>
            </a:r>
            <a:r>
              <a:rPr lang="en-US" altLang="en-US" sz="1400" i="1"/>
              <a:t>Beckley Post Herald.</a:t>
            </a:r>
            <a:r>
              <a:rPr lang="en-US" altLang="en-US" sz="1400"/>
              <a:t> November 13, 1953.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“The Fire Fiend.” </a:t>
            </a:r>
            <a:r>
              <a:rPr lang="en-US" altLang="en-US" sz="1400" i="1"/>
              <a:t>The San Francisco Call</a:t>
            </a:r>
            <a:r>
              <a:rPr lang="en-US" altLang="en-US" sz="1400"/>
              <a:t>. September 25, 1898.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 i="1"/>
          </a:p>
          <a:p>
            <a:pPr algn="l" eaLnBrk="1">
              <a:lnSpc>
                <a:spcPct val="50000"/>
              </a:lnSpc>
            </a:pPr>
            <a:r>
              <a:rPr lang="en-US" altLang="en-US" sz="1400" i="1"/>
              <a:t>The Western Fire Fighter’s Manual</a:t>
            </a:r>
            <a:r>
              <a:rPr lang="en-US" altLang="en-US" sz="1400"/>
              <a:t> ... Portland, Ore., 1924</a:t>
            </a:r>
            <a:r>
              <a:rPr lang="en-US" altLang="en-US" sz="1400" u="sng">
                <a:hlinkClick r:id="rId4" action="ppaction://hlinkfile"/>
              </a:rPr>
              <a:t> </a:t>
            </a:r>
            <a:r>
              <a:rPr lang="en-US" altLang="en-US" sz="1400" u="sng">
                <a:hlinkClick r:id="rId5"/>
              </a:rPr>
              <a:t>http://hdl.handle.net/2027/mdp</a:t>
            </a:r>
            <a:r>
              <a:rPr lang="en-US" altLang="en-US" sz="1400"/>
              <a:t>.39015063724952.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“The Handling of Sheep on the National Forests.” Washington, 19</a:t>
            </a:r>
            <a:r>
              <a:rPr lang="en-US" altLang="en-US" sz="1400" u="sng">
                <a:hlinkClick r:id="rId6" action="ppaction://hlinkfile"/>
              </a:rPr>
              <a:t> http://hdl.handle.net/2027/</a:t>
            </a:r>
            <a:r>
              <a:rPr lang="en-US" altLang="en-US" sz="1400"/>
              <a:t>loc.ark:/13960/t39z9tc0b.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US Congress, </a:t>
            </a:r>
            <a:r>
              <a:rPr lang="en-US" altLang="en-US" sz="1400" i="1"/>
              <a:t>Smokey Bear Act. </a:t>
            </a:r>
            <a:r>
              <a:rPr lang="en-US" altLang="en-US" sz="1400"/>
              <a:t>May 23, 1952. 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Van Tassel, Alfred J. </a:t>
            </a:r>
            <a:r>
              <a:rPr lang="en-US" altLang="en-US" sz="1400" i="1"/>
              <a:t>Mechanization in the Lumber Industry; a Study of Technology in Relation to Resources and Employment Opportunity</a:t>
            </a:r>
            <a:r>
              <a:rPr lang="en-US" altLang="en-US" sz="1400"/>
              <a:t>. Philadelphia, Pa., 	1940. //catalog.hathitrust.org/Record/010832820.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Walker, Hazel Austin. “Protection for the Tahoe Forest.” </a:t>
            </a:r>
            <a:r>
              <a:rPr lang="en-US" altLang="en-US" sz="1400" i="1"/>
              <a:t>Overland Monthly and Out </a:t>
            </a: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 i="1"/>
              <a:t>	West Magazine </a:t>
            </a:r>
            <a:r>
              <a:rPr lang="en-US" altLang="en-US" sz="1400"/>
              <a:t>(1868-1935), May 1913.</a:t>
            </a:r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 </a:t>
            </a:r>
          </a:p>
          <a:p>
            <a:pPr algn="l" eaLnBrk="1">
              <a:lnSpc>
                <a:spcPct val="50000"/>
              </a:lnSpc>
            </a:pPr>
            <a:endParaRPr lang="en-US" altLang="en-US" sz="1400"/>
          </a:p>
          <a:p>
            <a:pPr algn="l" eaLnBrk="1">
              <a:lnSpc>
                <a:spcPct val="50000"/>
              </a:lnSpc>
            </a:pPr>
            <a:r>
              <a:rPr lang="en-US" altLang="en-US" sz="1400"/>
              <a:t>Wilsonian, H. K. “Control of Noxious Plants.” Botanical Review 10, no. 5 (1944): 279–326.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609600"/>
            <a:ext cx="10972800" cy="5715000"/>
          </a:xfrm>
        </p:spPr>
        <p:txBody>
          <a:bodyPr/>
          <a:lstStyle/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b="1" smtClean="0"/>
              <a:t> </a:t>
            </a: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b="1" smtClean="0"/>
              <a:t>Secondary:</a:t>
            </a: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Brown, Nelson Courtlandt. </a:t>
            </a:r>
            <a:r>
              <a:rPr lang="en-US" altLang="en-US" sz="1600" i="1" smtClean="0"/>
              <a:t>Logging: Principles and Practices in the United States and Canada</a:t>
            </a:r>
            <a:r>
              <a:rPr lang="en-US" altLang="en-US" sz="1600" smtClean="0"/>
              <a:t>. New York: J. Wiley, 1934. //catalog.hathitrust.org/Record/001508319.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Cochrane, Timothy. “Trial by Fire: Early Forest Service Rangers’ Fire Stories.” </a:t>
            </a:r>
            <a:r>
              <a:rPr lang="en-US" altLang="en-US" sz="1600" i="1" smtClean="0"/>
              <a:t>Forest &amp; </a:t>
            </a: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i="1" smtClean="0"/>
              <a:t>	Conservation History </a:t>
            </a:r>
            <a:r>
              <a:rPr lang="en-US" altLang="en-US" sz="1600" smtClean="0"/>
              <a:t>35 (1991): 16–22.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Egan, Timothy. </a:t>
            </a:r>
            <a:r>
              <a:rPr lang="en-US" altLang="en-US" sz="1600" i="1" smtClean="0"/>
              <a:t>The Big Burn: Teddy Roosevelt and the Fire That Saved America</a:t>
            </a:r>
            <a:r>
              <a:rPr lang="en-US" altLang="en-US" sz="1600" smtClean="0"/>
              <a:t>. Reprint edition. Mariner Books, 2010.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LaBau, Vernon J., and United States. A History of the Forest Survey in the United States: 1830-2004. Washington, DC: U. S. Dept. of Agriculture, Forest Service, 2007. //catalog.hathitrust.org/Record/007425838.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Larson, Rolf. “Firestorm! The Story of the Heaven’s Peak Fire of 1936.” </a:t>
            </a:r>
            <a:r>
              <a:rPr lang="en-US" altLang="en-US" sz="1600" i="1" smtClean="0"/>
              <a:t>Glacier Park </a:t>
            </a: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i="1" smtClean="0"/>
              <a:t>	Foundation.</a:t>
            </a:r>
            <a:r>
              <a:rPr lang="en-US" altLang="en-US" sz="1600" smtClean="0"/>
              <a:t> Accessed September 29, 2016.</a:t>
            </a:r>
            <a:r>
              <a:rPr lang="en-US" altLang="en-US" sz="1600" smtClean="0">
                <a:hlinkClick r:id="rId2"/>
              </a:rPr>
              <a:t> </a:t>
            </a:r>
            <a:r>
              <a:rPr lang="en-US" altLang="en-US" sz="1600" u="sng" smtClean="0">
                <a:hlinkClick r:id="rId2"/>
              </a:rPr>
              <a:t>http://www.glacierparkfoundation.org/</a:t>
            </a:r>
            <a:r>
              <a:rPr lang="en-US" altLang="en-US" sz="1600" smtClean="0"/>
              <a:t>History/firestorm.html.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Miller, Char. “Crisis Management: Challenge and Controversy in Forest Service History.” </a:t>
            </a:r>
            <a:r>
              <a:rPr lang="en-US" altLang="en-US" sz="1600" i="1" smtClean="0"/>
              <a:t>Rangelands,</a:t>
            </a:r>
            <a:r>
              <a:rPr lang="en-US" altLang="en-US" sz="1600" smtClean="0"/>
              <a:t> 2005. 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Mitman, Gregg. </a:t>
            </a:r>
            <a:r>
              <a:rPr lang="en-US" altLang="en-US" sz="1600" i="1" smtClean="0"/>
              <a:t>Reel Nature: America’s Romance with Wildlife on Film. </a:t>
            </a:r>
            <a:r>
              <a:rPr lang="en-US" altLang="en-US" sz="1600" smtClean="0"/>
              <a:t>Cambridge MA: Harvard University Press, 1999.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“Smokey’s History.” Smokeybear.com. </a:t>
            </a:r>
            <a:r>
              <a:rPr lang="en-US" altLang="en-US" sz="1600" u="sng" smtClean="0">
                <a:hlinkClick r:id="rId3"/>
              </a:rPr>
              <a:t>https://smokeybear.com/en/smokeys-history?decade=1940</a:t>
            </a:r>
            <a:r>
              <a:rPr lang="en-US" altLang="en-US" sz="1600" smtClean="0"/>
              <a:t> (accessed November 23, 2016).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Sobse, Kathryn. </a:t>
            </a:r>
            <a:r>
              <a:rPr lang="en-US" altLang="en-US" sz="1600" b="1" smtClean="0"/>
              <a:t>“</a:t>
            </a:r>
            <a:r>
              <a:rPr lang="en-US" altLang="ja-JP" sz="1600" smtClean="0">
                <a:hlinkClick r:id="rId4"/>
              </a:rPr>
              <a:t>Letters to Smokey Bear Reveal Promise of Hope for the Future.</a:t>
            </a:r>
            <a:r>
              <a:rPr lang="en-US" altLang="en-US" sz="1600" smtClean="0">
                <a:hlinkClick r:id="rId4"/>
              </a:rPr>
              <a:t>”</a:t>
            </a:r>
            <a:r>
              <a:rPr lang="en-US" altLang="ja-JP" sz="1600" smtClean="0">
                <a:hlinkClick r:id="rId4"/>
              </a:rPr>
              <a:t> Office of Communication, U.S. Forest Service</a:t>
            </a:r>
            <a:r>
              <a:rPr lang="en-US" altLang="ja-JP" sz="1600" smtClean="0"/>
              <a:t>, 2014.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Steen, Harold. </a:t>
            </a:r>
            <a:r>
              <a:rPr lang="en-US" altLang="en-US" sz="1600" i="1" smtClean="0"/>
              <a:t>The Forest Service — A History.</a:t>
            </a:r>
            <a:r>
              <a:rPr lang="en-US" altLang="en-US" sz="1600" smtClean="0"/>
              <a:t> Seattle: University of Washington Press, 1976. 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 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endParaRPr lang="en-US" altLang="en-US" sz="1600" smtClean="0"/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Williams, Gerald. </a:t>
            </a:r>
            <a:r>
              <a:rPr lang="en-US" altLang="en-US" sz="1600" i="1" smtClean="0"/>
              <a:t>The USDA Forest Service - The First Century.</a:t>
            </a:r>
            <a:r>
              <a:rPr lang="en-US" altLang="en-US" sz="1600" smtClean="0"/>
              <a:t> Washington D.C.: </a:t>
            </a:r>
          </a:p>
          <a:p>
            <a:pPr>
              <a:lnSpc>
                <a:spcPct val="50000"/>
              </a:lnSpc>
              <a:spcBef>
                <a:spcPct val="0"/>
              </a:spcBef>
              <a:spcAft>
                <a:spcPts val="50"/>
              </a:spcAft>
            </a:pPr>
            <a:r>
              <a:rPr lang="en-US" altLang="en-US" sz="1600" smtClean="0"/>
              <a:t>USDA Forest Service, 2005.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Establishing USFS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1219200"/>
            <a:ext cx="10972800" cy="5715000"/>
          </a:xfrm>
        </p:spPr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USFS created in 1905 - unprecedented expansion of federal power 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ja-JP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“</a:t>
            </a:r>
            <a:r>
              <a:rPr lang="en-US" altLang="ja-JP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lawless</a:t>
            </a:r>
            <a:r>
              <a:rPr lang="ja-JP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”</a:t>
            </a:r>
            <a:r>
              <a:rPr lang="en-US" altLang="ja-JP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 region</a:t>
            </a:r>
          </a:p>
          <a:p>
            <a:pPr marL="419100" indent="-419100" eaLnBrk="1">
              <a:buClr>
                <a:srgbClr val="A29A85"/>
              </a:buClr>
              <a:buFontTx/>
              <a:buChar char="•"/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Loggers, miners, and farmers self-regulated natural resources  </a:t>
            </a:r>
          </a:p>
        </p:txBody>
      </p:sp>
      <p:pic>
        <p:nvPicPr>
          <p:cNvPr id="7171" name="Picture 3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5562600"/>
            <a:ext cx="6858000" cy="40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000" y="-228600"/>
            <a:ext cx="10972800" cy="1854200"/>
          </a:xfrm>
        </p:spPr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Early reception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92200" y="-1676400"/>
            <a:ext cx="10974388" cy="5715000"/>
          </a:xfrm>
        </p:spPr>
        <p:txBody>
          <a:bodyPr/>
          <a:lstStyle/>
          <a:p>
            <a:pPr marL="0" indent="0" eaLnBrk="1">
              <a:buClr>
                <a:srgbClr val="A29A85"/>
              </a:buClr>
              <a:defRPr/>
            </a:pPr>
            <a:endParaRPr lang="en-US" dirty="0" smtClean="0">
              <a:latin typeface="Mongolian Baiti" panose="03000500000000000000" pitchFamily="66" charset="0"/>
              <a:ea typeface="+mn-ea"/>
              <a:cs typeface="Mongolian Baiti" panose="03000500000000000000" pitchFamily="66" charset="0"/>
              <a:sym typeface="Baskerville" charset="0"/>
            </a:endParaRPr>
          </a:p>
          <a:p>
            <a:pPr marL="571500" indent="-571500" eaLnBrk="1">
              <a:buClr>
                <a:srgbClr val="A29A85"/>
              </a:buClr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Conservation = off-putting to some </a:t>
            </a:r>
          </a:p>
        </p:txBody>
      </p:sp>
      <p:pic>
        <p:nvPicPr>
          <p:cNvPr id="8195" name="Picture 1" descr="czar pinc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133600"/>
            <a:ext cx="9982200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Lack of Public Confidence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00" y="2667000"/>
            <a:ext cx="10972800" cy="5715000"/>
          </a:xfrm>
        </p:spPr>
        <p:txBody>
          <a:bodyPr/>
          <a:lstStyle/>
          <a:p>
            <a:pPr marL="0" indent="0" eaLnBrk="1">
              <a:spcBef>
                <a:spcPct val="0"/>
              </a:spcBef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One early ranger described:</a:t>
            </a:r>
          </a:p>
          <a:p>
            <a:pPr marL="0" indent="0" eaLnBrk="1">
              <a:spcBef>
                <a:spcPct val="0"/>
              </a:spcBef>
            </a:pPr>
            <a:r>
              <a:rPr lang="en-US" altLang="en-US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ja-JP" altLang="en-US" sz="36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“</a:t>
            </a:r>
            <a:r>
              <a:rPr lang="en-US" altLang="ja-JP" sz="36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In the Little North Fork, Marble Creek and Big Creek, we were extremely unpopular as rangers and had to use discretion and diplomacy. We never knew when a bullet might meet us in a thicket or on the trail.</a:t>
            </a:r>
            <a:r>
              <a:rPr lang="ja-JP" altLang="en-US" sz="36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”</a:t>
            </a:r>
            <a:r>
              <a:rPr lang="en-US" altLang="ja-JP" sz="36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marL="0" indent="0" eaLnBrk="1">
              <a:buFontTx/>
              <a:buChar char="-"/>
            </a:pPr>
            <a:r>
              <a:rPr lang="en-US" altLang="en-US" i="1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UDSA Forest Service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01650" eaLnBrk="1">
              <a:defRPr/>
            </a:pPr>
            <a:r>
              <a:rPr lang="en-US" sz="6700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Forest Fires Affect Everyone</a:t>
            </a:r>
            <a:endParaRPr lang="en-US" dirty="0" smtClean="0">
              <a:latin typeface="Mongolian Baiti" panose="03000500000000000000" pitchFamily="66" charset="0"/>
              <a:ea typeface="+mj-ea"/>
              <a:cs typeface="Mongolian Baiti" panose="03000500000000000000" pitchFamily="66" charset="0"/>
              <a:sym typeface="Copperplate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3600" y="2057400"/>
            <a:ext cx="10972800" cy="5715000"/>
          </a:xfrm>
        </p:spPr>
        <p:txBody>
          <a:bodyPr/>
          <a:lstStyle/>
          <a:p>
            <a:pPr marL="419100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Fighting Fires Prior to USFS</a:t>
            </a:r>
          </a:p>
          <a:p>
            <a:pPr marL="838200" lvl="1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cs typeface="Mongolian Baiti" panose="03000500000000000000" pitchFamily="66" charset="0"/>
                <a:sym typeface="Baskerville" charset="0"/>
              </a:rPr>
              <a:t>No precedent for management of large forests</a:t>
            </a:r>
          </a:p>
          <a:p>
            <a:pPr marL="838200" lvl="1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cs typeface="Mongolian Baiti" panose="03000500000000000000" pitchFamily="66" charset="0"/>
                <a:sym typeface="Baskerville" charset="0"/>
              </a:rPr>
              <a:t>Disorganized &amp; relied on volunteers</a:t>
            </a:r>
          </a:p>
          <a:p>
            <a:pPr marL="838200" lvl="1" indent="-419100" eaLnBrk="1">
              <a:buClr>
                <a:srgbClr val="A29A85"/>
              </a:buClr>
              <a:buFontTx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cs typeface="Mongolian Baiti" panose="03000500000000000000" pitchFamily="66" charset="0"/>
                <a:sym typeface="Baskerville" charset="0"/>
              </a:rPr>
              <a:t>Wrap-up and scouting failures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eaLnBrk="1">
              <a:defRPr/>
            </a:pPr>
            <a:r>
              <a:rPr lang="en-US" dirty="0" smtClean="0">
                <a:latin typeface="Mongolian Baiti" panose="03000500000000000000" pitchFamily="66" charset="0"/>
                <a:ea typeface="ＭＳ Ｐゴシック" charset="0"/>
                <a:cs typeface="Mongolian Baiti" panose="03000500000000000000" pitchFamily="66" charset="0"/>
                <a:sym typeface="Copperplate" charset="0"/>
              </a:rPr>
              <a:t>Rallying Issue </a:t>
            </a:r>
            <a:br>
              <a:rPr lang="en-US" dirty="0" smtClean="0">
                <a:latin typeface="Mongolian Baiti" panose="03000500000000000000" pitchFamily="66" charset="0"/>
                <a:ea typeface="ＭＳ Ｐゴシック" charset="0"/>
                <a:cs typeface="Mongolian Baiti" panose="03000500000000000000" pitchFamily="66" charset="0"/>
                <a:sym typeface="Copperplate" charset="0"/>
              </a:rPr>
            </a:br>
            <a:endParaRPr lang="en-US" dirty="0" smtClean="0">
              <a:latin typeface="Mongolian Baiti" panose="03000500000000000000" pitchFamily="66" charset="0"/>
              <a:ea typeface="ＭＳ Ｐゴシック" charset="0"/>
              <a:cs typeface="Mongolian Baiti" panose="03000500000000000000" pitchFamily="66" charset="0"/>
              <a:sym typeface="Copperplat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762000"/>
            <a:ext cx="10972800" cy="5715000"/>
          </a:xfrm>
        </p:spPr>
        <p:txBody>
          <a:bodyPr/>
          <a:lstStyle/>
          <a:p>
            <a:pPr marL="571500" indent="-571500" eaLnBrk="1"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1910 Great Fire </a:t>
            </a:r>
          </a:p>
          <a:p>
            <a:pPr marL="571500" indent="-571500" eaLnBrk="1">
              <a:buFont typeface="Arial"/>
              <a:buChar char="•"/>
              <a:defRPr/>
            </a:pPr>
            <a:r>
              <a:rPr lang="en-US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Success and reliability needed </a:t>
            </a:r>
          </a:p>
          <a:p>
            <a:pPr marL="0" indent="0" eaLnBrk="1">
              <a:defRPr/>
            </a:pPr>
            <a:r>
              <a:rPr lang="en-US" dirty="0" smtClean="0">
                <a:ea typeface="+mn-ea"/>
                <a:sym typeface="Baskerville" charset="0"/>
              </a:rPr>
              <a:t> </a:t>
            </a:r>
          </a:p>
          <a:p>
            <a:pPr marL="0" indent="0" eaLnBrk="1">
              <a:defRPr/>
            </a:pPr>
            <a:endParaRPr lang="en-US" dirty="0" smtClean="0">
              <a:ea typeface="+mn-ea"/>
              <a:sym typeface="Baskerville" charset="0"/>
            </a:endParaRPr>
          </a:p>
        </p:txBody>
      </p:sp>
      <p:pic>
        <p:nvPicPr>
          <p:cNvPr id="11267" name="Picture 3" descr="MAC114_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3505200"/>
            <a:ext cx="9047163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01650" eaLnBrk="1">
              <a:defRPr/>
            </a:pPr>
            <a:r>
              <a:rPr lang="en-US" sz="6700" dirty="0" smtClean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Copperplate" charset="0"/>
              </a:rPr>
              <a:t>Animals Used to Fight Fires</a:t>
            </a:r>
            <a:endParaRPr lang="en-US" dirty="0" smtClean="0">
              <a:latin typeface="Mongolian Baiti" panose="03000500000000000000" pitchFamily="66" charset="0"/>
              <a:ea typeface="+mj-ea"/>
              <a:cs typeface="Mongolian Baiti" panose="03000500000000000000" pitchFamily="66" charset="0"/>
              <a:sym typeface="Copperplate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9800" y="1295400"/>
            <a:ext cx="10972800" cy="5715000"/>
          </a:xfrm>
        </p:spPr>
        <p:txBody>
          <a:bodyPr/>
          <a:lstStyle/>
          <a:p>
            <a:pPr marL="457200" indent="-457200" defTabSz="508000" eaLnBrk="1">
              <a:spcBef>
                <a:spcPts val="2600"/>
              </a:spcBef>
              <a:buClr>
                <a:srgbClr val="A29A85"/>
              </a:buClr>
              <a:buFont typeface="Arial"/>
              <a:buChar char="•"/>
              <a:defRPr/>
            </a:pP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Transportation, communication, scouting, fire-line</a:t>
            </a:r>
          </a:p>
          <a:p>
            <a:pPr marL="457200" indent="-457200" defTabSz="508000" eaLnBrk="1">
              <a:spcBef>
                <a:spcPts val="2600"/>
              </a:spcBef>
              <a:buClr>
                <a:srgbClr val="A29A85"/>
              </a:buClr>
              <a:buFont typeface="Arial"/>
              <a:buChar char="•"/>
              <a:defRPr/>
            </a:pPr>
            <a:r>
              <a:rPr lang="en-US" sz="3400" dirty="0" smtClean="0">
                <a:latin typeface="Mongolian Baiti" panose="03000500000000000000" pitchFamily="66" charset="0"/>
                <a:ea typeface="+mn-ea"/>
                <a:cs typeface="Mongolian Baiti" panose="03000500000000000000" pitchFamily="66" charset="0"/>
                <a:sym typeface="Baskerville" charset="0"/>
              </a:rPr>
              <a:t>Alleviated manpower shortage </a:t>
            </a:r>
          </a:p>
          <a:p>
            <a:pPr marL="728663" lvl="1" indent="-365125" defTabSz="508000" eaLnBrk="1">
              <a:spcBef>
                <a:spcPts val="2600"/>
              </a:spcBef>
              <a:buClr>
                <a:srgbClr val="A29A85"/>
              </a:buClr>
              <a:buFontTx/>
              <a:buChar char="•"/>
              <a:defRPr/>
            </a:pPr>
            <a:r>
              <a:rPr lang="en-US" sz="3400" dirty="0" smtClean="0">
                <a:latin typeface="Mongolian Baiti" panose="03000500000000000000" pitchFamily="66" charset="0"/>
                <a:cs typeface="Mongolian Baiti" panose="03000500000000000000" pitchFamily="66" charset="0"/>
                <a:sym typeface="Baskerville" charset="0"/>
              </a:rPr>
              <a:t>One horse and plow combo = 150 men </a:t>
            </a:r>
          </a:p>
          <a:p>
            <a:pPr marL="728663" lvl="1" indent="-365125" defTabSz="508000" eaLnBrk="1">
              <a:spcBef>
                <a:spcPts val="2600"/>
              </a:spcBef>
              <a:buClr>
                <a:srgbClr val="A29A85"/>
              </a:buClr>
              <a:buFontTx/>
              <a:buChar char="•"/>
              <a:defRPr/>
            </a:pPr>
            <a:r>
              <a:rPr lang="en-US" sz="3400" dirty="0" smtClean="0">
                <a:latin typeface="Mongolian Baiti" panose="03000500000000000000" pitchFamily="66" charset="0"/>
                <a:cs typeface="Mongolian Baiti" panose="03000500000000000000" pitchFamily="66" charset="0"/>
                <a:sym typeface="Baskerville" charset="0"/>
              </a:rPr>
              <a:t>Rangers required to provide horse </a:t>
            </a:r>
          </a:p>
        </p:txBody>
      </p:sp>
      <p:pic>
        <p:nvPicPr>
          <p:cNvPr id="12291" name="Picture 1" descr="fig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5795963"/>
            <a:ext cx="693420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rx-fire-sequoia-n-p-nps-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0" y="-152400"/>
            <a:ext cx="14859000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00" y="1219200"/>
            <a:ext cx="9525000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 charset="0"/>
                <a:ea typeface="ＭＳ Ｐゴシック" charset="0"/>
                <a:sym typeface="Baskerville" charset="0"/>
              </a:rPr>
              <a:t>“</a:t>
            </a:r>
            <a:r>
              <a:rPr lang="en-US" altLang="ja-JP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 charset="0"/>
                <a:ea typeface="ＭＳ Ｐゴシック" charset="0"/>
                <a:sym typeface="Baskerville" charset="0"/>
              </a:rPr>
              <a:t>F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 charset="0"/>
                <a:ea typeface="ＭＳ Ｐゴシック" charset="0"/>
                <a:sym typeface="Baskerville" charset="0"/>
              </a:rPr>
              <a:t>or country of this degree of roughness, up to the present time, no power tool has been found which surpasses the horse and plow, or even competes with it.</a:t>
            </a:r>
            <a:r>
              <a:rPr lang="ja-JP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 charset="0"/>
                <a:ea typeface="ＭＳ Ｐゴシック" charset="0"/>
                <a:sym typeface="Baskerville" charset="0"/>
              </a:rPr>
              <a:t>”</a:t>
            </a:r>
            <a:endParaRPr lang="en-US" altLang="ja-JP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" charset="0"/>
              <a:ea typeface="ＭＳ Ｐゴシック" charset="0"/>
              <a:sym typeface="Baskerville" charset="0"/>
            </a:endParaRPr>
          </a:p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 charset="0"/>
                <a:ea typeface="ＭＳ Ｐゴシック" charset="0"/>
                <a:sym typeface="Baskerville" charset="0"/>
              </a:rPr>
              <a:t>- 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 charset="0"/>
                <a:ea typeface="ＭＳ Ｐゴシック" charset="0"/>
                <a:sym typeface="Baskerville" charset="0"/>
              </a:rPr>
              <a:t>Journal of Forestry,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 charset="0"/>
                <a:ea typeface="ＭＳ Ｐゴシック" charset="0"/>
                <a:sym typeface="Baskerville" charset="0"/>
              </a:rPr>
              <a:t>1932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DCDDE0"/>
      </a:dk1>
      <a:lt1>
        <a:srgbClr val="6F6A5A"/>
      </a:lt1>
      <a:dk2>
        <a:srgbClr val="142B6F"/>
      </a:dk2>
      <a:lt2>
        <a:srgbClr val="5F5857"/>
      </a:lt2>
      <a:accent1>
        <a:srgbClr val="596D92"/>
      </a:accent1>
      <a:accent2>
        <a:srgbClr val="848857"/>
      </a:accent2>
      <a:accent3>
        <a:srgbClr val="AAACBB"/>
      </a:accent3>
      <a:accent4>
        <a:srgbClr val="5E594C"/>
      </a:accent4>
      <a:accent5>
        <a:srgbClr val="B5BAC7"/>
      </a:accent5>
      <a:accent6>
        <a:srgbClr val="777B4E"/>
      </a:accent6>
      <a:hlink>
        <a:srgbClr val="0000FF"/>
      </a:hlink>
      <a:folHlink>
        <a:srgbClr val="FF00FF"/>
      </a:folHlink>
    </a:clrScheme>
    <a:fontScheme name="Office Theme">
      <a:majorFont>
        <a:latin typeface="Copperplate"/>
        <a:ea typeface="ＭＳ Ｐゴシック"/>
        <a:cs typeface="Copperplate"/>
      </a:majorFont>
      <a:minorFont>
        <a:latin typeface="Baskerville"/>
        <a:ea typeface="ＭＳ Ｐゴシック"/>
        <a:cs typeface="Baskervill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5F5857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6F6A5A"/>
            </a:solidFill>
            <a:effectLst/>
            <a:latin typeface="Baskerville" charset="0"/>
            <a:ea typeface="ＭＳ Ｐゴシック" charset="0"/>
            <a:cs typeface="Baskerville" charset="0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5F5857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6F6A5A"/>
            </a:solidFill>
            <a:effectLst/>
            <a:latin typeface="Baskerville" charset="0"/>
            <a:ea typeface="ＭＳ Ｐゴシック" charset="0"/>
            <a:cs typeface="Baskerville" charset="0"/>
            <a:sym typeface="Baskerville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DCDDE0"/>
      </a:dk1>
      <a:lt1>
        <a:srgbClr val="6F6A5A"/>
      </a:lt1>
      <a:dk2>
        <a:srgbClr val="142B6F"/>
      </a:dk2>
      <a:lt2>
        <a:srgbClr val="5F5857"/>
      </a:lt2>
      <a:accent1>
        <a:srgbClr val="596D92"/>
      </a:accent1>
      <a:accent2>
        <a:srgbClr val="848857"/>
      </a:accent2>
      <a:accent3>
        <a:srgbClr val="AAACBB"/>
      </a:accent3>
      <a:accent4>
        <a:srgbClr val="5E594C"/>
      </a:accent4>
      <a:accent5>
        <a:srgbClr val="B5BAC7"/>
      </a:accent5>
      <a:accent6>
        <a:srgbClr val="777B4E"/>
      </a:accent6>
      <a:hlink>
        <a:srgbClr val="0000FF"/>
      </a:hlink>
      <a:folHlink>
        <a:srgbClr val="FF00FF"/>
      </a:folHlink>
    </a:clrScheme>
    <a:fontScheme name="Office Theme">
      <a:majorFont>
        <a:latin typeface="Copperplate"/>
        <a:ea typeface="ＭＳ Ｐゴシック"/>
        <a:cs typeface="Copperplate"/>
      </a:majorFont>
      <a:minorFont>
        <a:latin typeface="Baskerville"/>
        <a:ea typeface="ＭＳ Ｐゴシック"/>
        <a:cs typeface="Baskervill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5F5857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6F6A5A"/>
            </a:solidFill>
            <a:effectLst/>
            <a:latin typeface="Baskerville" charset="0"/>
            <a:ea typeface="ＭＳ Ｐゴシック" charset="0"/>
            <a:cs typeface="Baskerville" charset="0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5F5857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6F6A5A"/>
            </a:solidFill>
            <a:effectLst/>
            <a:latin typeface="Baskerville" charset="0"/>
            <a:ea typeface="ＭＳ Ｐゴシック" charset="0"/>
            <a:cs typeface="Baskerville" charset="0"/>
            <a:sym typeface="Baskerville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">
      <a:dk1>
        <a:srgbClr val="DCDDE0"/>
      </a:dk1>
      <a:lt1>
        <a:srgbClr val="6F6A5A"/>
      </a:lt1>
      <a:dk2>
        <a:srgbClr val="142B6F"/>
      </a:dk2>
      <a:lt2>
        <a:srgbClr val="5F5857"/>
      </a:lt2>
      <a:accent1>
        <a:srgbClr val="596D92"/>
      </a:accent1>
      <a:accent2>
        <a:srgbClr val="848857"/>
      </a:accent2>
      <a:accent3>
        <a:srgbClr val="AAACBB"/>
      </a:accent3>
      <a:accent4>
        <a:srgbClr val="5E594C"/>
      </a:accent4>
      <a:accent5>
        <a:srgbClr val="B5BAC7"/>
      </a:accent5>
      <a:accent6>
        <a:srgbClr val="777B4E"/>
      </a:accent6>
      <a:hlink>
        <a:srgbClr val="0000FF"/>
      </a:hlink>
      <a:folHlink>
        <a:srgbClr val="FF00FF"/>
      </a:folHlink>
    </a:clrScheme>
    <a:fontScheme name="Office Theme">
      <a:majorFont>
        <a:latin typeface="Copperplate"/>
        <a:ea typeface="ＭＳ Ｐゴシック"/>
        <a:cs typeface="Copperplate"/>
      </a:majorFont>
      <a:minorFont>
        <a:latin typeface="Baskerville"/>
        <a:ea typeface="ＭＳ Ｐゴシック"/>
        <a:cs typeface="Baskervill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5F5857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6F6A5A"/>
            </a:solidFill>
            <a:effectLst/>
            <a:latin typeface="Baskerville" charset="0"/>
            <a:ea typeface="ＭＳ Ｐゴシック" charset="0"/>
            <a:cs typeface="Baskerville" charset="0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5F5857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6F6A5A"/>
            </a:solidFill>
            <a:effectLst/>
            <a:latin typeface="Baskerville" charset="0"/>
            <a:ea typeface="ＭＳ Ｐゴシック" charset="0"/>
            <a:cs typeface="Baskerville" charset="0"/>
            <a:sym typeface="Baskerville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FFFFFF"/>
      </a:accent3>
      <a:accent4>
        <a:srgbClr val="000000"/>
      </a:accent4>
      <a:accent5>
        <a:srgbClr val="B5BAC7"/>
      </a:accent5>
      <a:accent6>
        <a:srgbClr val="777B4E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742</Words>
  <Application>Microsoft Office PowerPoint</Application>
  <PresentationFormat>Custom</PresentationFormat>
  <Paragraphs>220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Baskerville</vt:lpstr>
      <vt:lpstr>MS PGothic</vt:lpstr>
      <vt:lpstr>Arial</vt:lpstr>
      <vt:lpstr>Copperplate</vt:lpstr>
      <vt:lpstr>Avenir</vt:lpstr>
      <vt:lpstr>Wingdings</vt:lpstr>
      <vt:lpstr>Office Theme</vt:lpstr>
      <vt:lpstr>1_Office Theme</vt:lpstr>
      <vt:lpstr>2_Office Theme</vt:lpstr>
      <vt:lpstr>Defining an Agency: Animals, Fire, and the U.S. Forest Service</vt:lpstr>
      <vt:lpstr>My Argument</vt:lpstr>
      <vt:lpstr>Establishing USFS</vt:lpstr>
      <vt:lpstr>Early reception</vt:lpstr>
      <vt:lpstr>Lack of Public Confidence </vt:lpstr>
      <vt:lpstr>Forest Fires Affect Everyone</vt:lpstr>
      <vt:lpstr>Rallying Issue  </vt:lpstr>
      <vt:lpstr>Animals Used to Fight Fires</vt:lpstr>
      <vt:lpstr>PowerPoint Presentation</vt:lpstr>
      <vt:lpstr>Animals fighting fires </vt:lpstr>
      <vt:lpstr>Timely Communication</vt:lpstr>
      <vt:lpstr>Impact</vt:lpstr>
      <vt:lpstr>PowerPoint Presentation</vt:lpstr>
      <vt:lpstr>Impact </vt:lpstr>
      <vt:lpstr>Transition - Technology </vt:lpstr>
      <vt:lpstr>Changed World View </vt:lpstr>
      <vt:lpstr>Early Engagement</vt:lpstr>
      <vt:lpstr>Smokey Bear</vt:lpstr>
      <vt:lpstr>PowerPoint Presentation</vt:lpstr>
      <vt:lpstr>Propel to Success</vt:lpstr>
      <vt:lpstr>Smokey Bear 20252</vt:lpstr>
      <vt:lpstr> Smokey Bear Act of 1952  </vt:lpstr>
      <vt:lpstr>Smokey’s Message</vt:lpstr>
      <vt:lpstr>Impact </vt:lpstr>
      <vt:lpstr>Most Successful Campaign</vt:lpstr>
      <vt:lpstr>Wrap Up </vt:lpstr>
      <vt:lpstr>Thank you!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Animals, Fire, and the U.S. Forest Service: Defining an agency</dc:title>
  <dc:creator>Ipsen, Ellen</dc:creator>
  <cp:lastModifiedBy>Profile, Public</cp:lastModifiedBy>
  <cp:revision>15</cp:revision>
  <dcterms:modified xsi:type="dcterms:W3CDTF">2017-04-25T05:10:10Z</dcterms:modified>
</cp:coreProperties>
</file>