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8" r:id="rId1"/>
  </p:sldMasterIdLst>
  <p:sldIdLst>
    <p:sldId id="256" r:id="rId2"/>
    <p:sldId id="258" r:id="rId3"/>
    <p:sldId id="260" r:id="rId4"/>
    <p:sldId id="263" r:id="rId5"/>
    <p:sldId id="265" r:id="rId6"/>
    <p:sldId id="259" r:id="rId7"/>
    <p:sldId id="266" r:id="rId8"/>
    <p:sldId id="261" r:id="rId9"/>
    <p:sldId id="267" r:id="rId10"/>
    <p:sldId id="262" r:id="rId11"/>
    <p:sldId id="269" r:id="rId12"/>
    <p:sldId id="268" r:id="rId13"/>
    <p:sldId id="264" r:id="rId14"/>
    <p:sldId id="274" r:id="rId15"/>
    <p:sldId id="270" r:id="rId16"/>
    <p:sldId id="271" r:id="rId17"/>
    <p:sldId id="272" r:id="rId18"/>
    <p:sldId id="276" r:id="rId19"/>
    <p:sldId id="281" r:id="rId20"/>
    <p:sldId id="279" r:id="rId21"/>
    <p:sldId id="27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4D2"/>
    <a:srgbClr val="890505"/>
    <a:srgbClr val="D1E5E4"/>
    <a:srgbClr val="BBD9D9"/>
    <a:srgbClr val="DE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7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072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5077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6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592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373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10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6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1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3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0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90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4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4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5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4/25/2017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42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7" y="766177"/>
            <a:ext cx="10800347" cy="34208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/>
              </a:rPr>
              <a:t>EAAT This: How EAAT1 Knockdown in Astrocytes </a:t>
            </a:r>
            <a:r>
              <a:rPr lang="en-US" sz="4000" b="1" dirty="0" smtClean="0">
                <a:effectLst/>
              </a:rPr>
              <a:t>Alters Aggression </a:t>
            </a:r>
            <a:r>
              <a:rPr lang="en-US" sz="4000" b="1" dirty="0">
                <a:effectLst/>
              </a:rPr>
              <a:t>in </a:t>
            </a:r>
            <a:r>
              <a:rPr lang="en-US" sz="4000" b="1" i="1" dirty="0">
                <a:effectLst/>
              </a:rPr>
              <a:t>Drosophila melanogaster</a:t>
            </a:r>
            <a:r>
              <a:rPr lang="en-US" sz="3200" dirty="0">
                <a:effectLst/>
              </a:rPr>
              <a:t/>
            </a:r>
            <a:br>
              <a:rPr lang="en-US" sz="3200" dirty="0">
                <a:effectLst/>
              </a:rPr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52759" y="4026456"/>
            <a:ext cx="1037122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Haley Shepard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Certel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Faculty mentor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Montana,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Missoula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UMCUR 2017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4/28/17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Drosophila melanogaster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5312884" cy="45912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AKA “Fruit Fly”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Model organism with vast genetic tools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Shares ~50-60% </a:t>
            </a:r>
            <a:r>
              <a:rPr lang="en-US" dirty="0" smtClean="0"/>
              <a:t>genetic similarity </a:t>
            </a:r>
            <a:r>
              <a:rPr lang="en-US" dirty="0" smtClean="0"/>
              <a:t>with </a:t>
            </a:r>
            <a:r>
              <a:rPr lang="en-US" dirty="0" smtClean="0"/>
              <a:t>humans</a:t>
            </a:r>
          </a:p>
          <a:p>
            <a:endParaRPr lang="en-US" dirty="0" smtClean="0"/>
          </a:p>
          <a:p>
            <a:r>
              <a:rPr lang="en-US" dirty="0" smtClean="0"/>
              <a:t>Well-studied behaviors aid in analyzing aggression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33" y="1890963"/>
            <a:ext cx="520065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7179" y="6200274"/>
            <a:ext cx="331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by Andre </a:t>
            </a:r>
            <a:r>
              <a:rPr lang="en-US" dirty="0" err="1" smtClean="0"/>
              <a:t>Karwath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54" y="1809582"/>
            <a:ext cx="6499999" cy="4944144"/>
          </a:xfrm>
        </p:spPr>
        <p:txBody>
          <a:bodyPr>
            <a:normAutofit/>
          </a:bodyPr>
          <a:lstStyle/>
          <a:p>
            <a:r>
              <a:rPr lang="en-US" dirty="0" smtClean="0"/>
              <a:t>Obtain mutant stock animals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Cross stock animals to generate animals that have reduced expression of EAAT1 on their astrocytes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Isolate male pupa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Compare behavior of experimental males to normal males (Wild Type)  at 3-5 days after they emerge from pupa</a:t>
            </a:r>
            <a:endParaRPr lang="en-US" dirty="0"/>
          </a:p>
        </p:txBody>
      </p:sp>
      <p:pic>
        <p:nvPicPr>
          <p:cNvPr id="2052" name="Picture 4" descr="Image result for セックス の 仕組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69" y="1690688"/>
            <a:ext cx="5018170" cy="376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0158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Behavior Assay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01" y="250158"/>
            <a:ext cx="5489798" cy="599824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825625"/>
            <a:ext cx="51936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male flies are placed in closed chamber with resource or territory to compete for</a:t>
            </a:r>
          </a:p>
          <a:p>
            <a:endParaRPr lang="en-US" dirty="0" smtClean="0"/>
          </a:p>
          <a:p>
            <a:r>
              <a:rPr lang="en-US" dirty="0" smtClean="0"/>
              <a:t>Yeast was used as the ‘prize’ </a:t>
            </a:r>
          </a:p>
          <a:p>
            <a:endParaRPr lang="en-US" dirty="0" smtClean="0"/>
          </a:p>
          <a:p>
            <a:r>
              <a:rPr lang="en-US" dirty="0" smtClean="0"/>
              <a:t>Interactions are recorded using a digital camera and analyzed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63201" y="6248400"/>
            <a:ext cx="6055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Certel</a:t>
            </a:r>
            <a:r>
              <a:rPr lang="en-US" sz="1600" dirty="0"/>
              <a:t>, S.J., and E.A. </a:t>
            </a:r>
            <a:r>
              <a:rPr lang="en-US" sz="1600" dirty="0" err="1"/>
              <a:t>Kravitz</a:t>
            </a:r>
            <a:r>
              <a:rPr lang="en-US" sz="1600" dirty="0"/>
              <a:t>. 2012. Scoring and analyzing aggression in Drosophila. </a:t>
            </a:r>
            <a:r>
              <a:rPr lang="en-US" sz="1600" i="1" dirty="0"/>
              <a:t>Cold Spring </a:t>
            </a:r>
            <a:r>
              <a:rPr lang="en-US" sz="1600" i="1" dirty="0" err="1"/>
              <a:t>Harb</a:t>
            </a:r>
            <a:r>
              <a:rPr lang="en-US" sz="1600" i="1" dirty="0"/>
              <a:t>. </a:t>
            </a:r>
            <a:r>
              <a:rPr lang="en-US" sz="1600" i="1" dirty="0" err="1"/>
              <a:t>Protoc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Lunges</a:t>
            </a:r>
            <a:endParaRPr lang="en-US" dirty="0"/>
          </a:p>
        </p:txBody>
      </p:sp>
      <p:pic>
        <p:nvPicPr>
          <p:cNvPr id="4" name="lung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0500" y="1690688"/>
            <a:ext cx="5802313" cy="4351337"/>
          </a:xfrm>
        </p:spPr>
      </p:pic>
      <p:sp>
        <p:nvSpPr>
          <p:cNvPr id="3" name="TextBox 2"/>
          <p:cNvSpPr txBox="1"/>
          <p:nvPr/>
        </p:nvSpPr>
        <p:spPr>
          <a:xfrm>
            <a:off x="7334752" y="5494922"/>
            <a:ext cx="359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courtesy of Sarah </a:t>
            </a:r>
            <a:r>
              <a:rPr lang="en-US" dirty="0" err="1" smtClean="0"/>
              <a:t>Certel</a:t>
            </a:r>
            <a:r>
              <a:rPr lang="en-US" dirty="0" smtClean="0"/>
              <a:t> , University of Montana,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Threats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9717" y="6291011"/>
            <a:ext cx="4347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Photo by Eric </a:t>
            </a:r>
            <a:r>
              <a:rPr lang="en-US" sz="1600" dirty="0" err="1" smtClean="0"/>
              <a:t>Hoopfer</a:t>
            </a:r>
            <a:endParaRPr lang="en-US" sz="1600" dirty="0"/>
          </a:p>
        </p:txBody>
      </p:sp>
      <p:pic>
        <p:nvPicPr>
          <p:cNvPr id="1026" name="Picture 2" descr="http://www.wissenschaft-aktuell.de/onTEAM/fotos/2212601728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537199"/>
            <a:ext cx="6311106" cy="45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64" y="-166574"/>
            <a:ext cx="10515600" cy="13255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18" y="1873904"/>
            <a:ext cx="7027895" cy="476782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1755936" y="910064"/>
            <a:ext cx="8783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Figure. </a:t>
            </a:r>
            <a:r>
              <a:rPr lang="en-US" sz="2400" b="1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Latency to Lunge (min) between Control Males and Experimental Males.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37761" y="583882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Control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n=7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415" y="5593318"/>
            <a:ext cx="17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Experimental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n=13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63125" y="4935026"/>
            <a:ext cx="224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values were generated via analysis using the Mann-Whitney U-test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836" y="375305"/>
            <a:ext cx="8783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Figure. </a:t>
            </a:r>
            <a:r>
              <a:rPr lang="en-US" sz="2400" b="1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The Average Number of Lunges between Control Males and Experimental Males.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6" y="1536760"/>
            <a:ext cx="6979980" cy="477740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4499637" y="49053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Control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n=6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2274" y="5551706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Experimental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n=15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63125" y="4935026"/>
            <a:ext cx="224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values were generated via analysis using the Mann-Whitney U-test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23" y="1393415"/>
            <a:ext cx="7351577" cy="511125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4432962" y="5133975"/>
            <a:ext cx="1419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Control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n=6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1065" y="5764768"/>
            <a:ext cx="1722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Experimental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n=12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7836" y="375305"/>
            <a:ext cx="8783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Figure. </a:t>
            </a:r>
            <a:r>
              <a:rPr lang="en-US" sz="2400" b="1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The Total number of Wing Threats between Control Males and Experimental Males. 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763125" y="4935026"/>
            <a:ext cx="2247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values were generated via analysis using the Mann-Whitney U-test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Preliminary data indicate that increased glutamate does not make male Drosophila more </a:t>
            </a:r>
            <a:r>
              <a:rPr lang="en-US" dirty="0" smtClean="0"/>
              <a:t>aggressive, instead reduces aggression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1715"/>
            <a:ext cx="4568379" cy="33543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6177" y="337181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C00000"/>
                </a:solidFill>
              </a:rPr>
              <a:t>No glutamate removal = Death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24226" y="4917783"/>
            <a:ext cx="333374" cy="222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79490" y="5150999"/>
            <a:ext cx="333374" cy="222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95639" y="5436248"/>
            <a:ext cx="333374" cy="2222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fly mus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27" y="3704285"/>
            <a:ext cx="3716910" cy="28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ku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5150999"/>
            <a:ext cx="871307" cy="108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0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First time reducing EAAT1 in </a:t>
            </a:r>
            <a:r>
              <a:rPr lang="en-US" sz="3200" i="1" dirty="0" smtClean="0"/>
              <a:t>Drosophila</a:t>
            </a:r>
          </a:p>
          <a:p>
            <a:endParaRPr lang="en-US" sz="3200" i="1" dirty="0" smtClean="0"/>
          </a:p>
          <a:p>
            <a:r>
              <a:rPr lang="en-US" sz="3200" dirty="0" smtClean="0"/>
              <a:t>Future experiments: Larger sample sizes, exclude males with light-colored eyes</a:t>
            </a:r>
          </a:p>
          <a:p>
            <a:endParaRPr lang="en-US" sz="3200" dirty="0" smtClean="0"/>
          </a:p>
          <a:p>
            <a:r>
              <a:rPr lang="en-US" sz="3200" dirty="0" smtClean="0"/>
              <a:t>Refine: Target specific neurons in aggression circuit that release both </a:t>
            </a:r>
            <a:r>
              <a:rPr lang="en-US" sz="3200" dirty="0" err="1" smtClean="0"/>
              <a:t>octopamine</a:t>
            </a:r>
            <a:r>
              <a:rPr lang="en-US" sz="3200" dirty="0" smtClean="0"/>
              <a:t> and glutamate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813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Introducing: The Neuron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38288"/>
            <a:ext cx="10233800" cy="4351338"/>
          </a:xfrm>
        </p:spPr>
        <p:txBody>
          <a:bodyPr/>
          <a:lstStyle/>
          <a:p>
            <a:r>
              <a:rPr lang="en-US" dirty="0" smtClean="0"/>
              <a:t>100 BILLION neurons in the human brain</a:t>
            </a:r>
            <a:endParaRPr lang="en-US" dirty="0"/>
          </a:p>
        </p:txBody>
      </p:sp>
      <p:pic>
        <p:nvPicPr>
          <p:cNvPr id="1026" name="Picture 2" descr="Image result for neu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43" y="2707021"/>
            <a:ext cx="7271920" cy="35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4421" y="6263940"/>
            <a:ext cx="745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by Pennsylvania State University </a:t>
            </a:r>
            <a:r>
              <a:rPr lang="en-US" dirty="0"/>
              <a:t>Eberly College of </a:t>
            </a:r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43775" y="3467100"/>
            <a:ext cx="122872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Axon terminal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832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Dr. Sarah </a:t>
            </a:r>
            <a:r>
              <a:rPr lang="en-US" dirty="0" err="1" smtClean="0"/>
              <a:t>Certel</a:t>
            </a:r>
            <a:r>
              <a:rPr lang="en-US" dirty="0" smtClean="0"/>
              <a:t>, without whom this project would not have been possible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Hannah Morgan, Lizzie </a:t>
            </a:r>
            <a:r>
              <a:rPr lang="en-US" dirty="0" err="1" smtClean="0"/>
              <a:t>Catudio</a:t>
            </a:r>
            <a:r>
              <a:rPr lang="en-US" dirty="0" smtClean="0"/>
              <a:t>-Garrett, John, Lewis </a:t>
            </a:r>
            <a:r>
              <a:rPr lang="en-US" dirty="0" err="1" smtClean="0"/>
              <a:t>Sherer</a:t>
            </a:r>
            <a:r>
              <a:rPr lang="en-US" dirty="0" smtClean="0"/>
              <a:t>, and the other members of the </a:t>
            </a:r>
            <a:r>
              <a:rPr lang="en-US" dirty="0" err="1" smtClean="0"/>
              <a:t>Certel</a:t>
            </a:r>
            <a:r>
              <a:rPr lang="en-US" dirty="0" smtClean="0"/>
              <a:t> Lab for their invaluable assistance and feedback</a:t>
            </a:r>
          </a:p>
          <a:p>
            <a:endParaRPr lang="en-US" dirty="0" smtClean="0"/>
          </a:p>
          <a:p>
            <a:r>
              <a:rPr lang="en-US" dirty="0" smtClean="0"/>
              <a:t>My parents: Chuck and Becky Shepard</a:t>
            </a:r>
          </a:p>
          <a:p>
            <a:endParaRPr lang="en-US" dirty="0"/>
          </a:p>
          <a:p>
            <a:r>
              <a:rPr lang="en-US" dirty="0" smtClean="0"/>
              <a:t>This project was completed as part of BIOH 458 : Neuroscience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97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5624"/>
            <a:ext cx="11201400" cy="4912059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Certel</a:t>
            </a:r>
            <a:r>
              <a:rPr lang="en-US" dirty="0"/>
              <a:t> SJ, </a:t>
            </a:r>
            <a:r>
              <a:rPr lang="en-US" dirty="0" err="1"/>
              <a:t>Kravitz</a:t>
            </a:r>
            <a:r>
              <a:rPr lang="en-US" dirty="0"/>
              <a:t> EA (2012) Scoring and analyzing aggression in Drosophila. Cold Spring Harbor Protocols 2012:pdb.prot068130.</a:t>
            </a:r>
          </a:p>
          <a:p>
            <a:r>
              <a:rPr lang="en-US" dirty="0" err="1"/>
              <a:t>Dankert</a:t>
            </a:r>
            <a:r>
              <a:rPr lang="en-US" dirty="0"/>
              <a:t> H, Wang L, </a:t>
            </a:r>
            <a:r>
              <a:rPr lang="en-US" dirty="0" err="1"/>
              <a:t>Hoopfer</a:t>
            </a:r>
            <a:r>
              <a:rPr lang="en-US" dirty="0"/>
              <a:t> ED, Anderson DJ, </a:t>
            </a:r>
            <a:r>
              <a:rPr lang="en-US" dirty="0" err="1"/>
              <a:t>Perona</a:t>
            </a:r>
            <a:r>
              <a:rPr lang="en-US" dirty="0"/>
              <a:t> P (2009) Automated monitoring and analysis of social behavior in Drosophila. Nature Methods 6:297-303.</a:t>
            </a:r>
          </a:p>
          <a:p>
            <a:r>
              <a:rPr lang="en-US" dirty="0" err="1"/>
              <a:t>Grosjean</a:t>
            </a:r>
            <a:r>
              <a:rPr lang="en-US" dirty="0"/>
              <a:t> Y, </a:t>
            </a:r>
            <a:r>
              <a:rPr lang="en-US" dirty="0" err="1"/>
              <a:t>Grillet</a:t>
            </a:r>
            <a:r>
              <a:rPr lang="en-US" dirty="0"/>
              <a:t> M, Augustin H, </a:t>
            </a:r>
            <a:r>
              <a:rPr lang="en-US" dirty="0" err="1"/>
              <a:t>Ferveur</a:t>
            </a:r>
            <a:r>
              <a:rPr lang="en-US" dirty="0"/>
              <a:t> J, Featherstone DE (2008) A glial amino-acid transporter controls synapse strength and courtship in Drosophila. Nat </a:t>
            </a:r>
            <a:r>
              <a:rPr lang="en-US" dirty="0" err="1"/>
              <a:t>Neurosci</a:t>
            </a:r>
            <a:r>
              <a:rPr lang="en-US" dirty="0"/>
              <a:t> 11:54-61.</a:t>
            </a:r>
          </a:p>
          <a:p>
            <a:r>
              <a:rPr lang="en-US" dirty="0" err="1"/>
              <a:t>Hoptman</a:t>
            </a:r>
            <a:r>
              <a:rPr lang="en-US" dirty="0"/>
              <a:t> MJ (2015) Impulsivity and aggression in schizophrenia: A neural circuitry perspective with implications for treatment. CNS Spectrums 20:280-286.</a:t>
            </a:r>
          </a:p>
          <a:p>
            <a:r>
              <a:rPr lang="en-US" dirty="0"/>
              <a:t>Hoyer SC, </a:t>
            </a:r>
            <a:r>
              <a:rPr lang="en-US" dirty="0" err="1"/>
              <a:t>Eckart</a:t>
            </a:r>
            <a:r>
              <a:rPr lang="en-US" dirty="0"/>
              <a:t> A, </a:t>
            </a:r>
            <a:r>
              <a:rPr lang="en-US" dirty="0" err="1"/>
              <a:t>Herrel</a:t>
            </a:r>
            <a:r>
              <a:rPr lang="en-US" dirty="0"/>
              <a:t> A, </a:t>
            </a:r>
            <a:r>
              <a:rPr lang="en-US" dirty="0" err="1"/>
              <a:t>Zars</a:t>
            </a:r>
            <a:r>
              <a:rPr lang="en-US" dirty="0"/>
              <a:t> T, Fischer SA, </a:t>
            </a:r>
            <a:r>
              <a:rPr lang="en-US" dirty="0" err="1"/>
              <a:t>Hardie</a:t>
            </a:r>
            <a:r>
              <a:rPr lang="en-US" dirty="0"/>
              <a:t> SL, Heisenberg M (2008) </a:t>
            </a:r>
            <a:r>
              <a:rPr lang="en-US" dirty="0" err="1"/>
              <a:t>Octopamine</a:t>
            </a:r>
            <a:r>
              <a:rPr lang="en-US" dirty="0"/>
              <a:t> in male aggression of Drosophila. Current Biology 18:159-167.</a:t>
            </a:r>
          </a:p>
          <a:p>
            <a:r>
              <a:rPr lang="en-US" dirty="0" err="1"/>
              <a:t>Kravitz</a:t>
            </a:r>
            <a:r>
              <a:rPr lang="en-US" dirty="0"/>
              <a:t> EA, Fernandez, Maria de la Paz (2015) Aggression in Drosophila. Behavioral Neuroscience 129:549-563.</a:t>
            </a:r>
          </a:p>
          <a:p>
            <a:r>
              <a:rPr lang="en-US" dirty="0"/>
              <a:t>Liu WW, Wilson RI (2013) Glutamate is an inhibitory neurotransmitter in the Drosophila olfactory system. Proc Natl </a:t>
            </a:r>
            <a:r>
              <a:rPr lang="en-US" dirty="0" err="1"/>
              <a:t>Acad</a:t>
            </a:r>
            <a:r>
              <a:rPr lang="en-US" dirty="0"/>
              <a:t> </a:t>
            </a:r>
            <a:r>
              <a:rPr lang="en-US" dirty="0" err="1"/>
              <a:t>Sci</a:t>
            </a:r>
            <a:r>
              <a:rPr lang="en-US" dirty="0"/>
              <a:t> 110:10294-10299.</a:t>
            </a:r>
          </a:p>
          <a:p>
            <a:r>
              <a:rPr lang="en-US" dirty="0"/>
              <a:t>Martin CA, </a:t>
            </a:r>
            <a:r>
              <a:rPr lang="en-US" dirty="0" err="1"/>
              <a:t>Krantz</a:t>
            </a:r>
            <a:r>
              <a:rPr lang="en-US" dirty="0"/>
              <a:t> DE (2014) Drosophila melanogaster as a genetic model system to study neurotransmitter transporters. Neurochemistry International 73:71-88.</a:t>
            </a:r>
          </a:p>
          <a:p>
            <a:r>
              <a:rPr lang="en-US" dirty="0"/>
              <a:t>Rao V, Rosenberg P, Bertrand M, </a:t>
            </a:r>
            <a:r>
              <a:rPr lang="en-US" dirty="0" err="1"/>
              <a:t>Salehinia</a:t>
            </a:r>
            <a:r>
              <a:rPr lang="en-US" dirty="0"/>
              <a:t> S, Spiro J, </a:t>
            </a:r>
            <a:r>
              <a:rPr lang="en-US" dirty="0" err="1"/>
              <a:t>Vaishnavi</a:t>
            </a:r>
            <a:r>
              <a:rPr lang="en-US" dirty="0"/>
              <a:t> S, </a:t>
            </a:r>
            <a:r>
              <a:rPr lang="en-US" dirty="0" err="1"/>
              <a:t>Rastogi</a:t>
            </a:r>
            <a:r>
              <a:rPr lang="en-US" dirty="0"/>
              <a:t> P, Noll K, </a:t>
            </a:r>
            <a:r>
              <a:rPr lang="en-US" dirty="0" err="1"/>
              <a:t>Schretlen</a:t>
            </a:r>
            <a:r>
              <a:rPr lang="en-US" dirty="0"/>
              <a:t> DJ, Brandt J, Cornwell E, </a:t>
            </a:r>
            <a:r>
              <a:rPr lang="en-US" dirty="0" err="1"/>
              <a:t>Makley</a:t>
            </a:r>
            <a:r>
              <a:rPr lang="en-US" dirty="0"/>
              <a:t> M, Miles QS (2009) Aggression after traumatic brain injury: Prevalence &amp; correlates. J Neuropsychiatry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Neurosci</a:t>
            </a:r>
            <a:r>
              <a:rPr lang="en-US" dirty="0"/>
              <a:t> 21:420-429.</a:t>
            </a:r>
          </a:p>
          <a:p>
            <a:r>
              <a:rPr lang="en-US" dirty="0" err="1"/>
              <a:t>Vaaga</a:t>
            </a:r>
            <a:r>
              <a:rPr lang="en-US" dirty="0"/>
              <a:t> CE, </a:t>
            </a:r>
            <a:r>
              <a:rPr lang="en-US" dirty="0" err="1"/>
              <a:t>Borisovska</a:t>
            </a:r>
            <a:r>
              <a:rPr lang="en-US" dirty="0"/>
              <a:t> M, Westbrook GL (2014) Dual-transmitter neurons: Functional implications of co-release and co-transmission. </a:t>
            </a:r>
            <a:r>
              <a:rPr lang="en-US" dirty="0" err="1"/>
              <a:t>Curr</a:t>
            </a:r>
            <a:r>
              <a:rPr lang="en-US" dirty="0"/>
              <a:t> </a:t>
            </a:r>
            <a:r>
              <a:rPr lang="en-US" dirty="0" err="1"/>
              <a:t>Opin</a:t>
            </a:r>
            <a:r>
              <a:rPr lang="en-US" dirty="0"/>
              <a:t> </a:t>
            </a:r>
            <a:r>
              <a:rPr lang="en-US" dirty="0" err="1"/>
              <a:t>Neurobiol</a:t>
            </a:r>
            <a:r>
              <a:rPr lang="en-US" dirty="0"/>
              <a:t> 0:25-32.</a:t>
            </a:r>
          </a:p>
          <a:p>
            <a:r>
              <a:rPr lang="en-US" dirty="0"/>
              <a:t>Wharton T, Ford BK (2014) What is known about dementia care recipient violence &amp; aggression against caregivers? Journal of </a:t>
            </a:r>
            <a:r>
              <a:rPr lang="en-US" dirty="0" err="1"/>
              <a:t>Gerontological</a:t>
            </a:r>
            <a:r>
              <a:rPr lang="en-US" dirty="0"/>
              <a:t> Social Work 57:460-477.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Gal4-UAS System</a:t>
            </a:r>
            <a:endParaRPr lang="en-US" dirty="0"/>
          </a:p>
        </p:txBody>
      </p:sp>
      <p:pic>
        <p:nvPicPr>
          <p:cNvPr id="3078" name="Picture 6" descr="Image result for gal4 uas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65" y="1805782"/>
            <a:ext cx="6357235" cy="39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entral dogm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9" y="1805782"/>
            <a:ext cx="6046668" cy="264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375" y="5872957"/>
            <a:ext cx="10848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from genius.com (left) and </a:t>
            </a:r>
            <a:r>
              <a:rPr lang="en-US" b="1" dirty="0"/>
              <a:t>The art and design of genetic screens: </a:t>
            </a:r>
            <a:r>
              <a:rPr lang="en-US" b="1" i="1" dirty="0"/>
              <a:t>Drosophila melanogaster</a:t>
            </a:r>
            <a:endParaRPr lang="en-US" b="1" dirty="0"/>
          </a:p>
          <a:p>
            <a:r>
              <a:rPr lang="en-US" dirty="0"/>
              <a:t>Daniel St Johnston</a:t>
            </a:r>
          </a:p>
          <a:p>
            <a:r>
              <a:rPr lang="en-US" i="1" dirty="0"/>
              <a:t>Nature Reviews Genetics </a:t>
            </a:r>
            <a:r>
              <a:rPr lang="en-US" b="1" dirty="0"/>
              <a:t>3</a:t>
            </a:r>
            <a:r>
              <a:rPr lang="en-US" dirty="0"/>
              <a:t>, 176-188 (March 2002)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3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Neurons Communicate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105" y="1849688"/>
            <a:ext cx="536101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Neurons communicate electrically and chemically</a:t>
            </a:r>
          </a:p>
          <a:p>
            <a:endParaRPr lang="en-US" dirty="0" smtClean="0"/>
          </a:p>
          <a:p>
            <a:r>
              <a:rPr lang="en-US" dirty="0" smtClean="0"/>
              <a:t>Communication occurs at Synapses</a:t>
            </a:r>
          </a:p>
          <a:p>
            <a:endParaRPr lang="en-US" dirty="0"/>
          </a:p>
          <a:p>
            <a:r>
              <a:rPr lang="en-US" dirty="0" smtClean="0"/>
              <a:t>Many neurons can form circuits related to biological responses or behaviors</a:t>
            </a:r>
          </a:p>
        </p:txBody>
      </p:sp>
      <p:pic>
        <p:nvPicPr>
          <p:cNvPr id="1026" name="Picture 2" descr="http://payload.cargocollective.com/1/5/164774/2278665/synap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35" y="2021305"/>
            <a:ext cx="6114270" cy="3408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7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86397"/>
            <a:ext cx="10515600" cy="1325563"/>
          </a:xfrm>
        </p:spPr>
        <p:txBody>
          <a:bodyPr/>
          <a:lstStyle/>
          <a:p>
            <a:r>
              <a:rPr lang="en-US" dirty="0" smtClean="0"/>
              <a:t>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1411960"/>
            <a:ext cx="6816393" cy="53793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Neurotransmitters are chemicals that carry signals between neurons at the synapses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Glutamate is the most abundant neurotransmitter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Glutamate is an “excitatory </a:t>
            </a:r>
            <a:r>
              <a:rPr lang="en-US" dirty="0" smtClean="0"/>
              <a:t>neurotransmitter”</a:t>
            </a:r>
          </a:p>
          <a:p>
            <a:endParaRPr lang="en-US" dirty="0" smtClean="0"/>
          </a:p>
          <a:p>
            <a:r>
              <a:rPr lang="en-US" dirty="0" err="1" smtClean="0"/>
              <a:t>Octopamine</a:t>
            </a:r>
            <a:r>
              <a:rPr lang="en-US" dirty="0" smtClean="0"/>
              <a:t> is similar to adrenaline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Neurons </a:t>
            </a:r>
            <a:r>
              <a:rPr lang="en-US" dirty="0" smtClean="0"/>
              <a:t>can release more than one neurotransmitter (Co-transmission)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25" y="2687746"/>
            <a:ext cx="4438649" cy="4009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08965" y="4172258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Octopamine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9" t="41616" r="41270" b="42227"/>
          <a:stretch/>
        </p:blipFill>
        <p:spPr>
          <a:xfrm>
            <a:off x="7788937" y="8688"/>
            <a:ext cx="4241137" cy="2566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47040" y="4397787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Glutamate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91801" y="2929762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Axon Terminal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3075" y="922502"/>
            <a:ext cx="21336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Neurotransmitter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7" y="244642"/>
            <a:ext cx="8943475" cy="6558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868" y="948267"/>
            <a:ext cx="8184446" cy="5371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42" y="1140178"/>
            <a:ext cx="8878714" cy="59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Glial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2" y="1877111"/>
            <a:ext cx="4061599" cy="4351338"/>
          </a:xfrm>
        </p:spPr>
        <p:txBody>
          <a:bodyPr/>
          <a:lstStyle/>
          <a:p>
            <a:r>
              <a:rPr lang="en-US" dirty="0" smtClean="0"/>
              <a:t>Support cells of the brain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Astrocytes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Oligodendrocytes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Microglia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1"/>
          <a:stretch/>
        </p:blipFill>
        <p:spPr>
          <a:xfrm>
            <a:off x="4651022" y="178702"/>
            <a:ext cx="7191023" cy="6093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37684" y="3874168"/>
            <a:ext cx="2141621" cy="21175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25452" y="6274220"/>
            <a:ext cx="576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 by Dreamstime.com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53" y="1873751"/>
            <a:ext cx="6227284" cy="4351338"/>
          </a:xfrm>
        </p:spPr>
        <p:txBody>
          <a:bodyPr/>
          <a:lstStyle/>
          <a:p>
            <a:r>
              <a:rPr lang="en-US" dirty="0" smtClean="0"/>
              <a:t>Named for their star shaped appearance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Outnumber neurons 5 to 1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Remove excess neurotransmitter from synapse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68" y="3399340"/>
            <a:ext cx="4568379" cy="3354387"/>
          </a:xfrm>
          <a:prstGeom prst="rect">
            <a:avLst/>
          </a:prstGeom>
        </p:spPr>
      </p:pic>
      <p:pic>
        <p:nvPicPr>
          <p:cNvPr id="1026" name="Picture 2" descr="File:Astrocyt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300" y="103921"/>
            <a:ext cx="4317732" cy="317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2337" y="5629325"/>
            <a:ext cx="5646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Images (top) by </a:t>
            </a:r>
            <a:r>
              <a:rPr lang="en-US" sz="1400" dirty="0" err="1"/>
              <a:t>EnCor</a:t>
            </a:r>
            <a:r>
              <a:rPr lang="en-US" sz="1400" dirty="0"/>
              <a:t> </a:t>
            </a:r>
            <a:r>
              <a:rPr lang="en-US" sz="1400" dirty="0" smtClean="0"/>
              <a:t>Biotechnology (bottom) by</a:t>
            </a:r>
            <a:br>
              <a:rPr lang="en-US" sz="1400" dirty="0" smtClean="0"/>
            </a:br>
            <a:r>
              <a:rPr lang="en-US" sz="1400" dirty="0" err="1"/>
              <a:t>Armato</a:t>
            </a:r>
            <a:r>
              <a:rPr lang="en-US" sz="1400" dirty="0"/>
              <a:t>, U., B. </a:t>
            </a:r>
            <a:r>
              <a:rPr lang="en-US" sz="1400" dirty="0" err="1"/>
              <a:t>Chakravarthy</a:t>
            </a:r>
            <a:r>
              <a:rPr lang="en-US" sz="1400" dirty="0"/>
              <a:t>, R. </a:t>
            </a:r>
            <a:r>
              <a:rPr lang="en-US" sz="1400" dirty="0" err="1"/>
              <a:t>Pacchiana</a:t>
            </a:r>
            <a:r>
              <a:rPr lang="en-US" sz="1400" dirty="0"/>
              <a:t>, and J.F. Whitfield. 2013. Alzheimer’s disease: An update of the roles of receptors, astrocytes and primary cilia (Review). </a:t>
            </a:r>
            <a:r>
              <a:rPr lang="en-US" sz="1400" i="1" dirty="0"/>
              <a:t>Int. J. Mol. Med.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25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121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Excitatory Amino Acid Transporter 1 (EAAT1)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44175" y="1690688"/>
            <a:ext cx="1304925" cy="369332"/>
          </a:xfrm>
          <a:prstGeom prst="rect">
            <a:avLst/>
          </a:prstGeom>
          <a:solidFill>
            <a:srgbClr val="DED2E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Astrocyte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96325" y="2590800"/>
            <a:ext cx="923925" cy="247650"/>
          </a:xfrm>
          <a:prstGeom prst="rect">
            <a:avLst/>
          </a:prstGeom>
          <a:solidFill>
            <a:srgbClr val="BB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58287" y="5657850"/>
            <a:ext cx="1014413" cy="266700"/>
          </a:xfrm>
          <a:prstGeom prst="rect">
            <a:avLst/>
          </a:prstGeom>
          <a:solidFill>
            <a:srgbClr val="D1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91425" y="5019675"/>
            <a:ext cx="74295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8" t="6788"/>
          <a:stretch/>
        </p:blipFill>
        <p:spPr>
          <a:xfrm>
            <a:off x="6391776" y="1467164"/>
            <a:ext cx="5613249" cy="5130384"/>
          </a:xfrm>
          <a:prstGeom prst="rect">
            <a:avLst/>
          </a:prstGeom>
          <a:solidFill>
            <a:srgbClr val="D1E5E4"/>
          </a:solidFill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7534275" y="5019675"/>
            <a:ext cx="742950" cy="219075"/>
          </a:xfrm>
          <a:prstGeom prst="rect">
            <a:avLst/>
          </a:prstGeom>
          <a:solidFill>
            <a:srgbClr val="D1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544175" y="1790700"/>
            <a:ext cx="1095375" cy="269320"/>
          </a:xfrm>
          <a:prstGeom prst="rect">
            <a:avLst/>
          </a:prstGeom>
          <a:solidFill>
            <a:srgbClr val="DE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62975" y="2583177"/>
            <a:ext cx="1000125" cy="247650"/>
          </a:xfrm>
          <a:prstGeom prst="rect">
            <a:avLst/>
          </a:prstGeom>
          <a:solidFill>
            <a:srgbClr val="BB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158287" y="5657850"/>
            <a:ext cx="947738" cy="266700"/>
          </a:xfrm>
          <a:prstGeom prst="rect">
            <a:avLst/>
          </a:prstGeom>
          <a:solidFill>
            <a:srgbClr val="D1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05725" y="3546577"/>
            <a:ext cx="571500" cy="228600"/>
          </a:xfrm>
          <a:prstGeom prst="rect">
            <a:avLst/>
          </a:prstGeom>
          <a:solidFill>
            <a:srgbClr val="BB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86725" y="5724525"/>
            <a:ext cx="609600" cy="200025"/>
          </a:xfrm>
          <a:prstGeom prst="rect">
            <a:avLst/>
          </a:prstGeom>
          <a:solidFill>
            <a:srgbClr val="D1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544175" y="5019675"/>
            <a:ext cx="547687" cy="219075"/>
          </a:xfrm>
          <a:prstGeom prst="rect">
            <a:avLst/>
          </a:prstGeom>
          <a:solidFill>
            <a:srgbClr val="D1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34175" y="2305173"/>
            <a:ext cx="85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EAAT1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6269">
            <a:off x="8256374" y="2407485"/>
            <a:ext cx="4874610" cy="32497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96560">
            <a:off x="4816086" y="2374310"/>
            <a:ext cx="4957769" cy="33051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37547">
            <a:off x="6041693" y="1470034"/>
            <a:ext cx="3842415" cy="25616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1281">
            <a:off x="8468960" y="1424432"/>
            <a:ext cx="3599000" cy="23993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47584">
            <a:off x="5680155" y="5121732"/>
            <a:ext cx="3457581" cy="23050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79743">
            <a:off x="9744030" y="4196982"/>
            <a:ext cx="3651132" cy="2434088"/>
          </a:xfrm>
          <a:prstGeom prst="rect">
            <a:avLst/>
          </a:prstGeom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168442" y="1690688"/>
            <a:ext cx="6029544" cy="5022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80752" y="1875354"/>
            <a:ext cx="6227284" cy="4580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Glutamate released from neurons enters the  synapse</a:t>
            </a:r>
          </a:p>
          <a:p>
            <a:endParaRPr lang="en-US" dirty="0" smtClean="0"/>
          </a:p>
          <a:p>
            <a:r>
              <a:rPr lang="en-US" dirty="0" smtClean="0"/>
              <a:t>Too much glutamate over a long period may over-excite neurons and have toxic effects</a:t>
            </a:r>
          </a:p>
          <a:p>
            <a:endParaRPr lang="en-US" dirty="0" smtClean="0"/>
          </a:p>
          <a:p>
            <a:r>
              <a:rPr lang="en-US" dirty="0" smtClean="0"/>
              <a:t>EAAT1 removes glutamate from the synapse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95284" y="1790700"/>
            <a:ext cx="124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Astrocyte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increased amount of glutamate at synapses within the aggression circuit </a:t>
            </a:r>
            <a:r>
              <a:rPr lang="en-US" dirty="0" smtClean="0"/>
              <a:t>as a result of reduced amounts of EAAT1 would </a:t>
            </a:r>
            <a:r>
              <a:rPr lang="en-US" dirty="0"/>
              <a:t>result in enhanced </a:t>
            </a:r>
            <a:r>
              <a:rPr lang="en-US" dirty="0" smtClean="0"/>
              <a:t>aggression</a:t>
            </a:r>
          </a:p>
          <a:p>
            <a:endParaRPr lang="en-US" dirty="0"/>
          </a:p>
          <a:p>
            <a:r>
              <a:rPr lang="en-US" dirty="0" smtClean="0"/>
              <a:t>Significance: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Glutamate </a:t>
            </a:r>
            <a:r>
              <a:rPr lang="en-US" dirty="0"/>
              <a:t>may be the most abundant neurotransmitter in the </a:t>
            </a:r>
            <a:r>
              <a:rPr lang="en-US" dirty="0" smtClean="0"/>
              <a:t>CNS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Understand </a:t>
            </a:r>
            <a:r>
              <a:rPr lang="en-US" dirty="0"/>
              <a:t>role of </a:t>
            </a:r>
            <a:r>
              <a:rPr lang="en-US" dirty="0" smtClean="0"/>
              <a:t>glutamate in disorders that show enhanced aggression such as dementia</a:t>
            </a:r>
            <a:r>
              <a:rPr lang="en-US" dirty="0"/>
              <a:t>, schizophrenia, and traumatic brain </a:t>
            </a:r>
            <a:r>
              <a:rPr lang="en-US" dirty="0" smtClean="0"/>
              <a:t>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1980</TotalTime>
  <Words>776</Words>
  <Application>Microsoft Office PowerPoint</Application>
  <PresentationFormat>Widescreen</PresentationFormat>
  <Paragraphs>124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Corbel</vt:lpstr>
      <vt:lpstr>Times New Roman</vt:lpstr>
      <vt:lpstr>Depth</vt:lpstr>
      <vt:lpstr>EAAT This: How EAAT1 Knockdown in Astrocytes Alters Aggression in Drosophila melanogaster </vt:lpstr>
      <vt:lpstr>Introducing: The Neuron </vt:lpstr>
      <vt:lpstr>How Neurons Communicate</vt:lpstr>
      <vt:lpstr>Neurotransmitters</vt:lpstr>
      <vt:lpstr>PowerPoint Presentation</vt:lpstr>
      <vt:lpstr>Glial Cells</vt:lpstr>
      <vt:lpstr>Astrocytes</vt:lpstr>
      <vt:lpstr>Excitatory Amino Acid Transporter 1 (EAAT1)</vt:lpstr>
      <vt:lpstr>Hypothesis</vt:lpstr>
      <vt:lpstr>Drosophila melanogaster</vt:lpstr>
      <vt:lpstr>Methods</vt:lpstr>
      <vt:lpstr>Behavior Assay</vt:lpstr>
      <vt:lpstr>Lunges</vt:lpstr>
      <vt:lpstr>Wing Threats</vt:lpstr>
      <vt:lpstr>Results</vt:lpstr>
      <vt:lpstr>PowerPoint Presentation</vt:lpstr>
      <vt:lpstr>PowerPoint Presentation</vt:lpstr>
      <vt:lpstr>Conclusions</vt:lpstr>
      <vt:lpstr>Conclusions continued…</vt:lpstr>
      <vt:lpstr>Acknowledgements </vt:lpstr>
      <vt:lpstr>References</vt:lpstr>
      <vt:lpstr>Gal4-UAS System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SHEPARD</dc:creator>
  <cp:lastModifiedBy>CHARLES SHEPARD</cp:lastModifiedBy>
  <cp:revision>87</cp:revision>
  <dcterms:created xsi:type="dcterms:W3CDTF">2017-04-09T02:40:58Z</dcterms:created>
  <dcterms:modified xsi:type="dcterms:W3CDTF">2017-04-26T05:24:52Z</dcterms:modified>
</cp:coreProperties>
</file>