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  <p:sldId id="265" r:id="rId10"/>
    <p:sldId id="275" r:id="rId11"/>
    <p:sldId id="266" r:id="rId12"/>
    <p:sldId id="276" r:id="rId13"/>
    <p:sldId id="267" r:id="rId14"/>
    <p:sldId id="281" r:id="rId15"/>
    <p:sldId id="268" r:id="rId16"/>
    <p:sldId id="270" r:id="rId17"/>
    <p:sldId id="269" r:id="rId18"/>
    <p:sldId id="274" r:id="rId19"/>
    <p:sldId id="271" r:id="rId20"/>
    <p:sldId id="272" r:id="rId21"/>
    <p:sldId id="282" r:id="rId22"/>
    <p:sldId id="273" r:id="rId23"/>
    <p:sldId id="280" r:id="rId24"/>
    <p:sldId id="279" r:id="rId25"/>
    <p:sldId id="278" r:id="rId26"/>
  </p:sldIdLst>
  <p:sldSz cx="9144000" cy="5143500" type="screen16x9"/>
  <p:notesSz cx="6858000" cy="9144000"/>
  <p:embeddedFontLst>
    <p:embeddedFont>
      <p:font typeface="Proxima Nova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8" autoAdjust="0"/>
    <p:restoredTop sz="93473" autoAdjust="0"/>
  </p:normalViewPr>
  <p:slideViewPr>
    <p:cSldViewPr>
      <p:cViewPr varScale="1">
        <p:scale>
          <a:sx n="89" d="100"/>
          <a:sy n="89" d="100"/>
        </p:scale>
        <p:origin x="84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4"/>
    </mc:Choice>
    <mc:Fallback>
      <c:style val="44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Sheet2!$D$37</c:f>
              <c:strCache>
                <c:ptCount val="1"/>
                <c:pt idx="0">
                  <c:v>Positive responses</c:v>
                </c:pt>
              </c:strCache>
            </c:strRef>
          </c:tx>
          <c:invertIfNegative val="0"/>
          <c:cat>
            <c:strRef>
              <c:f>Sheet2!$C$38:$C$40</c:f>
              <c:strCache>
                <c:ptCount val="3"/>
                <c:pt idx="0">
                  <c:v>Missy</c:v>
                </c:pt>
                <c:pt idx="1">
                  <c:v>Nikki</c:v>
                </c:pt>
                <c:pt idx="2">
                  <c:v>Iggy</c:v>
                </c:pt>
              </c:strCache>
            </c:strRef>
          </c:cat>
          <c:val>
            <c:numRef>
              <c:f>Sheet2!$D$38:$D$40</c:f>
              <c:numCache>
                <c:formatCode>General</c:formatCode>
                <c:ptCount val="3"/>
                <c:pt idx="0">
                  <c:v>99</c:v>
                </c:pt>
                <c:pt idx="1">
                  <c:v>86</c:v>
                </c:pt>
                <c:pt idx="2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3D-43A3-9885-3236B6978B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99840"/>
        <c:axId val="119374208"/>
      </c:barChart>
      <c:catAx>
        <c:axId val="10449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374208"/>
        <c:crosses val="autoZero"/>
        <c:auto val="1"/>
        <c:lblAlgn val="ctr"/>
        <c:lblOffset val="100"/>
        <c:noMultiLvlLbl val="0"/>
      </c:catAx>
      <c:valAx>
        <c:axId val="11937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4998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04227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087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35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78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10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67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96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49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23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003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2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39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17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0907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69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4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  <a:endParaRPr lang="en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0450" y="97155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/>
              <a:t>Iggy Azalea's Dialectal Disguise: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228600" y="2419350"/>
            <a:ext cx="8686800" cy="63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/>
              <a:t> A pursuit of power through speech and privilege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solidFill>
                  <a:schemeClr val="lt1"/>
                </a:solidFill>
              </a:rPr>
              <a:t>1</a:t>
            </a:fld>
            <a:endParaRPr lang="en">
              <a:solidFill>
                <a:schemeClr val="l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450" y="3333750"/>
            <a:ext cx="3716969" cy="1631216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Proxima Nova" panose="020B0604020202020204" charset="0"/>
              </a:rPr>
              <a:t>Caroline JH Allen</a:t>
            </a:r>
          </a:p>
          <a:p>
            <a:r>
              <a:rPr lang="en-US" sz="2000" dirty="0">
                <a:solidFill>
                  <a:srgbClr val="FFFFFF"/>
                </a:solidFill>
                <a:latin typeface="Proxima Nova" panose="020B0604020202020204" charset="0"/>
              </a:rPr>
              <a:t>University of Montana</a:t>
            </a:r>
          </a:p>
          <a:p>
            <a:r>
              <a:rPr lang="en-US" sz="2000" dirty="0">
                <a:solidFill>
                  <a:srgbClr val="FFFFFF"/>
                </a:solidFill>
                <a:latin typeface="Proxima Nova" panose="020B0604020202020204" charset="0"/>
              </a:rPr>
              <a:t>UM Conference for Undergraduate Research</a:t>
            </a:r>
          </a:p>
          <a:p>
            <a:r>
              <a:rPr lang="en-US" sz="2000" dirty="0">
                <a:solidFill>
                  <a:srgbClr val="FFFFFF"/>
                </a:solidFill>
                <a:latin typeface="Proxima Nova" panose="020B0604020202020204" charset="0"/>
              </a:rPr>
              <a:t>April 28th,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53262" y="-1771650"/>
            <a:ext cx="8520600" cy="572700"/>
          </a:xfrm>
        </p:spPr>
        <p:txBody>
          <a:bodyPr/>
          <a:lstStyle/>
          <a:p>
            <a:endParaRPr lang="en-US" dirty="0">
              <a:solidFill>
                <a:srgbClr val="20272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10</a:t>
            </a:fld>
            <a:endParaRPr lang="en"/>
          </a:p>
        </p:txBody>
      </p:sp>
      <p:sp>
        <p:nvSpPr>
          <p:cNvPr id="4" name="TextBox 3"/>
          <p:cNvSpPr txBox="1"/>
          <p:nvPr/>
        </p:nvSpPr>
        <p:spPr>
          <a:xfrm>
            <a:off x="-505048" y="639817"/>
            <a:ext cx="4515266" cy="522288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dirty="0"/>
              <a:t>More prestigious speech variety 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(spoken by interlocuter)</a:t>
            </a:r>
            <a:endParaRPr lang="en-US" dirty="0">
              <a:solidFill>
                <a:srgbClr val="20272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7494" y="2628900"/>
            <a:ext cx="2743200" cy="30777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Less prestigious speech variety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591379" y="1209675"/>
            <a:ext cx="12724" cy="130244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TextBox 7"/>
          <p:cNvSpPr txBox="1"/>
          <p:nvPr/>
        </p:nvSpPr>
        <p:spPr>
          <a:xfrm>
            <a:off x="119438" y="3257550"/>
            <a:ext cx="3379462" cy="584775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sz="1800" dirty="0"/>
              <a:t>Upward convergence: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36134" y="639817"/>
            <a:ext cx="2743200" cy="30777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More prestigious speech variety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07774" y="3286125"/>
            <a:ext cx="2743200" cy="369332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sz="1800" dirty="0"/>
              <a:t>Downward convergence: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26066" y="2562225"/>
            <a:ext cx="3488535" cy="523875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dirty="0"/>
              <a:t>Less prestigious speech variety 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(spoken by interlocuter)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388951" y="1114425"/>
            <a:ext cx="32722" cy="1305075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" name="TextBox 5"/>
          <p:cNvSpPr txBox="1"/>
          <p:nvPr/>
        </p:nvSpPr>
        <p:spPr>
          <a:xfrm>
            <a:off x="438344" y="3707501"/>
            <a:ext cx="2743200" cy="95410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lvl="1" algn="ctr"/>
            <a:r>
              <a:rPr lang="en-US" dirty="0">
                <a:solidFill>
                  <a:srgbClr val="616161"/>
                </a:solidFill>
              </a:rPr>
              <a:t> changing speech to be more like an interlocutor who speaks a </a:t>
            </a:r>
            <a:r>
              <a:rPr lang="en-US" b="1" dirty="0">
                <a:solidFill>
                  <a:srgbClr val="616161"/>
                </a:solidFill>
              </a:rPr>
              <a:t>more prestigious</a:t>
            </a:r>
            <a:r>
              <a:rPr lang="en-US" dirty="0">
                <a:solidFill>
                  <a:srgbClr val="616161"/>
                </a:solidFill>
              </a:rPr>
              <a:t> speech variety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79186" y="3762375"/>
            <a:ext cx="2743200" cy="116955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lvl="1" algn="ctr"/>
            <a:r>
              <a:rPr lang="en-US" dirty="0">
                <a:solidFill>
                  <a:srgbClr val="616161"/>
                </a:solidFill>
              </a:rPr>
              <a:t> changing speech to be more like an interlocutor who speaks a </a:t>
            </a:r>
            <a:r>
              <a:rPr lang="en-US" b="1" dirty="0">
                <a:solidFill>
                  <a:srgbClr val="616161"/>
                </a:solidFill>
              </a:rPr>
              <a:t>less prestigious</a:t>
            </a:r>
            <a:r>
              <a:rPr lang="en-US" dirty="0">
                <a:solidFill>
                  <a:srgbClr val="616161"/>
                </a:solidFill>
              </a:rPr>
              <a:t> speech variety 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27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333375"/>
            <a:ext cx="8520600" cy="572700"/>
          </a:xfrm>
        </p:spPr>
        <p:txBody>
          <a:bodyPr/>
          <a:lstStyle/>
          <a:p>
            <a:r>
              <a:rPr lang="en-US" dirty="0"/>
              <a:t>Divergence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Divergence occurs </a:t>
            </a:r>
            <a:r>
              <a:rPr lang="en-US" dirty="0">
                <a:solidFill>
                  <a:srgbClr val="616161"/>
                </a:solidFill>
              </a:rPr>
              <a:t>when someone alters their speech to be more different than that of an interlocuter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Used to maximize social distance—to assert power, prestige, show status or refuse to align</a:t>
            </a:r>
            <a:endParaRPr lang="en-US" dirty="0">
              <a:solidFill>
                <a:srgbClr val="20272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Can also be upward or downward</a:t>
            </a:r>
          </a:p>
          <a:p>
            <a:endParaRPr lang="en-US" dirty="0">
              <a:solidFill>
                <a:srgbClr val="616161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61616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6163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  <p:sp>
        <p:nvSpPr>
          <p:cNvPr id="3" name="TextBox 2"/>
          <p:cNvSpPr txBox="1"/>
          <p:nvPr/>
        </p:nvSpPr>
        <p:spPr>
          <a:xfrm>
            <a:off x="538230" y="285750"/>
            <a:ext cx="2743200" cy="30777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More prestigious speech variety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3993" y="2343150"/>
            <a:ext cx="3115867" cy="523220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 algn="ctr"/>
            <a:r>
              <a:rPr lang="en-US" dirty="0"/>
              <a:t>Less prestigious speech variety 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(spoken by interlocuter)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781" y="3285239"/>
            <a:ext cx="2743200" cy="338554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sz="1600" dirty="0"/>
              <a:t>Upward divergence: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5064" y="285750"/>
            <a:ext cx="2743200" cy="523220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dirty="0"/>
              <a:t>More prestigious speech variety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(spoken by interlocuter)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118" y="2390775"/>
            <a:ext cx="2743200" cy="30777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Less prestigious speech variety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683502" y="3228975"/>
            <a:ext cx="2743200" cy="338554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 sz="1600" dirty="0"/>
              <a:t>Downward divergence</a:t>
            </a:r>
            <a:r>
              <a:rPr lang="en-US" sz="1600"/>
              <a:t>: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981916" y="828782"/>
            <a:ext cx="23634" cy="1141534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729803" y="829017"/>
            <a:ext cx="12724" cy="1202507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TextBox 10"/>
          <p:cNvSpPr txBox="1"/>
          <p:nvPr/>
        </p:nvSpPr>
        <p:spPr>
          <a:xfrm>
            <a:off x="538230" y="3726628"/>
            <a:ext cx="2743200" cy="738664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>
                <a:solidFill>
                  <a:srgbClr val="202729"/>
                </a:solidFill>
              </a:rPr>
              <a:t>adapting speech to a </a:t>
            </a:r>
            <a:r>
              <a:rPr lang="en-US" b="1" dirty="0">
                <a:solidFill>
                  <a:srgbClr val="202729"/>
                </a:solidFill>
              </a:rPr>
              <a:t>more prestigious</a:t>
            </a:r>
            <a:r>
              <a:rPr lang="en-US" dirty="0">
                <a:solidFill>
                  <a:srgbClr val="202729"/>
                </a:solidFill>
              </a:rPr>
              <a:t> variety than an interlocuter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51166" y="-1962785"/>
            <a:ext cx="2743200" cy="45720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Click to add text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9624" y="-1533525"/>
            <a:ext cx="2743200" cy="45720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Click to add text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7530" y="3771900"/>
            <a:ext cx="2743200" cy="738664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adapting speech to a</a:t>
            </a:r>
            <a:r>
              <a:rPr lang="en-US" b="1" dirty="0">
                <a:solidFill>
                  <a:schemeClr val="tx1"/>
                </a:solidFill>
              </a:rPr>
              <a:t> less prestigious</a:t>
            </a:r>
            <a:r>
              <a:rPr lang="en-US" dirty="0">
                <a:solidFill>
                  <a:schemeClr val="tx1"/>
                </a:solidFill>
              </a:rPr>
              <a:t> variety than an interlocuter</a:t>
            </a:r>
            <a:r>
              <a:rPr lang="en-US" dirty="0"/>
              <a:t> 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8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Overaccommodation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individual attempts to converge but overshoots</a:t>
            </a:r>
            <a:endParaRPr lang="en-US" dirty="0">
              <a:solidFill>
                <a:srgbClr val="61616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Appears condescending to the interlocuter</a:t>
            </a:r>
            <a:endParaRPr lang="en-US" dirty="0">
              <a:solidFill>
                <a:srgbClr val="333333"/>
              </a:solidFill>
              <a:latin typeface="Arial"/>
              <a:cs typeface="Arial"/>
            </a:endParaRPr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Example: </a:t>
            </a:r>
            <a:r>
              <a:rPr lang="en-US" dirty="0" err="1">
                <a:solidFill>
                  <a:srgbClr val="616161"/>
                </a:solidFill>
              </a:rPr>
              <a:t>elderspeak</a:t>
            </a:r>
            <a:r>
              <a:rPr lang="en-US" dirty="0">
                <a:solidFill>
                  <a:srgbClr val="616161"/>
                </a:solidFill>
              </a:rPr>
              <a:t> (</a:t>
            </a:r>
            <a:r>
              <a:rPr lang="en-US" dirty="0" err="1">
                <a:solidFill>
                  <a:srgbClr val="666666"/>
                </a:solidFill>
              </a:rPr>
              <a:t>Schaie</a:t>
            </a:r>
            <a:r>
              <a:rPr lang="en-US" dirty="0">
                <a:solidFill>
                  <a:srgbClr val="666666"/>
                </a:solidFill>
              </a:rPr>
              <a:t> and Willis,</a:t>
            </a:r>
            <a:r>
              <a:rPr lang="en-US" dirty="0">
                <a:solidFill>
                  <a:srgbClr val="333333"/>
                </a:solidFill>
                <a:latin typeface="Arial"/>
                <a:cs typeface="Arial"/>
              </a:rPr>
              <a:t> </a:t>
            </a:r>
            <a:r>
              <a:rPr lang="en-US" dirty="0">
                <a:solidFill>
                  <a:srgbClr val="616161"/>
                </a:solidFill>
                <a:latin typeface="Arial"/>
                <a:cs typeface="Arial"/>
              </a:rPr>
              <a:t>2016)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63657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527050"/>
            <a:ext cx="7879037" cy="4089400"/>
          </a:xfrm>
        </p:spPr>
        <p:txBody>
          <a:bodyPr/>
          <a:lstStyle/>
          <a:p>
            <a:r>
              <a:rPr lang="en-US" dirty="0"/>
              <a:t>Iggy, CAT,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/>
              <a:t>and Linguistic Appropriation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38951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Iggy and CAT – convergence 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Downward convergence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Iggy speaks a higher prestige dialect – Australian English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Converges to a stigmatized dialect – AAE – in order to gain prestige within hip-hop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Upward convergence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In the hip-hop world, AAE is most prestigious dialect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Iggy simultaneously converges upward within hip-hop world while converging downward in a broader American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2573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Iggy and CAT – divergence 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Iggy avoids using AAE in her formal public speech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/>
              <a:t>Interviews, acceptance speeches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Upward divergence a</a:t>
            </a:r>
            <a:r>
              <a:rPr lang="en-US" i="1" dirty="0"/>
              <a:t>way</a:t>
            </a:r>
            <a:r>
              <a:rPr lang="en-US" dirty="0"/>
              <a:t> from community she aligns herself with in her music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/>
              <a:t>Assert position of power to distinguish herself from the black community – the very community whose speech she profits from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8417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52" y="152400"/>
            <a:ext cx="8520600" cy="572700"/>
          </a:xfrm>
        </p:spPr>
        <p:txBody>
          <a:bodyPr/>
          <a:lstStyle/>
          <a:p>
            <a:r>
              <a:rPr lang="en-US" dirty="0"/>
              <a:t>CAT and Linguistic Appropriation</a:t>
            </a:r>
            <a:endParaRPr lang="en-US">
              <a:solidFill>
                <a:srgbClr val="202729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347" y="762000"/>
            <a:ext cx="8520600" cy="3416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Iggy's downward convergence to AAE gains her power and prestige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How can convergence downward to a stigmatized dialect </a:t>
            </a:r>
            <a:r>
              <a:rPr lang="en-US" i="1" dirty="0">
                <a:solidFill>
                  <a:srgbClr val="616161"/>
                </a:solidFill>
              </a:rPr>
              <a:t>gain</a:t>
            </a:r>
            <a:r>
              <a:rPr lang="en-US" dirty="0">
                <a:solidFill>
                  <a:srgbClr val="616161"/>
                </a:solidFill>
              </a:rPr>
              <a:t> you prestige outside of the ingroup?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Only through mechanism of linguistic appropriation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In her convergence, Iggy adopts resources from low-status group (African American community) to construct her identity when it's relevant to her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"cool", "hip", "powerful"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Rewarded with wealth, fame, other success markers</a:t>
            </a: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Avoids negative associations (through divergence when relevant; also through privilege as a white person)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61616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7700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privilege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Iggy's ability to benefit in mainstream society by using a stigmatized register is indicative of privilege in society as a white person</a:t>
            </a:r>
            <a:endParaRPr lang="en-US" dirty="0">
              <a:solidFill>
                <a:srgbClr val="616161"/>
              </a:solidFill>
            </a:endParaRP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As a white, nonnative speaker of AAE, she can choose which contexts it benefits her and which contexts it does not</a:t>
            </a:r>
          </a:p>
          <a:p>
            <a:pPr marL="969264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Example: Music vs. Professional speech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616161"/>
                </a:solidFill>
              </a:rPr>
              <a:t>Meanwhile, black, native AAE speakers cannot shed negative associations of AAE, even if they choose to use a different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61616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1876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Overaccommodation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Subject of much criticism, particularly from black musicians and writers</a:t>
            </a:r>
          </a:p>
          <a:p>
            <a:pPr marL="969264" lvl="4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Azealia Banks, Brittany Cooper, Q-Tip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Many members of the ingroup feel it is 'fake' and 'phony‘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Eberhardt and Freeman (2015) show Iggy's usage of copula absence is higher than other artists examined (native AAE speakers)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Demonstrates overaccommodation – Iggy wants to converge to the ingroup but ends up overshooting, coming across as phony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949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202729"/>
                </a:solidFill>
              </a:rPr>
              <a:t>Speech, power and privilege</a:t>
            </a:r>
            <a:endParaRPr lang="en-US">
              <a:solidFill>
                <a:srgbClr val="202729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How does the way we speak to others interact with our social status and social goals?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Can these interactions have bigger implications about race relations in the United States?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A look at rapper Iggy Azalea may provide insight  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2494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 Student Survey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 surveyed 27 UM students to find out how they perceived Iggy Azalea and her language use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Played three rap videos: two black female rappers (Nikki Minaj and Missy Elliot) and one Iggy Azalea video. All three used AAE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Asked students to choose from a list of positive adjectives to describe each rapper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Also asked for comments specifically regarding language use</a:t>
            </a:r>
          </a:p>
          <a:p>
            <a:endParaRPr lang="en-US" dirty="0">
              <a:solidFill>
                <a:srgbClr val="61616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3787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38" y="228600"/>
            <a:ext cx="8520600" cy="572700"/>
          </a:xfrm>
        </p:spPr>
        <p:txBody>
          <a:bodyPr/>
          <a:lstStyle/>
          <a:p>
            <a:r>
              <a:rPr lang="en-US" dirty="0"/>
              <a:t>Survey responses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686" y="730657"/>
            <a:ext cx="8603701" cy="2514600"/>
          </a:xfrm>
        </p:spPr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Arial"/>
              <a:cs typeface="Arial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Arial"/>
              <a:cs typeface="Arial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Arial"/>
              <a:cs typeface="Arial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Arial"/>
              <a:cs typeface="Arial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616161"/>
              </a:solidFill>
              <a:latin typeface="Arial"/>
              <a:cs typeface="Arial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616161"/>
                </a:solidFill>
                <a:latin typeface="Proxima Nova" panose="020B0604020202020204" charset="0"/>
                <a:cs typeface="Arial"/>
              </a:rPr>
              <a:t>Sample comments: "artificial", "fake", "it sounds like she doesn't know what she's talking about"</a:t>
            </a:r>
            <a:r>
              <a:rPr lang="en-US" sz="1800" dirty="0">
                <a:solidFill>
                  <a:srgbClr val="202729"/>
                </a:solidFill>
                <a:latin typeface="Proxima Nova" panose="020B0604020202020204" charset="0"/>
                <a:cs typeface="Arial"/>
              </a:rPr>
              <a:t> </a:t>
            </a:r>
          </a:p>
          <a:p>
            <a:pPr lvl="1"/>
            <a:endParaRPr lang="en-US" sz="1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21</a:t>
            </a:fld>
            <a:endParaRPr lang="en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F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151065"/>
              </p:ext>
            </p:extLst>
          </p:nvPr>
        </p:nvGraphicFramePr>
        <p:xfrm>
          <a:off x="4775630" y="328426"/>
          <a:ext cx="4118285" cy="2479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895350"/>
            <a:ext cx="4038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3"/>
                </a:solidFill>
                <a:latin typeface="Proxima Nova" panose="020B0604020202020204" charset="0"/>
              </a:rPr>
              <a:t>Overall less positive response to Iggy combined with examining student’s comments may suggest overaccommodation is visible to outgroup members</a:t>
            </a:r>
          </a:p>
          <a:p>
            <a:endParaRPr lang="en-US" sz="1800" dirty="0">
              <a:solidFill>
                <a:schemeClr val="accent3"/>
              </a:solidFill>
              <a:latin typeface="Proxima Nova" panose="020B0604020202020204" charset="0"/>
            </a:endParaRPr>
          </a:p>
          <a:p>
            <a:pPr marL="969264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3"/>
                </a:solidFill>
                <a:latin typeface="Proxima Nova" panose="020B0604020202020204" charset="0"/>
              </a:rPr>
              <a:t>Students surveyed were not native AAE speakers</a:t>
            </a:r>
          </a:p>
        </p:txBody>
      </p:sp>
    </p:spTree>
    <p:extLst>
      <p:ext uri="{BB962C8B-B14F-4D97-AF65-F5344CB8AC3E}">
        <p14:creationId xmlns:p14="http://schemas.microsoft.com/office/powerpoint/2010/main" val="471847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Iggy's language use and motivation can be explained by CAT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CAT with linguistic appropriation demonstrate social dynamics occurring alongside Iggy's language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16161"/>
                </a:solidFill>
              </a:rPr>
              <a:t>Language use can have racial and societal implications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616161"/>
                </a:solidFill>
              </a:rPr>
              <a:t>We should use this knowledge when we engage with racial issues in the US </a:t>
            </a:r>
          </a:p>
          <a:p>
            <a:pPr lvl="1"/>
            <a:endParaRPr lang="en-US" dirty="0">
              <a:solidFill>
                <a:srgbClr val="61616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4339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/>
              <a:t>Giles, Howard, Donald M Taylor &amp; Richard </a:t>
            </a:r>
            <a:r>
              <a:rPr lang="en-US" sz="1400" dirty="0" err="1"/>
              <a:t>Bourhis</a:t>
            </a:r>
            <a:r>
              <a:rPr lang="en-US" sz="1400" dirty="0"/>
              <a:t>. 1973. Towards a theory of interpersonal accommodation through language: some Canadian data. </a:t>
            </a:r>
            <a:r>
              <a:rPr lang="en-US" sz="1400" i="1" dirty="0"/>
              <a:t>Language in Society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Eberhardt</a:t>
            </a:r>
            <a:r>
              <a:rPr lang="en-US" sz="1400" dirty="0"/>
              <a:t>, Maeve &amp; Kara Freeman. 2015. First things first I'm the realest: Linguistic appropriation, white privilege, and the hip-hop persona of Iggy Azalea. </a:t>
            </a:r>
            <a:r>
              <a:rPr lang="en-US" sz="1400" i="1" dirty="0"/>
              <a:t>Journal of Sociolinguistics</a:t>
            </a:r>
            <a:r>
              <a:rPr lang="en-US" sz="1400" dirty="0"/>
              <a:t>.</a:t>
            </a:r>
          </a:p>
          <a:p>
            <a:r>
              <a:rPr lang="en-US" sz="1400" dirty="0"/>
              <a:t>Hill, Jane H. 2008. </a:t>
            </a:r>
            <a:r>
              <a:rPr lang="en-US" sz="1400" i="1" dirty="0"/>
              <a:t>The Everyday Language of White Racism</a:t>
            </a:r>
            <a:r>
              <a:rPr lang="en-US" sz="1400" dirty="0"/>
              <a:t>. Somerset: Wiley.</a:t>
            </a:r>
          </a:p>
          <a:p>
            <a:r>
              <a:rPr lang="en-US" sz="1400" dirty="0" err="1"/>
              <a:t>Makoni</a:t>
            </a:r>
            <a:r>
              <a:rPr lang="en-US" sz="1400" dirty="0"/>
              <a:t>, </a:t>
            </a:r>
            <a:r>
              <a:rPr lang="en-US" sz="1400" dirty="0" err="1"/>
              <a:t>Sinfree</a:t>
            </a:r>
            <a:r>
              <a:rPr lang="en-US" sz="1400" dirty="0"/>
              <a:t>. 2003. </a:t>
            </a:r>
            <a:r>
              <a:rPr lang="en-US" sz="1400" i="1" dirty="0"/>
              <a:t>Black linguistics: language, society, and politics in Africa and the Americas</a:t>
            </a:r>
            <a:r>
              <a:rPr lang="en-US" sz="1400" dirty="0"/>
              <a:t>. London: Routledge.</a:t>
            </a:r>
          </a:p>
          <a:p>
            <a:r>
              <a:rPr lang="en-US" sz="1400" dirty="0" err="1"/>
              <a:t>Schaie</a:t>
            </a:r>
            <a:r>
              <a:rPr lang="en-US" sz="1400" dirty="0"/>
              <a:t>, K. Warner &amp; Sherry L. Willis. 2016. </a:t>
            </a:r>
            <a:r>
              <a:rPr lang="en-US" sz="1400" i="1" dirty="0"/>
              <a:t>Handbook of the psychology of aging</a:t>
            </a:r>
            <a:r>
              <a:rPr lang="en-US" sz="1400" dirty="0"/>
              <a:t>. Amsterdam: Elsevier, Acad. Press.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51305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838" y="209550"/>
            <a:ext cx="9034995" cy="4089400"/>
          </a:xfrm>
        </p:spPr>
        <p:txBody>
          <a:bodyPr/>
          <a:lstStyle/>
          <a:p>
            <a:r>
              <a:rPr lang="en-US" sz="4400" dirty="0"/>
              <a:t>Thank you – </a:t>
            </a:r>
            <a:r>
              <a:rPr lang="en-US" sz="4400" dirty="0" err="1"/>
              <a:t>Mizuki</a:t>
            </a:r>
            <a:r>
              <a:rPr lang="en-US" sz="4400" dirty="0"/>
              <a:t> Miyashita,</a:t>
            </a:r>
            <a:br>
              <a:rPr lang="en-US" sz="4400" dirty="0"/>
            </a:br>
            <a:r>
              <a:rPr lang="en-US" sz="4400" dirty="0"/>
              <a:t>Linguistics faculty,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/>
              <a:t>Davidson</a:t>
            </a:r>
            <a:r>
              <a:rPr lang="en-US" sz="4400" dirty="0">
                <a:solidFill>
                  <a:srgbClr val="202729"/>
                </a:solidFill>
              </a:rPr>
              <a:t> Honors College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rgbClr val="202729"/>
                </a:solidFill>
              </a:rPr>
              <a:t>and Watkins Scholarship Program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13393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76609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Outline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buAutoNum type="romanUcPeriod"/>
            </a:pPr>
            <a:r>
              <a:rPr lang="en" dirty="0"/>
              <a:t>Introduction to Iggy Azalea</a:t>
            </a:r>
          </a:p>
          <a:p>
            <a:pPr marL="457200" indent="-228600">
              <a:buAutoNum type="romanUcPeriod"/>
            </a:pPr>
            <a:r>
              <a:rPr lang="en" dirty="0"/>
              <a:t>Background</a:t>
            </a:r>
          </a:p>
          <a:p>
            <a:pPr marL="914400" lvl="1" indent="-228600">
              <a:buAutoNum type="alphaUcPeriod"/>
            </a:pPr>
            <a:r>
              <a:rPr lang="en" dirty="0"/>
              <a:t>AAE</a:t>
            </a:r>
          </a:p>
          <a:p>
            <a:pPr marL="914400" lvl="1" indent="-228600">
              <a:buAutoNum type="alphaUcPeriod"/>
            </a:pPr>
            <a:r>
              <a:rPr lang="en" dirty="0"/>
              <a:t>Linguistic Appropriation</a:t>
            </a:r>
          </a:p>
          <a:p>
            <a:pPr marL="914400" lvl="1" indent="-228600">
              <a:buAutoNum type="alphaUcPeriod"/>
            </a:pPr>
            <a:r>
              <a:rPr lang="en" dirty="0"/>
              <a:t>Communication Accommodation Theory</a:t>
            </a:r>
          </a:p>
          <a:p>
            <a:pPr marL="457200" indent="-228600">
              <a:buAutoNum type="romanUcPeriod"/>
            </a:pPr>
            <a:r>
              <a:rPr lang="en" dirty="0"/>
              <a:t>Discussion</a:t>
            </a:r>
          </a:p>
          <a:p>
            <a:pPr marL="457200" indent="-228600">
              <a:buAutoNum type="romanUcPeriod"/>
            </a:pPr>
            <a:r>
              <a:rPr lang="en" dirty="0"/>
              <a:t>Conclusion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1143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Introduction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7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Rapper Iggy Azalea, born Amethyst Kelly </a:t>
            </a:r>
            <a:endParaRPr lang="en" dirty="0"/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Australian-born rapper moved to the U.S. when she was 16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Speaks Australian English in all of her public speech 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Public criticism for her rappping in African American English (AAE)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Eberhardt and Freeman (2015) demonstrate her use of AAE is:</a:t>
            </a:r>
          </a:p>
          <a:p>
            <a:pPr marL="971550" lvl="1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Consistent through her entire discography</a:t>
            </a:r>
          </a:p>
          <a:p>
            <a:pPr marL="971550" lvl="1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/>
              <a:t>Native-like usage</a:t>
            </a:r>
          </a:p>
        </p:txBody>
      </p:sp>
      <p:pic>
        <p:nvPicPr>
          <p:cNvPr id="2" name="Picture 1" descr="Image result for iggy azale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366180" y="823595"/>
            <a:ext cx="933686" cy="44450"/>
          </a:xfrm>
          <a:prstGeom prst="rect">
            <a:avLst/>
          </a:prstGeom>
        </p:spPr>
      </p:pic>
      <p:pic>
        <p:nvPicPr>
          <p:cNvPr id="3" name="Picture 2" descr="Image result for iggy azale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359" y="309714"/>
            <a:ext cx="1798476" cy="240866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81174" y="1619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African American English (AAE)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28600" y="885824"/>
            <a:ext cx="8606468" cy="377739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Dialect of English spoken largely by the black community in the United States</a:t>
            </a:r>
            <a:endParaRPr lang="en" dirty="0">
              <a:solidFill>
                <a:srgbClr val="616161"/>
              </a:solidFill>
            </a:endParaRPr>
          </a:p>
          <a:p>
            <a:pPr marL="971550" lvl="1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Important to note, however, not all black Americans speak AAE, and AAE is not spoken exclusively by black people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AAE is a stigmatized dialect in the United States</a:t>
            </a:r>
          </a:p>
          <a:p>
            <a:pPr marL="971550" lvl="1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Often perceived as “bad English” or “bad grammar”</a:t>
            </a:r>
          </a:p>
          <a:p>
            <a:pPr marL="971550" lvl="1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Evidence of discrimination based on AAE (Baugh 2003)</a:t>
            </a:r>
          </a:p>
          <a:p>
            <a:pPr marL="514350" lvl="0" indent="-285750" rtl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AAE is actually “systematic and rule-governed” (LSA Resolution on the Oakland “Ebonics” Issue)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Iggy Azalea’s use of AAE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Eberhardt and Freeman (2015) give examples of Iggy’s native-like AAE usage</a:t>
            </a:r>
          </a:p>
          <a:p>
            <a:pPr marL="971550" lvl="1" indent="-285750">
              <a:buFont typeface="Arial" panose="020B0604020202020204" pitchFamily="34" charset="0"/>
              <a:buChar char="•"/>
            </a:pPr>
            <a:r>
              <a:rPr lang="en" dirty="0"/>
              <a:t>Use of monophthongal /ai/ before voiced segments and word finally, but not in prevoiceless contexts: </a:t>
            </a:r>
          </a:p>
          <a:p>
            <a:pPr marL="1428750" lvl="2" indent="-285750">
              <a:buFont typeface="Arial" panose="020B0604020202020204" pitchFamily="34" charset="0"/>
              <a:buChar char="•"/>
            </a:pPr>
            <a:r>
              <a:rPr lang="en" dirty="0"/>
              <a:t>“my” and “time” sound like </a:t>
            </a:r>
            <a:r>
              <a:rPr lang="en" dirty="0">
                <a:latin typeface="Arial"/>
                <a:ea typeface="Arial"/>
                <a:cs typeface="Arial"/>
                <a:sym typeface="Arial"/>
              </a:rPr>
              <a:t>/ma:/ and /ta:m/</a:t>
            </a:r>
          </a:p>
          <a:p>
            <a:pPr marL="1428750" lvl="2" indent="-285750">
              <a:buFont typeface="Arial" panose="020B0604020202020204" pitchFamily="34" charset="0"/>
              <a:buChar char="•"/>
            </a:pPr>
            <a:r>
              <a:rPr lang="en" dirty="0">
                <a:latin typeface="Arial"/>
                <a:ea typeface="Arial"/>
                <a:cs typeface="Arial"/>
                <a:sym typeface="Arial"/>
              </a:rPr>
              <a:t>Not in words like “life”</a:t>
            </a:r>
            <a:endParaRPr lang="en" dirty="0"/>
          </a:p>
          <a:p>
            <a:pPr marL="1143000"/>
            <a:endParaRPr lang="en" dirty="0">
              <a:solidFill>
                <a:srgbClr val="616161"/>
              </a:solidFill>
              <a:latin typeface="Arial"/>
              <a:cs typeface="Arial"/>
            </a:endParaRPr>
          </a:p>
          <a:p>
            <a:pPr marL="1143000"/>
            <a:endParaRPr lang="en" dirty="0">
              <a:solidFill>
                <a:srgbClr val="616161"/>
              </a:solidFill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Linguistic Appropriation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S</a:t>
            </a:r>
            <a:r>
              <a:rPr lang="en" dirty="0">
                <a:highlight>
                  <a:srgbClr val="FFFFFF"/>
                </a:highlight>
              </a:rPr>
              <a:t>peakers of one language adopt linguistic resources from another language while simultaneously denying these to members of the donor language community (Hill 2008)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</a:rPr>
              <a:t>Such as when a white person views a black person’s AAE as “ungrammatical” but uses terms from AAE with their friends or to present a certain image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</a:rPr>
              <a:t>As black speakers of AAE are criticized for their speech, white people are simultaneously adopting these very cultural resources as accessories.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Communication Accommodation Theory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-381000" y="1200149"/>
            <a:ext cx="9213300" cy="336872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69264" indent="-285750">
              <a:buFont typeface="Arial" panose="020B0604020202020204" pitchFamily="34" charset="0"/>
              <a:buChar char="•"/>
            </a:pPr>
            <a:r>
              <a:rPr dirty="0"/>
              <a:t>Theory by Howard Giles </a:t>
            </a:r>
            <a:r>
              <a:rPr lang="en-US" dirty="0"/>
              <a:t>(1973) </a:t>
            </a:r>
            <a:r>
              <a:rPr dirty="0"/>
              <a:t>used to explain adaptations individuals make to their speech when communicating with others</a:t>
            </a:r>
            <a:endParaRPr lang="en-US" sz="2200" dirty="0"/>
          </a:p>
          <a:p>
            <a:pPr marL="969264" indent="-285750">
              <a:buFont typeface="Arial" panose="020B0604020202020204" pitchFamily="34" charset="0"/>
              <a:buChar char="•"/>
            </a:pPr>
            <a:r>
              <a:rPr dirty="0"/>
              <a:t>These adaptations are used to minimize, maximize, or maintain social distance</a:t>
            </a:r>
            <a:endParaRPr lang="en-US" dirty="0"/>
          </a:p>
          <a:p>
            <a:pPr marL="969264" indent="-285750">
              <a:buFont typeface="Arial" panose="020B0604020202020204" pitchFamily="34" charset="0"/>
              <a:buChar char="•"/>
            </a:pPr>
            <a:r>
              <a:rPr dirty="0"/>
              <a:t>Techniques include </a:t>
            </a:r>
            <a:r>
              <a:rPr b="1" dirty="0"/>
              <a:t>convergence</a:t>
            </a:r>
            <a:r>
              <a:rPr dirty="0"/>
              <a:t> and </a:t>
            </a:r>
            <a:r>
              <a:rPr b="1" dirty="0"/>
              <a:t>divergence</a:t>
            </a:r>
            <a:r>
              <a:rPr dirty="0"/>
              <a:t> </a:t>
            </a:r>
            <a:endParaRPr lang="en-US" dirty="0"/>
          </a:p>
          <a:p>
            <a:pPr marL="683514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876" y="180975"/>
            <a:ext cx="8520600" cy="572700"/>
          </a:xfrm>
        </p:spPr>
        <p:txBody>
          <a:bodyPr/>
          <a:lstStyle/>
          <a:p>
            <a:r>
              <a:rPr lang="en-US" dirty="0"/>
              <a:t>Convergence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876" y="754752"/>
            <a:ext cx="8520600" cy="3416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Convergence occurs when someone alters their speech to be more similar to that of an interlocuter</a:t>
            </a:r>
          </a:p>
          <a:p>
            <a:pPr marL="969264" lvl="3" indent="-285750">
              <a:buFont typeface="Arial" panose="020B0604020202020204" pitchFamily="34" charset="0"/>
              <a:buChar char="•"/>
            </a:pPr>
            <a:r>
              <a:rPr lang="en-US" dirty="0"/>
              <a:t>Interlocuter refers to a participant in a speech interaction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Used to minimize social distance—gain approval, acceptance, or to show alignment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Convergence can be upward or downward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70692198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190</TotalTime>
  <Words>852</Words>
  <Application>Microsoft Office PowerPoint</Application>
  <PresentationFormat>On-screen Show (16:9)</PresentationFormat>
  <Paragraphs>167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Proxima Nova</vt:lpstr>
      <vt:lpstr>Arial</vt:lpstr>
      <vt:lpstr>spearmint</vt:lpstr>
      <vt:lpstr>Iggy Azalea's Dialectal Disguise:</vt:lpstr>
      <vt:lpstr>Speech, power and privilege</vt:lpstr>
      <vt:lpstr>Outline</vt:lpstr>
      <vt:lpstr>Introduction </vt:lpstr>
      <vt:lpstr>African American English (AAE)</vt:lpstr>
      <vt:lpstr>Iggy Azalea’s use of AAE</vt:lpstr>
      <vt:lpstr>Linguistic Appropriation</vt:lpstr>
      <vt:lpstr>Communication Accommodation Theory</vt:lpstr>
      <vt:lpstr>Convergence</vt:lpstr>
      <vt:lpstr>PowerPoint Presentation</vt:lpstr>
      <vt:lpstr>Divergence</vt:lpstr>
      <vt:lpstr>PowerPoint Presentation</vt:lpstr>
      <vt:lpstr>Overaccommodation</vt:lpstr>
      <vt:lpstr>Iggy, CAT,  and Linguistic Appropriation</vt:lpstr>
      <vt:lpstr>Iggy and CAT – convergence </vt:lpstr>
      <vt:lpstr>Iggy and CAT – divergence </vt:lpstr>
      <vt:lpstr>CAT and Linguistic Appropriation</vt:lpstr>
      <vt:lpstr>White privilege</vt:lpstr>
      <vt:lpstr>Overaccommodation</vt:lpstr>
      <vt:lpstr>UM Student Survey</vt:lpstr>
      <vt:lpstr>Survey responses</vt:lpstr>
      <vt:lpstr>Conclusions</vt:lpstr>
      <vt:lpstr>References</vt:lpstr>
      <vt:lpstr>Thank you – Mizuki Miyashita, Linguistics faculty, Davidson Honors College and Watkins Scholarship Program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Iggy Azalea's Dialectal Disguise</dc:title>
  <cp:lastModifiedBy>Caroline</cp:lastModifiedBy>
  <cp:revision>439</cp:revision>
  <dcterms:modified xsi:type="dcterms:W3CDTF">2017-04-26T05:52:54Z</dcterms:modified>
</cp:coreProperties>
</file>