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Bree Serif" panose="020B0604020202020204" charset="0"/>
      <p:regular r:id="rId17"/>
    </p:embeddedFont>
    <p:embeddedFont>
      <p:font typeface="Proxima Nova"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26256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mericanpressinstitute.org/publications/research-review/the-value-of-copy-editin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tandfonline.com/doi/full/10.1080/21670811.2014.995938?scroll=top&amp;needAccess=tru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Good morning, and welcome. My name is Meg Giddings, and today I will be presenting on the changing role of editing within the journalism industry and the value of quality content as the Internet becomes the standard platform for news consumers.</a:t>
            </a:r>
          </a:p>
        </p:txBody>
      </p:sp>
    </p:spTree>
    <p:extLst>
      <p:ext uri="{BB962C8B-B14F-4D97-AF65-F5344CB8AC3E}">
        <p14:creationId xmlns:p14="http://schemas.microsoft.com/office/powerpoint/2010/main" val="3234852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results showed students rating each of the edited articles higher in all four categories.</a:t>
            </a:r>
          </a:p>
          <a:p>
            <a:pPr lvl="0">
              <a:spcBef>
                <a:spcPts val="0"/>
              </a:spcBef>
              <a:buNone/>
            </a:pPr>
            <a:endParaRPr/>
          </a:p>
          <a:p>
            <a:pPr lvl="0">
              <a:spcBef>
                <a:spcPts val="0"/>
              </a:spcBef>
              <a:buNone/>
            </a:pPr>
            <a:r>
              <a:rPr lang="en"/>
              <a:t>According to Natalie Stroud in an American Press Institute summary of the study, it is noteworthy that “digitally savvy young people picked up on editing differences and reacted negatively to unedited content.” She said “this research confirms the importance of copy-editing” for news organizations and, “As newsroom job titles and duties have shifted in response to increasingly digital audiences, attention to the basic of news editing continues to play a valuable role.”</a:t>
            </a:r>
          </a:p>
          <a:p>
            <a:pPr lvl="0">
              <a:spcBef>
                <a:spcPts val="0"/>
              </a:spcBef>
              <a:buNone/>
            </a:pPr>
            <a:endParaRPr/>
          </a:p>
          <a:p>
            <a:pPr lvl="0">
              <a:spcBef>
                <a:spcPts val="0"/>
              </a:spcBef>
              <a:buNone/>
            </a:pPr>
            <a:r>
              <a:rPr lang="en"/>
              <a:t>What is particularly notable about Vultee’s study is the value rating. To measure this, participants were asked to indicate their level of agreement with statements such as, “This article is worth paying for.”</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r>
              <a:rPr lang="en"/>
              <a:t>Image from: </a:t>
            </a:r>
            <a:r>
              <a:rPr lang="en" u="sng">
                <a:solidFill>
                  <a:schemeClr val="hlink"/>
                </a:solidFill>
                <a:hlinkClick r:id="rId3"/>
              </a:rPr>
              <a:t>https://www.americanpressinstitute.org/publications/research-review/the-value-of-copy-editing/</a:t>
            </a:r>
          </a:p>
          <a:p>
            <a:pPr lvl="0" rtl="0">
              <a:spcBef>
                <a:spcPts val="0"/>
              </a:spcBef>
              <a:buNone/>
            </a:pPr>
            <a:r>
              <a:rPr lang="en"/>
              <a:t>Data from: </a:t>
            </a:r>
            <a:r>
              <a:rPr lang="en" u="sng">
                <a:solidFill>
                  <a:schemeClr val="hlink"/>
                </a:solidFill>
                <a:hlinkClick r:id="rId4"/>
              </a:rPr>
              <a:t>http://www.tandfonline.com/doi/full/10.1080/21670811.2014.995938?scroll=top&amp;needAccess=true</a:t>
            </a:r>
          </a:p>
        </p:txBody>
      </p:sp>
    </p:spTree>
    <p:extLst>
      <p:ext uri="{BB962C8B-B14F-4D97-AF65-F5344CB8AC3E}">
        <p14:creationId xmlns:p14="http://schemas.microsoft.com/office/powerpoint/2010/main" val="219496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These results are significant because they suggest that consumers are more willing to pay for higher quality, edited content.</a:t>
            </a:r>
          </a:p>
          <a:p>
            <a:pPr lvl="0">
              <a:spcBef>
                <a:spcPts val="0"/>
              </a:spcBef>
              <a:buNone/>
            </a:pPr>
            <a:endParaRPr/>
          </a:p>
          <a:p>
            <a:pPr lvl="0" rtl="0">
              <a:spcBef>
                <a:spcPts val="0"/>
              </a:spcBef>
              <a:buNone/>
            </a:pPr>
            <a:r>
              <a:rPr lang="en"/>
              <a:t>This is a crucial realization in a time when news organizations are struggling to generate revenue and stay relevant.</a:t>
            </a:r>
          </a:p>
        </p:txBody>
      </p:sp>
    </p:spTree>
    <p:extLst>
      <p:ext uri="{BB962C8B-B14F-4D97-AF65-F5344CB8AC3E}">
        <p14:creationId xmlns:p14="http://schemas.microsoft.com/office/powerpoint/2010/main" val="4052003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2008, as a response to the increasingly threatened role of copy editors within news organizations, the American Copy Editors Society launched a website to collect comments about why editing matters. Hundreds of comments were submitted, and this is just one of my favorites, as it really illustrates this concept of quality being intimately linked with the value readers place on content. And I’ll just read it for you now.</a:t>
            </a:r>
          </a:p>
          <a:p>
            <a:pPr lvl="0">
              <a:spcBef>
                <a:spcPts val="0"/>
              </a:spcBef>
              <a:buNone/>
            </a:pPr>
            <a:endParaRPr/>
          </a:p>
          <a:p>
            <a:pPr lvl="0">
              <a:spcBef>
                <a:spcPts val="0"/>
              </a:spcBef>
              <a:buNone/>
            </a:pPr>
            <a:r>
              <a:rPr lang="en"/>
              <a:t>Read it.</a:t>
            </a:r>
          </a:p>
        </p:txBody>
      </p:sp>
    </p:spTree>
    <p:extLst>
      <p:ext uri="{BB962C8B-B14F-4D97-AF65-F5344CB8AC3E}">
        <p14:creationId xmlns:p14="http://schemas.microsoft.com/office/powerpoint/2010/main" val="1461960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Thank you.</a:t>
            </a:r>
          </a:p>
        </p:txBody>
      </p:sp>
    </p:spTree>
    <p:extLst>
      <p:ext uri="{BB962C8B-B14F-4D97-AF65-F5344CB8AC3E}">
        <p14:creationId xmlns:p14="http://schemas.microsoft.com/office/powerpoint/2010/main" val="258151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 start with the big picture, it’s no secret the journalism industry has been struggling.</a:t>
            </a:r>
          </a:p>
          <a:p>
            <a:pPr lvl="0">
              <a:spcBef>
                <a:spcPts val="0"/>
              </a:spcBef>
              <a:buNone/>
            </a:pPr>
            <a:endParaRPr/>
          </a:p>
          <a:p>
            <a:pPr lvl="0">
              <a:spcBef>
                <a:spcPts val="0"/>
              </a:spcBef>
              <a:buNone/>
            </a:pPr>
            <a:r>
              <a:rPr lang="en"/>
              <a:t>Print newspaper circulation is down, and accordingly, so is the revenue that used to come from print subscriptions and print advertising.</a:t>
            </a:r>
          </a:p>
          <a:p>
            <a:pPr lvl="0">
              <a:spcBef>
                <a:spcPts val="0"/>
              </a:spcBef>
              <a:buNone/>
            </a:pPr>
            <a:r>
              <a:rPr lang="en"/>
              <a:t>Many traditional newspapers across the country have even stopped printing and closed their doors for good.</a:t>
            </a:r>
          </a:p>
          <a:p>
            <a:pPr lvl="0">
              <a:spcBef>
                <a:spcPts val="0"/>
              </a:spcBef>
              <a:buNone/>
            </a:pPr>
            <a:endParaRPr/>
          </a:p>
          <a:p>
            <a:pPr lvl="0">
              <a:spcBef>
                <a:spcPts val="0"/>
              </a:spcBef>
              <a:buNone/>
            </a:pPr>
            <a:r>
              <a:rPr lang="en"/>
              <a:t>The news organizations that fight to remain relevant are being forced to change their strategy and develop online-first publication models, in which news is broken online and directed toward digital consumers.</a:t>
            </a:r>
          </a:p>
          <a:p>
            <a:pPr lvl="0">
              <a:spcBef>
                <a:spcPts val="0"/>
              </a:spcBef>
              <a:buNone/>
            </a:pPr>
            <a:endParaRPr/>
          </a:p>
          <a:p>
            <a:pPr lvl="0">
              <a:spcBef>
                <a:spcPts val="0"/>
              </a:spcBef>
              <a:buNone/>
            </a:pPr>
            <a:r>
              <a:rPr lang="en"/>
              <a:t>With this changing model comes innovative leadership and often, consolidation of staff.</a:t>
            </a:r>
          </a:p>
          <a:p>
            <a:pPr lvl="0">
              <a:spcBef>
                <a:spcPts val="0"/>
              </a:spcBef>
              <a:buNone/>
            </a:pPr>
            <a:r>
              <a:rPr lang="en"/>
              <a:t>So, what positions are being cut? At many publications, it’s not as often reporters and supervisors as it is editors.</a:t>
            </a:r>
          </a:p>
          <a:p>
            <a:pPr lvl="0">
              <a:spcBef>
                <a:spcPts val="0"/>
              </a:spcBef>
              <a:buNone/>
            </a:pPr>
            <a:endParaRPr/>
          </a:p>
          <a:p>
            <a:pPr lvl="0">
              <a:spcBef>
                <a:spcPts val="0"/>
              </a:spcBef>
              <a:buNone/>
            </a:pPr>
            <a:r>
              <a:rPr lang="en"/>
              <a:t>As a student of the journalism school here at the University of Montana and an editor at the Montana Kaimin, our university’s student newspaper, I became particularly interested in examining the overall importance and sustainability of the role of editors in the publication process, and how that role is changing within the shifting news media industry.</a:t>
            </a:r>
          </a:p>
          <a:p>
            <a:pPr lvl="0">
              <a:spcBef>
                <a:spcPts val="0"/>
              </a:spcBef>
              <a:buNone/>
            </a:pPr>
            <a:endParaRPr/>
          </a:p>
        </p:txBody>
      </p:sp>
    </p:spTree>
    <p:extLst>
      <p:ext uri="{BB962C8B-B14F-4D97-AF65-F5344CB8AC3E}">
        <p14:creationId xmlns:p14="http://schemas.microsoft.com/office/powerpoint/2010/main" val="3063572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My first question was: What makes someone a “good” editor?</a:t>
            </a:r>
          </a:p>
          <a:p>
            <a:pPr lvl="0">
              <a:spcBef>
                <a:spcPts val="0"/>
              </a:spcBef>
              <a:buNone/>
            </a:pPr>
            <a:endParaRPr/>
          </a:p>
          <a:p>
            <a:pPr lvl="0">
              <a:spcBef>
                <a:spcPts val="0"/>
              </a:spcBef>
              <a:buNone/>
            </a:pPr>
            <a:r>
              <a:rPr lang="en"/>
              <a:t>In 2014, the New York Times actually asked its staff the same question. One reporter responded, “The best editor is the person who can take a modest story and make it big, broad, and powerful.”</a:t>
            </a:r>
          </a:p>
          <a:p>
            <a:pPr lvl="0">
              <a:spcBef>
                <a:spcPts val="0"/>
              </a:spcBef>
              <a:buNone/>
            </a:pPr>
            <a:endParaRPr/>
          </a:p>
          <a:p>
            <a:pPr lvl="0">
              <a:spcBef>
                <a:spcPts val="0"/>
              </a:spcBef>
              <a:buNone/>
            </a:pPr>
            <a:r>
              <a:rPr lang="en"/>
              <a:t>Another columnist said, “A great editor has a deft touch, the ability to hack and slice and make it seem like minor surgery.”</a:t>
            </a:r>
          </a:p>
          <a:p>
            <a:pPr lvl="0">
              <a:spcBef>
                <a:spcPts val="0"/>
              </a:spcBef>
              <a:buNone/>
            </a:pPr>
            <a:endParaRPr/>
          </a:p>
          <a:p>
            <a:pPr lvl="0">
              <a:spcBef>
                <a:spcPts val="0"/>
              </a:spcBef>
              <a:buNone/>
            </a:pPr>
            <a:r>
              <a:rPr lang="en"/>
              <a:t>For a copy editor, being good means knowing your style guide inside and out, and having an eye for grammar mistakes. It’s about being detail-oriented, checking every fact and making sure every line of a story is clean, logical, and accurate. As job duties get combined, copy editors are taking on even more responsibilities, such as writing headlines and composing social media posts.</a:t>
            </a:r>
          </a:p>
          <a:p>
            <a:pPr lvl="0">
              <a:spcBef>
                <a:spcPts val="0"/>
              </a:spcBef>
              <a:buNone/>
            </a:pPr>
            <a:endParaRPr/>
          </a:p>
          <a:p>
            <a:pPr lvl="0" rtl="0">
              <a:spcBef>
                <a:spcPts val="0"/>
              </a:spcBef>
              <a:buNone/>
            </a:pPr>
            <a:r>
              <a:rPr lang="en"/>
              <a:t>Good or not, let’s take a look at how copy editors are faring in the job market.</a:t>
            </a:r>
          </a:p>
        </p:txBody>
      </p:sp>
    </p:spTree>
    <p:extLst>
      <p:ext uri="{BB962C8B-B14F-4D97-AF65-F5344CB8AC3E}">
        <p14:creationId xmlns:p14="http://schemas.microsoft.com/office/powerpoint/2010/main" val="28242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data is from the American Society of News Editors’ annual survey, which tallies journalism jobs by category.</a:t>
            </a:r>
          </a:p>
          <a:p>
            <a:pPr lvl="0">
              <a:spcBef>
                <a:spcPts val="0"/>
              </a:spcBef>
              <a:buNone/>
            </a:pPr>
            <a:endParaRPr/>
          </a:p>
          <a:p>
            <a:pPr lvl="0">
              <a:spcBef>
                <a:spcPts val="0"/>
              </a:spcBef>
              <a:buNone/>
            </a:pPr>
            <a:r>
              <a:rPr lang="en"/>
              <a:t>As you can see, from 2002 to 2012, unsurprisingly, the number of journalism jobs in the U.S. declined 26%. Reporting positions and supervisory roles were consistent with this decline, dropping about the same percentage. Copy editor jobs, on the other hand, are disproportionately disappearing by nearly twice as much, at 47%.</a:t>
            </a:r>
          </a:p>
          <a:p>
            <a:pPr lvl="0">
              <a:spcBef>
                <a:spcPts val="0"/>
              </a:spcBef>
              <a:buNone/>
            </a:pPr>
            <a:endParaRPr/>
          </a:p>
          <a:p>
            <a:pPr lvl="0">
              <a:spcBef>
                <a:spcPts val="0"/>
              </a:spcBef>
              <a:buNone/>
            </a:pPr>
            <a:r>
              <a:rPr lang="en"/>
              <a:t>From 2012 to 2015, copy editor positions dropped even further, and there are now half as many jobs in this field as there were at the start of the millennium.</a:t>
            </a:r>
          </a:p>
          <a:p>
            <a:pPr lvl="0">
              <a:spcBef>
                <a:spcPts val="0"/>
              </a:spcBef>
              <a:buNone/>
            </a:pPr>
            <a:endParaRPr/>
          </a:p>
          <a:p>
            <a:pPr lvl="0">
              <a:spcBef>
                <a:spcPts val="0"/>
              </a:spcBef>
              <a:buNone/>
            </a:pPr>
            <a:r>
              <a:rPr lang="en"/>
              <a:t>I had the chance to speak with Henry Fuhrmann, a former assistant managing editor at the LA Times, and he said that when he started at the Times in the early 2000s, there were nearly 120 copy editor positions throughout various departments. When he took over responsibility of the consolidated copy desk in 2009, it was down to 75. And as of 2016, there were 44 people on what is now called the multiplatform/copy desk. That’s a 63 percent decrease in copy editing staff over 15 years at the LA Times, one of the country’s most renowned papers.</a:t>
            </a:r>
          </a:p>
          <a:p>
            <a:pPr lvl="0">
              <a:spcBef>
                <a:spcPts val="0"/>
              </a:spcBef>
              <a:buNone/>
            </a:pPr>
            <a:endParaRPr/>
          </a:p>
          <a:p>
            <a:pPr lvl="0">
              <a:spcBef>
                <a:spcPts val="0"/>
              </a:spcBef>
              <a:buNone/>
            </a:pPr>
            <a:r>
              <a:rPr lang="en"/>
              <a:t>The copy desk is seeing cuts across the board, and many papers have eliminated it all together. Some of these include the Denver Post, the Salt Lake Tribune, the Baltimore Sun, and the Cincinnati Enquirer.</a:t>
            </a:r>
          </a:p>
          <a:p>
            <a:pPr lvl="0">
              <a:spcBef>
                <a:spcPts val="0"/>
              </a:spcBef>
              <a:buNone/>
            </a:pPr>
            <a:endParaRPr/>
          </a:p>
          <a:p>
            <a:pPr lvl="0">
              <a:spcBef>
                <a:spcPts val="0"/>
              </a:spcBef>
              <a:buNone/>
            </a:pPr>
            <a:r>
              <a:rPr lang="en"/>
              <a:t>What’s interesting, according to Fuhrmann, is that while there are fewer people, there certainly isn’t less work. If anything, there’s more, because the online-first model demands constant production of content, even more so than a daily print edition. Fuhrmann said editors are harder worked and more stressed than they used to be.</a:t>
            </a:r>
          </a:p>
          <a:p>
            <a:pPr lvl="0">
              <a:spcBef>
                <a:spcPts val="0"/>
              </a:spcBef>
              <a:buNone/>
            </a:pPr>
            <a:endParaRPr/>
          </a:p>
          <a:p>
            <a:pPr lvl="0" rtl="0">
              <a:spcBef>
                <a:spcPts val="0"/>
              </a:spcBef>
              <a:buNone/>
            </a:pPr>
            <a:r>
              <a:rPr lang="en"/>
              <a:t>So, what solutions are organizations turning to in order to fill the void as they cut copy staff?</a:t>
            </a:r>
          </a:p>
        </p:txBody>
      </p:sp>
    </p:spTree>
    <p:extLst>
      <p:ext uri="{BB962C8B-B14F-4D97-AF65-F5344CB8AC3E}">
        <p14:creationId xmlns:p14="http://schemas.microsoft.com/office/powerpoint/2010/main" val="23454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One option is the use of editing software.</a:t>
            </a:r>
          </a:p>
          <a:p>
            <a:pPr lvl="0">
              <a:spcBef>
                <a:spcPts val="0"/>
              </a:spcBef>
              <a:buNone/>
            </a:pPr>
            <a:endParaRPr/>
          </a:p>
          <a:p>
            <a:pPr lvl="0">
              <a:spcBef>
                <a:spcPts val="0"/>
              </a:spcBef>
              <a:buNone/>
            </a:pPr>
            <a:r>
              <a:rPr lang="en"/>
              <a:t>I’m sure many of you have seen an ad at some point, probably from Grammarly, trying to convince you that, if you pay for their editing services, your writing will be spotless.</a:t>
            </a:r>
          </a:p>
          <a:p>
            <a:pPr lvl="0">
              <a:spcBef>
                <a:spcPts val="0"/>
              </a:spcBef>
              <a:buNone/>
            </a:pPr>
            <a:endParaRPr/>
          </a:p>
          <a:p>
            <a:pPr lvl="0">
              <a:spcBef>
                <a:spcPts val="0"/>
              </a:spcBef>
              <a:buNone/>
            </a:pPr>
            <a:r>
              <a:rPr lang="en"/>
              <a:t>Grammarly is probably the most well-known of these software companies, but there are many others, such as PerfectIt, Tansa, StyleGuard, and Lingofy.</a:t>
            </a:r>
          </a:p>
          <a:p>
            <a:pPr lvl="0">
              <a:spcBef>
                <a:spcPts val="0"/>
              </a:spcBef>
              <a:buNone/>
            </a:pPr>
            <a:endParaRPr/>
          </a:p>
          <a:p>
            <a:pPr lvl="0">
              <a:spcBef>
                <a:spcPts val="0"/>
              </a:spcBef>
              <a:buNone/>
            </a:pPr>
            <a:r>
              <a:rPr lang="en"/>
              <a:t>They all use algorithms to catch and flag grammar mistakes in your writing. I like to think of them as spellcheck on steroids.</a:t>
            </a:r>
          </a:p>
          <a:p>
            <a:pPr lvl="0">
              <a:spcBef>
                <a:spcPts val="0"/>
              </a:spcBef>
              <a:buNone/>
            </a:pPr>
            <a:endParaRPr/>
          </a:p>
          <a:p>
            <a:pPr lvl="0">
              <a:spcBef>
                <a:spcPts val="0"/>
              </a:spcBef>
              <a:buNone/>
            </a:pPr>
            <a:r>
              <a:rPr lang="en"/>
              <a:t>But, they’re not just for college students or aspiring novelists. News publications can also use them.</a:t>
            </a:r>
          </a:p>
          <a:p>
            <a:pPr lvl="0">
              <a:spcBef>
                <a:spcPts val="0"/>
              </a:spcBef>
              <a:buNone/>
            </a:pPr>
            <a:endParaRPr/>
          </a:p>
          <a:p>
            <a:pPr lvl="0">
              <a:spcBef>
                <a:spcPts val="0"/>
              </a:spcBef>
              <a:buNone/>
            </a:pPr>
            <a:r>
              <a:rPr lang="en"/>
              <a:t>Pretty much all of the services require a paid subscription, and paying for a subscription is significantly cheaper than paying a salary for a human copy editor.</a:t>
            </a:r>
          </a:p>
          <a:p>
            <a:pPr lvl="0">
              <a:spcBef>
                <a:spcPts val="0"/>
              </a:spcBef>
              <a:buNone/>
            </a:pPr>
            <a:endParaRPr/>
          </a:p>
          <a:p>
            <a:pPr lvl="0">
              <a:spcBef>
                <a:spcPts val="0"/>
              </a:spcBef>
              <a:buNone/>
            </a:pPr>
            <a:r>
              <a:rPr lang="en"/>
              <a:t>BUT the problem is that these programs can’t yet catch factual errors, which is one of the most important aspects of a copy editor’s job, making them not quite as good as the real thing.</a:t>
            </a:r>
          </a:p>
          <a:p>
            <a:pPr lvl="0">
              <a:spcBef>
                <a:spcPts val="0"/>
              </a:spcBef>
              <a:buNone/>
            </a:pPr>
            <a:endParaRPr/>
          </a:p>
          <a:p>
            <a:pPr lvl="0">
              <a:spcBef>
                <a:spcPts val="0"/>
              </a:spcBef>
              <a:buNone/>
            </a:pPr>
            <a:r>
              <a:rPr lang="en"/>
              <a:t>In an article in the American Journalism Review, Michael King suggests these software programs have the potential to be another tool for editors, just like a dictionary or a style guide. And actually, they can perhaps lighten the increased work load that comes with a smaller staff, but it’s not likely they will be replacing people any time soon.</a:t>
            </a:r>
          </a:p>
        </p:txBody>
      </p:sp>
    </p:spTree>
    <p:extLst>
      <p:ext uri="{BB962C8B-B14F-4D97-AF65-F5344CB8AC3E}">
        <p14:creationId xmlns:p14="http://schemas.microsoft.com/office/powerpoint/2010/main" val="37512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Another option many organizations are considering is outsourcing.</a:t>
            </a:r>
          </a:p>
          <a:p>
            <a:pPr lvl="0">
              <a:spcBef>
                <a:spcPts val="0"/>
              </a:spcBef>
              <a:buNone/>
            </a:pPr>
            <a:endParaRPr/>
          </a:p>
          <a:p>
            <a:pPr lvl="0">
              <a:spcBef>
                <a:spcPts val="0"/>
              </a:spcBef>
              <a:buNone/>
            </a:pPr>
            <a:r>
              <a:rPr lang="en"/>
              <a:t>Right now, this mostly means sending editorial tasks to parent companies or editing “hubs” in centralized locations, however, it could eventually mean outsourcing to other countries altogether.</a:t>
            </a:r>
          </a:p>
          <a:p>
            <a:pPr lvl="0">
              <a:spcBef>
                <a:spcPts val="0"/>
              </a:spcBef>
              <a:buNone/>
            </a:pPr>
            <a:endParaRPr/>
          </a:p>
          <a:p>
            <a:pPr lvl="0">
              <a:spcBef>
                <a:spcPts val="0"/>
              </a:spcBef>
              <a:buNone/>
            </a:pPr>
            <a:r>
              <a:rPr lang="en"/>
              <a:t>The politically correct term many organizations use is “consolidated editing operations,” but in effect, it is editing work outsourced to another location.</a:t>
            </a:r>
          </a:p>
          <a:p>
            <a:pPr lvl="0">
              <a:spcBef>
                <a:spcPts val="0"/>
              </a:spcBef>
              <a:buNone/>
            </a:pPr>
            <a:endParaRPr/>
          </a:p>
          <a:p>
            <a:pPr lvl="0">
              <a:spcBef>
                <a:spcPts val="0"/>
              </a:spcBef>
              <a:buNone/>
            </a:pPr>
            <a:r>
              <a:rPr lang="en"/>
              <a:t>In a study published in May 2016, an assistant journalism professor at Northwestern University in Qatar examined 5 publications that have outsourced copy editing. The study analyzed the number of corrections the papers issued one year before and one year after they began outsourcing.</a:t>
            </a:r>
          </a:p>
          <a:p>
            <a:pPr lvl="0">
              <a:spcBef>
                <a:spcPts val="0"/>
              </a:spcBef>
              <a:buNone/>
            </a:pPr>
            <a:endParaRPr/>
          </a:p>
          <a:p>
            <a:pPr lvl="0">
              <a:spcBef>
                <a:spcPts val="0"/>
              </a:spcBef>
              <a:buNone/>
            </a:pPr>
            <a:r>
              <a:rPr lang="en"/>
              <a:t>The results were pretty mixed. The number of corrections at the Daily Press went down, but they increased at the News and Observer. Essentially, the study was inconclusive, which could have been due to a number of extraneous factors.</a:t>
            </a:r>
          </a:p>
          <a:p>
            <a:pPr lvl="0">
              <a:spcBef>
                <a:spcPts val="0"/>
              </a:spcBef>
              <a:buNone/>
            </a:pPr>
            <a:endParaRPr/>
          </a:p>
          <a:p>
            <a:pPr lvl="0">
              <a:spcBef>
                <a:spcPts val="0"/>
              </a:spcBef>
              <a:buNone/>
            </a:pPr>
            <a:r>
              <a:rPr lang="en"/>
              <a:t>One significant problem with this study is that it doesn’t measure all the actual errors that may have been in the papers, just the errors for which corrections were issued.</a:t>
            </a:r>
          </a:p>
          <a:p>
            <a:pPr lvl="0">
              <a:spcBef>
                <a:spcPts val="0"/>
              </a:spcBef>
              <a:buNone/>
            </a:pPr>
            <a:endParaRPr/>
          </a:p>
          <a:p>
            <a:pPr lvl="0">
              <a:spcBef>
                <a:spcPts val="0"/>
              </a:spcBef>
              <a:buNone/>
            </a:pPr>
            <a:r>
              <a:rPr lang="en"/>
              <a:t>One of the concerns with outsourced editing is that an editor in a distant hub can’t contribute the same level of knowledge and experience to a story as someone who lives and works in the area where it was written and will ultimately be distributed.</a:t>
            </a:r>
          </a:p>
          <a:p>
            <a:pPr lvl="0">
              <a:spcBef>
                <a:spcPts val="0"/>
              </a:spcBef>
              <a:buNone/>
            </a:pPr>
            <a:endParaRPr/>
          </a:p>
          <a:p>
            <a:pPr lvl="0">
              <a:spcBef>
                <a:spcPts val="0"/>
              </a:spcBef>
              <a:buNone/>
            </a:pPr>
            <a:r>
              <a:rPr lang="en"/>
              <a:t>As this editorial strategy is still relatively new, it may take some time before there is clear evidence for whether it is more productive or a disadvantage to news organizations.</a:t>
            </a:r>
          </a:p>
        </p:txBody>
      </p:sp>
    </p:spTree>
    <p:extLst>
      <p:ext uri="{BB962C8B-B14F-4D97-AF65-F5344CB8AC3E}">
        <p14:creationId xmlns:p14="http://schemas.microsoft.com/office/powerpoint/2010/main" val="68908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So, this look at the state of the industry and different approaches that media organizations are taking to adapt brought me to my overall research question: Does editing matter? Do readers notice quality, edited content? Do they care, and does it affect what they choose to read?</a:t>
            </a:r>
          </a:p>
        </p:txBody>
      </p:sp>
    </p:spTree>
    <p:extLst>
      <p:ext uri="{BB962C8B-B14F-4D97-AF65-F5344CB8AC3E}">
        <p14:creationId xmlns:p14="http://schemas.microsoft.com/office/powerpoint/2010/main" val="847955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 take a step back, even outside journalism, do grammar errors matter?</a:t>
            </a:r>
          </a:p>
          <a:p>
            <a:pPr lvl="0">
              <a:spcBef>
                <a:spcPts val="0"/>
              </a:spcBef>
              <a:buNone/>
            </a:pPr>
            <a:endParaRPr/>
          </a:p>
          <a:p>
            <a:pPr lvl="0">
              <a:spcBef>
                <a:spcPts val="0"/>
              </a:spcBef>
              <a:buNone/>
            </a:pPr>
            <a:r>
              <a:rPr lang="en"/>
              <a:t>Behavior scientist B.J. Fogg outlines 4 types of credibility: presumed, reputed, surface, and earned credibility.</a:t>
            </a:r>
          </a:p>
          <a:p>
            <a:pPr lvl="0">
              <a:spcBef>
                <a:spcPts val="0"/>
              </a:spcBef>
              <a:buNone/>
            </a:pPr>
            <a:endParaRPr/>
          </a:p>
          <a:p>
            <a:pPr lvl="0">
              <a:spcBef>
                <a:spcPts val="0"/>
              </a:spcBef>
              <a:buNone/>
            </a:pPr>
            <a:r>
              <a:rPr lang="en"/>
              <a:t>Typos and grammar errors fall under the category of earned credibility, as they are part of a user’s personal experience with a website, publication, or newspaper.</a:t>
            </a:r>
          </a:p>
          <a:p>
            <a:pPr lvl="0">
              <a:spcBef>
                <a:spcPts val="0"/>
              </a:spcBef>
              <a:buNone/>
            </a:pPr>
            <a:endParaRPr/>
          </a:p>
          <a:p>
            <a:pPr lvl="0">
              <a:spcBef>
                <a:spcPts val="0"/>
              </a:spcBef>
              <a:buNone/>
            </a:pPr>
            <a:r>
              <a:rPr lang="en"/>
              <a:t>These types of errors can be glaringly obvious and immediately put off readers or they can be more subtle and gradually undermine the credibility of a publication in the mind of the reader.</a:t>
            </a:r>
          </a:p>
          <a:p>
            <a:pPr lvl="0">
              <a:spcBef>
                <a:spcPts val="0"/>
              </a:spcBef>
              <a:buNone/>
            </a:pPr>
            <a:endParaRPr/>
          </a:p>
          <a:p>
            <a:pPr lvl="0">
              <a:spcBef>
                <a:spcPts val="0"/>
              </a:spcBef>
              <a:buNone/>
            </a:pPr>
            <a:r>
              <a:rPr lang="en"/>
              <a:t>A study by Grammarly reviewed a sample of 100 LinkedIn profiles and found that fewer grammar errors correlated with more promotions and frequent job changes. Overall, those who had fewer errors in their profiles achieved higher positions in their industry.</a:t>
            </a:r>
          </a:p>
          <a:p>
            <a:pPr lvl="0">
              <a:spcBef>
                <a:spcPts val="0"/>
              </a:spcBef>
              <a:buNone/>
            </a:pPr>
            <a:endParaRPr/>
          </a:p>
          <a:p>
            <a:pPr lvl="0">
              <a:spcBef>
                <a:spcPts val="0"/>
              </a:spcBef>
              <a:buNone/>
            </a:pPr>
            <a:r>
              <a:rPr lang="en"/>
              <a:t>Marketing company Colour Works examined 1,700 online dates and found that 43% of users consider bad grammar “decidedly unattractive” and 35% think good grammar is appealing.</a:t>
            </a:r>
          </a:p>
          <a:p>
            <a:pPr lvl="0">
              <a:spcBef>
                <a:spcPts val="0"/>
              </a:spcBef>
              <a:buNone/>
            </a:pPr>
            <a:endParaRPr/>
          </a:p>
          <a:p>
            <a:pPr lvl="0">
              <a:spcBef>
                <a:spcPts val="0"/>
              </a:spcBef>
              <a:buNone/>
            </a:pPr>
            <a:r>
              <a:rPr lang="en"/>
              <a:t>A digital communications agency surveyed over 1,000 Internet users in the United Kingdom and found that 43 percent cited poor spelling or grammar as most likely to damage their opinion of a brand on social media.</a:t>
            </a:r>
          </a:p>
          <a:p>
            <a:pPr lvl="0">
              <a:spcBef>
                <a:spcPts val="0"/>
              </a:spcBef>
              <a:buNone/>
            </a:pPr>
            <a:endParaRPr/>
          </a:p>
          <a:p>
            <a:pPr lvl="0">
              <a:spcBef>
                <a:spcPts val="0"/>
              </a:spcBef>
              <a:buNone/>
            </a:pPr>
            <a:r>
              <a:rPr lang="en"/>
              <a:t>The evidence suggests that grammar errors do influence a consumer’s perception of whatever it is they are reading. So, in the case of news content, what does this mean?</a:t>
            </a:r>
          </a:p>
        </p:txBody>
      </p:sp>
    </p:spTree>
    <p:extLst>
      <p:ext uri="{BB962C8B-B14F-4D97-AF65-F5344CB8AC3E}">
        <p14:creationId xmlns:p14="http://schemas.microsoft.com/office/powerpoint/2010/main" val="1104283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2015, Professor Fred Vultee of Wayne State University conducted an experiment to analyze audience perceptions of editing quality. He took 8 articles published by various news organizations that he did not think were edited well, and he edited the articles himself, based on years of experience. He fixed errors in style, grammar, word usage, and overall organization. Then, with a sample of 119 students, he presented each with 4 of the edited articles, and 4 that were not edited. The students were asked to rate each article on 4 different scales: professionalism, organization, writing, and value.</a:t>
            </a:r>
          </a:p>
        </p:txBody>
      </p:sp>
    </p:spTree>
    <p:extLst>
      <p:ext uri="{BB962C8B-B14F-4D97-AF65-F5344CB8AC3E}">
        <p14:creationId xmlns:p14="http://schemas.microsoft.com/office/powerpoint/2010/main" val="320297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54"/>
        <p:cNvGrpSpPr/>
        <p:nvPr/>
      </p:nvGrpSpPr>
      <p:grpSpPr>
        <a:xfrm>
          <a:off x="0" y="0"/>
          <a:ext cx="0" cy="0"/>
          <a:chOff x="0" y="0"/>
          <a:chExt cx="0" cy="0"/>
        </a:xfrm>
      </p:grpSpPr>
      <p:cxnSp>
        <p:nvCxnSpPr>
          <p:cNvPr id="55" name="Shape 5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56" name="Shape 56"/>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57" name="Shape 57"/>
          <p:cNvSpPr txBox="1">
            <a:spLocks noGrp="1"/>
          </p:cNvSpPr>
          <p:nvPr>
            <p:ph type="subTitle" idx="1"/>
          </p:nvPr>
        </p:nvSpPr>
        <p:spPr>
          <a:xfrm>
            <a:off x="510450" y="3182312"/>
            <a:ext cx="8123100" cy="629999"/>
          </a:xfrm>
          <a:prstGeom prst="rect">
            <a:avLst/>
          </a:prstGeom>
        </p:spPr>
        <p:txBody>
          <a:bodyPr lIns="91425" tIns="91425" rIns="91425" bIns="91425" anchor="t" anchorCtr="0"/>
          <a:lstStyle>
            <a:lvl1pPr lvl="0" rtl="0">
              <a:lnSpc>
                <a:spcPct val="100000"/>
              </a:lnSpc>
              <a:spcBef>
                <a:spcPts val="0"/>
              </a:spcBef>
              <a:spcAft>
                <a:spcPts val="0"/>
              </a:spcAft>
              <a:buClr>
                <a:schemeClr val="lt1"/>
              </a:buClr>
              <a:buSzPct val="100000"/>
              <a:buNone/>
              <a:defRPr sz="2400">
                <a:solidFill>
                  <a:schemeClr val="lt1"/>
                </a:solidFill>
              </a:defRPr>
            </a:lvl1pPr>
            <a:lvl2pPr lvl="1" rtl="0">
              <a:lnSpc>
                <a:spcPct val="100000"/>
              </a:lnSpc>
              <a:spcBef>
                <a:spcPts val="0"/>
              </a:spcBef>
              <a:spcAft>
                <a:spcPts val="0"/>
              </a:spcAft>
              <a:buClr>
                <a:schemeClr val="lt1"/>
              </a:buClr>
              <a:buSzPct val="100000"/>
              <a:buNone/>
              <a:defRPr sz="2400">
                <a:solidFill>
                  <a:schemeClr val="lt1"/>
                </a:solidFill>
              </a:defRPr>
            </a:lvl2pPr>
            <a:lvl3pPr lvl="2" rtl="0">
              <a:lnSpc>
                <a:spcPct val="100000"/>
              </a:lnSpc>
              <a:spcBef>
                <a:spcPts val="0"/>
              </a:spcBef>
              <a:spcAft>
                <a:spcPts val="0"/>
              </a:spcAft>
              <a:buClr>
                <a:schemeClr val="lt1"/>
              </a:buClr>
              <a:buSzPct val="100000"/>
              <a:buNone/>
              <a:defRPr sz="2400">
                <a:solidFill>
                  <a:schemeClr val="lt1"/>
                </a:solidFill>
              </a:defRPr>
            </a:lvl3pPr>
            <a:lvl4pPr lvl="3" rtl="0">
              <a:lnSpc>
                <a:spcPct val="100000"/>
              </a:lnSpc>
              <a:spcBef>
                <a:spcPts val="0"/>
              </a:spcBef>
              <a:spcAft>
                <a:spcPts val="0"/>
              </a:spcAft>
              <a:buClr>
                <a:schemeClr val="lt1"/>
              </a:buClr>
              <a:buSzPct val="100000"/>
              <a:buNone/>
              <a:defRPr sz="2400">
                <a:solidFill>
                  <a:schemeClr val="lt1"/>
                </a:solidFill>
              </a:defRPr>
            </a:lvl4pPr>
            <a:lvl5pPr lvl="4" rtl="0">
              <a:lnSpc>
                <a:spcPct val="100000"/>
              </a:lnSpc>
              <a:spcBef>
                <a:spcPts val="0"/>
              </a:spcBef>
              <a:spcAft>
                <a:spcPts val="0"/>
              </a:spcAft>
              <a:buClr>
                <a:schemeClr val="lt1"/>
              </a:buClr>
              <a:buSzPct val="100000"/>
              <a:buNone/>
              <a:defRPr sz="2400">
                <a:solidFill>
                  <a:schemeClr val="lt1"/>
                </a:solidFill>
              </a:defRPr>
            </a:lvl5pPr>
            <a:lvl6pPr lvl="5" rtl="0">
              <a:lnSpc>
                <a:spcPct val="100000"/>
              </a:lnSpc>
              <a:spcBef>
                <a:spcPts val="0"/>
              </a:spcBef>
              <a:spcAft>
                <a:spcPts val="0"/>
              </a:spcAft>
              <a:buClr>
                <a:schemeClr val="lt1"/>
              </a:buClr>
              <a:buSzPct val="100000"/>
              <a:buNone/>
              <a:defRPr sz="2400">
                <a:solidFill>
                  <a:schemeClr val="lt1"/>
                </a:solidFill>
              </a:defRPr>
            </a:lvl6pPr>
            <a:lvl7pPr lvl="6" rtl="0">
              <a:lnSpc>
                <a:spcPct val="100000"/>
              </a:lnSpc>
              <a:spcBef>
                <a:spcPts val="0"/>
              </a:spcBef>
              <a:spcAft>
                <a:spcPts val="0"/>
              </a:spcAft>
              <a:buClr>
                <a:schemeClr val="lt1"/>
              </a:buClr>
              <a:buSzPct val="100000"/>
              <a:buNone/>
              <a:defRPr sz="2400">
                <a:solidFill>
                  <a:schemeClr val="lt1"/>
                </a:solidFill>
              </a:defRPr>
            </a:lvl7pPr>
            <a:lvl8pPr lvl="7" rtl="0">
              <a:lnSpc>
                <a:spcPct val="100000"/>
              </a:lnSpc>
              <a:spcBef>
                <a:spcPts val="0"/>
              </a:spcBef>
              <a:spcAft>
                <a:spcPts val="0"/>
              </a:spcAft>
              <a:buClr>
                <a:schemeClr val="lt1"/>
              </a:buClr>
              <a:buSzPct val="100000"/>
              <a:buNone/>
              <a:defRPr sz="2400">
                <a:solidFill>
                  <a:schemeClr val="lt1"/>
                </a:solidFill>
              </a:defRPr>
            </a:lvl8pPr>
            <a:lvl9pPr lvl="8" rtl="0">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58" name="Shape 5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59"/>
        <p:cNvGrpSpPr/>
        <p:nvPr/>
      </p:nvGrpSpPr>
      <p:grpSpPr>
        <a:xfrm>
          <a:off x="0" y="0"/>
          <a:ext cx="0" cy="0"/>
          <a:chOff x="0" y="0"/>
          <a:chExt cx="0" cy="0"/>
        </a:xfrm>
      </p:grpSpPr>
      <p:cxnSp>
        <p:nvCxnSpPr>
          <p:cNvPr id="60" name="Shape 6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61" name="Shape 61"/>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rtl="0">
              <a:spcBef>
                <a:spcPts val="0"/>
              </a:spcBef>
              <a:buClr>
                <a:schemeClr val="lt1"/>
              </a:buClr>
              <a:buSzPct val="100000"/>
              <a:defRPr sz="3600">
                <a:solidFill>
                  <a:schemeClr val="lt1"/>
                </a:solidFill>
              </a:defRPr>
            </a:lvl1pPr>
            <a:lvl2pPr lvl="1" rtl="0">
              <a:spcBef>
                <a:spcPts val="0"/>
              </a:spcBef>
              <a:buClr>
                <a:schemeClr val="lt1"/>
              </a:buClr>
              <a:buSzPct val="100000"/>
              <a:defRPr sz="3600">
                <a:solidFill>
                  <a:schemeClr val="lt1"/>
                </a:solidFill>
              </a:defRPr>
            </a:lvl2pPr>
            <a:lvl3pPr lvl="2" rtl="0">
              <a:spcBef>
                <a:spcPts val="0"/>
              </a:spcBef>
              <a:buClr>
                <a:schemeClr val="lt1"/>
              </a:buClr>
              <a:buSzPct val="100000"/>
              <a:defRPr sz="3600">
                <a:solidFill>
                  <a:schemeClr val="lt1"/>
                </a:solidFill>
              </a:defRPr>
            </a:lvl3pPr>
            <a:lvl4pPr lvl="3" rtl="0">
              <a:spcBef>
                <a:spcPts val="0"/>
              </a:spcBef>
              <a:buClr>
                <a:schemeClr val="lt1"/>
              </a:buClr>
              <a:buSzPct val="100000"/>
              <a:defRPr sz="3600">
                <a:solidFill>
                  <a:schemeClr val="lt1"/>
                </a:solidFill>
              </a:defRPr>
            </a:lvl4pPr>
            <a:lvl5pPr lvl="4" rtl="0">
              <a:spcBef>
                <a:spcPts val="0"/>
              </a:spcBef>
              <a:buClr>
                <a:schemeClr val="lt1"/>
              </a:buClr>
              <a:buSzPct val="100000"/>
              <a:defRPr sz="3600">
                <a:solidFill>
                  <a:schemeClr val="lt1"/>
                </a:solidFill>
              </a:defRPr>
            </a:lvl5pPr>
            <a:lvl6pPr lvl="5" rtl="0">
              <a:spcBef>
                <a:spcPts val="0"/>
              </a:spcBef>
              <a:buClr>
                <a:schemeClr val="lt1"/>
              </a:buClr>
              <a:buSzPct val="100000"/>
              <a:defRPr sz="3600">
                <a:solidFill>
                  <a:schemeClr val="lt1"/>
                </a:solidFill>
              </a:defRPr>
            </a:lvl6pPr>
            <a:lvl7pPr lvl="6" rtl="0">
              <a:spcBef>
                <a:spcPts val="0"/>
              </a:spcBef>
              <a:buClr>
                <a:schemeClr val="lt1"/>
              </a:buClr>
              <a:buSzPct val="100000"/>
              <a:defRPr sz="3600">
                <a:solidFill>
                  <a:schemeClr val="lt1"/>
                </a:solidFill>
              </a:defRPr>
            </a:lvl7pPr>
            <a:lvl8pPr lvl="7" rtl="0">
              <a:spcBef>
                <a:spcPts val="0"/>
              </a:spcBef>
              <a:buClr>
                <a:schemeClr val="lt1"/>
              </a:buClr>
              <a:buSzPct val="100000"/>
              <a:defRPr sz="3600">
                <a:solidFill>
                  <a:schemeClr val="lt1"/>
                </a:solidFill>
              </a:defRPr>
            </a:lvl8pPr>
            <a:lvl9pPr lvl="8" rtl="0">
              <a:spcBef>
                <a:spcPts val="0"/>
              </a:spcBef>
              <a:buClr>
                <a:schemeClr val="lt1"/>
              </a:buClr>
              <a:buSzPct val="100000"/>
              <a:defRPr sz="3600">
                <a:solidFill>
                  <a:schemeClr val="lt1"/>
                </a:solidFill>
              </a:defRPr>
            </a:lvl9pPr>
          </a:lstStyle>
          <a:p>
            <a:endParaRPr/>
          </a:p>
        </p:txBody>
      </p:sp>
      <p:sp>
        <p:nvSpPr>
          <p:cNvPr id="62" name="Shape 6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3"/>
        <p:cNvGrpSpPr/>
        <p:nvPr/>
      </p:nvGrpSpPr>
      <p:grpSpPr>
        <a:xfrm>
          <a:off x="0" y="0"/>
          <a:ext cx="0" cy="0"/>
          <a:chOff x="0" y="0"/>
          <a:chExt cx="0" cy="0"/>
        </a:xfrm>
      </p:grpSpPr>
      <p:sp>
        <p:nvSpPr>
          <p:cNvPr id="64" name="Shape 64"/>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65" name="Shape 65"/>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1" name="Shape 71"/>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2" name="Shape 7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5" name="Shape 7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78" name="Shape 78"/>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9" name="Shape 7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82" name="Shape 8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3"/>
        <p:cNvGrpSpPr/>
        <p:nvPr/>
      </p:nvGrpSpPr>
      <p:grpSpPr>
        <a:xfrm>
          <a:off x="0" y="0"/>
          <a:ext cx="0" cy="0"/>
          <a:chOff x="0" y="0"/>
          <a:chExt cx="0" cy="0"/>
        </a:xfrm>
      </p:grpSpPr>
      <p:sp>
        <p:nvSpPr>
          <p:cNvPr id="84" name="Shape 84"/>
          <p:cNvSpPr/>
          <p:nvPr/>
        </p:nvSpPr>
        <p:spPr>
          <a:xfrm>
            <a:off x="4572000" y="7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85" name="Shape 85"/>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86" name="Shape 86"/>
          <p:cNvSpPr txBox="1">
            <a:spLocks noGrp="1"/>
          </p:cNvSpPr>
          <p:nvPr>
            <p:ph type="title"/>
          </p:nvPr>
        </p:nvSpPr>
        <p:spPr>
          <a:xfrm>
            <a:off x="265500" y="1205825"/>
            <a:ext cx="4045199" cy="1509599"/>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87" name="Shape 87"/>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88" name="Shape 88"/>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89" name="Shape 8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311700" y="4236825"/>
            <a:ext cx="5998800" cy="598799"/>
          </a:xfrm>
          <a:prstGeom prst="rect">
            <a:avLst/>
          </a:prstGeom>
        </p:spPr>
        <p:txBody>
          <a:bodyPr lIns="91425" tIns="91425" rIns="91425" bIns="91425" anchor="ctr" anchorCtr="0"/>
          <a:lstStyle>
            <a:lvl1pPr lvl="0" rtl="0">
              <a:lnSpc>
                <a:spcPct val="100000"/>
              </a:lnSpc>
              <a:spcBef>
                <a:spcPts val="0"/>
              </a:spcBef>
              <a:spcAft>
                <a:spcPts val="0"/>
              </a:spcAft>
              <a:buSzPct val="100000"/>
              <a:buNone/>
              <a:defRPr sz="2100"/>
            </a:lvl1pPr>
          </a:lstStyle>
          <a:p>
            <a:endParaRPr/>
          </a:p>
        </p:txBody>
      </p:sp>
      <p:sp>
        <p:nvSpPr>
          <p:cNvPr id="92" name="Shape 9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93"/>
        <p:cNvGrpSpPr/>
        <p:nvPr/>
      </p:nvGrpSpPr>
      <p:grpSpPr>
        <a:xfrm>
          <a:off x="0" y="0"/>
          <a:ext cx="0" cy="0"/>
          <a:chOff x="0" y="0"/>
          <a:chExt cx="0" cy="0"/>
        </a:xfrm>
      </p:grpSpPr>
      <p:sp>
        <p:nvSpPr>
          <p:cNvPr id="94" name="Shape 94"/>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95" name="Shape 95"/>
          <p:cNvSpPr txBox="1">
            <a:spLocks noGrp="1"/>
          </p:cNvSpPr>
          <p:nvPr>
            <p:ph type="title"/>
          </p:nvPr>
        </p:nvSpPr>
        <p:spPr>
          <a:xfrm>
            <a:off x="311700" y="991475"/>
            <a:ext cx="8520599" cy="1917899"/>
          </a:xfrm>
          <a:prstGeom prst="rect">
            <a:avLst/>
          </a:prstGeom>
        </p:spPr>
        <p:txBody>
          <a:bodyPr lIns="91425" tIns="91425" rIns="91425" bIns="91425" anchor="ctr" anchorCtr="0"/>
          <a:lstStyle>
            <a:lvl1pPr lvl="0" algn="ctr" rtl="0">
              <a:spcBef>
                <a:spcPts val="0"/>
              </a:spcBef>
              <a:buSzPct val="100000"/>
              <a:defRPr sz="14000" b="1"/>
            </a:lvl1pPr>
            <a:lvl2pPr lvl="1" algn="ctr" rtl="0">
              <a:spcBef>
                <a:spcPts val="0"/>
              </a:spcBef>
              <a:buSzPct val="100000"/>
              <a:defRPr sz="14000" b="1"/>
            </a:lvl2pPr>
            <a:lvl3pPr lvl="2" algn="ctr" rtl="0">
              <a:spcBef>
                <a:spcPts val="0"/>
              </a:spcBef>
              <a:buSzPct val="100000"/>
              <a:defRPr sz="14000" b="1"/>
            </a:lvl3pPr>
            <a:lvl4pPr lvl="3" algn="ctr" rtl="0">
              <a:spcBef>
                <a:spcPts val="0"/>
              </a:spcBef>
              <a:buSzPct val="100000"/>
              <a:defRPr sz="14000" b="1"/>
            </a:lvl4pPr>
            <a:lvl5pPr lvl="4" algn="ctr" rtl="0">
              <a:spcBef>
                <a:spcPts val="0"/>
              </a:spcBef>
              <a:buSzPct val="100000"/>
              <a:defRPr sz="14000" b="1"/>
            </a:lvl5pPr>
            <a:lvl6pPr lvl="5" algn="ctr" rtl="0">
              <a:spcBef>
                <a:spcPts val="0"/>
              </a:spcBef>
              <a:buSzPct val="100000"/>
              <a:defRPr sz="14000" b="1"/>
            </a:lvl6pPr>
            <a:lvl7pPr lvl="6" algn="ctr" rtl="0">
              <a:spcBef>
                <a:spcPts val="0"/>
              </a:spcBef>
              <a:buSzPct val="100000"/>
              <a:defRPr sz="14000" b="1"/>
            </a:lvl7pPr>
            <a:lvl8pPr lvl="7" algn="ctr" rtl="0">
              <a:spcBef>
                <a:spcPts val="0"/>
              </a:spcBef>
              <a:buSzPct val="100000"/>
              <a:defRPr sz="14000" b="1"/>
            </a:lvl8pPr>
            <a:lvl9pPr lvl="8" algn="ctr" rtl="0">
              <a:spcBef>
                <a:spcPts val="0"/>
              </a:spcBef>
              <a:buSzPct val="100000"/>
              <a:defRPr sz="14000" b="1"/>
            </a:lvl9pPr>
          </a:lstStyle>
          <a:p>
            <a:endParaRPr/>
          </a:p>
        </p:txBody>
      </p:sp>
      <p:sp>
        <p:nvSpPr>
          <p:cNvPr id="96" name="Shape 96"/>
          <p:cNvSpPr txBox="1">
            <a:spLocks noGrp="1"/>
          </p:cNvSpPr>
          <p:nvPr>
            <p:ph type="body" idx="1"/>
          </p:nvPr>
        </p:nvSpPr>
        <p:spPr>
          <a:xfrm>
            <a:off x="311700" y="3071300"/>
            <a:ext cx="8520599" cy="901799"/>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97" name="Shape 9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52" name="Shape 52"/>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53" name="Shape 5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descr="glenn-carstens-peters-203007.jpg"/>
          <p:cNvPicPr preferRelativeResize="0"/>
          <p:nvPr/>
        </p:nvPicPr>
        <p:blipFill rotWithShape="1">
          <a:blip r:embed="rId3">
            <a:alphaModFix/>
          </a:blip>
          <a:srcRect t="7726" b="7735"/>
          <a:stretch/>
        </p:blipFill>
        <p:spPr>
          <a:xfrm>
            <a:off x="0" y="0"/>
            <a:ext cx="9143996" cy="5143497"/>
          </a:xfrm>
          <a:prstGeom prst="rect">
            <a:avLst/>
          </a:prstGeom>
          <a:noFill/>
          <a:ln>
            <a:noFill/>
          </a:ln>
        </p:spPr>
      </p:pic>
      <p:sp>
        <p:nvSpPr>
          <p:cNvPr id="105" name="Shape 105"/>
          <p:cNvSpPr txBox="1">
            <a:spLocks noGrp="1"/>
          </p:cNvSpPr>
          <p:nvPr>
            <p:ph type="ctrTitle"/>
          </p:nvPr>
        </p:nvSpPr>
        <p:spPr>
          <a:xfrm>
            <a:off x="510450" y="800100"/>
            <a:ext cx="8123100" cy="1588500"/>
          </a:xfrm>
          <a:prstGeom prst="rect">
            <a:avLst/>
          </a:prstGeom>
        </p:spPr>
        <p:txBody>
          <a:bodyPr lIns="91425" tIns="91425" rIns="91425" bIns="91425" anchor="b" anchorCtr="0">
            <a:noAutofit/>
          </a:bodyPr>
          <a:lstStyle/>
          <a:p>
            <a:pPr lvl="0" rtl="0">
              <a:spcBef>
                <a:spcPts val="0"/>
              </a:spcBef>
              <a:buNone/>
            </a:pPr>
            <a:r>
              <a:rPr lang="en" sz="4000">
                <a:latin typeface="Bree Serif"/>
                <a:ea typeface="Bree Serif"/>
                <a:cs typeface="Bree Serif"/>
                <a:sym typeface="Bree Serif"/>
              </a:rPr>
              <a:t>Editing: The value of quality content in an online-first industry</a:t>
            </a:r>
          </a:p>
        </p:txBody>
      </p:sp>
      <p:sp>
        <p:nvSpPr>
          <p:cNvPr id="106" name="Shape 106"/>
          <p:cNvSpPr txBox="1">
            <a:spLocks noGrp="1"/>
          </p:cNvSpPr>
          <p:nvPr>
            <p:ph type="subTitle" idx="1"/>
          </p:nvPr>
        </p:nvSpPr>
        <p:spPr>
          <a:xfrm>
            <a:off x="510450" y="2725112"/>
            <a:ext cx="8123100" cy="630000"/>
          </a:xfrm>
          <a:prstGeom prst="rect">
            <a:avLst/>
          </a:prstGeom>
        </p:spPr>
        <p:txBody>
          <a:bodyPr lIns="91425" tIns="91425" rIns="91425" bIns="91425" anchor="t" anchorCtr="0">
            <a:noAutofit/>
          </a:bodyPr>
          <a:lstStyle/>
          <a:p>
            <a:pPr lvl="0" rtl="0">
              <a:spcBef>
                <a:spcPts val="0"/>
              </a:spcBef>
              <a:buNone/>
            </a:pPr>
            <a:r>
              <a:rPr lang="en">
                <a:latin typeface="Bree Serif"/>
                <a:ea typeface="Bree Serif"/>
                <a:cs typeface="Bree Serif"/>
                <a:sym typeface="Bree Serif"/>
              </a:rPr>
              <a:t>B</a:t>
            </a:r>
            <a:r>
              <a:rPr lang="en" sz="2400">
                <a:latin typeface="Bree Serif"/>
                <a:ea typeface="Bree Serif"/>
                <a:cs typeface="Bree Serif"/>
                <a:sym typeface="Bree Serif"/>
              </a:rPr>
              <a:t>y</a:t>
            </a:r>
            <a:r>
              <a:rPr lang="en">
                <a:latin typeface="Bree Serif"/>
                <a:ea typeface="Bree Serif"/>
                <a:cs typeface="Bree Serif"/>
                <a:sym typeface="Bree Serif"/>
              </a:rPr>
              <a:t> Meg Giddings</a:t>
            </a:r>
          </a:p>
        </p:txBody>
      </p:sp>
      <p:sp>
        <p:nvSpPr>
          <p:cNvPr id="107" name="Shape 107"/>
          <p:cNvSpPr txBox="1">
            <a:spLocks noGrp="1"/>
          </p:cNvSpPr>
          <p:nvPr>
            <p:ph type="subTitle" idx="1"/>
          </p:nvPr>
        </p:nvSpPr>
        <p:spPr>
          <a:xfrm>
            <a:off x="510450" y="3913572"/>
            <a:ext cx="8123100" cy="503100"/>
          </a:xfrm>
          <a:prstGeom prst="rect">
            <a:avLst/>
          </a:prstGeom>
        </p:spPr>
        <p:txBody>
          <a:bodyPr lIns="91425" tIns="91425" rIns="91425" bIns="91425" anchor="t" anchorCtr="0">
            <a:noAutofit/>
          </a:bodyPr>
          <a:lstStyle/>
          <a:p>
            <a:pPr lvl="0" rtl="0">
              <a:spcBef>
                <a:spcPts val="0"/>
              </a:spcBef>
              <a:buNone/>
            </a:pPr>
            <a:r>
              <a:rPr lang="en" sz="1400">
                <a:latin typeface="Bree Serif"/>
                <a:ea typeface="Bree Serif"/>
                <a:cs typeface="Bree Serif"/>
                <a:sym typeface="Bree Serif"/>
              </a:rPr>
              <a:t>UMCUR April 28, 2017</a:t>
            </a:r>
          </a:p>
        </p:txBody>
      </p:sp>
      <p:cxnSp>
        <p:nvCxnSpPr>
          <p:cNvPr id="108" name="Shape 108"/>
          <p:cNvCxnSpPr/>
          <p:nvPr/>
        </p:nvCxnSpPr>
        <p:spPr>
          <a:xfrm>
            <a:off x="615150" y="2540825"/>
            <a:ext cx="500400" cy="0"/>
          </a:xfrm>
          <a:prstGeom prst="straightConnector1">
            <a:avLst/>
          </a:prstGeom>
          <a:noFill/>
          <a:ln w="19050" cap="flat" cmpd="sng">
            <a:solidFill>
              <a:schemeClr val="lt1"/>
            </a:solidFill>
            <a:prstDash val="solid"/>
            <a:round/>
            <a:headEnd type="none" w="lg" len="lg"/>
            <a:tailEnd type="none" w="lg" len="lg"/>
          </a:ln>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descr="Capture.PNG"/>
          <p:cNvPicPr preferRelativeResize="0"/>
          <p:nvPr/>
        </p:nvPicPr>
        <p:blipFill rotWithShape="1">
          <a:blip r:embed="rId3">
            <a:alphaModFix/>
          </a:blip>
          <a:srcRect t="882"/>
          <a:stretch/>
        </p:blipFill>
        <p:spPr>
          <a:xfrm>
            <a:off x="1193512" y="355099"/>
            <a:ext cx="6756975" cy="4433324"/>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90250" y="526350"/>
            <a:ext cx="5797500" cy="4090800"/>
          </a:xfrm>
          <a:prstGeom prst="rect">
            <a:avLst/>
          </a:prstGeom>
        </p:spPr>
        <p:txBody>
          <a:bodyPr lIns="91425" tIns="91425" rIns="91425" bIns="91425" anchor="ctr" anchorCtr="0">
            <a:noAutofit/>
          </a:bodyPr>
          <a:lstStyle/>
          <a:p>
            <a:pPr lvl="0" rtl="0">
              <a:spcBef>
                <a:spcPts val="0"/>
              </a:spcBef>
              <a:buNone/>
            </a:pPr>
            <a:r>
              <a:rPr lang="en">
                <a:latin typeface="Bree Serif"/>
                <a:ea typeface="Bree Serif"/>
                <a:cs typeface="Bree Serif"/>
                <a:sym typeface="Bree Serif"/>
              </a:rPr>
              <a:t>Quality correlates with value.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latin typeface="Bree Serif"/>
                <a:ea typeface="Bree Serif"/>
                <a:cs typeface="Bree Serif"/>
                <a:sym typeface="Bree Serif"/>
              </a:rPr>
              <a:t>Why editing matters</a:t>
            </a:r>
          </a:p>
        </p:txBody>
      </p:sp>
      <p:sp>
        <p:nvSpPr>
          <p:cNvPr id="180" name="Shape 18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000" i="1">
                <a:latin typeface="Bree Serif"/>
                <a:ea typeface="Bree Serif"/>
                <a:cs typeface="Bree Serif"/>
                <a:sym typeface="Bree Serif"/>
              </a:rPr>
              <a:t>“Editing isn’t threatened; quality is threatened, and thus the trust that the reader has in the product, be it electronic or dead-tree. A newspaper that would not save money by printing press releases verbatim on the back of used wallpaper nevertheless might think it can clip off a few pennies by eliminating that extra set of eyes, that extra level of judgement, experience and common sense. Like the farmer feeding his horse on sawdust, that’ll save a fortune — till the horse starves to death.”</a:t>
            </a:r>
          </a:p>
        </p:txBody>
      </p:sp>
      <p:sp>
        <p:nvSpPr>
          <p:cNvPr id="181" name="Shape 181"/>
          <p:cNvSpPr txBox="1">
            <a:spLocks noGrp="1"/>
          </p:cNvSpPr>
          <p:nvPr>
            <p:ph type="subTitle" idx="4294967295"/>
          </p:nvPr>
        </p:nvSpPr>
        <p:spPr>
          <a:xfrm>
            <a:off x="4787100" y="4066600"/>
            <a:ext cx="4045200" cy="1345500"/>
          </a:xfrm>
          <a:prstGeom prst="rect">
            <a:avLst/>
          </a:prstGeom>
        </p:spPr>
        <p:txBody>
          <a:bodyPr lIns="91425" tIns="91425" rIns="91425" bIns="91425" anchor="t" anchorCtr="0">
            <a:noAutofit/>
          </a:bodyPr>
          <a:lstStyle/>
          <a:p>
            <a:pPr lvl="0" rtl="0">
              <a:spcBef>
                <a:spcPts val="0"/>
              </a:spcBef>
              <a:buNone/>
            </a:pPr>
            <a:r>
              <a:rPr lang="en">
                <a:solidFill>
                  <a:srgbClr val="000000"/>
                </a:solidFill>
                <a:latin typeface="Bree Serif"/>
                <a:ea typeface="Bree Serif"/>
                <a:cs typeface="Bree Serif"/>
                <a:sym typeface="Bree Serif"/>
              </a:rPr>
              <a:t>American Copy Editors Society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265500" y="1205825"/>
            <a:ext cx="4045200" cy="1509600"/>
          </a:xfrm>
          <a:prstGeom prst="rect">
            <a:avLst/>
          </a:prstGeom>
        </p:spPr>
        <p:txBody>
          <a:bodyPr lIns="91425" tIns="91425" rIns="91425" bIns="91425" anchor="b" anchorCtr="0">
            <a:noAutofit/>
          </a:bodyPr>
          <a:lstStyle/>
          <a:p>
            <a:pPr lvl="0">
              <a:spcBef>
                <a:spcPts val="0"/>
              </a:spcBef>
              <a:buNone/>
            </a:pPr>
            <a:r>
              <a:rPr lang="en">
                <a:latin typeface="Bree Serif"/>
                <a:ea typeface="Bree Serif"/>
                <a:cs typeface="Bree Serif"/>
                <a:sym typeface="Bree Serif"/>
              </a:rPr>
              <a:t>THANK YOU</a:t>
            </a:r>
          </a:p>
        </p:txBody>
      </p:sp>
      <p:sp>
        <p:nvSpPr>
          <p:cNvPr id="187" name="Shape 187"/>
          <p:cNvSpPr txBox="1">
            <a:spLocks noGrp="1"/>
          </p:cNvSpPr>
          <p:nvPr>
            <p:ph type="subTitle" idx="1"/>
          </p:nvPr>
        </p:nvSpPr>
        <p:spPr>
          <a:xfrm>
            <a:off x="265500" y="2769000"/>
            <a:ext cx="4045200" cy="1345500"/>
          </a:xfrm>
          <a:prstGeom prst="rect">
            <a:avLst/>
          </a:prstGeom>
        </p:spPr>
        <p:txBody>
          <a:bodyPr lIns="91425" tIns="91425" rIns="91425" bIns="91425" anchor="t" anchorCtr="0">
            <a:noAutofit/>
          </a:bodyPr>
          <a:lstStyle/>
          <a:p>
            <a:pPr lvl="0">
              <a:spcBef>
                <a:spcPts val="0"/>
              </a:spcBef>
              <a:buNone/>
            </a:pPr>
            <a:r>
              <a:rPr lang="en">
                <a:latin typeface="Bree Serif"/>
                <a:ea typeface="Bree Serif"/>
                <a:cs typeface="Bree Serif"/>
                <a:sym typeface="Bree Serif"/>
              </a:rPr>
              <a:t>For the dedication and support</a:t>
            </a:r>
          </a:p>
        </p:txBody>
      </p:sp>
      <p:sp>
        <p:nvSpPr>
          <p:cNvPr id="188" name="Shape 188"/>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lnSpc>
                <a:spcPct val="200000"/>
              </a:lnSpc>
              <a:spcBef>
                <a:spcPts val="0"/>
              </a:spcBef>
              <a:buNone/>
            </a:pPr>
            <a:r>
              <a:rPr lang="en">
                <a:latin typeface="Bree Serif"/>
                <a:ea typeface="Bree Serif"/>
                <a:cs typeface="Bree Serif"/>
                <a:sym typeface="Bree Serif"/>
              </a:rPr>
              <a:t>Denise Dowling, Faculty Mentor</a:t>
            </a:r>
          </a:p>
          <a:p>
            <a:pPr lvl="0">
              <a:lnSpc>
                <a:spcPct val="200000"/>
              </a:lnSpc>
              <a:spcBef>
                <a:spcPts val="0"/>
              </a:spcBef>
              <a:buNone/>
            </a:pPr>
            <a:r>
              <a:rPr lang="en">
                <a:latin typeface="Bree Serif"/>
                <a:ea typeface="Bree Serif"/>
                <a:cs typeface="Bree Serif"/>
                <a:sym typeface="Bree Serif"/>
              </a:rPr>
              <a:t>Davidson Honors College</a:t>
            </a:r>
          </a:p>
          <a:p>
            <a:pPr lvl="0">
              <a:lnSpc>
                <a:spcPct val="200000"/>
              </a:lnSpc>
              <a:spcBef>
                <a:spcPts val="0"/>
              </a:spcBef>
              <a:buNone/>
            </a:pPr>
            <a:r>
              <a:rPr lang="en">
                <a:latin typeface="Bree Serif"/>
                <a:ea typeface="Bree Serif"/>
                <a:cs typeface="Bree Serif"/>
                <a:sym typeface="Bree Serif"/>
              </a:rPr>
              <a:t>Henry Fuhrmann, LA Times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528575" y="470500"/>
            <a:ext cx="8520600" cy="5727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Bree Serif"/>
                <a:ea typeface="Bree Serif"/>
                <a:cs typeface="Bree Serif"/>
                <a:sym typeface="Bree Serif"/>
              </a:rPr>
              <a:t>A changing industry model</a:t>
            </a:r>
          </a:p>
        </p:txBody>
      </p:sp>
      <p:sp>
        <p:nvSpPr>
          <p:cNvPr id="114" name="Shape 114"/>
          <p:cNvSpPr txBox="1">
            <a:spLocks noGrp="1"/>
          </p:cNvSpPr>
          <p:nvPr>
            <p:ph type="body" idx="1"/>
          </p:nvPr>
        </p:nvSpPr>
        <p:spPr>
          <a:xfrm>
            <a:off x="791625" y="1656600"/>
            <a:ext cx="8520600" cy="3416400"/>
          </a:xfrm>
          <a:prstGeom prst="rect">
            <a:avLst/>
          </a:prstGeom>
        </p:spPr>
        <p:txBody>
          <a:bodyPr lIns="91425" tIns="91425" rIns="91425" bIns="91425" anchor="t" anchorCtr="0">
            <a:noAutofit/>
          </a:bodyPr>
          <a:lstStyle/>
          <a:p>
            <a:pPr lvl="0">
              <a:lnSpc>
                <a:spcPct val="200000"/>
              </a:lnSpc>
              <a:spcBef>
                <a:spcPts val="0"/>
              </a:spcBef>
              <a:buNone/>
            </a:pPr>
            <a:r>
              <a:rPr lang="en">
                <a:latin typeface="Bree Serif"/>
                <a:ea typeface="Bree Serif"/>
                <a:cs typeface="Bree Serif"/>
                <a:sym typeface="Bree Serif"/>
              </a:rPr>
              <a:t>Circulation</a:t>
            </a:r>
          </a:p>
          <a:p>
            <a:pPr lvl="0">
              <a:lnSpc>
                <a:spcPct val="200000"/>
              </a:lnSpc>
              <a:spcBef>
                <a:spcPts val="0"/>
              </a:spcBef>
              <a:buNone/>
            </a:pPr>
            <a:r>
              <a:rPr lang="en">
                <a:latin typeface="Bree Serif"/>
                <a:ea typeface="Bree Serif"/>
                <a:cs typeface="Bree Serif"/>
                <a:sym typeface="Bree Serif"/>
              </a:rPr>
              <a:t>Revenue</a:t>
            </a:r>
          </a:p>
          <a:p>
            <a:pPr lvl="0">
              <a:lnSpc>
                <a:spcPct val="200000"/>
              </a:lnSpc>
              <a:spcBef>
                <a:spcPts val="0"/>
              </a:spcBef>
              <a:buNone/>
            </a:pPr>
            <a:r>
              <a:rPr lang="en">
                <a:latin typeface="Bree Serif"/>
                <a:ea typeface="Bree Serif"/>
                <a:cs typeface="Bree Serif"/>
                <a:sym typeface="Bree Serif"/>
              </a:rPr>
              <a:t>Consolidation</a:t>
            </a:r>
          </a:p>
        </p:txBody>
      </p:sp>
      <p:pic>
        <p:nvPicPr>
          <p:cNvPr id="115" name="Shape 115"/>
          <p:cNvPicPr preferRelativeResize="0"/>
          <p:nvPr/>
        </p:nvPicPr>
        <p:blipFill>
          <a:blip r:embed="rId3">
            <a:alphaModFix/>
          </a:blip>
          <a:stretch>
            <a:fillRect/>
          </a:stretch>
        </p:blipFill>
        <p:spPr>
          <a:xfrm>
            <a:off x="4148825" y="1699750"/>
            <a:ext cx="4995175" cy="3330126"/>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90250" y="526350"/>
            <a:ext cx="5797500" cy="4090800"/>
          </a:xfrm>
          <a:prstGeom prst="rect">
            <a:avLst/>
          </a:prstGeom>
        </p:spPr>
        <p:txBody>
          <a:bodyPr lIns="91425" tIns="91425" rIns="91425" bIns="91425" anchor="ctr" anchorCtr="0">
            <a:noAutofit/>
          </a:bodyPr>
          <a:lstStyle/>
          <a:p>
            <a:pPr lvl="0" rtl="0">
              <a:spcBef>
                <a:spcPts val="0"/>
              </a:spcBef>
              <a:buNone/>
            </a:pPr>
            <a:r>
              <a:rPr lang="en" sz="4400" b="1">
                <a:latin typeface="Bree Serif"/>
                <a:ea typeface="Bree Serif"/>
                <a:cs typeface="Bree Serif"/>
                <a:sym typeface="Bree Serif"/>
              </a:rPr>
              <a:t>What makes a good editor?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265500" y="1205825"/>
            <a:ext cx="4045200" cy="1509600"/>
          </a:xfrm>
          <a:prstGeom prst="rect">
            <a:avLst/>
          </a:prstGeom>
        </p:spPr>
        <p:txBody>
          <a:bodyPr lIns="91425" tIns="91425" rIns="91425" bIns="91425" anchor="b" anchorCtr="0">
            <a:noAutofit/>
          </a:bodyPr>
          <a:lstStyle/>
          <a:p>
            <a:pPr lvl="0" rtl="0">
              <a:spcBef>
                <a:spcPts val="0"/>
              </a:spcBef>
              <a:buNone/>
            </a:pPr>
            <a:r>
              <a:rPr lang="en">
                <a:latin typeface="Bree Serif"/>
                <a:ea typeface="Bree Serif"/>
                <a:cs typeface="Bree Serif"/>
                <a:sym typeface="Bree Serif"/>
              </a:rPr>
              <a:t>Newsroom census</a:t>
            </a:r>
          </a:p>
        </p:txBody>
      </p:sp>
      <p:sp>
        <p:nvSpPr>
          <p:cNvPr id="126" name="Shape 126"/>
          <p:cNvSpPr txBox="1">
            <a:spLocks noGrp="1"/>
          </p:cNvSpPr>
          <p:nvPr>
            <p:ph type="subTitle" idx="1"/>
          </p:nvPr>
        </p:nvSpPr>
        <p:spPr>
          <a:xfrm>
            <a:off x="265500" y="2769000"/>
            <a:ext cx="4045200" cy="1345500"/>
          </a:xfrm>
          <a:prstGeom prst="rect">
            <a:avLst/>
          </a:prstGeom>
        </p:spPr>
        <p:txBody>
          <a:bodyPr lIns="91425" tIns="91425" rIns="91425" bIns="91425" anchor="t" anchorCtr="0">
            <a:noAutofit/>
          </a:bodyPr>
          <a:lstStyle/>
          <a:p>
            <a:pPr lvl="0" rtl="0">
              <a:spcBef>
                <a:spcPts val="0"/>
              </a:spcBef>
              <a:buNone/>
            </a:pPr>
            <a:r>
              <a:rPr lang="en">
                <a:latin typeface="Bree Serif"/>
                <a:ea typeface="Bree Serif"/>
                <a:cs typeface="Bree Serif"/>
                <a:sym typeface="Bree Serif"/>
              </a:rPr>
              <a:t>From 2002 to 2012</a:t>
            </a:r>
          </a:p>
        </p:txBody>
      </p:sp>
      <p:sp>
        <p:nvSpPr>
          <p:cNvPr id="127" name="Shape 127"/>
          <p:cNvSpPr txBox="1">
            <a:spLocks noGrp="1"/>
          </p:cNvSpPr>
          <p:nvPr>
            <p:ph type="body" idx="2"/>
          </p:nvPr>
        </p:nvSpPr>
        <p:spPr>
          <a:xfrm>
            <a:off x="4939500" y="577785"/>
            <a:ext cx="3837000" cy="3695100"/>
          </a:xfrm>
          <a:prstGeom prst="rect">
            <a:avLst/>
          </a:prstGeom>
        </p:spPr>
        <p:txBody>
          <a:bodyPr lIns="91425" tIns="91425" rIns="91425" bIns="91425" anchor="ctr" anchorCtr="0">
            <a:noAutofit/>
          </a:bodyPr>
          <a:lstStyle/>
          <a:p>
            <a:pPr lvl="0" rtl="0">
              <a:lnSpc>
                <a:spcPct val="100000"/>
              </a:lnSpc>
              <a:spcBef>
                <a:spcPts val="0"/>
              </a:spcBef>
              <a:spcAft>
                <a:spcPts val="1600"/>
              </a:spcAft>
              <a:buNone/>
            </a:pPr>
            <a:r>
              <a:rPr lang="en" dirty="0">
                <a:latin typeface="Bree Serif"/>
                <a:ea typeface="Bree Serif"/>
                <a:cs typeface="Bree Serif"/>
                <a:sym typeface="Bree Serif"/>
              </a:rPr>
              <a:t>Copy editors		</a:t>
            </a:r>
            <a:r>
              <a:rPr lang="en" dirty="0" smtClean="0">
                <a:latin typeface="Bree Serif"/>
                <a:ea typeface="Bree Serif"/>
                <a:cs typeface="Bree Serif"/>
                <a:sym typeface="Bree Serif"/>
              </a:rPr>
              <a:t>47%</a:t>
            </a:r>
          </a:p>
          <a:p>
            <a:pPr lvl="0" rtl="0">
              <a:lnSpc>
                <a:spcPct val="100000"/>
              </a:lnSpc>
              <a:spcBef>
                <a:spcPts val="0"/>
              </a:spcBef>
              <a:spcAft>
                <a:spcPts val="1600"/>
              </a:spcAft>
              <a:buNone/>
            </a:pPr>
            <a:endParaRPr dirty="0" smtClean="0">
              <a:latin typeface="Bree Serif"/>
              <a:ea typeface="Bree Serif"/>
              <a:cs typeface="Bree Serif"/>
              <a:sym typeface="Bree Serif"/>
            </a:endParaRPr>
          </a:p>
          <a:p>
            <a:pPr lvl="0" rtl="0">
              <a:lnSpc>
                <a:spcPct val="100000"/>
              </a:lnSpc>
              <a:spcBef>
                <a:spcPts val="0"/>
              </a:spcBef>
              <a:spcAft>
                <a:spcPts val="1600"/>
              </a:spcAft>
              <a:buNone/>
            </a:pPr>
            <a:r>
              <a:rPr lang="en" dirty="0" smtClean="0">
                <a:latin typeface="Bree Serif"/>
                <a:ea typeface="Bree Serif"/>
                <a:cs typeface="Bree Serif"/>
                <a:sym typeface="Bree Serif"/>
              </a:rPr>
              <a:t>Reporting </a:t>
            </a:r>
            <a:r>
              <a:rPr lang="en" dirty="0">
                <a:latin typeface="Bree Serif"/>
                <a:ea typeface="Bree Serif"/>
                <a:cs typeface="Bree Serif"/>
                <a:sym typeface="Bree Serif"/>
              </a:rPr>
              <a:t>positions	</a:t>
            </a:r>
            <a:r>
              <a:rPr lang="en" dirty="0" smtClean="0">
                <a:latin typeface="Bree Serif"/>
                <a:ea typeface="Bree Serif"/>
                <a:cs typeface="Bree Serif"/>
                <a:sym typeface="Bree Serif"/>
              </a:rPr>
              <a:t>26%</a:t>
            </a:r>
          </a:p>
          <a:p>
            <a:pPr lvl="0" rtl="0">
              <a:lnSpc>
                <a:spcPct val="100000"/>
              </a:lnSpc>
              <a:spcBef>
                <a:spcPts val="0"/>
              </a:spcBef>
              <a:spcAft>
                <a:spcPts val="1600"/>
              </a:spcAft>
              <a:buNone/>
            </a:pPr>
            <a:endParaRPr dirty="0" smtClean="0">
              <a:latin typeface="Bree Serif"/>
              <a:ea typeface="Bree Serif"/>
              <a:cs typeface="Bree Serif"/>
              <a:sym typeface="Bree Serif"/>
            </a:endParaRPr>
          </a:p>
          <a:p>
            <a:pPr lvl="0" rtl="0">
              <a:lnSpc>
                <a:spcPct val="100000"/>
              </a:lnSpc>
              <a:spcBef>
                <a:spcPts val="0"/>
              </a:spcBef>
              <a:spcAft>
                <a:spcPts val="1600"/>
              </a:spcAft>
              <a:buNone/>
            </a:pPr>
            <a:r>
              <a:rPr lang="en" dirty="0" smtClean="0">
                <a:latin typeface="Bree Serif"/>
                <a:ea typeface="Bree Serif"/>
                <a:cs typeface="Bree Serif"/>
                <a:sym typeface="Bree Serif"/>
              </a:rPr>
              <a:t>Supervisory </a:t>
            </a:r>
            <a:r>
              <a:rPr lang="en" dirty="0">
                <a:latin typeface="Bree Serif"/>
                <a:ea typeface="Bree Serif"/>
                <a:cs typeface="Bree Serif"/>
                <a:sym typeface="Bree Serif"/>
              </a:rPr>
              <a:t>positions	</a:t>
            </a:r>
            <a:r>
              <a:rPr lang="en" dirty="0" smtClean="0">
                <a:latin typeface="Bree Serif"/>
                <a:ea typeface="Bree Serif"/>
                <a:cs typeface="Bree Serif"/>
                <a:sym typeface="Bree Serif"/>
              </a:rPr>
              <a:t>24%</a:t>
            </a:r>
          </a:p>
          <a:p>
            <a:pPr lvl="0" rtl="0">
              <a:lnSpc>
                <a:spcPct val="100000"/>
              </a:lnSpc>
              <a:spcBef>
                <a:spcPts val="0"/>
              </a:spcBef>
              <a:spcAft>
                <a:spcPts val="1600"/>
              </a:spcAft>
              <a:buNone/>
            </a:pPr>
            <a:endParaRPr dirty="0" smtClean="0">
              <a:latin typeface="Bree Serif"/>
              <a:ea typeface="Bree Serif"/>
              <a:cs typeface="Bree Serif"/>
              <a:sym typeface="Bree Serif"/>
            </a:endParaRPr>
          </a:p>
          <a:p>
            <a:pPr lvl="0" rtl="0">
              <a:lnSpc>
                <a:spcPct val="100000"/>
              </a:lnSpc>
              <a:spcBef>
                <a:spcPts val="0"/>
              </a:spcBef>
              <a:spcAft>
                <a:spcPts val="1600"/>
              </a:spcAft>
              <a:buNone/>
            </a:pPr>
            <a:r>
              <a:rPr lang="en" dirty="0" smtClean="0">
                <a:latin typeface="Bree Serif"/>
                <a:ea typeface="Bree Serif"/>
                <a:cs typeface="Bree Serif"/>
                <a:sym typeface="Bree Serif"/>
              </a:rPr>
              <a:t>Overall </a:t>
            </a:r>
            <a:r>
              <a:rPr lang="en" dirty="0">
                <a:latin typeface="Bree Serif"/>
                <a:ea typeface="Bree Serif"/>
                <a:cs typeface="Bree Serif"/>
                <a:sym typeface="Bree Serif"/>
              </a:rPr>
              <a:t>journalism jobs	</a:t>
            </a:r>
            <a:r>
              <a:rPr lang="en" dirty="0" smtClean="0">
                <a:latin typeface="Bree Serif"/>
                <a:ea typeface="Bree Serif"/>
                <a:cs typeface="Bree Serif"/>
                <a:sym typeface="Bree Serif"/>
              </a:rPr>
              <a:t>26</a:t>
            </a:r>
            <a:r>
              <a:rPr lang="en" dirty="0">
                <a:latin typeface="Bree Serif"/>
                <a:ea typeface="Bree Serif"/>
                <a:cs typeface="Bree Serif"/>
                <a:sym typeface="Bree Serif"/>
              </a:rPr>
              <a:t>%</a:t>
            </a:r>
          </a:p>
        </p:txBody>
      </p:sp>
      <p:cxnSp>
        <p:nvCxnSpPr>
          <p:cNvPr id="128" name="Shape 128"/>
          <p:cNvCxnSpPr/>
          <p:nvPr/>
        </p:nvCxnSpPr>
        <p:spPr>
          <a:xfrm>
            <a:off x="8383084" y="629930"/>
            <a:ext cx="0" cy="591900"/>
          </a:xfrm>
          <a:prstGeom prst="straightConnector1">
            <a:avLst/>
          </a:prstGeom>
          <a:noFill/>
          <a:ln w="38100" cap="flat" cmpd="sng">
            <a:solidFill>
              <a:schemeClr val="dk2"/>
            </a:solidFill>
            <a:prstDash val="solid"/>
            <a:round/>
            <a:headEnd type="none" w="lg" len="lg"/>
            <a:tailEnd type="triangle" w="lg" len="lg"/>
          </a:ln>
        </p:spPr>
      </p:cxnSp>
      <p:cxnSp>
        <p:nvCxnSpPr>
          <p:cNvPr id="129" name="Shape 129"/>
          <p:cNvCxnSpPr/>
          <p:nvPr/>
        </p:nvCxnSpPr>
        <p:spPr>
          <a:xfrm>
            <a:off x="8383084" y="3522600"/>
            <a:ext cx="0" cy="591900"/>
          </a:xfrm>
          <a:prstGeom prst="straightConnector1">
            <a:avLst/>
          </a:prstGeom>
          <a:noFill/>
          <a:ln w="38100" cap="flat" cmpd="sng">
            <a:solidFill>
              <a:schemeClr val="dk2"/>
            </a:solidFill>
            <a:prstDash val="solid"/>
            <a:round/>
            <a:headEnd type="none" w="lg" len="lg"/>
            <a:tailEnd type="triangle" w="lg" len="lg"/>
          </a:ln>
        </p:spPr>
      </p:cxnSp>
      <p:cxnSp>
        <p:nvCxnSpPr>
          <p:cNvPr id="130" name="Shape 130"/>
          <p:cNvCxnSpPr/>
          <p:nvPr/>
        </p:nvCxnSpPr>
        <p:spPr>
          <a:xfrm>
            <a:off x="8383084" y="2557892"/>
            <a:ext cx="0" cy="591900"/>
          </a:xfrm>
          <a:prstGeom prst="straightConnector1">
            <a:avLst/>
          </a:prstGeom>
          <a:noFill/>
          <a:ln w="38100" cap="flat" cmpd="sng">
            <a:solidFill>
              <a:schemeClr val="dk2"/>
            </a:solidFill>
            <a:prstDash val="solid"/>
            <a:round/>
            <a:headEnd type="none" w="lg" len="lg"/>
            <a:tailEnd type="triangle" w="lg" len="lg"/>
          </a:ln>
        </p:spPr>
      </p:cxnSp>
      <p:cxnSp>
        <p:nvCxnSpPr>
          <p:cNvPr id="131" name="Shape 131"/>
          <p:cNvCxnSpPr/>
          <p:nvPr/>
        </p:nvCxnSpPr>
        <p:spPr>
          <a:xfrm>
            <a:off x="8383084" y="1570405"/>
            <a:ext cx="0" cy="591900"/>
          </a:xfrm>
          <a:prstGeom prst="straightConnector1">
            <a:avLst/>
          </a:prstGeom>
          <a:noFill/>
          <a:ln w="38100" cap="flat" cmpd="sng">
            <a:solidFill>
              <a:schemeClr val="dk2"/>
            </a:solidFill>
            <a:prstDash val="solid"/>
            <a:round/>
            <a:headEnd type="none" w="lg" len="lg"/>
            <a:tailEnd type="triangle" w="lg" len="lg"/>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616500" y="445025"/>
            <a:ext cx="8520600" cy="572700"/>
          </a:xfrm>
          <a:prstGeom prst="rect">
            <a:avLst/>
          </a:prstGeom>
        </p:spPr>
        <p:txBody>
          <a:bodyPr lIns="91425" tIns="91425" rIns="91425" bIns="91425" anchor="t" anchorCtr="0">
            <a:noAutofit/>
          </a:bodyPr>
          <a:lstStyle/>
          <a:p>
            <a:pPr lvl="0">
              <a:spcBef>
                <a:spcPts val="0"/>
              </a:spcBef>
              <a:buNone/>
            </a:pPr>
            <a:r>
              <a:rPr lang="en">
                <a:latin typeface="Bree Serif"/>
                <a:ea typeface="Bree Serif"/>
                <a:cs typeface="Bree Serif"/>
                <a:sym typeface="Bree Serif"/>
              </a:rPr>
              <a:t>Software: Copy editor of the future?</a:t>
            </a:r>
          </a:p>
        </p:txBody>
      </p:sp>
      <p:sp>
        <p:nvSpPr>
          <p:cNvPr id="137" name="Shape 137"/>
          <p:cNvSpPr txBox="1">
            <a:spLocks noGrp="1"/>
          </p:cNvSpPr>
          <p:nvPr>
            <p:ph type="body" idx="1"/>
          </p:nvPr>
        </p:nvSpPr>
        <p:spPr>
          <a:xfrm>
            <a:off x="616500" y="704025"/>
            <a:ext cx="8520600" cy="3416400"/>
          </a:xfrm>
          <a:prstGeom prst="rect">
            <a:avLst/>
          </a:prstGeom>
        </p:spPr>
        <p:txBody>
          <a:bodyPr lIns="91425" tIns="91425" rIns="91425" bIns="91425" anchor="t" anchorCtr="0">
            <a:noAutofit/>
          </a:bodyPr>
          <a:lstStyle/>
          <a:p>
            <a:pPr lvl="0" rtl="0">
              <a:lnSpc>
                <a:spcPct val="200000"/>
              </a:lnSpc>
              <a:spcBef>
                <a:spcPts val="0"/>
              </a:spcBef>
              <a:buNone/>
            </a:pPr>
            <a:endParaRPr>
              <a:latin typeface="Bree Serif"/>
              <a:ea typeface="Bree Serif"/>
              <a:cs typeface="Bree Serif"/>
              <a:sym typeface="Bree Serif"/>
            </a:endParaRPr>
          </a:p>
          <a:p>
            <a:pPr lvl="0" rtl="0">
              <a:lnSpc>
                <a:spcPct val="200000"/>
              </a:lnSpc>
              <a:spcBef>
                <a:spcPts val="0"/>
              </a:spcBef>
              <a:buNone/>
            </a:pPr>
            <a:r>
              <a:rPr lang="en">
                <a:latin typeface="Bree Serif"/>
                <a:ea typeface="Bree Serif"/>
                <a:cs typeface="Bree Serif"/>
                <a:sym typeface="Bree Serif"/>
              </a:rPr>
              <a:t>Uses algorithms</a:t>
            </a:r>
          </a:p>
          <a:p>
            <a:pPr lvl="0" rtl="0">
              <a:lnSpc>
                <a:spcPct val="200000"/>
              </a:lnSpc>
              <a:spcBef>
                <a:spcPts val="0"/>
              </a:spcBef>
              <a:buNone/>
            </a:pPr>
            <a:r>
              <a:rPr lang="en">
                <a:latin typeface="Bree Serif"/>
                <a:ea typeface="Bree Serif"/>
                <a:cs typeface="Bree Serif"/>
                <a:sym typeface="Bree Serif"/>
              </a:rPr>
              <a:t>Paid subscriptions</a:t>
            </a:r>
          </a:p>
          <a:p>
            <a:pPr lvl="0" rtl="0">
              <a:lnSpc>
                <a:spcPct val="200000"/>
              </a:lnSpc>
              <a:spcBef>
                <a:spcPts val="0"/>
              </a:spcBef>
              <a:buNone/>
            </a:pPr>
            <a:r>
              <a:rPr lang="en">
                <a:latin typeface="Bree Serif"/>
                <a:ea typeface="Bree Serif"/>
                <a:cs typeface="Bree Serif"/>
                <a:sym typeface="Bree Serif"/>
              </a:rPr>
              <a:t>Can’t catch the facts</a:t>
            </a:r>
          </a:p>
          <a:p>
            <a:pPr lvl="0" rtl="0">
              <a:lnSpc>
                <a:spcPct val="200000"/>
              </a:lnSpc>
              <a:spcBef>
                <a:spcPts val="0"/>
              </a:spcBef>
              <a:buNone/>
            </a:pPr>
            <a:r>
              <a:rPr lang="en">
                <a:latin typeface="Bree Serif"/>
                <a:ea typeface="Bree Serif"/>
                <a:cs typeface="Bree Serif"/>
                <a:sym typeface="Bree Serif"/>
              </a:rPr>
              <a:t>Another tool in the belt</a:t>
            </a:r>
          </a:p>
        </p:txBody>
      </p:sp>
      <p:pic>
        <p:nvPicPr>
          <p:cNvPr id="138" name="Shape 138" descr="grammarly-1lzblh1.png"/>
          <p:cNvPicPr preferRelativeResize="0"/>
          <p:nvPr/>
        </p:nvPicPr>
        <p:blipFill>
          <a:blip r:embed="rId3">
            <a:alphaModFix/>
          </a:blip>
          <a:stretch>
            <a:fillRect/>
          </a:stretch>
        </p:blipFill>
        <p:spPr>
          <a:xfrm>
            <a:off x="3840599" y="1594725"/>
            <a:ext cx="4826449" cy="227915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265500" y="1205825"/>
            <a:ext cx="4045200" cy="1509600"/>
          </a:xfrm>
          <a:prstGeom prst="rect">
            <a:avLst/>
          </a:prstGeom>
        </p:spPr>
        <p:txBody>
          <a:bodyPr lIns="91425" tIns="91425" rIns="91425" bIns="91425" anchor="b" anchorCtr="0">
            <a:noAutofit/>
          </a:bodyPr>
          <a:lstStyle/>
          <a:p>
            <a:pPr lvl="0">
              <a:spcBef>
                <a:spcPts val="0"/>
              </a:spcBef>
              <a:buNone/>
            </a:pPr>
            <a:r>
              <a:rPr lang="en">
                <a:latin typeface="Bree Serif"/>
                <a:ea typeface="Bree Serif"/>
                <a:cs typeface="Bree Serif"/>
                <a:sym typeface="Bree Serif"/>
              </a:rPr>
              <a:t>Outsourcing</a:t>
            </a:r>
          </a:p>
        </p:txBody>
      </p:sp>
      <p:sp>
        <p:nvSpPr>
          <p:cNvPr id="144" name="Shape 144"/>
          <p:cNvSpPr txBox="1">
            <a:spLocks noGrp="1"/>
          </p:cNvSpPr>
          <p:nvPr>
            <p:ph type="subTitle" idx="1"/>
          </p:nvPr>
        </p:nvSpPr>
        <p:spPr>
          <a:xfrm>
            <a:off x="265500" y="2769000"/>
            <a:ext cx="4045200" cy="1345500"/>
          </a:xfrm>
          <a:prstGeom prst="rect">
            <a:avLst/>
          </a:prstGeom>
        </p:spPr>
        <p:txBody>
          <a:bodyPr lIns="91425" tIns="91425" rIns="91425" bIns="91425" anchor="t" anchorCtr="0">
            <a:noAutofit/>
          </a:bodyPr>
          <a:lstStyle/>
          <a:p>
            <a:pPr lvl="0" rtl="0">
              <a:spcBef>
                <a:spcPts val="0"/>
              </a:spcBef>
              <a:buNone/>
            </a:pPr>
            <a:r>
              <a:rPr lang="en">
                <a:latin typeface="Bree Serif"/>
                <a:ea typeface="Bree Serif"/>
                <a:cs typeface="Bree Serif"/>
                <a:sym typeface="Bree Serif"/>
              </a:rPr>
              <a:t>To parent companies and</a:t>
            </a:r>
          </a:p>
          <a:p>
            <a:pPr lvl="0" rtl="0">
              <a:spcBef>
                <a:spcPts val="0"/>
              </a:spcBef>
              <a:buNone/>
            </a:pPr>
            <a:r>
              <a:rPr lang="en">
                <a:latin typeface="Bree Serif"/>
                <a:ea typeface="Bree Serif"/>
                <a:cs typeface="Bree Serif"/>
                <a:sym typeface="Bree Serif"/>
              </a:rPr>
              <a:t>editing “hubs”</a:t>
            </a:r>
          </a:p>
        </p:txBody>
      </p:sp>
      <p:sp>
        <p:nvSpPr>
          <p:cNvPr id="145" name="Shape 145"/>
          <p:cNvSpPr txBox="1">
            <a:spLocks noGrp="1"/>
          </p:cNvSpPr>
          <p:nvPr>
            <p:ph type="body" idx="2"/>
          </p:nvPr>
        </p:nvSpPr>
        <p:spPr>
          <a:xfrm>
            <a:off x="4930073" y="545091"/>
            <a:ext cx="3837000" cy="3695100"/>
          </a:xfrm>
          <a:prstGeom prst="rect">
            <a:avLst/>
          </a:prstGeom>
        </p:spPr>
        <p:txBody>
          <a:bodyPr lIns="91425" tIns="91425" rIns="91425" bIns="91425" anchor="ctr" anchorCtr="0">
            <a:noAutofit/>
          </a:bodyPr>
          <a:lstStyle/>
          <a:p>
            <a:pPr lvl="0">
              <a:lnSpc>
                <a:spcPct val="150000"/>
              </a:lnSpc>
              <a:spcBef>
                <a:spcPts val="0"/>
              </a:spcBef>
              <a:buNone/>
            </a:pPr>
            <a:r>
              <a:rPr lang="en" dirty="0">
                <a:latin typeface="Bree Serif"/>
                <a:ea typeface="Bree Serif"/>
                <a:cs typeface="Bree Serif"/>
                <a:sym typeface="Bree Serif"/>
              </a:rPr>
              <a:t>Toronto </a:t>
            </a:r>
            <a:r>
              <a:rPr lang="en" dirty="0" smtClean="0">
                <a:latin typeface="Bree Serif"/>
                <a:ea typeface="Bree Serif"/>
                <a:cs typeface="Bree Serif"/>
                <a:sym typeface="Bree Serif"/>
              </a:rPr>
              <a:t>Star</a:t>
            </a:r>
            <a:endParaRPr lang="en" dirty="0">
              <a:latin typeface="Bree Serif"/>
              <a:ea typeface="Bree Serif"/>
              <a:cs typeface="Bree Serif"/>
              <a:sym typeface="Bree Serif"/>
            </a:endParaRPr>
          </a:p>
          <a:p>
            <a:pPr lvl="0">
              <a:lnSpc>
                <a:spcPct val="150000"/>
              </a:lnSpc>
              <a:spcBef>
                <a:spcPts val="0"/>
              </a:spcBef>
              <a:buNone/>
            </a:pPr>
            <a:r>
              <a:rPr lang="en" dirty="0">
                <a:latin typeface="Bree Serif"/>
                <a:ea typeface="Bree Serif"/>
                <a:cs typeface="Bree Serif"/>
                <a:sym typeface="Bree Serif"/>
              </a:rPr>
              <a:t>Hartford Courant</a:t>
            </a:r>
          </a:p>
          <a:p>
            <a:pPr lvl="0">
              <a:lnSpc>
                <a:spcPct val="150000"/>
              </a:lnSpc>
              <a:spcBef>
                <a:spcPts val="0"/>
              </a:spcBef>
              <a:buNone/>
            </a:pPr>
            <a:r>
              <a:rPr lang="en" dirty="0">
                <a:latin typeface="Bree Serif"/>
                <a:ea typeface="Bree Serif"/>
                <a:cs typeface="Bree Serif"/>
                <a:sym typeface="Bree Serif"/>
              </a:rPr>
              <a:t>Raleigh News &amp; Observer</a:t>
            </a:r>
          </a:p>
          <a:p>
            <a:pPr lvl="0">
              <a:lnSpc>
                <a:spcPct val="150000"/>
              </a:lnSpc>
              <a:spcBef>
                <a:spcPts val="0"/>
              </a:spcBef>
              <a:buNone/>
            </a:pPr>
            <a:r>
              <a:rPr lang="en" dirty="0">
                <a:latin typeface="Bree Serif"/>
                <a:ea typeface="Bree Serif"/>
                <a:cs typeface="Bree Serif"/>
                <a:sym typeface="Bree Serif"/>
              </a:rPr>
              <a:t>Winston-Salem Journal</a:t>
            </a:r>
          </a:p>
          <a:p>
            <a:pPr lvl="0">
              <a:lnSpc>
                <a:spcPct val="150000"/>
              </a:lnSpc>
              <a:spcBef>
                <a:spcPts val="0"/>
              </a:spcBef>
              <a:buNone/>
            </a:pPr>
            <a:r>
              <a:rPr lang="en" dirty="0">
                <a:latin typeface="Bree Serif"/>
                <a:ea typeface="Bree Serif"/>
                <a:cs typeface="Bree Serif"/>
                <a:sym typeface="Bree Serif"/>
              </a:rPr>
              <a:t>Newport News Daily Press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90250" y="526350"/>
            <a:ext cx="5797500" cy="4090800"/>
          </a:xfrm>
          <a:prstGeom prst="rect">
            <a:avLst/>
          </a:prstGeom>
        </p:spPr>
        <p:txBody>
          <a:bodyPr lIns="91425" tIns="91425" rIns="91425" bIns="91425" anchor="ctr" anchorCtr="0">
            <a:noAutofit/>
          </a:bodyPr>
          <a:lstStyle/>
          <a:p>
            <a:pPr lvl="0" rtl="0">
              <a:spcBef>
                <a:spcPts val="0"/>
              </a:spcBef>
              <a:buNone/>
            </a:pPr>
            <a:r>
              <a:rPr lang="en" sz="4400" b="1">
                <a:latin typeface="Bree Serif"/>
                <a:ea typeface="Bree Serif"/>
                <a:cs typeface="Bree Serif"/>
                <a:sym typeface="Bree Serif"/>
              </a:rPr>
              <a:t>Does editing matter?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132750" y="1259400"/>
            <a:ext cx="4310700" cy="1509600"/>
          </a:xfrm>
          <a:prstGeom prst="rect">
            <a:avLst/>
          </a:prstGeom>
        </p:spPr>
        <p:txBody>
          <a:bodyPr lIns="91425" tIns="91425" rIns="91425" bIns="91425" anchor="b" anchorCtr="0">
            <a:noAutofit/>
          </a:bodyPr>
          <a:lstStyle/>
          <a:p>
            <a:pPr lvl="0">
              <a:spcBef>
                <a:spcPts val="0"/>
              </a:spcBef>
              <a:buNone/>
            </a:pPr>
            <a:r>
              <a:rPr lang="en">
                <a:latin typeface="Bree Serif"/>
                <a:ea typeface="Bree Serif"/>
                <a:cs typeface="Bree Serif"/>
                <a:sym typeface="Bree Serif"/>
              </a:rPr>
              <a:t>Grammar errors</a:t>
            </a:r>
          </a:p>
        </p:txBody>
      </p:sp>
      <p:sp>
        <p:nvSpPr>
          <p:cNvPr id="156" name="Shape 156"/>
          <p:cNvSpPr txBox="1">
            <a:spLocks noGrp="1"/>
          </p:cNvSpPr>
          <p:nvPr>
            <p:ph type="subTitle" idx="1"/>
          </p:nvPr>
        </p:nvSpPr>
        <p:spPr>
          <a:xfrm>
            <a:off x="265500" y="2769000"/>
            <a:ext cx="4045200" cy="1345500"/>
          </a:xfrm>
          <a:prstGeom prst="rect">
            <a:avLst/>
          </a:prstGeom>
        </p:spPr>
        <p:txBody>
          <a:bodyPr lIns="91425" tIns="91425" rIns="91425" bIns="91425" anchor="t" anchorCtr="0">
            <a:noAutofit/>
          </a:bodyPr>
          <a:lstStyle/>
          <a:p>
            <a:pPr lvl="0">
              <a:spcBef>
                <a:spcPts val="0"/>
              </a:spcBef>
              <a:buNone/>
            </a:pPr>
            <a:r>
              <a:rPr lang="en">
                <a:latin typeface="Bree Serif"/>
                <a:ea typeface="Bree Serif"/>
                <a:cs typeface="Bree Serif"/>
                <a:sym typeface="Bree Serif"/>
              </a:rPr>
              <a:t>Who cares?</a:t>
            </a:r>
          </a:p>
        </p:txBody>
      </p:sp>
      <p:sp>
        <p:nvSpPr>
          <p:cNvPr id="157" name="Shape 157"/>
          <p:cNvSpPr txBox="1">
            <a:spLocks noGrp="1"/>
          </p:cNvSpPr>
          <p:nvPr>
            <p:ph type="body" idx="2"/>
          </p:nvPr>
        </p:nvSpPr>
        <p:spPr>
          <a:xfrm>
            <a:off x="4939500" y="573371"/>
            <a:ext cx="3837000" cy="3695100"/>
          </a:xfrm>
          <a:prstGeom prst="rect">
            <a:avLst/>
          </a:prstGeom>
        </p:spPr>
        <p:txBody>
          <a:bodyPr lIns="91425" tIns="91425" rIns="91425" bIns="91425" anchor="ctr" anchorCtr="0">
            <a:noAutofit/>
          </a:bodyPr>
          <a:lstStyle/>
          <a:p>
            <a:pPr lvl="0">
              <a:lnSpc>
                <a:spcPct val="200000"/>
              </a:lnSpc>
              <a:spcBef>
                <a:spcPts val="0"/>
              </a:spcBef>
              <a:buNone/>
            </a:pPr>
            <a:r>
              <a:rPr lang="en" dirty="0">
                <a:latin typeface="Bree Serif"/>
                <a:ea typeface="Bree Serif"/>
                <a:cs typeface="Bree Serif"/>
                <a:sym typeface="Bree Serif"/>
              </a:rPr>
              <a:t>Earned credibility</a:t>
            </a:r>
          </a:p>
          <a:p>
            <a:pPr lvl="0">
              <a:lnSpc>
                <a:spcPct val="200000"/>
              </a:lnSpc>
              <a:spcBef>
                <a:spcPts val="0"/>
              </a:spcBef>
              <a:buNone/>
            </a:pPr>
            <a:r>
              <a:rPr lang="en" dirty="0">
                <a:latin typeface="Bree Serif"/>
                <a:ea typeface="Bree Serif"/>
                <a:cs typeface="Bree Serif"/>
                <a:sym typeface="Bree Serif"/>
              </a:rPr>
              <a:t>Career success</a:t>
            </a:r>
          </a:p>
          <a:p>
            <a:pPr lvl="0">
              <a:lnSpc>
                <a:spcPct val="200000"/>
              </a:lnSpc>
              <a:spcBef>
                <a:spcPts val="0"/>
              </a:spcBef>
              <a:buNone/>
            </a:pPr>
            <a:r>
              <a:rPr lang="en" dirty="0">
                <a:latin typeface="Bree Serif"/>
                <a:ea typeface="Bree Serif"/>
                <a:cs typeface="Bree Serif"/>
                <a:sym typeface="Bree Serif"/>
              </a:rPr>
              <a:t>Romantic interests</a:t>
            </a:r>
          </a:p>
          <a:p>
            <a:pPr lvl="0">
              <a:lnSpc>
                <a:spcPct val="200000"/>
              </a:lnSpc>
              <a:spcBef>
                <a:spcPts val="0"/>
              </a:spcBef>
              <a:buNone/>
            </a:pPr>
            <a:r>
              <a:rPr lang="en" dirty="0">
                <a:latin typeface="Bree Serif"/>
                <a:ea typeface="Bree Serif"/>
                <a:cs typeface="Bree Serif"/>
                <a:sym typeface="Bree Serif"/>
              </a:rPr>
              <a:t>Brand reputation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265500" y="1602300"/>
            <a:ext cx="4045200" cy="1509600"/>
          </a:xfrm>
          <a:prstGeom prst="rect">
            <a:avLst/>
          </a:prstGeom>
        </p:spPr>
        <p:txBody>
          <a:bodyPr lIns="91425" tIns="91425" rIns="91425" bIns="91425" anchor="b" anchorCtr="0">
            <a:noAutofit/>
          </a:bodyPr>
          <a:lstStyle/>
          <a:p>
            <a:pPr lvl="0">
              <a:spcBef>
                <a:spcPts val="0"/>
              </a:spcBef>
              <a:buNone/>
            </a:pPr>
            <a:r>
              <a:rPr lang="en">
                <a:latin typeface="Bree Serif"/>
                <a:ea typeface="Bree Serif"/>
                <a:cs typeface="Bree Serif"/>
                <a:sym typeface="Bree Serif"/>
              </a:rPr>
              <a:t>Audience perceptions of editing quality</a:t>
            </a:r>
          </a:p>
        </p:txBody>
      </p:sp>
      <p:sp>
        <p:nvSpPr>
          <p:cNvPr id="163" name="Shape 163"/>
          <p:cNvSpPr txBox="1">
            <a:spLocks noGrp="1"/>
          </p:cNvSpPr>
          <p:nvPr>
            <p:ph type="subTitle" idx="1"/>
          </p:nvPr>
        </p:nvSpPr>
        <p:spPr>
          <a:xfrm>
            <a:off x="265500" y="3165475"/>
            <a:ext cx="4045200" cy="1345500"/>
          </a:xfrm>
          <a:prstGeom prst="rect">
            <a:avLst/>
          </a:prstGeom>
        </p:spPr>
        <p:txBody>
          <a:bodyPr lIns="91425" tIns="91425" rIns="91425" bIns="91425" anchor="t" anchorCtr="0">
            <a:noAutofit/>
          </a:bodyPr>
          <a:lstStyle/>
          <a:p>
            <a:pPr lvl="0">
              <a:spcBef>
                <a:spcPts val="0"/>
              </a:spcBef>
              <a:buNone/>
            </a:pPr>
            <a:r>
              <a:rPr lang="en">
                <a:latin typeface="Bree Serif"/>
                <a:ea typeface="Bree Serif"/>
                <a:cs typeface="Bree Serif"/>
                <a:sym typeface="Bree Serif"/>
              </a:rPr>
              <a:t>Fred Vultee, Wayne State University</a:t>
            </a:r>
          </a:p>
        </p:txBody>
      </p:sp>
      <p:sp>
        <p:nvSpPr>
          <p:cNvPr id="164" name="Shape 164"/>
          <p:cNvSpPr txBox="1">
            <a:spLocks noGrp="1"/>
          </p:cNvSpPr>
          <p:nvPr>
            <p:ph type="body" idx="2"/>
          </p:nvPr>
        </p:nvSpPr>
        <p:spPr>
          <a:xfrm>
            <a:off x="4939500" y="509550"/>
            <a:ext cx="3837000" cy="3695100"/>
          </a:xfrm>
          <a:prstGeom prst="rect">
            <a:avLst/>
          </a:prstGeom>
        </p:spPr>
        <p:txBody>
          <a:bodyPr lIns="91425" tIns="91425" rIns="91425" bIns="91425" anchor="ctr" anchorCtr="0">
            <a:noAutofit/>
          </a:bodyPr>
          <a:lstStyle/>
          <a:p>
            <a:pPr marL="0" lvl="0" indent="0">
              <a:lnSpc>
                <a:spcPct val="200000"/>
              </a:lnSpc>
              <a:spcBef>
                <a:spcPts val="0"/>
              </a:spcBef>
              <a:buNone/>
            </a:pPr>
            <a:r>
              <a:rPr lang="en" dirty="0">
                <a:latin typeface="Bree Serif"/>
                <a:ea typeface="Bree Serif"/>
                <a:cs typeface="Bree Serif"/>
                <a:sym typeface="Bree Serif"/>
              </a:rPr>
              <a:t>Professionalism</a:t>
            </a:r>
          </a:p>
          <a:p>
            <a:pPr marL="0" lvl="0" indent="0">
              <a:lnSpc>
                <a:spcPct val="200000"/>
              </a:lnSpc>
              <a:spcBef>
                <a:spcPts val="0"/>
              </a:spcBef>
              <a:buNone/>
            </a:pPr>
            <a:r>
              <a:rPr lang="en" dirty="0">
                <a:latin typeface="Bree Serif"/>
                <a:ea typeface="Bree Serif"/>
                <a:cs typeface="Bree Serif"/>
                <a:sym typeface="Bree Serif"/>
              </a:rPr>
              <a:t>Organization</a:t>
            </a:r>
          </a:p>
          <a:p>
            <a:pPr marL="0" lvl="0" indent="0">
              <a:lnSpc>
                <a:spcPct val="200000"/>
              </a:lnSpc>
              <a:spcBef>
                <a:spcPts val="0"/>
              </a:spcBef>
              <a:buNone/>
            </a:pPr>
            <a:r>
              <a:rPr lang="en" dirty="0">
                <a:latin typeface="Bree Serif"/>
                <a:ea typeface="Bree Serif"/>
                <a:cs typeface="Bree Serif"/>
                <a:sym typeface="Bree Serif"/>
              </a:rPr>
              <a:t>Writing</a:t>
            </a:r>
          </a:p>
          <a:p>
            <a:pPr marL="0" lvl="0" indent="0">
              <a:lnSpc>
                <a:spcPct val="200000"/>
              </a:lnSpc>
              <a:spcBef>
                <a:spcPts val="0"/>
              </a:spcBef>
              <a:buNone/>
            </a:pPr>
            <a:r>
              <a:rPr lang="en" dirty="0">
                <a:latin typeface="Bree Serif"/>
                <a:ea typeface="Bree Serif"/>
                <a:cs typeface="Bree Serif"/>
                <a:sym typeface="Bree Serif"/>
              </a:rPr>
              <a:t>Value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2203</Words>
  <Application>Microsoft Office PowerPoint</Application>
  <PresentationFormat>On-screen Show (16:9)</PresentationFormat>
  <Paragraphs>153</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Bree Serif</vt:lpstr>
      <vt:lpstr>Proxima Nova</vt:lpstr>
      <vt:lpstr>Arial</vt:lpstr>
      <vt:lpstr>simple-light-2</vt:lpstr>
      <vt:lpstr>spearmint</vt:lpstr>
      <vt:lpstr>Editing: The value of quality content in an online-first industry</vt:lpstr>
      <vt:lpstr>A changing industry model</vt:lpstr>
      <vt:lpstr>What makes a good editor?</vt:lpstr>
      <vt:lpstr>Newsroom census</vt:lpstr>
      <vt:lpstr>Software: Copy editor of the future?</vt:lpstr>
      <vt:lpstr>Outsourcing</vt:lpstr>
      <vt:lpstr>Does editing matter?</vt:lpstr>
      <vt:lpstr>Grammar errors</vt:lpstr>
      <vt:lpstr>Audience perceptions of editing quality</vt:lpstr>
      <vt:lpstr>PowerPoint Presentation</vt:lpstr>
      <vt:lpstr>Quality correlates with value.</vt:lpstr>
      <vt:lpstr>Why editing matters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Editing: The value of quality content in an online-first industry</dc:title>
  <dc:creator>Meg</dc:creator>
  <cp:lastModifiedBy>Walker, Wendy</cp:lastModifiedBy>
  <cp:revision>2</cp:revision>
  <dcterms:modified xsi:type="dcterms:W3CDTF">2017-05-15T15:58:41Z</dcterms:modified>
</cp:coreProperties>
</file>