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2"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0" d="100"/>
          <a:sy n="90" d="100"/>
        </p:scale>
        <p:origin x="-143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printerSettings" Target="printerSettings/printerSettings1.bin"/><Relationship Id="rId9" Type="http://schemas.openxmlformats.org/officeDocument/2006/relationships/presProps" Target="presProps.xml"/><Relationship Id="rId1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7F30D8D8-32C3-E541-96F9-1D7B77F4BB35}" type="datetimeFigureOut">
              <a:rPr lang="en-US" smtClean="0"/>
              <a:t>4/24/18</a:t>
            </a:fld>
            <a:endParaRPr lang="en-US"/>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tx2"/>
                </a:solidFill>
              </a:defRPr>
            </a:lvl1pPr>
          </a:lstStyle>
          <a:p>
            <a:pPr algn="r" eaLnBrk="1" latinLnBrk="0" hangingPunct="1"/>
            <a:fld id="{8C592886-E571-45D5-8B56-343DC94F8FA6}" type="slidenum">
              <a:rPr kumimoji="0" lang="en-US" smtClean="0"/>
              <a:t>‹#›</a:t>
            </a:fld>
            <a:endParaRPr kumimoji="0" lang="en-US" dirty="0">
              <a:solidFill>
                <a:schemeClr val="tx2">
                  <a:shade val="90000"/>
                </a:schemeClr>
              </a:solidFill>
            </a:endParaRP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30D8D8-32C3-E541-96F9-1D7B77F4BB35}" type="datetimeFigureOut">
              <a:rPr lang="en-US" smtClean="0"/>
              <a:t>4/24/18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6B7BAF-67B7-874C-A3CF-343858313920}" type="slidenum">
              <a:rPr lang="en-US" smtClean="0"/>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30D8D8-32C3-E541-96F9-1D7B77F4BB35}" type="datetimeFigureOut">
              <a:rPr lang="en-US" smtClean="0"/>
              <a:t>4/24/18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6B7BAF-67B7-874C-A3CF-343858313920}" type="slidenum">
              <a:rPr lang="en-US" smtClean="0"/>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F30D8D8-32C3-E541-96F9-1D7B77F4BB35}" type="datetimeFigureOut">
              <a:rPr lang="en-US" smtClean="0"/>
              <a:t>4/24/18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6B7BAF-67B7-874C-A3CF-343858313920}" type="slidenum">
              <a:rPr lang="en-US" smtClean="0"/>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F30D8D8-32C3-E541-96F9-1D7B77F4BB35}" type="datetimeFigureOut">
              <a:rPr lang="en-US" smtClean="0"/>
              <a:t>4/24/18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6B7BAF-67B7-874C-A3CF-34385831392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7F30D8D8-32C3-E541-96F9-1D7B77F4BB35}" type="datetimeFigureOut">
              <a:rPr lang="en-US" smtClean="0"/>
              <a:t>4/24/18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6B7BAF-67B7-874C-A3CF-343858313920}" type="slidenum">
              <a:rPr lang="en-US" smtClean="0"/>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F30D8D8-32C3-E541-96F9-1D7B77F4BB35}" type="datetimeFigureOut">
              <a:rPr lang="en-US" smtClean="0"/>
              <a:t>4/24/18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6B7BAF-67B7-874C-A3CF-343858313920}" type="slidenum">
              <a:rPr lang="en-US" smtClean="0"/>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F30D8D8-32C3-E541-96F9-1D7B77F4BB35}" type="datetimeFigureOut">
              <a:rPr lang="en-US" smtClean="0"/>
              <a:t>4/24/18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6B7BAF-67B7-874C-A3CF-343858313920}" type="slidenum">
              <a:rPr lang="en-US" smtClean="0"/>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30D8D8-32C3-E541-96F9-1D7B77F4BB35}" type="datetimeFigureOut">
              <a:rPr lang="en-US" smtClean="0"/>
              <a:t>4/24/18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6B7BAF-67B7-874C-A3CF-34385831392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30D8D8-32C3-E541-96F9-1D7B77F4BB35}" type="datetimeFigureOut">
              <a:rPr lang="en-US" smtClean="0"/>
              <a:t>4/24/18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6B7BAF-67B7-874C-A3CF-34385831392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F30D8D8-32C3-E541-96F9-1D7B77F4BB35}" type="datetimeFigureOut">
              <a:rPr lang="en-US" smtClean="0"/>
              <a:t>4/24/18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6B7BAF-67B7-874C-A3CF-34385831392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7F30D8D8-32C3-E541-96F9-1D7B77F4BB35}" type="datetimeFigureOut">
              <a:rPr lang="en-US" smtClean="0"/>
              <a:t>4/24/18</a:t>
            </a:fld>
            <a:endParaRPr lang="en-US"/>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DC6B7BAF-67B7-874C-A3CF-34385831392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43" r:id="rId1"/>
    <p:sldLayoutId id="2147483744" r:id="rId2"/>
    <p:sldLayoutId id="2147483745" r:id="rId3"/>
    <p:sldLayoutId id="2147483746" r:id="rId4"/>
    <p:sldLayoutId id="2147483747" r:id="rId5"/>
    <p:sldLayoutId id="2147483748" r:id="rId6"/>
    <p:sldLayoutId id="2147483749" r:id="rId7"/>
    <p:sldLayoutId id="2147483750" r:id="rId8"/>
    <p:sldLayoutId id="2147483751" r:id="rId9"/>
    <p:sldLayoutId id="2147483752" r:id="rId10"/>
    <p:sldLayoutId id="2147483753"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4" Type="http://schemas.openxmlformats.org/officeDocument/2006/relationships/image" Target="../media/image6.jpg"/><Relationship Id="rId1" Type="http://schemas.openxmlformats.org/officeDocument/2006/relationships/slideLayout" Target="../slideLayouts/slideLayout2.xml"/><Relationship Id="rId2" Type="http://schemas.openxmlformats.org/officeDocument/2006/relationships/image" Target="../media/image4.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9.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800" dirty="0" smtClean="0"/>
              <a:t>World War I and the New Negro Movement</a:t>
            </a:r>
            <a:endParaRPr lang="en-US" sz="4800" dirty="0"/>
          </a:p>
        </p:txBody>
      </p:sp>
      <p:sp>
        <p:nvSpPr>
          <p:cNvPr id="3" name="Subtitle 2"/>
          <p:cNvSpPr>
            <a:spLocks noGrp="1"/>
          </p:cNvSpPr>
          <p:nvPr>
            <p:ph type="subTitle" idx="1"/>
          </p:nvPr>
        </p:nvSpPr>
        <p:spPr/>
        <p:txBody>
          <a:bodyPr/>
          <a:lstStyle/>
          <a:p>
            <a:r>
              <a:rPr lang="en-US" dirty="0" smtClean="0"/>
              <a:t>Madison Renaldo</a:t>
            </a:r>
          </a:p>
          <a:p>
            <a:r>
              <a:rPr lang="en-US" dirty="0" smtClean="0"/>
              <a:t>UMCUR</a:t>
            </a:r>
          </a:p>
          <a:p>
            <a:r>
              <a:rPr lang="en-US" dirty="0" smtClean="0"/>
              <a:t>April 27, 2018</a:t>
            </a:r>
            <a:endParaRPr lang="en-US" dirty="0"/>
          </a:p>
        </p:txBody>
      </p:sp>
    </p:spTree>
    <p:extLst>
      <p:ext uri="{BB962C8B-B14F-4D97-AF65-F5344CB8AC3E}">
        <p14:creationId xmlns:p14="http://schemas.microsoft.com/office/powerpoint/2010/main" val="10003855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47239" y="1660239"/>
            <a:ext cx="7756263" cy="4044177"/>
          </a:xfrm>
        </p:spPr>
        <p:txBody>
          <a:bodyPr/>
          <a:lstStyle/>
          <a:p>
            <a:r>
              <a:rPr lang="en-US" dirty="0" smtClean="0"/>
              <a:t>What do you think about when I say Civil Rights?</a:t>
            </a:r>
            <a:endParaRPr lang="en-US" dirty="0"/>
          </a:p>
        </p:txBody>
      </p:sp>
    </p:spTree>
    <p:extLst>
      <p:ext uri="{BB962C8B-B14F-4D97-AF65-F5344CB8AC3E}">
        <p14:creationId xmlns:p14="http://schemas.microsoft.com/office/powerpoint/2010/main" val="19899403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Jim Crow</a:t>
            </a:r>
          </a:p>
          <a:p>
            <a:r>
              <a:rPr lang="en-US" dirty="0" err="1" smtClean="0"/>
              <a:t>Lynchings</a:t>
            </a:r>
            <a:endParaRPr lang="en-US" dirty="0" smtClean="0"/>
          </a:p>
          <a:p>
            <a:r>
              <a:rPr lang="en-US" dirty="0" smtClean="0"/>
              <a:t>The Great Migration</a:t>
            </a:r>
          </a:p>
          <a:p>
            <a:r>
              <a:rPr lang="en-US" dirty="0" smtClean="0"/>
              <a:t>War in Europe</a:t>
            </a:r>
          </a:p>
          <a:p>
            <a:r>
              <a:rPr lang="en-US" dirty="0" smtClean="0"/>
              <a:t>Enlist or Not?</a:t>
            </a:r>
          </a:p>
          <a:p>
            <a:pPr lvl="1"/>
            <a:r>
              <a:rPr lang="en-US" dirty="0" smtClean="0"/>
              <a:t>W.E.B. Du Bois</a:t>
            </a:r>
          </a:p>
          <a:p>
            <a:pPr lvl="1"/>
            <a:r>
              <a:rPr lang="en-US" dirty="0" smtClean="0"/>
              <a:t>Death Threats</a:t>
            </a:r>
            <a:endParaRPr lang="en-US" dirty="0"/>
          </a:p>
          <a:p>
            <a:endParaRPr lang="en-US" dirty="0" smtClean="0"/>
          </a:p>
          <a:p>
            <a:endParaRPr lang="en-US" dirty="0"/>
          </a:p>
        </p:txBody>
      </p:sp>
      <p:sp>
        <p:nvSpPr>
          <p:cNvPr id="3" name="Title 2"/>
          <p:cNvSpPr>
            <a:spLocks noGrp="1"/>
          </p:cNvSpPr>
          <p:nvPr>
            <p:ph type="title"/>
          </p:nvPr>
        </p:nvSpPr>
        <p:spPr/>
        <p:txBody>
          <a:bodyPr/>
          <a:lstStyle/>
          <a:p>
            <a:r>
              <a:rPr lang="en-US" sz="4800" dirty="0" smtClean="0"/>
              <a:t>The Question of Enlistment</a:t>
            </a:r>
            <a:endParaRPr lang="en-US" sz="4800" dirty="0"/>
          </a:p>
        </p:txBody>
      </p:sp>
      <p:pic>
        <p:nvPicPr>
          <p:cNvPr id="5" name="Picture 4" descr="jimcrowbackground.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8573" y="4614332"/>
            <a:ext cx="3275426" cy="2243667"/>
          </a:xfrm>
          <a:prstGeom prst="rect">
            <a:avLst/>
          </a:prstGeom>
        </p:spPr>
      </p:pic>
      <p:pic>
        <p:nvPicPr>
          <p:cNvPr id="4" name="Picture 3" descr="main-qimg-1f3d35ecf9bc38480d7a0b039a00eee2-c.jpg"/>
          <p:cNvPicPr>
            <a:picLocks noChangeAspect="1"/>
          </p:cNvPicPr>
          <p:nvPr/>
        </p:nvPicPr>
        <p:blipFill rotWithShape="1">
          <a:blip r:embed="rId3">
            <a:extLst>
              <a:ext uri="{28A0092B-C50C-407E-A947-70E740481C1C}">
                <a14:useLocalDpi xmlns:a14="http://schemas.microsoft.com/office/drawing/2010/main" val="0"/>
              </a:ext>
            </a:extLst>
          </a:blip>
          <a:srcRect l="3014" t="13937" r="3162" b="39036"/>
          <a:stretch/>
        </p:blipFill>
        <p:spPr>
          <a:xfrm rot="575728">
            <a:off x="4158532" y="1888513"/>
            <a:ext cx="4878917" cy="1482884"/>
          </a:xfrm>
          <a:prstGeom prst="rect">
            <a:avLst/>
          </a:prstGeom>
        </p:spPr>
      </p:pic>
      <p:pic>
        <p:nvPicPr>
          <p:cNvPr id="7" name="Picture 6" descr="1168431.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30710" y="3439583"/>
            <a:ext cx="2485595" cy="3418417"/>
          </a:xfrm>
          <a:prstGeom prst="rect">
            <a:avLst/>
          </a:prstGeom>
        </p:spPr>
      </p:pic>
    </p:spTree>
    <p:extLst>
      <p:ext uri="{BB962C8B-B14F-4D97-AF65-F5344CB8AC3E}">
        <p14:creationId xmlns:p14="http://schemas.microsoft.com/office/powerpoint/2010/main" val="4198654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Training</a:t>
            </a:r>
          </a:p>
          <a:p>
            <a:r>
              <a:rPr lang="en-US" dirty="0" smtClean="0"/>
              <a:t>92</a:t>
            </a:r>
            <a:r>
              <a:rPr lang="en-US" baseline="30000" dirty="0" smtClean="0"/>
              <a:t>nd</a:t>
            </a:r>
            <a:r>
              <a:rPr lang="en-US" dirty="0" smtClean="0"/>
              <a:t> and 93</a:t>
            </a:r>
            <a:r>
              <a:rPr lang="en-US" baseline="30000" dirty="0" smtClean="0"/>
              <a:t>rd</a:t>
            </a:r>
            <a:r>
              <a:rPr lang="en-US" dirty="0" smtClean="0"/>
              <a:t> Regiment</a:t>
            </a:r>
          </a:p>
          <a:p>
            <a:r>
              <a:rPr lang="en-US" dirty="0" smtClean="0"/>
              <a:t>Labor </a:t>
            </a:r>
          </a:p>
          <a:p>
            <a:r>
              <a:rPr lang="en-US" dirty="0" smtClean="0"/>
              <a:t>France v. U.S.</a:t>
            </a:r>
          </a:p>
          <a:p>
            <a:pPr lvl="1"/>
            <a:r>
              <a:rPr lang="en-US" dirty="0" smtClean="0"/>
              <a:t>Pershing Letter</a:t>
            </a:r>
          </a:p>
          <a:p>
            <a:pPr lvl="1"/>
            <a:r>
              <a:rPr lang="en-US" dirty="0" err="1" smtClean="0"/>
              <a:t>Linard</a:t>
            </a:r>
            <a:r>
              <a:rPr lang="en-US" dirty="0" smtClean="0"/>
              <a:t> Note</a:t>
            </a:r>
          </a:p>
          <a:p>
            <a:endParaRPr lang="en-US" dirty="0"/>
          </a:p>
        </p:txBody>
      </p:sp>
      <p:sp>
        <p:nvSpPr>
          <p:cNvPr id="3" name="Title 2"/>
          <p:cNvSpPr>
            <a:spLocks noGrp="1"/>
          </p:cNvSpPr>
          <p:nvPr>
            <p:ph type="title"/>
          </p:nvPr>
        </p:nvSpPr>
        <p:spPr>
          <a:xfrm>
            <a:off x="688490" y="169333"/>
            <a:ext cx="7756263" cy="1455073"/>
          </a:xfrm>
        </p:spPr>
        <p:txBody>
          <a:bodyPr/>
          <a:lstStyle/>
          <a:p>
            <a:r>
              <a:rPr lang="en-US" sz="4800" dirty="0" smtClean="0"/>
              <a:t>Being African American in the Military</a:t>
            </a:r>
            <a:endParaRPr lang="en-US" sz="4800" dirty="0"/>
          </a:p>
        </p:txBody>
      </p:sp>
      <p:grpSp>
        <p:nvGrpSpPr>
          <p:cNvPr id="7" name="Group 6"/>
          <p:cNvGrpSpPr/>
          <p:nvPr/>
        </p:nvGrpSpPr>
        <p:grpSpPr>
          <a:xfrm>
            <a:off x="4635499" y="2086909"/>
            <a:ext cx="4243917" cy="4000699"/>
            <a:chOff x="4635499" y="2086909"/>
            <a:chExt cx="4243917" cy="4000699"/>
          </a:xfrm>
        </p:grpSpPr>
        <p:sp>
          <p:nvSpPr>
            <p:cNvPr id="4" name="TextBox 3"/>
            <p:cNvSpPr txBox="1"/>
            <p:nvPr/>
          </p:nvSpPr>
          <p:spPr>
            <a:xfrm rot="620803">
              <a:off x="4635499" y="2671288"/>
              <a:ext cx="4243917" cy="3416320"/>
            </a:xfrm>
            <a:prstGeom prst="rect">
              <a:avLst/>
            </a:prstGeom>
            <a:blipFill rotWithShape="1">
              <a:blip r:embed="rId2"/>
              <a:tile tx="0" ty="0" sx="100000" sy="100000" flip="none" algn="tl"/>
            </a:blipFill>
            <a:ln>
              <a:solidFill>
                <a:schemeClr val="tx1">
                  <a:alpha val="26000"/>
                </a:schemeClr>
              </a:solidFill>
            </a:ln>
          </p:spPr>
          <p:txBody>
            <a:bodyPr wrap="square" rtlCol="0">
              <a:spAutoFit/>
            </a:bodyPr>
            <a:lstStyle/>
            <a:p>
              <a:r>
                <a:rPr lang="en-US" sz="2400" dirty="0" smtClean="0"/>
                <a:t>“We must not eat with them, must not shake hands or seek to talk or meet with them outside the requirements of military service. We must not commend too highly the black American troops, particularly in the presence of Americans.”- Pershing</a:t>
              </a:r>
              <a:endParaRPr lang="en-US" sz="2400" dirty="0"/>
            </a:p>
          </p:txBody>
        </p:sp>
        <p:pic>
          <p:nvPicPr>
            <p:cNvPr id="5" name="Picture 4" descr="DES_049.png"/>
            <p:cNvPicPr>
              <a:picLocks noChangeAspect="1"/>
            </p:cNvPicPr>
            <p:nvPr/>
          </p:nvPicPr>
          <p:blipFill rotWithShape="1">
            <a:blip r:embed="rId3">
              <a:extLst>
                <a:ext uri="{28A0092B-C50C-407E-A947-70E740481C1C}">
                  <a14:useLocalDpi xmlns:a14="http://schemas.microsoft.com/office/drawing/2010/main" val="0"/>
                </a:ext>
              </a:extLst>
            </a:blip>
            <a:srcRect r="26736"/>
            <a:stretch/>
          </p:blipFill>
          <p:spPr>
            <a:xfrm rot="5097370">
              <a:off x="6503269" y="2222404"/>
              <a:ext cx="687628" cy="416637"/>
            </a:xfrm>
            <a:prstGeom prst="rect">
              <a:avLst/>
            </a:prstGeom>
          </p:spPr>
        </p:pic>
      </p:grpSp>
    </p:spTree>
    <p:extLst>
      <p:ext uri="{BB962C8B-B14F-4D97-AF65-F5344CB8AC3E}">
        <p14:creationId xmlns:p14="http://schemas.microsoft.com/office/powerpoint/2010/main" val="3678939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After the War</a:t>
            </a:r>
            <a:endParaRPr lang="en-US" dirty="0"/>
          </a:p>
        </p:txBody>
      </p:sp>
      <p:sp>
        <p:nvSpPr>
          <p:cNvPr id="2" name="Content Placeholder 1"/>
          <p:cNvSpPr>
            <a:spLocks noGrp="1"/>
          </p:cNvSpPr>
          <p:nvPr>
            <p:ph sz="quarter" idx="13"/>
          </p:nvPr>
        </p:nvSpPr>
        <p:spPr>
          <a:xfrm>
            <a:off x="378883" y="2240279"/>
            <a:ext cx="3803904" cy="4321387"/>
          </a:xfrm>
        </p:spPr>
        <p:txBody>
          <a:bodyPr>
            <a:normAutofit lnSpcReduction="10000"/>
          </a:bodyPr>
          <a:lstStyle/>
          <a:p>
            <a:r>
              <a:rPr lang="en-US" dirty="0" smtClean="0"/>
              <a:t>Awards</a:t>
            </a:r>
          </a:p>
          <a:p>
            <a:r>
              <a:rPr lang="en-US" dirty="0" smtClean="0"/>
              <a:t>Radicalized</a:t>
            </a:r>
          </a:p>
          <a:p>
            <a:r>
              <a:rPr lang="en-US" dirty="0" smtClean="0"/>
              <a:t>Bloody Summer</a:t>
            </a:r>
          </a:p>
          <a:p>
            <a:pPr lvl="1"/>
            <a:r>
              <a:rPr lang="en-US" dirty="0" err="1" smtClean="0"/>
              <a:t>Lynchings</a:t>
            </a:r>
            <a:endParaRPr lang="en-US" dirty="0" smtClean="0"/>
          </a:p>
          <a:p>
            <a:r>
              <a:rPr lang="en-US" dirty="0" smtClean="0"/>
              <a:t>Rise of the KKK</a:t>
            </a:r>
          </a:p>
          <a:p>
            <a:r>
              <a:rPr lang="en-US" dirty="0" smtClean="0"/>
              <a:t>African American Leaders</a:t>
            </a:r>
          </a:p>
          <a:p>
            <a:pPr lvl="1"/>
            <a:r>
              <a:rPr lang="en-US" dirty="0" smtClean="0"/>
              <a:t>Marcus Garvey</a:t>
            </a:r>
          </a:p>
          <a:p>
            <a:pPr lvl="1"/>
            <a:r>
              <a:rPr lang="en-US" dirty="0" smtClean="0"/>
              <a:t>W.E.B. </a:t>
            </a:r>
            <a:r>
              <a:rPr lang="en-US" dirty="0" err="1" smtClean="0"/>
              <a:t>DuBois</a:t>
            </a:r>
            <a:endParaRPr lang="en-US" dirty="0" smtClean="0"/>
          </a:p>
          <a:p>
            <a:pPr lvl="1"/>
            <a:r>
              <a:rPr lang="en-US" dirty="0" err="1" smtClean="0"/>
              <a:t>Asa</a:t>
            </a:r>
            <a:r>
              <a:rPr lang="en-US" dirty="0" smtClean="0"/>
              <a:t> </a:t>
            </a:r>
            <a:r>
              <a:rPr lang="en-US" dirty="0" err="1" smtClean="0"/>
              <a:t>Philp</a:t>
            </a:r>
            <a:r>
              <a:rPr lang="en-US" dirty="0" smtClean="0"/>
              <a:t> </a:t>
            </a:r>
            <a:r>
              <a:rPr lang="en-US" dirty="0" smtClean="0"/>
              <a:t>Randolph and Chandler Owen</a:t>
            </a:r>
          </a:p>
          <a:p>
            <a:endParaRPr lang="en-US" dirty="0"/>
          </a:p>
          <a:p>
            <a:endParaRPr lang="en-US" dirty="0"/>
          </a:p>
          <a:p>
            <a:endParaRPr lang="en-US" dirty="0"/>
          </a:p>
        </p:txBody>
      </p:sp>
      <p:pic>
        <p:nvPicPr>
          <p:cNvPr id="5" name="Picture 4" descr="redsummermap.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37554" y="2668729"/>
            <a:ext cx="4806446" cy="3194438"/>
          </a:xfrm>
          <a:prstGeom prst="rect">
            <a:avLst/>
          </a:prstGeom>
        </p:spPr>
      </p:pic>
    </p:spTree>
    <p:extLst>
      <p:ext uri="{BB962C8B-B14F-4D97-AF65-F5344CB8AC3E}">
        <p14:creationId xmlns:p14="http://schemas.microsoft.com/office/powerpoint/2010/main" val="2856180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8490" y="2496322"/>
            <a:ext cx="7756263" cy="1842844"/>
          </a:xfrm>
        </p:spPr>
        <p:txBody>
          <a:bodyPr/>
          <a:lstStyle/>
          <a:p>
            <a:r>
              <a:rPr lang="en-US" dirty="0" smtClean="0"/>
              <a:t>Effects of the New Negro Movement</a:t>
            </a:r>
            <a:endParaRPr lang="en-US" dirty="0"/>
          </a:p>
        </p:txBody>
      </p:sp>
    </p:spTree>
    <p:extLst>
      <p:ext uri="{BB962C8B-B14F-4D97-AF65-F5344CB8AC3E}">
        <p14:creationId xmlns:p14="http://schemas.microsoft.com/office/powerpoint/2010/main" val="371147653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Hardcover.thmx</Template>
  <TotalTime>25</TotalTime>
  <Words>150</Words>
  <Application>Microsoft Macintosh PowerPoint</Application>
  <PresentationFormat>On-screen Show (4:3)</PresentationFormat>
  <Paragraphs>33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Hardcover</vt:lpstr>
      <vt:lpstr>World War I and the New Negro Movement</vt:lpstr>
      <vt:lpstr>What do you think about when I say Civil Rights?</vt:lpstr>
      <vt:lpstr>The Question of Enlistment</vt:lpstr>
      <vt:lpstr>Being African American in the Military</vt:lpstr>
      <vt:lpstr>After the War</vt:lpstr>
      <vt:lpstr>Effects of the New Negro Movement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War I and the New Negro Movement</dc:title>
  <dc:creator>Madison Renaldo</dc:creator>
  <cp:lastModifiedBy>Madison Renaldo</cp:lastModifiedBy>
  <cp:revision>8</cp:revision>
  <dcterms:created xsi:type="dcterms:W3CDTF">2018-04-24T18:12:47Z</dcterms:created>
  <dcterms:modified xsi:type="dcterms:W3CDTF">2018-04-25T03:55:50Z</dcterms:modified>
</cp:coreProperties>
</file>