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1" r:id="rId7"/>
    <p:sldId id="260" r:id="rId8"/>
    <p:sldId id="289" r:id="rId9"/>
    <p:sldId id="272" r:id="rId10"/>
    <p:sldId id="263" r:id="rId11"/>
    <p:sldId id="267" r:id="rId12"/>
    <p:sldId id="269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41"/>
    <p:restoredTop sz="94807"/>
  </p:normalViewPr>
  <p:slideViewPr>
    <p:cSldViewPr snapToGrid="0" snapToObjects="1">
      <p:cViewPr varScale="1">
        <p:scale>
          <a:sx n="142" d="100"/>
          <a:sy n="142" d="100"/>
        </p:scale>
        <p:origin x="184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Talk about medical device biofilms, etc. </a:t>
            </a: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Presence of phage in biofilms correlated with resistance to desiccation and antibiotics- found in clinical isolates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gene is </a:t>
            </a:r>
            <a:r>
              <a:rPr lang="en" i="1"/>
              <a:t>intP </a:t>
            </a:r>
            <a:r>
              <a:rPr lang="en"/>
              <a:t>always italicised, protein is not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Pyocyanin is quorum regulated- definitely have a quorum in a biofilm and will definitely be produced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4B2BF2-EBF8-8D44-881F-3B6CECFCAE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0548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Show picture of point mutation- show where they are 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Point mutation is A base pair change on a primer - primer binds to sequence and replicates- up, down, and SOE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Mutation in catalytic region means that there is no longer ability to break the bonds in DNA molecule and insert phage DNA.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5FCFB-81CF-9D4D-BFE2-56208A901EE7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05DBE-467A-4746-B6CD-E3D9DF1C9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13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5FCFB-81CF-9D4D-BFE2-56208A901EE7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05DBE-467A-4746-B6CD-E3D9DF1C9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99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5FCFB-81CF-9D4D-BFE2-56208A901EE7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05DBE-467A-4746-B6CD-E3D9DF1C9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06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5FCFB-81CF-9D4D-BFE2-56208A901EE7}" type="datetimeFigureOut">
              <a:rPr lang="en-US" smtClean="0"/>
              <a:t>4/25/18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05DBE-467A-4746-B6CD-E3D9DF1C9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85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5FCFB-81CF-9D4D-BFE2-56208A901EE7}" type="datetimeFigureOut">
              <a:rPr lang="en-US" smtClean="0"/>
              <a:t>4/25/18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05DBE-467A-4746-B6CD-E3D9DF1C9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8462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5FCFB-81CF-9D4D-BFE2-56208A901EE7}" type="datetimeFigureOut">
              <a:rPr lang="en-US" smtClean="0"/>
              <a:t>4/25/18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05DBE-467A-4746-B6CD-E3D9DF1C9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559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5FCFB-81CF-9D4D-BFE2-56208A901EE7}" type="datetimeFigureOut">
              <a:rPr lang="en-US" smtClean="0"/>
              <a:t>4/25/18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05DBE-467A-4746-B6CD-E3D9DF1C9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397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5FCFB-81CF-9D4D-BFE2-56208A901EE7}" type="datetimeFigureOut">
              <a:rPr lang="en-US" smtClean="0"/>
              <a:t>4/25/18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05DBE-467A-4746-B6CD-E3D9DF1C9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727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5FCFB-81CF-9D4D-BFE2-56208A901EE7}" type="datetimeFigureOut">
              <a:rPr lang="en-US" smtClean="0"/>
              <a:t>4/25/18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05DBE-467A-4746-B6CD-E3D9DF1C9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42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5FCFB-81CF-9D4D-BFE2-56208A901EE7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05DBE-467A-4746-B6CD-E3D9DF1C9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037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5FCFB-81CF-9D4D-BFE2-56208A901EE7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05DBE-467A-4746-B6CD-E3D9DF1C9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147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rgbClr val="0000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5FCFB-81CF-9D4D-BFE2-56208A901EE7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05DBE-467A-4746-B6CD-E3D9DF1C9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732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275844" y="1106763"/>
            <a:ext cx="8520600" cy="103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A Bacteriophage Integrase Regulates Virulence Factor Production in </a:t>
            </a:r>
            <a:r>
              <a:rPr lang="en" sz="3600" i="1" dirty="0"/>
              <a:t>Pseudomonas aeruginosa</a:t>
            </a:r>
            <a:endParaRPr sz="3600" i="1" dirty="0"/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213850" y="42950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Jake Cohen                                        April 27, 2018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89D5EB-1CA6-6D4D-A699-9AD548C6F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8440" y="2492463"/>
            <a:ext cx="2759865" cy="128737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311700" y="2529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Future Directions </a:t>
            </a:r>
            <a:endParaRPr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311700" y="8635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tx1"/>
                </a:solidFill>
              </a:rPr>
              <a:t>-</a:t>
            </a:r>
            <a:r>
              <a:rPr lang="en-US" sz="2400" dirty="0">
                <a:solidFill>
                  <a:schemeClr val="tx1"/>
                </a:solidFill>
              </a:rPr>
              <a:t>Does </a:t>
            </a:r>
            <a:r>
              <a:rPr lang="en-US" sz="2400" dirty="0" err="1">
                <a:solidFill>
                  <a:schemeClr val="tx1"/>
                </a:solidFill>
              </a:rPr>
              <a:t>IntP</a:t>
            </a:r>
            <a:r>
              <a:rPr lang="en-US" sz="2400" dirty="0">
                <a:solidFill>
                  <a:schemeClr val="tx1"/>
                </a:solidFill>
              </a:rPr>
              <a:t> integrate phage DNA into chromosomal locations that control pyocyanin production?</a:t>
            </a:r>
            <a:endParaRPr sz="2400" i="1" dirty="0">
              <a:solidFill>
                <a:schemeClr val="tx1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tx1"/>
                </a:solidFill>
              </a:rPr>
              <a:t>-</a:t>
            </a:r>
            <a:r>
              <a:rPr lang="en-US" sz="2400" dirty="0">
                <a:solidFill>
                  <a:schemeClr val="tx1"/>
                </a:solidFill>
              </a:rPr>
              <a:t>Can </a:t>
            </a:r>
            <a:r>
              <a:rPr lang="en-US" sz="2400" i="1" dirty="0">
                <a:solidFill>
                  <a:schemeClr val="tx1"/>
                </a:solidFill>
              </a:rPr>
              <a:t>intP</a:t>
            </a:r>
            <a:r>
              <a:rPr lang="en-US" sz="2400" dirty="0">
                <a:solidFill>
                  <a:schemeClr val="tx1"/>
                </a:solidFill>
              </a:rPr>
              <a:t> be targeted therapeutically to treat or prevent </a:t>
            </a:r>
            <a:r>
              <a:rPr lang="en-US" sz="2400" i="1" dirty="0">
                <a:solidFill>
                  <a:schemeClr val="tx1"/>
                </a:solidFill>
              </a:rPr>
              <a:t>P. aeruginosa</a:t>
            </a:r>
            <a:r>
              <a:rPr lang="en-US" sz="2400" dirty="0">
                <a:solidFill>
                  <a:schemeClr val="tx1"/>
                </a:solidFill>
              </a:rPr>
              <a:t> infections?</a:t>
            </a: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</a:rPr>
              <a:t>-Can </a:t>
            </a:r>
            <a:r>
              <a:rPr lang="en-US" sz="2400" dirty="0" err="1">
                <a:solidFill>
                  <a:schemeClr val="tx1"/>
                </a:solidFill>
              </a:rPr>
              <a:t>Pf</a:t>
            </a:r>
            <a:r>
              <a:rPr lang="en-US" sz="2400" dirty="0">
                <a:solidFill>
                  <a:schemeClr val="tx1"/>
                </a:solidFill>
              </a:rPr>
              <a:t> phage be targeted therapeutically in other ways?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153200" y="917936"/>
            <a:ext cx="8753382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u="sng" dirty="0">
                <a:solidFill>
                  <a:schemeClr val="tx1"/>
                </a:solidFill>
              </a:rPr>
              <a:t>The Secor Lab: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 sz="2400" dirty="0">
                <a:solidFill>
                  <a:schemeClr val="tx1"/>
                </a:solidFill>
              </a:rPr>
              <a:t>Pat Secor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 sz="2400" dirty="0">
                <a:solidFill>
                  <a:schemeClr val="tx1"/>
                </a:solidFill>
              </a:rPr>
              <a:t>Lia Michaels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 sz="2400" dirty="0">
                <a:solidFill>
                  <a:schemeClr val="tx1"/>
                </a:solidFill>
              </a:rPr>
              <a:t>Autumn Robinson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 sz="2400" dirty="0">
                <a:solidFill>
                  <a:schemeClr val="tx1"/>
                </a:solidFill>
              </a:rPr>
              <a:t>Caleb </a:t>
            </a:r>
            <a:r>
              <a:rPr lang="en" sz="2400" dirty="0" err="1">
                <a:solidFill>
                  <a:schemeClr val="tx1"/>
                </a:solidFill>
              </a:rPr>
              <a:t>Schwartzkopf</a:t>
            </a:r>
            <a:endParaRPr lang="en" sz="2400" dirty="0">
              <a:solidFill>
                <a:schemeClr val="tx1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" sz="2400" dirty="0" err="1">
                <a:solidFill>
                  <a:schemeClr val="tx1"/>
                </a:solidFill>
              </a:rPr>
              <a:t>Zi</a:t>
            </a:r>
            <a:r>
              <a:rPr lang="en" sz="2400" dirty="0">
                <a:solidFill>
                  <a:schemeClr val="tx1"/>
                </a:solidFill>
              </a:rPr>
              <a:t> </a:t>
            </a:r>
            <a:r>
              <a:rPr lang="en" sz="2400" dirty="0" err="1">
                <a:solidFill>
                  <a:schemeClr val="tx1"/>
                </a:solidFill>
              </a:rPr>
              <a:t>Xie</a:t>
            </a:r>
            <a:endParaRPr lang="en" sz="2400" dirty="0">
              <a:solidFill>
                <a:schemeClr val="tx1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" sz="2400" dirty="0">
                <a:solidFill>
                  <a:schemeClr val="tx1"/>
                </a:solidFill>
              </a:rPr>
              <a:t>Devin Hunt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 sz="2400" dirty="0" err="1">
                <a:solidFill>
                  <a:schemeClr val="tx1"/>
                </a:solidFill>
              </a:rPr>
              <a:t>Bradie</a:t>
            </a:r>
            <a:r>
              <a:rPr lang="en" sz="2400" dirty="0">
                <a:solidFill>
                  <a:schemeClr val="tx1"/>
                </a:solidFill>
              </a:rPr>
              <a:t> Strauch</a:t>
            </a:r>
            <a:endParaRPr sz="24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3048CC-4992-CF49-8231-03C824B2DEAA}"/>
              </a:ext>
            </a:extLst>
          </p:cNvPr>
          <p:cNvSpPr txBox="1"/>
          <p:nvPr/>
        </p:nvSpPr>
        <p:spPr>
          <a:xfrm>
            <a:off x="518984" y="284205"/>
            <a:ext cx="31037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Acknowledgments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D6116B-096E-4E4E-A064-E0E9C642F1C5}"/>
              </a:ext>
            </a:extLst>
          </p:cNvPr>
          <p:cNvSpPr txBox="1"/>
          <p:nvPr/>
        </p:nvSpPr>
        <p:spPr>
          <a:xfrm>
            <a:off x="5671751" y="2063578"/>
            <a:ext cx="15536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PHOTO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06A89E-BF86-9B40-9443-FB9C18C35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3804" y="1319047"/>
            <a:ext cx="3895778" cy="283087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39959" y="259046"/>
            <a:ext cx="900404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Pseudomonas</a:t>
            </a:r>
            <a:r>
              <a:rPr lang="en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" sz="24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aeruginosa</a:t>
            </a:r>
            <a:r>
              <a:rPr lang="en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is an opportunis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ti</a:t>
            </a:r>
            <a:r>
              <a:rPr lang="en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 bacterial pathogen </a:t>
            </a:r>
            <a:endParaRPr sz="2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11700" y="1028488"/>
            <a:ext cx="5403300" cy="27277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tx1"/>
                </a:solidFill>
              </a:rPr>
              <a:t>-</a:t>
            </a:r>
            <a:r>
              <a:rPr lang="en" sz="2400" i="1" dirty="0">
                <a:solidFill>
                  <a:schemeClr val="tx1"/>
                </a:solidFill>
              </a:rPr>
              <a:t>P. aeruginosa</a:t>
            </a:r>
            <a:r>
              <a:rPr lang="en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causes millions of infections worldwide each year</a:t>
            </a:r>
            <a:endParaRPr sz="2400" dirty="0">
              <a:solidFill>
                <a:schemeClr val="tx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 dirty="0">
                <a:solidFill>
                  <a:schemeClr val="tx1"/>
                </a:solidFill>
              </a:rPr>
              <a:t>-P. aeruginosa</a:t>
            </a:r>
            <a:r>
              <a:rPr lang="en" sz="2400" dirty="0">
                <a:solidFill>
                  <a:schemeClr val="tx1"/>
                </a:solidFill>
              </a:rPr>
              <a:t> infections can be difficult to treat, as they are often resistant to antibiotics</a:t>
            </a:r>
            <a:endParaRPr sz="2400" dirty="0">
              <a:solidFill>
                <a:schemeClr val="tx1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63" name="Shape 63"/>
          <p:cNvPicPr preferRelativeResize="0"/>
          <p:nvPr/>
        </p:nvPicPr>
        <p:blipFill rotWithShape="1">
          <a:blip r:embed="rId3">
            <a:alphaModFix/>
          </a:blip>
          <a:srcRect b="42090"/>
          <a:stretch/>
        </p:blipFill>
        <p:spPr>
          <a:xfrm>
            <a:off x="5309814" y="1671671"/>
            <a:ext cx="3522486" cy="1985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11700" y="13711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Pseudomonas aeruginosa</a:t>
            </a:r>
            <a:r>
              <a:rPr lang="en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forms protective biofilms </a:t>
            </a:r>
            <a:endParaRPr sz="2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-A biofilm is a colony of bacteria growing in a protective matrix (slime)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 dirty="0">
                <a:solidFill>
                  <a:schemeClr val="tx1"/>
                </a:solidFill>
              </a:rPr>
              <a:t>-</a:t>
            </a:r>
            <a:r>
              <a:rPr lang="en" sz="2400" dirty="0">
                <a:solidFill>
                  <a:schemeClr val="tx1"/>
                </a:solidFill>
              </a:rPr>
              <a:t>Biofilms are ubiquitous in the environment and at sites of chronic infection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0" name="Shape 70"/>
          <p:cNvPicPr preferRelativeResize="0"/>
          <p:nvPr/>
        </p:nvPicPr>
        <p:blipFill rotWithShape="1">
          <a:blip r:embed="rId3">
            <a:alphaModFix/>
          </a:blip>
          <a:srcRect r="4306"/>
          <a:stretch/>
        </p:blipFill>
        <p:spPr>
          <a:xfrm>
            <a:off x="6121831" y="3200400"/>
            <a:ext cx="3022168" cy="194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6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Pf</a:t>
            </a:r>
            <a:r>
              <a:rPr lang="en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phage increase </a:t>
            </a:r>
            <a:r>
              <a:rPr lang="en" sz="24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P. aeruginosa </a:t>
            </a:r>
            <a:r>
              <a:rPr lang="en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virulence</a:t>
            </a:r>
            <a:endParaRPr sz="2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220373" y="554294"/>
            <a:ext cx="8298476" cy="37191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" sz="2400" dirty="0">
                <a:solidFill>
                  <a:schemeClr val="tx1"/>
                </a:solidFill>
              </a:rPr>
              <a:t>-A bacteriophage is a virus that infects bacteria</a:t>
            </a:r>
          </a:p>
          <a:p>
            <a:pPr marL="0" indent="0">
              <a:lnSpc>
                <a:spcPct val="100000"/>
              </a:lnSpc>
              <a:buNone/>
            </a:pPr>
            <a:endParaRPr lang="en" sz="24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" sz="2400" dirty="0">
                <a:solidFill>
                  <a:schemeClr val="tx1"/>
                </a:solidFill>
              </a:rPr>
              <a:t>-The majority of c</a:t>
            </a:r>
            <a:r>
              <a:rPr lang="en-US" sz="2400" dirty="0" err="1">
                <a:solidFill>
                  <a:schemeClr val="tx1"/>
                </a:solidFill>
              </a:rPr>
              <a:t>linical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i="1" dirty="0">
                <a:solidFill>
                  <a:schemeClr val="tx1"/>
                </a:solidFill>
              </a:rPr>
              <a:t>P. aeruginosa </a:t>
            </a:r>
            <a:r>
              <a:rPr lang="en-US" sz="2400" dirty="0">
                <a:solidFill>
                  <a:schemeClr val="tx1"/>
                </a:solidFill>
              </a:rPr>
              <a:t>isolates are already infected with </a:t>
            </a:r>
            <a:r>
              <a:rPr lang="en-US" sz="2400" dirty="0" err="1">
                <a:solidFill>
                  <a:schemeClr val="tx1"/>
                </a:solidFill>
              </a:rPr>
              <a:t>Pf</a:t>
            </a:r>
            <a:r>
              <a:rPr lang="en-US" sz="2400" dirty="0">
                <a:solidFill>
                  <a:schemeClr val="tx1"/>
                </a:solidFill>
              </a:rPr>
              <a:t> phage. </a:t>
            </a:r>
            <a:r>
              <a:rPr lang="en-US" sz="2000" dirty="0" err="1">
                <a:solidFill>
                  <a:schemeClr val="tx1"/>
                </a:solidFill>
              </a:rPr>
              <a:t>Knezevic</a:t>
            </a:r>
            <a:r>
              <a:rPr lang="en-US" sz="2000" dirty="0">
                <a:solidFill>
                  <a:schemeClr val="tx1"/>
                </a:solidFill>
              </a:rPr>
              <a:t> et al., Virology, 2015</a:t>
            </a:r>
            <a:endParaRPr sz="2400" dirty="0">
              <a:solidFill>
                <a:schemeClr val="tx1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tx1"/>
                </a:solidFill>
              </a:rPr>
              <a:t>-The presence of Pf phage in biofilms promotes resistance to antibiotics and desiccation. </a:t>
            </a:r>
            <a:r>
              <a:rPr lang="en" sz="2000" dirty="0">
                <a:solidFill>
                  <a:schemeClr val="tx1"/>
                </a:solidFill>
              </a:rPr>
              <a:t>Secor et. </a:t>
            </a:r>
            <a:r>
              <a:rPr lang="en-US" sz="2000" dirty="0">
                <a:solidFill>
                  <a:schemeClr val="tx1"/>
                </a:solidFill>
              </a:rPr>
              <a:t>al., Cell H&amp;M 2015</a:t>
            </a: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tx1"/>
                </a:solidFill>
              </a:rPr>
              <a:t>-</a:t>
            </a:r>
            <a:r>
              <a:rPr lang="en" sz="2400" dirty="0" err="1">
                <a:solidFill>
                  <a:schemeClr val="tx1"/>
                </a:solidFill>
              </a:rPr>
              <a:t>Pf</a:t>
            </a:r>
            <a:r>
              <a:rPr lang="en" sz="2400" dirty="0">
                <a:solidFill>
                  <a:schemeClr val="tx1"/>
                </a:solidFill>
              </a:rPr>
              <a:t> phage increase the virulence of </a:t>
            </a:r>
            <a:r>
              <a:rPr lang="en" sz="2400" i="1" dirty="0">
                <a:solidFill>
                  <a:schemeClr val="tx1"/>
                </a:solidFill>
              </a:rPr>
              <a:t>P. aeruginosa</a:t>
            </a:r>
            <a:r>
              <a:rPr lang="en" sz="2400" dirty="0">
                <a:solidFill>
                  <a:schemeClr val="tx1"/>
                </a:solidFill>
              </a:rPr>
              <a:t> </a:t>
            </a:r>
            <a:r>
              <a:rPr lang="en" sz="2400" i="1" dirty="0">
                <a:solidFill>
                  <a:schemeClr val="tx1"/>
                </a:solidFill>
              </a:rPr>
              <a:t>in vivo</a:t>
            </a:r>
            <a:r>
              <a:rPr lang="en" sz="2400" dirty="0">
                <a:solidFill>
                  <a:schemeClr val="tx1"/>
                </a:solidFill>
              </a:rPr>
              <a:t>. </a:t>
            </a:r>
            <a:r>
              <a:rPr lang="en" sz="2000" dirty="0">
                <a:solidFill>
                  <a:schemeClr val="tx1"/>
                </a:solidFill>
              </a:rPr>
              <a:t>Rice et al., ISME, 2009</a:t>
            </a:r>
            <a:r>
              <a:rPr lang="en" sz="2400" dirty="0">
                <a:solidFill>
                  <a:schemeClr val="tx1"/>
                </a:solidFill>
              </a:rPr>
              <a:t> </a:t>
            </a:r>
            <a:endParaRPr sz="2400" dirty="0">
              <a:solidFill>
                <a:schemeClr val="tx1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A02E2C-97F0-BB42-9F6A-A93446B14C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16" r="69113"/>
          <a:stretch/>
        </p:blipFill>
        <p:spPr>
          <a:xfrm rot="10800000">
            <a:off x="8371999" y="178259"/>
            <a:ext cx="524906" cy="4721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0" y="71278"/>
            <a:ext cx="920931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The integrase gene </a:t>
            </a:r>
            <a:r>
              <a:rPr lang="en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intP</a:t>
            </a:r>
            <a:r>
              <a:rPr lang="en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regulates pyocyanin production</a:t>
            </a:r>
            <a:endParaRPr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-1" y="743003"/>
            <a:ext cx="8991877" cy="1499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tx1"/>
                </a:solidFill>
              </a:rPr>
              <a:t>-</a:t>
            </a:r>
            <a:r>
              <a:rPr lang="en" sz="2400" dirty="0" err="1">
                <a:solidFill>
                  <a:schemeClr val="tx1"/>
                </a:solidFill>
              </a:rPr>
              <a:t>IntP</a:t>
            </a:r>
            <a:r>
              <a:rPr lang="en" sz="2400" dirty="0">
                <a:solidFill>
                  <a:schemeClr val="tx1"/>
                </a:solidFill>
              </a:rPr>
              <a:t> integrates phage DNA into the </a:t>
            </a:r>
            <a:r>
              <a:rPr lang="en-US" sz="2400" i="1" dirty="0">
                <a:solidFill>
                  <a:schemeClr val="tx1"/>
                </a:solidFill>
              </a:rPr>
              <a:t>P. aeruginosa</a:t>
            </a:r>
            <a:r>
              <a:rPr lang="en" sz="2400" dirty="0">
                <a:solidFill>
                  <a:schemeClr val="tx1"/>
                </a:solidFill>
              </a:rPr>
              <a:t> chromosome</a:t>
            </a:r>
          </a:p>
          <a:p>
            <a:pPr marL="800100" lvl="1"/>
            <a:r>
              <a:rPr lang="en" sz="2000" dirty="0" err="1">
                <a:solidFill>
                  <a:schemeClr val="tx1"/>
                </a:solidFill>
              </a:rPr>
              <a:t>IntP</a:t>
            </a:r>
            <a:r>
              <a:rPr lang="en" sz="2000" dirty="0">
                <a:solidFill>
                  <a:schemeClr val="tx1"/>
                </a:solidFill>
              </a:rPr>
              <a:t> is required for </a:t>
            </a:r>
            <a:r>
              <a:rPr lang="en" sz="2000" dirty="0" err="1">
                <a:solidFill>
                  <a:schemeClr val="tx1"/>
                </a:solidFill>
              </a:rPr>
              <a:t>Pf</a:t>
            </a:r>
            <a:r>
              <a:rPr lang="en" sz="2000" dirty="0">
                <a:solidFill>
                  <a:schemeClr val="tx1"/>
                </a:solidFill>
              </a:rPr>
              <a:t> phage replication</a:t>
            </a:r>
            <a:endParaRPr lang="en" sz="2400" dirty="0">
              <a:solidFill>
                <a:schemeClr val="tx1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DE1F37-2691-444D-9924-0E5CA6E6F014}"/>
              </a:ext>
            </a:extLst>
          </p:cNvPr>
          <p:cNvSpPr txBox="1"/>
          <p:nvPr/>
        </p:nvSpPr>
        <p:spPr>
          <a:xfrm>
            <a:off x="-1" y="2150140"/>
            <a:ext cx="5572897" cy="905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Bef>
                <a:spcPts val="1600"/>
              </a:spcBef>
              <a:buClr>
                <a:srgbClr val="ADADAD"/>
              </a:buClr>
              <a:buSzPts val="1800"/>
            </a:pPr>
            <a:r>
              <a:rPr lang="en-US" sz="2400" dirty="0">
                <a:solidFill>
                  <a:srgbClr val="FFFFFF"/>
                </a:solidFill>
              </a:rPr>
              <a:t>-When </a:t>
            </a:r>
            <a:r>
              <a:rPr lang="en-US" sz="2400" i="1" dirty="0">
                <a:solidFill>
                  <a:srgbClr val="FFFFFF"/>
                </a:solidFill>
              </a:rPr>
              <a:t>intP</a:t>
            </a:r>
            <a:r>
              <a:rPr lang="en-US" sz="2400" dirty="0">
                <a:solidFill>
                  <a:srgbClr val="FFFFFF"/>
                </a:solidFill>
              </a:rPr>
              <a:t> is deleted, production of the green pigment pyocyanin is reduced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825ED8B-2EEB-E44F-9A74-13CE2BCF033C}"/>
              </a:ext>
            </a:extLst>
          </p:cNvPr>
          <p:cNvGrpSpPr/>
          <p:nvPr/>
        </p:nvGrpSpPr>
        <p:grpSpPr>
          <a:xfrm>
            <a:off x="5945729" y="1752343"/>
            <a:ext cx="2847353" cy="3244100"/>
            <a:chOff x="5908659" y="1381640"/>
            <a:chExt cx="2847353" cy="3244100"/>
          </a:xfrm>
        </p:grpSpPr>
        <p:pic>
          <p:nvPicPr>
            <p:cNvPr id="92" name="Shape 92"/>
            <p:cNvPicPr preferRelativeResize="0"/>
            <p:nvPr/>
          </p:nvPicPr>
          <p:blipFill rotWithShape="1">
            <a:blip r:embed="rId3">
              <a:alphaModFix/>
            </a:blip>
            <a:srcRect l="3982" t="3935"/>
            <a:stretch/>
          </p:blipFill>
          <p:spPr>
            <a:xfrm>
              <a:off x="5908659" y="1742303"/>
              <a:ext cx="2847353" cy="28834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9D874AF-6A8E-EC43-85C1-88EF5179CA27}"/>
                </a:ext>
              </a:extLst>
            </p:cNvPr>
            <p:cNvSpPr txBox="1"/>
            <p:nvPr/>
          </p:nvSpPr>
          <p:spPr>
            <a:xfrm>
              <a:off x="6005382" y="1381640"/>
              <a:ext cx="12394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/>
                  </a:solidFill>
                </a:rPr>
                <a:t>Wild type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CC45453-5029-994B-A6E0-1DE83C4156A9}"/>
                </a:ext>
              </a:extLst>
            </p:cNvPr>
            <p:cNvSpPr txBox="1"/>
            <p:nvPr/>
          </p:nvSpPr>
          <p:spPr>
            <a:xfrm>
              <a:off x="7416405" y="1381640"/>
              <a:ext cx="7986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solidFill>
                    <a:schemeClr val="tx1"/>
                  </a:solidFill>
                </a:rPr>
                <a:t>Δ</a:t>
              </a:r>
              <a:r>
                <a:rPr lang="en-US" sz="2000" i="1" dirty="0" err="1">
                  <a:solidFill>
                    <a:schemeClr val="tx1"/>
                  </a:solidFill>
                </a:rPr>
                <a:t>intP</a:t>
              </a:r>
              <a:endParaRPr lang="en-US" sz="2000" i="1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hape 85"/>
          <p:cNvPicPr preferRelativeResize="0"/>
          <p:nvPr/>
        </p:nvPicPr>
        <p:blipFill rotWithShape="1">
          <a:blip r:embed="rId3">
            <a:alphaModFix/>
          </a:blip>
          <a:srcRect t="17184" b="32231"/>
          <a:stretch/>
        </p:blipFill>
        <p:spPr>
          <a:xfrm>
            <a:off x="19050" y="403507"/>
            <a:ext cx="9124950" cy="25825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E4A044-9A9C-AF48-BA49-4232BD096046}"/>
              </a:ext>
            </a:extLst>
          </p:cNvPr>
          <p:cNvSpPr txBox="1"/>
          <p:nvPr/>
        </p:nvSpPr>
        <p:spPr>
          <a:xfrm>
            <a:off x="19050" y="3958993"/>
            <a:ext cx="85587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Question: </a:t>
            </a:r>
          </a:p>
          <a:p>
            <a:r>
              <a:rPr lang="en-US" sz="2400" dirty="0">
                <a:solidFill>
                  <a:schemeClr val="tx1"/>
                </a:solidFill>
              </a:rPr>
              <a:t>Does overexpression of </a:t>
            </a:r>
            <a:r>
              <a:rPr lang="en-US" sz="2400" i="1" dirty="0">
                <a:solidFill>
                  <a:schemeClr val="tx1"/>
                </a:solidFill>
              </a:rPr>
              <a:t>intP</a:t>
            </a:r>
            <a:r>
              <a:rPr lang="en-US" sz="2400" dirty="0">
                <a:solidFill>
                  <a:schemeClr val="tx1"/>
                </a:solidFill>
              </a:rPr>
              <a:t> enhance pyocyanin production?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DB1EA6-892B-9B4A-92EB-64B9585BE2BF}"/>
              </a:ext>
            </a:extLst>
          </p:cNvPr>
          <p:cNvSpPr txBox="1"/>
          <p:nvPr/>
        </p:nvSpPr>
        <p:spPr>
          <a:xfrm>
            <a:off x="19050" y="2941837"/>
            <a:ext cx="74799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Observation:  </a:t>
            </a:r>
          </a:p>
          <a:p>
            <a:r>
              <a:rPr lang="en-US" sz="2400" dirty="0">
                <a:solidFill>
                  <a:schemeClr val="tx1"/>
                </a:solidFill>
              </a:rPr>
              <a:t>Pyocyanin production is reduced when </a:t>
            </a:r>
            <a:r>
              <a:rPr lang="en-US" sz="2400" i="1" dirty="0">
                <a:solidFill>
                  <a:schemeClr val="tx1"/>
                </a:solidFill>
              </a:rPr>
              <a:t>intP</a:t>
            </a:r>
            <a:r>
              <a:rPr lang="en-US" sz="2400" dirty="0">
                <a:solidFill>
                  <a:schemeClr val="tx1"/>
                </a:solidFill>
              </a:rPr>
              <a:t> is deleted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C6F32B-3813-E24C-86B9-A5D1ACB35351}"/>
              </a:ext>
            </a:extLst>
          </p:cNvPr>
          <p:cNvSpPr txBox="1"/>
          <p:nvPr/>
        </p:nvSpPr>
        <p:spPr>
          <a:xfrm>
            <a:off x="172995" y="32240"/>
            <a:ext cx="7101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Pyocyanin is a redox-active virulence factor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D27F200-3363-5646-BA4C-0645F847D8FB}"/>
              </a:ext>
            </a:extLst>
          </p:cNvPr>
          <p:cNvSpPr txBox="1"/>
          <p:nvPr/>
        </p:nvSpPr>
        <p:spPr>
          <a:xfrm>
            <a:off x="139148" y="159026"/>
            <a:ext cx="3945952" cy="41549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defTabSz="685800">
              <a:buClrTx/>
            </a:pPr>
            <a:r>
              <a:rPr lang="en-US" sz="2100" kern="1200" dirty="0">
                <a:solidFill>
                  <a:srgbClr val="FFC000">
                    <a:lumMod val="60000"/>
                    <a:lumOff val="40000"/>
                  </a:srgbClr>
                </a:solidFill>
                <a:latin typeface="Arial" charset="0"/>
                <a:ea typeface="Arial" charset="0"/>
                <a:cs typeface="Arial" charset="0"/>
              </a:rPr>
              <a:t>Construction of an inducible </a:t>
            </a:r>
            <a:r>
              <a:rPr lang="en-US" sz="2100" i="1" kern="1200" dirty="0" err="1">
                <a:solidFill>
                  <a:srgbClr val="FFC000">
                    <a:lumMod val="60000"/>
                    <a:lumOff val="40000"/>
                  </a:srgbClr>
                </a:solidFill>
                <a:latin typeface="Arial" charset="0"/>
                <a:ea typeface="Arial" charset="0"/>
                <a:cs typeface="Arial" charset="0"/>
              </a:rPr>
              <a:t>intP</a:t>
            </a:r>
            <a:endParaRPr lang="en-US" sz="2100" i="1" kern="1200" dirty="0">
              <a:solidFill>
                <a:srgbClr val="FFC000">
                  <a:lumMod val="60000"/>
                  <a:lumOff val="40000"/>
                </a:srgb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E8C4D8-4517-154A-9197-13732EE68C3F}"/>
              </a:ext>
            </a:extLst>
          </p:cNvPr>
          <p:cNvSpPr txBox="1"/>
          <p:nvPr/>
        </p:nvSpPr>
        <p:spPr>
          <a:xfrm>
            <a:off x="516835" y="1386202"/>
            <a:ext cx="722314" cy="41549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defTabSz="685800">
              <a:buClrTx/>
            </a:pPr>
            <a:r>
              <a:rPr lang="en-US" sz="2100" kern="12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IPTG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40277B0-6A17-6645-85CA-0304DB4F04D7}"/>
              </a:ext>
            </a:extLst>
          </p:cNvPr>
          <p:cNvGrpSpPr/>
          <p:nvPr/>
        </p:nvGrpSpPr>
        <p:grpSpPr>
          <a:xfrm>
            <a:off x="3329608" y="2940771"/>
            <a:ext cx="4919870" cy="626165"/>
            <a:chOff x="4439478" y="3130195"/>
            <a:chExt cx="6559826" cy="834887"/>
          </a:xfrm>
        </p:grpSpPr>
        <p:sp>
          <p:nvSpPr>
            <p:cNvPr id="8" name="Right Arrow 7">
              <a:extLst>
                <a:ext uri="{FF2B5EF4-FFF2-40B4-BE49-F238E27FC236}">
                  <a16:creationId xmlns:a16="http://schemas.microsoft.com/office/drawing/2014/main" id="{6D1588F9-5312-934C-BF11-9BBFDE0FC4F7}"/>
                </a:ext>
              </a:extLst>
            </p:cNvPr>
            <p:cNvSpPr/>
            <p:nvPr/>
          </p:nvSpPr>
          <p:spPr>
            <a:xfrm>
              <a:off x="4439478" y="3130195"/>
              <a:ext cx="6559826" cy="834887"/>
            </a:xfrm>
            <a:prstGeom prst="rightArrow">
              <a:avLst>
                <a:gd name="adj1" fmla="val 50000"/>
                <a:gd name="adj2" fmla="val 15952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9D44483-6E12-FF4B-90E1-DF1D4A4EB19F}"/>
                </a:ext>
              </a:extLst>
            </p:cNvPr>
            <p:cNvSpPr txBox="1"/>
            <p:nvPr/>
          </p:nvSpPr>
          <p:spPr>
            <a:xfrm>
              <a:off x="6437660" y="3285860"/>
              <a:ext cx="740801" cy="553998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pPr defTabSz="685800">
                <a:buClrTx/>
              </a:pPr>
              <a:r>
                <a:rPr lang="en-US" sz="2100" i="1" kern="1200" dirty="0" err="1">
                  <a:solidFill>
                    <a:prstClr val="white"/>
                  </a:solidFill>
                  <a:latin typeface="Arial" charset="0"/>
                  <a:ea typeface="Arial" charset="0"/>
                  <a:cs typeface="Arial" charset="0"/>
                </a:rPr>
                <a:t>intP</a:t>
              </a:r>
              <a:endParaRPr lang="en-US" sz="2100" i="1" kern="12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13" name="Bent-Up Arrow 12">
            <a:extLst>
              <a:ext uri="{FF2B5EF4-FFF2-40B4-BE49-F238E27FC236}">
                <a16:creationId xmlns:a16="http://schemas.microsoft.com/office/drawing/2014/main" id="{790AC59C-82A0-004D-AF0B-4CF640EE26D5}"/>
              </a:ext>
            </a:extLst>
          </p:cNvPr>
          <p:cNvSpPr/>
          <p:nvPr/>
        </p:nvSpPr>
        <p:spPr>
          <a:xfrm rot="16200000" flipV="1">
            <a:off x="2368648" y="2249019"/>
            <a:ext cx="340310" cy="1339889"/>
          </a:xfrm>
          <a:prstGeom prst="bentUpArrow">
            <a:avLst>
              <a:gd name="adj1" fmla="val 11376"/>
              <a:gd name="adj2" fmla="val 14296"/>
              <a:gd name="adj3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7689F4-1E63-0F40-95A1-D52B7FBF5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031" y="1215488"/>
            <a:ext cx="1073653" cy="1412087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D2A4E08F-CCC4-584C-BCFD-9575A9B345CA}"/>
              </a:ext>
            </a:extLst>
          </p:cNvPr>
          <p:cNvGrpSpPr/>
          <p:nvPr/>
        </p:nvGrpSpPr>
        <p:grpSpPr>
          <a:xfrm>
            <a:off x="1462425" y="3057520"/>
            <a:ext cx="2179443" cy="766974"/>
            <a:chOff x="1949900" y="3285860"/>
            <a:chExt cx="2905924" cy="102263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A0B0786-7268-A148-A642-ADFED0E656AF}"/>
                </a:ext>
              </a:extLst>
            </p:cNvPr>
            <p:cNvGrpSpPr/>
            <p:nvPr/>
          </p:nvGrpSpPr>
          <p:grpSpPr>
            <a:xfrm>
              <a:off x="2136264" y="3285860"/>
              <a:ext cx="2353728" cy="553996"/>
              <a:chOff x="2136264" y="3285860"/>
              <a:chExt cx="2353728" cy="55399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ABD5B61-9D08-E14C-AACC-1E44D491D965}"/>
                  </a:ext>
                </a:extLst>
              </p:cNvPr>
              <p:cNvSpPr/>
              <p:nvPr/>
            </p:nvSpPr>
            <p:spPr>
              <a:xfrm>
                <a:off x="2136264" y="3341894"/>
                <a:ext cx="2353728" cy="411153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6C2EEF6-B4F1-E745-87B3-CB0AF1E8C512}"/>
                  </a:ext>
                </a:extLst>
              </p:cNvPr>
              <p:cNvSpPr txBox="1"/>
              <p:nvPr/>
            </p:nvSpPr>
            <p:spPr>
              <a:xfrm>
                <a:off x="2861665" y="3285860"/>
                <a:ext cx="880499" cy="553996"/>
              </a:xfrm>
              <a:prstGeom prst="rect">
                <a:avLst/>
              </a:prstGeom>
              <a:noFill/>
            </p:spPr>
            <p:txBody>
              <a:bodyPr wrap="none" lIns="0" rtlCol="0">
                <a:spAutoFit/>
              </a:bodyPr>
              <a:lstStyle/>
              <a:p>
                <a:pPr defTabSz="685800">
                  <a:buClrTx/>
                </a:pPr>
                <a:r>
                  <a:rPr lang="en-US" sz="2100" kern="1200" dirty="0" err="1">
                    <a:solidFill>
                      <a:prstClr val="white"/>
                    </a:solidFill>
                    <a:latin typeface="Arial" charset="0"/>
                    <a:ea typeface="Arial" charset="0"/>
                    <a:cs typeface="Arial" charset="0"/>
                  </a:rPr>
                  <a:t>pTac</a:t>
                </a:r>
                <a:endParaRPr lang="en-US" sz="2100" kern="1200" dirty="0">
                  <a:solidFill>
                    <a:prstClr val="white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7CB8AB7-55CB-4642-9002-EF2E2C61D616}"/>
                </a:ext>
              </a:extLst>
            </p:cNvPr>
            <p:cNvSpPr txBox="1"/>
            <p:nvPr/>
          </p:nvSpPr>
          <p:spPr>
            <a:xfrm>
              <a:off x="1949900" y="3877605"/>
              <a:ext cx="2905924" cy="430886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pPr defTabSz="685800">
                <a:buClrTx/>
              </a:pPr>
              <a:r>
                <a:rPr lang="en-US" sz="1500" kern="1200" dirty="0">
                  <a:solidFill>
                    <a:prstClr val="white"/>
                  </a:solidFill>
                  <a:latin typeface="Arial" charset="0"/>
                  <a:ea typeface="Arial" charset="0"/>
                  <a:cs typeface="Arial" charset="0"/>
                </a:rPr>
                <a:t>IPTG inducible promoter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0CF614B-F2D8-FD44-A807-97814E154E1A}"/>
              </a:ext>
            </a:extLst>
          </p:cNvPr>
          <p:cNvSpPr txBox="1"/>
          <p:nvPr/>
        </p:nvSpPr>
        <p:spPr>
          <a:xfrm>
            <a:off x="6172201" y="4795539"/>
            <a:ext cx="2758127" cy="32316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defTabSz="685800">
              <a:buClrTx/>
            </a:pPr>
            <a:r>
              <a:rPr lang="en-US" sz="1500" kern="1200" dirty="0" err="1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Castang</a:t>
            </a:r>
            <a:r>
              <a:rPr lang="en-US" sz="1500" kern="12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 and Dove, </a:t>
            </a:r>
            <a:r>
              <a:rPr lang="en-US" sz="1500" i="1" kern="1200" dirty="0" err="1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JBac</a:t>
            </a:r>
            <a:r>
              <a:rPr lang="en-US" sz="1500" i="1" kern="12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,</a:t>
            </a:r>
            <a:r>
              <a:rPr lang="en-US" sz="1500" kern="12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 2012</a:t>
            </a:r>
            <a:endParaRPr lang="en-US" sz="2100" kern="12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16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E779CB-EB09-D240-84A3-055D0107B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17" y="2488581"/>
            <a:ext cx="7885401" cy="260549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4A347C2-FCD7-DC44-9F7D-2112B891B6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838" y="914392"/>
            <a:ext cx="1202542" cy="16236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D84C002-404F-4942-90FC-9956E7093C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940" y="914392"/>
            <a:ext cx="1107898" cy="16236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E747FCC-437D-E845-BC34-BC38B19D4A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44" y="914392"/>
            <a:ext cx="1225311" cy="16236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11EF8E-B5D1-9E4C-99B4-59927E446C8E}"/>
              </a:ext>
            </a:extLst>
          </p:cNvPr>
          <p:cNvSpPr txBox="1"/>
          <p:nvPr/>
        </p:nvSpPr>
        <p:spPr>
          <a:xfrm>
            <a:off x="234778" y="135924"/>
            <a:ext cx="5884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intP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regulates pyocyanin production</a:t>
            </a:r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EC8F9E74-3FE9-184A-A1DB-44509BC39131}"/>
              </a:ext>
            </a:extLst>
          </p:cNvPr>
          <p:cNvSpPr/>
          <p:nvPr/>
        </p:nvSpPr>
        <p:spPr>
          <a:xfrm>
            <a:off x="4354675" y="713446"/>
            <a:ext cx="3530094" cy="43403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9973B9E-A597-E648-8DDA-406F4B935EEA}"/>
              </a:ext>
            </a:extLst>
          </p:cNvPr>
          <p:cNvSpPr/>
          <p:nvPr/>
        </p:nvSpPr>
        <p:spPr>
          <a:xfrm>
            <a:off x="5859367" y="745643"/>
            <a:ext cx="1997771" cy="43403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71969E5-5A47-E241-9580-C5DBBBEF1CED}"/>
              </a:ext>
            </a:extLst>
          </p:cNvPr>
          <p:cNvSpPr txBox="1"/>
          <p:nvPr/>
        </p:nvSpPr>
        <p:spPr>
          <a:xfrm>
            <a:off x="172995" y="1583373"/>
            <a:ext cx="8835082" cy="224676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Hypothesis: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</a:p>
          <a:p>
            <a:r>
              <a:rPr lang="en-US" sz="2800" dirty="0">
                <a:solidFill>
                  <a:schemeClr val="tx1"/>
                </a:solidFill>
              </a:rPr>
              <a:t>The integrase activity of </a:t>
            </a:r>
            <a:r>
              <a:rPr lang="en-US" sz="2800" dirty="0" err="1">
                <a:solidFill>
                  <a:schemeClr val="tx1"/>
                </a:solidFill>
              </a:rPr>
              <a:t>IntP</a:t>
            </a:r>
            <a:r>
              <a:rPr lang="en-US" sz="2800" dirty="0">
                <a:solidFill>
                  <a:schemeClr val="tx1"/>
                </a:solidFill>
              </a:rPr>
              <a:t> is required for pyocyanin production.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23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86497" y="59562"/>
            <a:ext cx="905750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The integrase activity of </a:t>
            </a:r>
            <a:r>
              <a:rPr lang="en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IntP</a:t>
            </a:r>
            <a:r>
              <a:rPr lang="en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is required for pyocyanin 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production</a:t>
            </a:r>
            <a:endParaRPr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311700" y="993015"/>
            <a:ext cx="8832300" cy="12447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tx1"/>
                </a:solidFill>
              </a:rPr>
              <a:t>-We introduced a point mutation to the catalytic tyrosine of </a:t>
            </a:r>
            <a:r>
              <a:rPr lang="en" sz="2400" i="1" dirty="0">
                <a:solidFill>
                  <a:schemeClr val="tx1"/>
                </a:solidFill>
              </a:rPr>
              <a:t>intP </a:t>
            </a:r>
            <a:r>
              <a:rPr lang="en" sz="2400" dirty="0">
                <a:solidFill>
                  <a:schemeClr val="tx1"/>
                </a:solidFill>
              </a:rPr>
              <a:t>(</a:t>
            </a:r>
            <a:r>
              <a:rPr lang="en" sz="2400" i="1" dirty="0">
                <a:solidFill>
                  <a:schemeClr val="tx1"/>
                </a:solidFill>
              </a:rPr>
              <a:t>intP</a:t>
            </a:r>
            <a:r>
              <a:rPr lang="en" sz="2400" dirty="0">
                <a:solidFill>
                  <a:schemeClr val="tx1"/>
                </a:solidFill>
              </a:rPr>
              <a:t>*)</a:t>
            </a:r>
            <a:endParaRPr sz="2400" dirty="0">
              <a:solidFill>
                <a:schemeClr val="tx1"/>
              </a:solidFill>
            </a:endParaRPr>
          </a:p>
        </p:txBody>
      </p:sp>
      <p:pic>
        <p:nvPicPr>
          <p:cNvPr id="4" name="Shape 105">
            <a:extLst>
              <a:ext uri="{FF2B5EF4-FFF2-40B4-BE49-F238E27FC236}">
                <a16:creationId xmlns:a16="http://schemas.microsoft.com/office/drawing/2014/main" id="{F1C738C3-36D8-0E43-AD38-24012015783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8199" b="36340"/>
          <a:stretch/>
        </p:blipFill>
        <p:spPr>
          <a:xfrm>
            <a:off x="0" y="2074935"/>
            <a:ext cx="8696325" cy="51889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Multiply 4">
            <a:extLst>
              <a:ext uri="{FF2B5EF4-FFF2-40B4-BE49-F238E27FC236}">
                <a16:creationId xmlns:a16="http://schemas.microsoft.com/office/drawing/2014/main" id="{379A8BDA-E057-F649-B4AB-9EA1109D7552}"/>
              </a:ext>
            </a:extLst>
          </p:cNvPr>
          <p:cNvSpPr/>
          <p:nvPr/>
        </p:nvSpPr>
        <p:spPr>
          <a:xfrm>
            <a:off x="7655799" y="1872699"/>
            <a:ext cx="698268" cy="72112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FDEF96-A1F2-DB44-8774-76CC0C2845C5}"/>
              </a:ext>
            </a:extLst>
          </p:cNvPr>
          <p:cNvSpPr txBox="1"/>
          <p:nvPr/>
        </p:nvSpPr>
        <p:spPr>
          <a:xfrm>
            <a:off x="311700" y="3218004"/>
            <a:ext cx="4025522" cy="905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Bef>
                <a:spcPts val="1600"/>
              </a:spcBef>
              <a:buClr>
                <a:srgbClr val="ADADAD"/>
              </a:buClr>
              <a:buSzPts val="1800"/>
            </a:pPr>
            <a:r>
              <a:rPr lang="en-US" sz="2400" dirty="0">
                <a:solidFill>
                  <a:srgbClr val="FFFFFF"/>
                </a:solidFill>
              </a:rPr>
              <a:t>-We then extracted and quantified pyocyanin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1A64416-1300-C045-8527-4476D7AABD5B}"/>
              </a:ext>
            </a:extLst>
          </p:cNvPr>
          <p:cNvGrpSpPr/>
          <p:nvPr/>
        </p:nvGrpSpPr>
        <p:grpSpPr>
          <a:xfrm>
            <a:off x="4693524" y="2505806"/>
            <a:ext cx="2248052" cy="2433403"/>
            <a:chOff x="4693524" y="2505806"/>
            <a:chExt cx="2248052" cy="243340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265357B-AD0A-1A47-81B9-5DC20F1402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5000" contrast="20000"/>
                      </a14:imgEffect>
                    </a14:imgLayer>
                  </a14:imgProps>
                </a:ext>
              </a:extLst>
            </a:blip>
            <a:srcRect l="22188" t="25556" r="47644" b="23611"/>
            <a:stretch/>
          </p:blipFill>
          <p:spPr>
            <a:xfrm>
              <a:off x="4727849" y="2923836"/>
              <a:ext cx="2117793" cy="201537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79951F2-6277-FE43-9167-930666BFF9B7}"/>
                </a:ext>
              </a:extLst>
            </p:cNvPr>
            <p:cNvSpPr txBox="1"/>
            <p:nvPr/>
          </p:nvSpPr>
          <p:spPr>
            <a:xfrm>
              <a:off x="4693524" y="2505806"/>
              <a:ext cx="10743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/>
                  </a:solidFill>
                </a:rPr>
                <a:t>intP+++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D401A77-44F4-E843-846B-CCA6AFE461CA}"/>
                </a:ext>
              </a:extLst>
            </p:cNvPr>
            <p:cNvSpPr txBox="1"/>
            <p:nvPr/>
          </p:nvSpPr>
          <p:spPr>
            <a:xfrm>
              <a:off x="5767857" y="2523726"/>
              <a:ext cx="11737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/>
                  </a:solidFill>
                </a:rPr>
                <a:t>intP*+++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0" rtlCol="0">
        <a:spAutoFit/>
      </a:bodyPr>
      <a:lstStyle>
        <a:defPPr algn="l">
          <a:defRPr sz="2800" dirty="0" smtClean="0">
            <a:solidFill>
              <a:schemeClr val="bg1"/>
            </a:solidFill>
            <a:latin typeface="Arial" charset="0"/>
            <a:ea typeface="Arial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480</Words>
  <Application>Microsoft Macintosh PowerPoint</Application>
  <PresentationFormat>On-screen Show (16:9)</PresentationFormat>
  <Paragraphs>64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Simple Dark</vt:lpstr>
      <vt:lpstr>Office Theme</vt:lpstr>
      <vt:lpstr>A Bacteriophage Integrase Regulates Virulence Factor Production in Pseudomonas aeruginosa</vt:lpstr>
      <vt:lpstr>Pseudomonas aeruginosa is an opportunistic bacterial pathogen </vt:lpstr>
      <vt:lpstr>Pseudomonas aeruginosa forms protective biofilms </vt:lpstr>
      <vt:lpstr>Pf phage increase P. aeruginosa virulence</vt:lpstr>
      <vt:lpstr>The integrase gene intP regulates pyocyanin production</vt:lpstr>
      <vt:lpstr>PowerPoint Presentation</vt:lpstr>
      <vt:lpstr>PowerPoint Presentation</vt:lpstr>
      <vt:lpstr>PowerPoint Presentation</vt:lpstr>
      <vt:lpstr>The integrase activity of IntP is required for pyocyanin production</vt:lpstr>
      <vt:lpstr>Future Directions </vt:lpstr>
      <vt:lpstr>PowerPoint Presentation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Bacteriophage Integrase Regulates Virulence Factor Production in Pseudomonas aeruginosa</dc:title>
  <cp:lastModifiedBy/>
  <cp:revision>34</cp:revision>
  <dcterms:modified xsi:type="dcterms:W3CDTF">2018-04-25T19:23:10Z</dcterms:modified>
</cp:coreProperties>
</file>