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83"/>
  </p:normalViewPr>
  <p:slideViewPr>
    <p:cSldViewPr snapToGrid="0" snapToObjects="1">
      <p:cViewPr>
        <p:scale>
          <a:sx n="134" d="100"/>
          <a:sy n="134" d="100"/>
        </p:scale>
        <p:origin x="4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816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Intro: Melanie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name is ______ and when I was a kid, I wanted to be a ________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04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Nikia: The impact of our project on the students, GLI, our group, and what we learned; the book and how to find it for the future; how we plan to continue our implementation of the project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831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Nikia: The impact of our project on the students, GLI, our group, and what we learned; the book and how to find it for the future; how we plan to continue our implementation of the project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877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Nikia: The impact of our project on the students, GLI, our group, and what we learned; the book and how to find it for the future; how we plan to continue our implementation of the project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571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Melanie: Research Question and Topic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53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Melanie: How can we help children to_____________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436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Martha: Mostly influenced by our literature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832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Martha: More on our literature review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823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Anna: Implementation of our product and the creation of the storybook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-mention release forms (to use name and likeness)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0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Anna: What was included in the book and the story of each interviewee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034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Meli: Reading the book to the children-their reaction and the impact it may have had, telling to story of implementation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6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Meli: Reading the book to the children-their reaction and the impact it may have had, telling to story of implementation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037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education/archive/2015/06/inequality-public-schools/395876/" TargetMode="External"/><Relationship Id="rId4" Type="http://schemas.openxmlformats.org/officeDocument/2006/relationships/hyperlink" Target="https://epthinktank.eu/2015/03/04/women-and-education-in-the-eu/" TargetMode="External"/><Relationship Id="rId5" Type="http://schemas.openxmlformats.org/officeDocument/2006/relationships/hyperlink" Target="https://www.nytimes.com/2016/04/15/opinion/straight-from-high-school-to-a-career.html" TargetMode="External"/><Relationship Id="rId6" Type="http://schemas.openxmlformats.org/officeDocument/2006/relationships/hyperlink" Target="http://www.bbc.com/news/world-41421406" TargetMode="External"/><Relationship Id="rId7" Type="http://schemas.openxmlformats.org/officeDocument/2006/relationships/hyperlink" Target="https://www.nytimes.com/2014/05/18/magazine/who-gets-to-graduate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851" y="1695175"/>
            <a:ext cx="3490275" cy="2235400"/>
          </a:xfrm>
          <a:prstGeom prst="rect">
            <a:avLst/>
          </a:prstGeom>
          <a:noFill/>
          <a:ln>
            <a:noFill/>
          </a:ln>
          <a:effectLst>
            <a:outerShdw blurRad="57150" dist="19050" algn="bl" rotWithShape="0">
              <a:srgbClr val="000000"/>
            </a:outerShdw>
          </a:effectLst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84700" y="151675"/>
            <a:ext cx="7974600" cy="14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mbria"/>
                <a:ea typeface="Cambria"/>
                <a:cs typeface="Cambria"/>
                <a:sym typeface="Cambria"/>
              </a:rPr>
              <a:t>What do you want to be when you grow up?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70213" y="4036175"/>
            <a:ext cx="84036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Melanie </a:t>
            </a:r>
            <a:r>
              <a:rPr lang="en" sz="1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Gagen</a:t>
            </a:r>
            <a:r>
              <a:rPr lang="en" sz="1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Martha </a:t>
            </a:r>
            <a:r>
              <a:rPr lang="en" sz="1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Krebill</a:t>
            </a:r>
            <a:r>
              <a:rPr lang="en" sz="1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Anna Peterson, </a:t>
            </a:r>
            <a:r>
              <a:rPr lang="en" sz="1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Nikia</a:t>
            </a:r>
            <a:r>
              <a:rPr lang="en" sz="1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Reynolds, &amp; </a:t>
            </a:r>
            <a:r>
              <a:rPr lang="en" sz="1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Melisande</a:t>
            </a:r>
            <a:r>
              <a:rPr lang="en" sz="1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Slater</a:t>
            </a:r>
            <a:endParaRPr sz="18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University of Montana</a:t>
            </a:r>
            <a:endParaRPr sz="14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Franke</a:t>
            </a:r>
            <a:r>
              <a:rPr lang="en" sz="14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Global Leadership Initiative</a:t>
            </a:r>
            <a:endParaRPr sz="14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Conclusions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05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Impact 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Trend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Lessons Learned 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Response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Donation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r="14273"/>
          <a:stretch/>
        </p:blipFill>
        <p:spPr>
          <a:xfrm>
            <a:off x="4053600" y="1017727"/>
            <a:ext cx="4668475" cy="3287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171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Bibliography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744400"/>
            <a:ext cx="8520600" cy="42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Auger, Richard W., Anne E.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Blackhurst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and Kay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Herting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"The Development of Elementary- Aged Children's Career Aspirations and Expectations."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Professional School Counseling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8 (2005): 322-9. Web. 25 Oct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Breen, Richard, et al. "Long-Term Trends in Educational Inequality in Europe: Class Inequalities and Gender Differences."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European Sociological Review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26.1 (2010): 31-48. Web. 20 Nov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Brogdon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Richard E., and Douglas L. Nielson. "Career and Vocational Exploration in the Middle School."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Middle School Journal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12 (1981): 10-4. Web. 25 Oct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Crettaz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Eric, and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Cédric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Jacot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"Do Family Policies Matter for Educational Outcomes?"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European Societies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16.5 (2014): 645-65.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Sociological Abstracts.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Web. 20 Nov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Curry, Jennifer R., Christopher T.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Belser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and Ian C.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Binns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"Integrating Postsecondary College and Career Options in the Middle Level Curriculum."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Middle School Journal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44 (2013): 26-32. Web. 25 Oct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Földvári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Péter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and Bas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Leeuwen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"Educational and Income Inequality in Europe, Ca. 1870 - 2000." </a:t>
            </a:r>
            <a:r>
              <a:rPr lang="en" sz="900" i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Cliometrica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8.3 (2014): 271-3000. Web. 20 Nov 2017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Godsey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Michael. "The Inequality in Public Schools."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Atlantic.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15 Jun. 2015. Web. 12 Oct2017 &lt;</a:t>
            </a:r>
            <a:r>
              <a:rPr lang="en" sz="900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https://www.theatlantic.com/education/archive/2015/06/inequality-public-schools/395876/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&gt;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Hageman, Mary Bowe, and Samuel T. Gladding. "The Art of Career Exploration: Occupational Sex-Role Stereotyping among Elementary School Children."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Elementary School Guidance &amp; Counseling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17 (1983): 280-7. Web. 25 Oct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Hanson, Amy B. "Washington Foundation Grant to Help Montana Students Graduate, Find Careers."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900" i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Missoulian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9 Oct 2017. Web. 20 Nov 2017. &lt;http://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missoulian.com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/news/state-and-regional/washington-foundation-grant-to-help-montana-students-graduate-find-careers/article_557a2802-620b-5c66-9137-86c3886c95ec.html&gt;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Jensen, Audrey. "Construction Career Days Event Educates Students about Career Options."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Colorado Springs Business Journal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(2017) Web. 20 Nov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Kekelis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Linda S., Rebecca </a:t>
            </a: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Wepsic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Ancheta, and Etta Heber. "Hurdles in the Pipeline: Girls and Technology Careers."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Frontiers: A Journal of Women Studies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26 (2005): 99-109. Web. 25 Oct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Members' Research Service. "Women and Education in the EU." -03-04T13:00:12+00:00 2015. Web. Nov 20, 2017 &lt;</a:t>
            </a:r>
            <a:r>
              <a:rPr lang="en" sz="900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https://epthinktank.eu/2015/03/04/women-and-education-in-the-eu/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&gt;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Montimurro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Thomas. "A Career Day for Elementary School Students?"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Elementary School Guidance &amp; Counseling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14.4 (1980): 263-5. Web.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Morrow, Michael R. "The Influence of Dysfunctional Family Behaviors on Adolescent Career Exploration."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School Counselor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42 (1995): 311-6. Web. 25 Oct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(p. 229). 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Newman, Katherine S., and Hella Winston. "Opinion | Straight from High School to a Career."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New York Times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15 Apr. 2016. Web. 20 Nov 2017 &lt;</a:t>
            </a:r>
            <a:r>
              <a:rPr lang="en" sz="900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5"/>
              </a:rPr>
              <a:t>https://www.nytimes.com/2016/04/15/opinion/straight-from-high-school-to-a-career.html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&gt;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Parks, Beverly J. "Career Development-how Early?."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Elementary School Journal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76 (1976): 469-74. Web. 25 Oct 2017.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Perasso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Valeria. "We Can't Teach Girls of the Future with Books of the Past'."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BBC News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Web. 12 Oct 2017 &lt;</a:t>
            </a:r>
            <a:r>
              <a:rPr lang="en" sz="900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6"/>
              </a:rPr>
              <a:t>http://www.bbc.com/news/world-41421406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&gt;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Tough, Paul. "Who Gets to Graduate?" 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New York Times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" sz="9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15 May 2014. Web. 20 Nov 2017 &lt;</a:t>
            </a:r>
            <a:r>
              <a:rPr lang="en" sz="900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7"/>
              </a:rPr>
              <a:t>https://www.nytimes.com/2014/05/18/magazine/who-gets-to-graduate.html</a:t>
            </a:r>
            <a:r>
              <a:rPr lang="en" sz="9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&gt;</a:t>
            </a: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rtl="0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98650" y="1763100"/>
            <a:ext cx="85206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/>
                <a:ea typeface="Cambria"/>
                <a:cs typeface="Cambria"/>
                <a:sym typeface="Cambria"/>
              </a:rPr>
              <a:t>Thank You!</a:t>
            </a:r>
            <a:endParaRPr sz="4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11700" y="2981750"/>
            <a:ext cx="85206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University of Montana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latin typeface="Cambria"/>
                <a:ea typeface="Cambria"/>
                <a:cs typeface="Cambria"/>
                <a:sym typeface="Cambria"/>
              </a:rPr>
              <a:t>Franke</a:t>
            </a:r>
            <a:r>
              <a:rPr lang="en" sz="1800" dirty="0">
                <a:latin typeface="Cambria"/>
                <a:ea typeface="Cambria"/>
                <a:cs typeface="Cambria"/>
                <a:sym typeface="Cambria"/>
              </a:rPr>
              <a:t> Global Leadership Initiative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rimson Text"/>
              <a:ea typeface="Crimson Text"/>
              <a:cs typeface="Crimson Text"/>
              <a:sym typeface="Crimson Text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1848175" y="0"/>
            <a:ext cx="5114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509375"/>
            <a:ext cx="8520600" cy="4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How can we encourage children to be open to career exploration?</a:t>
            </a:r>
            <a:endParaRPr sz="4000" b="1" i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Deciding on a Topic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8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9250">
              <a:buSzPts val="1900"/>
              <a:buFont typeface="Cambria"/>
              <a:buChar char="●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Inspire children to broaden their horizons</a:t>
            </a:r>
            <a:endParaRPr sz="19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>
              <a:buSzPts val="1900"/>
              <a:buFont typeface="Cambria"/>
              <a:buChar char="●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Think about the future and their interests</a:t>
            </a:r>
            <a:endParaRPr sz="19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>
              <a:buSzPts val="1900"/>
              <a:buFont typeface="Cambria"/>
              <a:buChar char="●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Positive outlook on success</a:t>
            </a:r>
            <a:endParaRPr sz="19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>
              <a:buSzPts val="1900"/>
              <a:buFont typeface="Cambria"/>
              <a:buChar char="●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Applying variety of interests and skills </a:t>
            </a:r>
            <a:endParaRPr sz="19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>
              <a:buSzPts val="1900"/>
              <a:buFont typeface="Cambria"/>
              <a:buChar char="●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Not all success stems from similar pathways</a:t>
            </a:r>
            <a:endParaRPr sz="19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800" y="1323124"/>
            <a:ext cx="3997525" cy="2354351"/>
          </a:xfrm>
          <a:prstGeom prst="rect">
            <a:avLst/>
          </a:prstGeom>
          <a:noFill/>
          <a:ln>
            <a:noFill/>
          </a:ln>
          <a:effectLst>
            <a:outerShdw blurRad="57150" dist="9525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Summary of Current Research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27625"/>
            <a:ext cx="449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●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What influences children’s career choice?</a:t>
            </a:r>
            <a:endParaRPr sz="19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○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Gender stereotypes 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900" i="1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Perasso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2017)</a:t>
            </a:r>
            <a:endParaRPr sz="1900"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○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Socioeconomic status 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(Tough, 2014)</a:t>
            </a:r>
            <a:endParaRPr sz="1900"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○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Professions of parents and role models 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(Morrow, 1995)</a:t>
            </a:r>
            <a:endParaRPr sz="1900"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○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Community industries 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900" i="1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Godsey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2015)</a:t>
            </a:r>
            <a:endParaRPr sz="1900"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200" y="1523923"/>
            <a:ext cx="3838901" cy="2346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Summary of Current Research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397100" cy="3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●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Career development can: </a:t>
            </a:r>
            <a:endParaRPr sz="19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○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Combat gender role stereotyping 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900" i="1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Perasso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2017)</a:t>
            </a:r>
            <a:endParaRPr sz="1900"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○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Allow children to see more opportunities 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900" i="1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Crettaz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&amp; </a:t>
            </a:r>
            <a:r>
              <a:rPr lang="en" sz="1900" i="1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Jacot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, 2017)</a:t>
            </a:r>
            <a:endParaRPr sz="1900"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○"/>
            </a:pPr>
            <a:r>
              <a:rPr lang="en" sz="19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Help children move beyond socioeconomic status </a:t>
            </a:r>
            <a:r>
              <a:rPr lang="en" sz="1900" i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(Tough, 2014)</a:t>
            </a:r>
            <a:endParaRPr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800" y="1254825"/>
            <a:ext cx="4314151" cy="2633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Storybook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77325"/>
            <a:ext cx="412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Interviews of community members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Story of their career paths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Influences in their life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How they chose their career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Advice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Narrator: Sam the Bird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350" y="1383375"/>
            <a:ext cx="4602875" cy="2376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825625" y="263125"/>
            <a:ext cx="4456800" cy="47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Shannon: 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Police Officer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Shadmani</a:t>
            </a: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Chemist</a:t>
            </a:r>
            <a:endParaRPr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Cheryl: 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Freelance Producer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Gloria: 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TV Network Executive</a:t>
            </a:r>
            <a:endParaRPr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Jason: 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Mechanical Engineer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Erin: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English </a:t>
            </a:r>
            <a:r>
              <a:rPr lang="en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Professor</a:t>
            </a:r>
            <a:endParaRPr i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Jason: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Plumber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Lisa: 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Executive Director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Tom: 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Bank </a:t>
            </a:r>
            <a:r>
              <a:rPr lang="en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President</a:t>
            </a: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r="10803"/>
          <a:stretch/>
        </p:blipFill>
        <p:spPr>
          <a:xfrm>
            <a:off x="5805920" y="516157"/>
            <a:ext cx="2536658" cy="1477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50" y="516157"/>
            <a:ext cx="2297602" cy="147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949" y="3209175"/>
            <a:ext cx="2297615" cy="147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5400" y="3209177"/>
            <a:ext cx="2477699" cy="1477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0" y="472775"/>
            <a:ext cx="4307400" cy="4210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0" marR="38100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“The Boys and Girls Club of Missoula County aims to provide youth with quality out-of-school time programming with the expressed purpose of </a:t>
            </a:r>
            <a:r>
              <a:rPr lang="en" sz="2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inspiring</a:t>
            </a:r>
            <a:r>
              <a:rPr lang="en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2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guiding</a:t>
            </a:r>
            <a:r>
              <a:rPr lang="en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all young people to develop positive values and realize their </a:t>
            </a:r>
            <a:r>
              <a:rPr lang="en" sz="2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full potential</a:t>
            </a:r>
            <a:r>
              <a:rPr lang="en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as productive, responsible, and caring citizens.”</a:t>
            </a:r>
            <a:endParaRPr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81000" marR="38100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(The Boys and Girls Club of Missoula, 2018)</a:t>
            </a:r>
            <a:endParaRPr i="1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8675" y="-150475"/>
            <a:ext cx="4985951" cy="498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AF9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3125" r="3125"/>
          <a:stretch/>
        </p:blipFill>
        <p:spPr>
          <a:xfrm>
            <a:off x="440206" y="1394575"/>
            <a:ext cx="3855285" cy="308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l="28979" t="1455" r="4315" b="27391"/>
          <a:stretch/>
        </p:blipFill>
        <p:spPr>
          <a:xfrm>
            <a:off x="4807467" y="1394575"/>
            <a:ext cx="3920058" cy="3084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Our Visit to the </a:t>
            </a:r>
            <a:r>
              <a:rPr lang="en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Boys</a:t>
            </a: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 and Girls Club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1187</Words>
  <Application>Microsoft Macintosh PowerPoint</Application>
  <PresentationFormat>On-screen Show (16:9)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Cambria</vt:lpstr>
      <vt:lpstr>Crimson Text</vt:lpstr>
      <vt:lpstr>Arial</vt:lpstr>
      <vt:lpstr>Simple Light</vt:lpstr>
      <vt:lpstr>What do you want to be when you grow up?</vt:lpstr>
      <vt:lpstr>PowerPoint Presentation</vt:lpstr>
      <vt:lpstr>Deciding on a Topic</vt:lpstr>
      <vt:lpstr>Summary of Current Research</vt:lpstr>
      <vt:lpstr>Summary of Current Research</vt:lpstr>
      <vt:lpstr>Storybook</vt:lpstr>
      <vt:lpstr>PowerPoint Presentation</vt:lpstr>
      <vt:lpstr>PowerPoint Presentation</vt:lpstr>
      <vt:lpstr>Our Visit to the Boys and Girls Club</vt:lpstr>
      <vt:lpstr>Conclusions</vt:lpstr>
      <vt:lpstr>Bibliography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want to be when you grow up?</dc:title>
  <cp:lastModifiedBy>Krebill, Martha</cp:lastModifiedBy>
  <cp:revision>3</cp:revision>
  <dcterms:modified xsi:type="dcterms:W3CDTF">2018-04-26T00:14:20Z</dcterms:modified>
</cp:coreProperties>
</file>