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1"/>
  </p:notesMasterIdLst>
  <p:sldIdLst>
    <p:sldId id="256" r:id="rId2"/>
    <p:sldId id="258" r:id="rId3"/>
    <p:sldId id="268" r:id="rId4"/>
    <p:sldId id="262" r:id="rId5"/>
    <p:sldId id="267" r:id="rId6"/>
    <p:sldId id="271" r:id="rId7"/>
    <p:sldId id="257" r:id="rId8"/>
    <p:sldId id="260" r:id="rId9"/>
    <p:sldId id="261" r:id="rId10"/>
    <p:sldId id="273" r:id="rId11"/>
    <p:sldId id="274" r:id="rId12"/>
    <p:sldId id="275" r:id="rId13"/>
    <p:sldId id="265" r:id="rId14"/>
    <p:sldId id="278" r:id="rId15"/>
    <p:sldId id="270" r:id="rId16"/>
    <p:sldId id="277" r:id="rId17"/>
    <p:sldId id="264" r:id="rId18"/>
    <p:sldId id="263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978" autoAdjust="0"/>
  </p:normalViewPr>
  <p:slideViewPr>
    <p:cSldViewPr snapToGrid="0">
      <p:cViewPr varScale="1">
        <p:scale>
          <a:sx n="62" d="100"/>
          <a:sy n="62" d="100"/>
        </p:scale>
        <p:origin x="10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E50A9-B706-495E-9735-3FD81CF35237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5822D-187A-49BE-99A8-04ED6FA16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81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little brown bat can consume 1200 mosquitoes in one hour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bat species – 9 thought to hibernate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49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5.7-6.7 million bats killed on the East Coast </a:t>
            </a:r>
          </a:p>
          <a:p>
            <a:r>
              <a:rPr lang="en-US" dirty="0"/>
              <a:t>2026, Little Brown is estimated to be extinct </a:t>
            </a:r>
          </a:p>
          <a:p>
            <a:r>
              <a:rPr lang="en-US" dirty="0"/>
              <a:t>Easily spread from either side of the 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71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Half a million bats in this one cave</a:t>
            </a:r>
          </a:p>
          <a:p>
            <a:r>
              <a:rPr lang="en-US" dirty="0"/>
              <a:t>Not many red dots because not many caves or mines in the bitterroot valley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58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 bats of Montana</a:t>
            </a:r>
          </a:p>
          <a:p>
            <a:r>
              <a:rPr lang="en-US" dirty="0"/>
              <a:t>10 we think hibernate in Montana – found via cave surveys or acoustic detections</a:t>
            </a:r>
          </a:p>
          <a:p>
            <a:r>
              <a:rPr lang="en-US" dirty="0"/>
              <a:t>Stars indicated ones affected by White Nose Syndrome- either vectors are affected by symptoms  - over one third of MT bats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16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answering this question by looking at if bats present at talus slopes preceding and during the hibernation period?</a:t>
            </a:r>
          </a:p>
          <a:p>
            <a:r>
              <a:rPr lang="en-US" dirty="0"/>
              <a:t>Pressure differential </a:t>
            </a:r>
          </a:p>
          <a:p>
            <a:r>
              <a:rPr lang="en-US" dirty="0"/>
              <a:t>Nothing else really over talus slopes – no insects or water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22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Detecting acoustic passes where bats would otherwise not 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22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Analysis</a:t>
            </a:r>
          </a:p>
          <a:p>
            <a:pPr marL="228600" indent="-228600">
              <a:buAutoNum type="arabicPeriod"/>
            </a:pPr>
            <a:r>
              <a:rPr lang="en-US" dirty="0"/>
              <a:t>Number of Calls – type of calls </a:t>
            </a:r>
          </a:p>
          <a:p>
            <a:pPr marL="228600" indent="-228600">
              <a:buAutoNum type="arabicPeriod"/>
            </a:pPr>
            <a:r>
              <a:rPr lang="en-US" dirty="0"/>
              <a:t>Timing of Calls</a:t>
            </a:r>
          </a:p>
          <a:p>
            <a:pPr marL="228600" indent="-228600">
              <a:buAutoNum type="arabicPeriod"/>
            </a:pPr>
            <a:r>
              <a:rPr lang="en-US" dirty="0"/>
              <a:t>Frequency of Calls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03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Calls recorded in the middle of the night </a:t>
            </a:r>
          </a:p>
          <a:p>
            <a:r>
              <a:rPr lang="en-US" dirty="0"/>
              <a:t>One 30 ft radius extrapolated across 600m field </a:t>
            </a:r>
          </a:p>
          <a:p>
            <a:r>
              <a:rPr lang="en-US" dirty="0"/>
              <a:t>Many large and frequent talus slopes across landscape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38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57300" lvl="3" indent="0">
              <a:buFont typeface="Arial" panose="020B0604020202020204" pitchFamily="34" charset="0"/>
              <a:buNone/>
            </a:pPr>
            <a:r>
              <a:rPr lang="en-US" sz="3000" dirty="0"/>
              <a:t>Establishing a baseline understanding of bat hibernation leads to better management decisions and provides data to inform better White-Nose Syndrome mitigation efforts if </a:t>
            </a:r>
            <a:r>
              <a:rPr lang="en-US" sz="3000" i="1" dirty="0"/>
              <a:t>P. </a:t>
            </a:r>
            <a:r>
              <a:rPr lang="en-US" sz="3000" i="1" dirty="0" err="1"/>
              <a:t>destructans</a:t>
            </a:r>
            <a:r>
              <a:rPr lang="en-US" sz="3000" i="1" dirty="0"/>
              <a:t> </a:t>
            </a:r>
            <a:r>
              <a:rPr lang="en-US" sz="3000" dirty="0"/>
              <a:t>is found</a:t>
            </a:r>
          </a:p>
          <a:p>
            <a:r>
              <a:rPr lang="en-US" dirty="0"/>
              <a:t>Prevent roost disturbance </a:t>
            </a:r>
          </a:p>
          <a:p>
            <a:r>
              <a:rPr lang="en-US" dirty="0"/>
              <a:t>Also applicable to most Western States and Canada </a:t>
            </a:r>
          </a:p>
          <a:p>
            <a:endParaRPr lang="en-US" dirty="0"/>
          </a:p>
          <a:p>
            <a:r>
              <a:rPr lang="en-US" dirty="0"/>
              <a:t>Emphasize new habitat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C5822D-187A-49BE-99A8-04ED6FA165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77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747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2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96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1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33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3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221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0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0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2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1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9E640F3-45CA-4B14-8DF3-10A55AC95286}" type="datetimeFigureOut">
              <a:rPr lang="en-US" smtClean="0"/>
              <a:t>4/24/2018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FAD1C45-7FFD-432D-BB03-423C686F9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9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F0DD9-F3E9-43CA-AAE6-014C0C3B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9898" y="1952787"/>
            <a:ext cx="10669292" cy="187839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WHERE DO ALL THE BATS GO IN THE WINTER? 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dirty="0">
                <a:latin typeface="Gill Sans MT" panose="020B0502020104020203" pitchFamily="34" charset="0"/>
              </a:rPr>
              <a:t>DO BATS HIBERNATE IN TALUS SLOPES?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40E90B-D0A1-4BD0-BADE-22C69FFEE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104574"/>
            <a:ext cx="6801612" cy="1239894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450"/>
              </a:spcBef>
            </a:pPr>
            <a:r>
              <a:rPr lang="en-US" sz="2300" dirty="0"/>
              <a:t>Sarah M Gaulke*, University of Montana Wildlife Biology</a:t>
            </a:r>
          </a:p>
          <a:p>
            <a:pPr>
              <a:spcBef>
                <a:spcPts val="450"/>
              </a:spcBef>
            </a:pPr>
            <a:r>
              <a:rPr lang="en-US" sz="2300" dirty="0"/>
              <a:t>UMCUR- 4/27/2018</a:t>
            </a:r>
          </a:p>
          <a:p>
            <a:pPr>
              <a:spcBef>
                <a:spcPts val="450"/>
              </a:spcBef>
            </a:pPr>
            <a:r>
              <a:rPr lang="en-US" sz="1500" dirty="0"/>
              <a:t>Dan A </a:t>
            </a:r>
            <a:r>
              <a:rPr lang="en-US" sz="1500" dirty="0" err="1"/>
              <a:t>Bachen</a:t>
            </a:r>
            <a:r>
              <a:rPr lang="en-US" sz="1500" dirty="0"/>
              <a:t>, Montana Natural Heritage Program</a:t>
            </a:r>
          </a:p>
          <a:p>
            <a:pPr>
              <a:spcBef>
                <a:spcPts val="450"/>
              </a:spcBef>
            </a:pPr>
            <a:r>
              <a:rPr lang="en-US" sz="1500" dirty="0"/>
              <a:t>Erick P Greene, University of Montana Wildlife Biology</a:t>
            </a:r>
          </a:p>
          <a:p>
            <a:pPr>
              <a:spcBef>
                <a:spcPts val="450"/>
              </a:spcBef>
            </a:pPr>
            <a:r>
              <a:rPr lang="en-US" sz="1500" dirty="0"/>
              <a:t>Alexis L McEwan, Montana Natural Heritage Program</a:t>
            </a:r>
            <a:endParaRPr lang="en-US" sz="3500" dirty="0"/>
          </a:p>
          <a:p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03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B58D3-AAD6-43DB-AD54-2E106D588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639223"/>
            <a:ext cx="7729728" cy="1188720"/>
          </a:xfrm>
        </p:spPr>
        <p:txBody>
          <a:bodyPr/>
          <a:lstStyle/>
          <a:p>
            <a:r>
              <a:rPr lang="en-US" dirty="0"/>
              <a:t>Winter data collection – Feb 7</a:t>
            </a:r>
          </a:p>
        </p:txBody>
      </p:sp>
      <p:pic>
        <p:nvPicPr>
          <p:cNvPr id="5" name="Picture 4" descr="A pile of snow&#10;&#10;Description generated with high confidence">
            <a:extLst>
              <a:ext uri="{FF2B5EF4-FFF2-40B4-BE49-F238E27FC236}">
                <a16:creationId xmlns:a16="http://schemas.microsoft.com/office/drawing/2014/main" id="{2B7E92F7-A336-464E-826A-3A50C8F7F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30" y="2216256"/>
            <a:ext cx="5744706" cy="4308530"/>
          </a:xfrm>
          <a:prstGeom prst="rect">
            <a:avLst/>
          </a:prstGeom>
        </p:spPr>
      </p:pic>
      <p:pic>
        <p:nvPicPr>
          <p:cNvPr id="7" name="Picture 6" descr="A close up of a rock wall&#10;&#10;Description generated with very high confidence">
            <a:extLst>
              <a:ext uri="{FF2B5EF4-FFF2-40B4-BE49-F238E27FC236}">
                <a16:creationId xmlns:a16="http://schemas.microsoft.com/office/drawing/2014/main" id="{182F8051-507A-47DC-8F97-5D76475A0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22" y="2239503"/>
            <a:ext cx="5742432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2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4BA57-96C9-4F2D-9106-29041619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43281"/>
            <a:ext cx="7729728" cy="1188720"/>
          </a:xfrm>
        </p:spPr>
        <p:txBody>
          <a:bodyPr/>
          <a:lstStyle/>
          <a:p>
            <a:r>
              <a:rPr lang="en-US" dirty="0"/>
              <a:t>Winter Data Collection – Feb 10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0D5D62-BD54-49EF-8716-842BBDFFB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14" y="2041137"/>
            <a:ext cx="5742432" cy="43047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D9B33B3-DF3C-4B20-863A-01EF553DFB07}"/>
              </a:ext>
            </a:extLst>
          </p:cNvPr>
          <p:cNvSpPr/>
          <p:nvPr/>
        </p:nvSpPr>
        <p:spPr>
          <a:xfrm>
            <a:off x="3256547" y="3753852"/>
            <a:ext cx="609600" cy="5454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ile of snow&#10;&#10;Description generated with very high confidence">
            <a:extLst>
              <a:ext uri="{FF2B5EF4-FFF2-40B4-BE49-F238E27FC236}">
                <a16:creationId xmlns:a16="http://schemas.microsoft.com/office/drawing/2014/main" id="{307C285F-9AF1-4941-B315-2402B4F29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55" y="2053388"/>
            <a:ext cx="5742432" cy="43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3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45D0-824A-4FE6-A7FB-3D6173E6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6968" y="274881"/>
            <a:ext cx="7729728" cy="1188720"/>
          </a:xfrm>
        </p:spPr>
        <p:txBody>
          <a:bodyPr/>
          <a:lstStyle/>
          <a:p>
            <a:r>
              <a:rPr lang="en-US" dirty="0"/>
              <a:t>Winter Data Collection – Feb 19 </a:t>
            </a:r>
          </a:p>
        </p:txBody>
      </p:sp>
      <p:pic>
        <p:nvPicPr>
          <p:cNvPr id="5" name="Content Placeholder 4" descr="A picture containing snow, nature&#10;&#10;Description generated with very high confidence">
            <a:extLst>
              <a:ext uri="{FF2B5EF4-FFF2-40B4-BE49-F238E27FC236}">
                <a16:creationId xmlns:a16="http://schemas.microsoft.com/office/drawing/2014/main" id="{69F7844B-C684-461C-BD83-BB5B7DEB95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8906" y="2206909"/>
            <a:ext cx="5016083" cy="3762062"/>
          </a:xfrm>
        </p:spPr>
      </p:pic>
      <p:pic>
        <p:nvPicPr>
          <p:cNvPr id="7" name="Picture 6" descr="A pile of snow&#10;&#10;Description generated with very high confidence">
            <a:extLst>
              <a:ext uri="{FF2B5EF4-FFF2-40B4-BE49-F238E27FC236}">
                <a16:creationId xmlns:a16="http://schemas.microsoft.com/office/drawing/2014/main" id="{2B888D17-453A-4A77-B049-B88987A72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5836" y="2214535"/>
            <a:ext cx="5010910" cy="375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281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83079-BCC6-4C5B-94BA-C31E70F69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itle 14">
            <a:extLst>
              <a:ext uri="{FF2B5EF4-FFF2-40B4-BE49-F238E27FC236}">
                <a16:creationId xmlns:a16="http://schemas.microsoft.com/office/drawing/2014/main" id="{B1BD1CCF-2F3D-4117-BF51-A8657FEF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356" y="166776"/>
            <a:ext cx="6012603" cy="941796"/>
          </a:xfrm>
          <a:solidFill>
            <a:srgbClr val="FFFFFF">
              <a:alpha val="80000"/>
            </a:srgbClr>
          </a:solidFill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kern="1200" cap="all" spc="200" baseline="0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Echolocation Call Data</a:t>
            </a:r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11945C70-F972-4554-9F93-492928E10217}"/>
              </a:ext>
            </a:extLst>
          </p:cNvPr>
          <p:cNvSpPr/>
          <p:nvPr/>
        </p:nvSpPr>
        <p:spPr>
          <a:xfrm>
            <a:off x="619932" y="3440624"/>
            <a:ext cx="464949" cy="557939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A2392B5F-DA24-4EDF-812D-61FD00FE477F}"/>
              </a:ext>
            </a:extLst>
          </p:cNvPr>
          <p:cNvSpPr/>
          <p:nvPr/>
        </p:nvSpPr>
        <p:spPr>
          <a:xfrm>
            <a:off x="588936" y="4541003"/>
            <a:ext cx="511444" cy="557939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3218FD-3303-40C6-917B-D7E3D25B48D2}"/>
              </a:ext>
            </a:extLst>
          </p:cNvPr>
          <p:cNvSpPr txBox="1"/>
          <p:nvPr/>
        </p:nvSpPr>
        <p:spPr>
          <a:xfrm>
            <a:off x="8741045" y="1286359"/>
            <a:ext cx="2820691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1. 	Number of Calls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2. 	Timing of Calls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3. 	Frequency of Calls </a:t>
            </a:r>
          </a:p>
        </p:txBody>
      </p:sp>
    </p:spTree>
    <p:extLst>
      <p:ext uri="{BB962C8B-B14F-4D97-AF65-F5344CB8AC3E}">
        <p14:creationId xmlns:p14="http://schemas.microsoft.com/office/powerpoint/2010/main" val="24538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cage&#10;&#10;Description generated with high confidence">
            <a:extLst>
              <a:ext uri="{FF2B5EF4-FFF2-40B4-BE49-F238E27FC236}">
                <a16:creationId xmlns:a16="http://schemas.microsoft.com/office/drawing/2014/main" id="{9ED4A8E8-F7B0-41A4-AB9B-D4636E145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1" r="9091" b="4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70E44F7-1AE7-45C1-BB2F-447BC47EA0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68068" y="4880568"/>
            <a:ext cx="8055864" cy="106070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85DDB-F46C-43E7-AB13-D55906F55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045160"/>
            <a:ext cx="7729728" cy="731520"/>
          </a:xfrm>
          <a:solidFill>
            <a:srgbClr val="000000">
              <a:alpha val="70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Results: Detectors are finicky </a:t>
            </a:r>
          </a:p>
        </p:txBody>
      </p:sp>
    </p:spTree>
    <p:extLst>
      <p:ext uri="{BB962C8B-B14F-4D97-AF65-F5344CB8AC3E}">
        <p14:creationId xmlns:p14="http://schemas.microsoft.com/office/powerpoint/2010/main" val="1942232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19501C6-F015-4273-AF88-E0F6C85389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A677DB7-5829-45BD-9754-5EC484CC42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586924-3CD4-4F4A-ADE9-9463EC1C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800"/>
              <a:t>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5811E-E48B-4518-B84C-32DE03AAB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0273" y="4326040"/>
            <a:ext cx="3026109" cy="123989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Bats are active over talus slopes!</a:t>
            </a:r>
          </a:p>
          <a:p>
            <a:pPr marL="285750" indent="-285750" algn="l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Shows fall swarming behavior</a:t>
            </a:r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BAB6575-A3D4-4EF2-BB4D-2FE8B9CF0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04" y="1050878"/>
            <a:ext cx="7397094" cy="46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7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19501C6-F015-4273-AF88-E0F6C85389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677DB7-5829-45BD-9754-5EC484CC425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69E4594-80C2-4DA1-8792-73D1979FA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16" y="482697"/>
            <a:ext cx="7351084" cy="5439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DA64-27FE-436C-9235-B3BDD0434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800" dirty="0"/>
              <a:t>Winter Months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B2627-86D9-4F8F-A7F0-7AA3F150B27F}"/>
              </a:ext>
            </a:extLst>
          </p:cNvPr>
          <p:cNvSpPr txBox="1"/>
          <p:nvPr/>
        </p:nvSpPr>
        <p:spPr>
          <a:xfrm>
            <a:off x="808383" y="4333461"/>
            <a:ext cx="30347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Bats are active over talus in the winter!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Both 20 and 40 kHz bats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Predominantly at dusk, but also in the middle of the night </a:t>
            </a:r>
          </a:p>
        </p:txBody>
      </p:sp>
    </p:spTree>
    <p:extLst>
      <p:ext uri="{BB962C8B-B14F-4D97-AF65-F5344CB8AC3E}">
        <p14:creationId xmlns:p14="http://schemas.microsoft.com/office/powerpoint/2010/main" val="1000668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ound, floor, indoor&#10;&#10;Description generated with high confidence">
            <a:extLst>
              <a:ext uri="{FF2B5EF4-FFF2-40B4-BE49-F238E27FC236}">
                <a16:creationId xmlns:a16="http://schemas.microsoft.com/office/drawing/2014/main" id="{59AF7BBE-76D2-4BA1-9AC4-F0DFD10501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983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E1D4842-F208-47E0-A3A4-6469A9F045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DDB751-B64E-425A-A94C-39B11BA463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1614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B385BD-C3D8-453B-8663-124F11729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prstGeom prst="ellipse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vert="horz" lIns="182880" tIns="182880" rIns="182880" bIns="182880" rtlCol="0">
            <a:normAutofit/>
          </a:bodyPr>
          <a:lstStyle/>
          <a:p>
            <a:r>
              <a:rPr lang="en-US" kern="1200" cap="all" spc="200" baseline="0" dirty="0">
                <a:latin typeface="+mj-lt"/>
                <a:ea typeface="+mj-ea"/>
                <a:cs typeface="+mj-cs"/>
              </a:rPr>
              <a:t>implications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Better bat management in Western states and Canada </a:t>
            </a:r>
          </a:p>
          <a:p>
            <a:r>
              <a:rPr lang="en-US">
                <a:solidFill>
                  <a:srgbClr val="FFFFFF"/>
                </a:solidFill>
              </a:rPr>
              <a:t>Base line understanding of Montana’s bats</a:t>
            </a:r>
          </a:p>
          <a:p>
            <a:r>
              <a:rPr lang="en-US">
                <a:solidFill>
                  <a:srgbClr val="FFFFFF"/>
                </a:solidFill>
              </a:rPr>
              <a:t>Assess and mitigate White Nose Syndrome </a:t>
            </a:r>
          </a:p>
        </p:txBody>
      </p:sp>
    </p:spTree>
    <p:extLst>
      <p:ext uri="{BB962C8B-B14F-4D97-AF65-F5344CB8AC3E}">
        <p14:creationId xmlns:p14="http://schemas.microsoft.com/office/powerpoint/2010/main" val="205384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465D-BBD5-44FB-947F-2E639581E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EAA7C-5717-4A10-8F8E-67C64FEE4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797" y="2638044"/>
            <a:ext cx="4495128" cy="3101983"/>
          </a:xfrm>
        </p:spPr>
        <p:txBody>
          <a:bodyPr>
            <a:normAutofit/>
          </a:bodyPr>
          <a:lstStyle/>
          <a:p>
            <a:r>
              <a:rPr lang="en-US" sz="2400" dirty="0"/>
              <a:t>Dan </a:t>
            </a:r>
            <a:r>
              <a:rPr lang="en-US" sz="2400" dirty="0" err="1"/>
              <a:t>Bachen</a:t>
            </a:r>
            <a:r>
              <a:rPr lang="en-US" sz="2400" dirty="0"/>
              <a:t>  </a:t>
            </a:r>
          </a:p>
          <a:p>
            <a:r>
              <a:rPr lang="en-US" sz="2400" dirty="0"/>
              <a:t>Erick Greene</a:t>
            </a:r>
          </a:p>
          <a:p>
            <a:r>
              <a:rPr lang="en-US" sz="2400" dirty="0"/>
              <a:t>Alexis McEwan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54A87A-61DA-440C-9FCA-073F38137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487" y="2254728"/>
            <a:ext cx="4749654" cy="1588852"/>
          </a:xfrm>
          <a:prstGeom prst="rect">
            <a:avLst/>
          </a:prstGeom>
        </p:spPr>
      </p:pic>
      <p:pic>
        <p:nvPicPr>
          <p:cNvPr id="1026" name="Picture 2" descr="Image result for five valleys audubon logo">
            <a:extLst>
              <a:ext uri="{FF2B5EF4-FFF2-40B4-BE49-F238E27FC236}">
                <a16:creationId xmlns:a16="http://schemas.microsoft.com/office/drawing/2014/main" id="{2DA5AC9D-8024-471F-AD2D-0255235E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605" y="4005905"/>
            <a:ext cx="4326572" cy="199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1DBA74-0B1F-40A8-BA9F-F623DCA7E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545" y="5736041"/>
            <a:ext cx="5511262" cy="841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FB7DA7-5C10-4035-AD98-A197E1601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2556" y="4031838"/>
            <a:ext cx="3177151" cy="11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59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7FF834-B204-4967-8D47-8BB36EAF0E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80A22D-61EA-43E3-BD94-3E39CF90216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with a mountain in the snow&#10;&#10;Description generated with very high confidence">
            <a:extLst>
              <a:ext uri="{FF2B5EF4-FFF2-40B4-BE49-F238E27FC236}">
                <a16:creationId xmlns:a16="http://schemas.microsoft.com/office/drawing/2014/main" id="{80798956-D29F-4BD6-AED1-1AD4DB0E0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67" y="1075718"/>
            <a:ext cx="10921466" cy="24300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505614-24D1-484D-8C83-FFCA5635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975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ittle brown bat">
            <a:extLst>
              <a:ext uri="{FF2B5EF4-FFF2-40B4-BE49-F238E27FC236}">
                <a16:creationId xmlns:a16="http://schemas.microsoft.com/office/drawing/2014/main" id="{272E7A50-D060-4803-A01E-E68B18B0C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7"/>
          <a:stretch/>
        </p:blipFill>
        <p:spPr bwMode="auto">
          <a:xfrm>
            <a:off x="8265223" y="0"/>
            <a:ext cx="3926777" cy="3356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CBB6E8-2C2C-4E2F-8819-1B6F01D6A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49"/>
            <a:ext cx="2619375" cy="1743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4928B5-9746-4C1A-8961-A4BEE301C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14" y="1714070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 dirty="0"/>
              <a:t>Significance of bats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70610E-4D68-426C-977D-90CB884AA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14" y="3343281"/>
            <a:ext cx="4486656" cy="325525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Pest control &amp; nutrient dispersal </a:t>
            </a:r>
          </a:p>
          <a:p>
            <a:pPr algn="ctr"/>
            <a:r>
              <a:rPr lang="en-US" dirty="0"/>
              <a:t>Use echolocation for navigation &amp; food</a:t>
            </a:r>
          </a:p>
          <a:p>
            <a:pPr algn="ctr"/>
            <a:r>
              <a:rPr lang="en-US" dirty="0"/>
              <a:t>15 bat species in Montana</a:t>
            </a:r>
          </a:p>
          <a:p>
            <a:pPr algn="ctr"/>
            <a:r>
              <a:rPr lang="en-US" dirty="0"/>
              <a:t>At risk from White Nose Syndrome </a:t>
            </a:r>
          </a:p>
          <a:p>
            <a:pPr algn="ctr"/>
            <a:endParaRPr lang="en-US" dirty="0"/>
          </a:p>
        </p:txBody>
      </p:sp>
      <p:pic>
        <p:nvPicPr>
          <p:cNvPr id="1030" name="Picture 6" descr="https://cdn.thinglink.me/api/image/713183109985599489/1240/10/scaletowidth">
            <a:extLst>
              <a:ext uri="{FF2B5EF4-FFF2-40B4-BE49-F238E27FC236}">
                <a16:creationId xmlns:a16="http://schemas.microsoft.com/office/drawing/2014/main" id="{8E1D3F90-D8B0-4870-85D5-3DC9FD757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22220" r="15346" b="27560"/>
          <a:stretch/>
        </p:blipFill>
        <p:spPr bwMode="auto">
          <a:xfrm>
            <a:off x="5594885" y="3261753"/>
            <a:ext cx="6540284" cy="3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5A1637-5DB0-42FA-8BC5-F458A5A2ED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3268" y="15498"/>
            <a:ext cx="2375438" cy="178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82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CD3F51F-E0F2-41F0-9EAD-111C87DFF5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ABED2B-A25E-40CF-A325-ACC5300FA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9" y="120255"/>
            <a:ext cx="4824296" cy="3111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5F4C30-774D-4ED3-AA73-C9AA0959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White Nose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862EE-F7E8-4E7B-BDC9-CC9A8EA1E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Fungus: </a:t>
            </a:r>
            <a:r>
              <a:rPr lang="en-US" i="1" dirty="0">
                <a:solidFill>
                  <a:schemeClr val="bg1"/>
                </a:solidFill>
              </a:rPr>
              <a:t>Pseudogymnoascus </a:t>
            </a:r>
            <a:r>
              <a:rPr lang="en-US" i="1" dirty="0" err="1">
                <a:solidFill>
                  <a:schemeClr val="bg1"/>
                </a:solidFill>
              </a:rPr>
              <a:t>destructans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Reduces fat stores during winter until death 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Found 650km away in Washington   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Need to record a baseline of activity before the disease hits</a:t>
            </a:r>
          </a:p>
        </p:txBody>
      </p:sp>
      <p:pic>
        <p:nvPicPr>
          <p:cNvPr id="1026" name="Picture 2" descr="Updated white-nose syndrome map April 8, 2018">
            <a:extLst>
              <a:ext uri="{FF2B5EF4-FFF2-40B4-BE49-F238E27FC236}">
                <a16:creationId xmlns:a16="http://schemas.microsoft.com/office/drawing/2014/main" id="{4E53F2C7-4049-4484-9889-ECF73A451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0" t="7444" r="5742" b="10151"/>
          <a:stretch/>
        </p:blipFill>
        <p:spPr bwMode="auto">
          <a:xfrm>
            <a:off x="154748" y="3277771"/>
            <a:ext cx="4934193" cy="350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99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generated with high confidence">
            <a:extLst>
              <a:ext uri="{FF2B5EF4-FFF2-40B4-BE49-F238E27FC236}">
                <a16:creationId xmlns:a16="http://schemas.microsoft.com/office/drawing/2014/main" id="{0BC0A1D2-3006-412C-82F4-9D354B42D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0" r="3" b="5278"/>
          <a:stretch/>
        </p:blipFill>
        <p:spPr>
          <a:xfrm>
            <a:off x="20" y="3429001"/>
            <a:ext cx="5315041" cy="3429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E1D4842-F208-47E0-A3A4-6469A9F0459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5061" y="-2"/>
            <a:ext cx="6876939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animal&#10;&#10;Description generated with high confidence">
            <a:extLst>
              <a:ext uri="{FF2B5EF4-FFF2-40B4-BE49-F238E27FC236}">
                <a16:creationId xmlns:a16="http://schemas.microsoft.com/office/drawing/2014/main" id="{86B5881E-188F-4A9B-89C5-DC8E4440B3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7838"/>
          <a:stretch/>
        </p:blipFill>
        <p:spPr>
          <a:xfrm>
            <a:off x="20" y="-2"/>
            <a:ext cx="5315041" cy="3429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3D5D7-1EA1-4788-96D5-DD2DCC52D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732" y="1290025"/>
            <a:ext cx="5291327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/>
              <a:t>BAT Roosting &amp; hibernation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29BCA-C213-417C-A9FC-C106BF6F6D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732" y="2858703"/>
            <a:ext cx="5285791" cy="30425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Roost communally in East Coast </a:t>
            </a:r>
          </a:p>
          <a:p>
            <a:r>
              <a:rPr lang="en-US" dirty="0">
                <a:solidFill>
                  <a:schemeClr val="bg1"/>
                </a:solidFill>
              </a:rPr>
              <a:t>Roost individually or small communities in West Coast</a:t>
            </a:r>
          </a:p>
          <a:p>
            <a:r>
              <a:rPr lang="en-US" dirty="0">
                <a:solidFill>
                  <a:schemeClr val="bg1"/>
                </a:solidFill>
              </a:rPr>
              <a:t>Only know where 4,000 bats hibernate in MT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F61F1E-FD82-48BE-B4E3-EA77557FD8CB}"/>
              </a:ext>
            </a:extLst>
          </p:cNvPr>
          <p:cNvCxnSpPr>
            <a:cxnSpLocks/>
          </p:cNvCxnSpPr>
          <p:nvPr/>
        </p:nvCxnSpPr>
        <p:spPr>
          <a:xfrm flipV="1">
            <a:off x="387457" y="5408910"/>
            <a:ext cx="309965" cy="75941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41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28A9A6DD-7950-4A1C-81CC-156FD90BA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7" b="245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D3ACBFD-8F6B-4EA6-ADFE-98F2378B8D22}"/>
              </a:ext>
            </a:extLst>
          </p:cNvPr>
          <p:cNvGrpSpPr/>
          <p:nvPr/>
        </p:nvGrpSpPr>
        <p:grpSpPr>
          <a:xfrm>
            <a:off x="0" y="484022"/>
            <a:ext cx="12082944" cy="6373978"/>
            <a:chOff x="0" y="484022"/>
            <a:chExt cx="12082944" cy="6373978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E7F8F5-EC23-4B63-9A06-6F3FF2F0307F}"/>
                </a:ext>
              </a:extLst>
            </p:cNvPr>
            <p:cNvSpPr/>
            <p:nvPr/>
          </p:nvSpPr>
          <p:spPr>
            <a:xfrm>
              <a:off x="7294536" y="4742481"/>
              <a:ext cx="2340244" cy="2115519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8F4CA6-2433-4D01-AEC5-E8DEBE08A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8032" y="515012"/>
              <a:ext cx="2395936" cy="217036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DCF34D3-6BC1-4A96-AC4E-D8E1EA27C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7008" y="484022"/>
              <a:ext cx="2395936" cy="2170364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1126D3-A8B0-4FB9-9D04-60D825EC0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53207" y="2638286"/>
              <a:ext cx="2473995" cy="217036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D427175-D13E-42C9-AADB-0366A55F1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804474"/>
              <a:ext cx="2395936" cy="205352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689EF44-205F-4AD5-A871-4BDE2DD0C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8032" y="2638280"/>
              <a:ext cx="2395936" cy="21703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EE7BA6-D789-4C4B-AE33-DD193220C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3212" y="496935"/>
              <a:ext cx="2395936" cy="21703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05935F-D98E-4F58-BD35-593F7CF59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71510" y="2607289"/>
              <a:ext cx="2395936" cy="217036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EB70DD-825D-4FD2-92D5-AA3559D23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7082" y="4762500"/>
              <a:ext cx="2395936" cy="20955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F9D7FB-0A07-453E-8B94-2E3AFF2B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7732" y="4743450"/>
              <a:ext cx="2395936" cy="2114550"/>
            </a:xfrm>
            <a:prstGeom prst="rect">
              <a:avLst/>
            </a:prstGeom>
          </p:spPr>
        </p:pic>
      </p:grp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58789922-D24E-4B99-B34E-B613DB7A1DD6}"/>
              </a:ext>
            </a:extLst>
          </p:cNvPr>
          <p:cNvSpPr/>
          <p:nvPr/>
        </p:nvSpPr>
        <p:spPr>
          <a:xfrm>
            <a:off x="6610350" y="685800"/>
            <a:ext cx="495300" cy="4191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CEAC4F-9B88-4F51-99F0-6BE0782C05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856" y="4898878"/>
            <a:ext cx="548688" cy="4511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B8995E-19C0-430C-97C2-DD76FD2A57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1456" y="4879828"/>
            <a:ext cx="548688" cy="451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609BE4-7F06-4FE8-B74C-B3F70CDCF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3762" y="4879828"/>
            <a:ext cx="548688" cy="4511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542798-8753-42B1-9CC0-8DA5103D96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84256" y="612628"/>
            <a:ext cx="548688" cy="451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DBF6D6-8A9B-42FE-825C-9729DE500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356" y="669778"/>
            <a:ext cx="548688" cy="4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4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38FD8-764C-493F-AAC7-8C87C48F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24A52-90DC-4BB1-8585-E380008E27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Identify if bats are active near talus slopes during the winter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Record activity to use as a baseline to assess future impacts of White Nose Syndrome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Assess microclimate variables of talus slopes to identify preferred microclimates</a:t>
            </a:r>
          </a:p>
        </p:txBody>
      </p:sp>
    </p:spTree>
    <p:extLst>
      <p:ext uri="{BB962C8B-B14F-4D97-AF65-F5344CB8AC3E}">
        <p14:creationId xmlns:p14="http://schemas.microsoft.com/office/powerpoint/2010/main" val="2227266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cky path&#10;&#10;Description generated with high confidence">
            <a:extLst>
              <a:ext uri="{FF2B5EF4-FFF2-40B4-BE49-F238E27FC236}">
                <a16:creationId xmlns:a16="http://schemas.microsoft.com/office/drawing/2014/main" id="{AE7921DA-D0D6-477B-818E-B5D622C38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7434"/>
          <a:stretch/>
        </p:blipFill>
        <p:spPr>
          <a:xfrm>
            <a:off x="6096000" y="-96243"/>
            <a:ext cx="6096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3258C7-D687-4BFB-9892-765DF6AC3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4486656" cy="1174991"/>
          </a:xfrm>
        </p:spPr>
        <p:txBody>
          <a:bodyPr>
            <a:normAutofit/>
          </a:bodyPr>
          <a:lstStyle/>
          <a:p>
            <a:r>
              <a:rPr lang="en-US" sz="2400" dirty="0"/>
              <a:t>Talus Slopes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7D36154-26E0-4568-8F7F-DE291696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640692"/>
            <a:ext cx="4486656" cy="3255252"/>
          </a:xfrm>
        </p:spPr>
        <p:txBody>
          <a:bodyPr>
            <a:normAutofit/>
          </a:bodyPr>
          <a:lstStyle/>
          <a:p>
            <a:r>
              <a:rPr lang="en-US" dirty="0"/>
              <a:t>Detections have occurred near talus slopes</a:t>
            </a:r>
          </a:p>
          <a:p>
            <a:r>
              <a:rPr lang="en-US" dirty="0"/>
              <a:t>Similar climates &amp; features to caves</a:t>
            </a:r>
          </a:p>
          <a:p>
            <a:r>
              <a:rPr lang="en-US" dirty="0"/>
              <a:t>Summer Roost Surveys found 42 bats and 39 guano samples</a:t>
            </a:r>
          </a:p>
          <a:p>
            <a:r>
              <a:rPr lang="en-US" dirty="0"/>
              <a:t>Talus can provide suitable summer roosting habitat </a:t>
            </a:r>
          </a:p>
        </p:txBody>
      </p:sp>
    </p:spTree>
    <p:extLst>
      <p:ext uri="{BB962C8B-B14F-4D97-AF65-F5344CB8AC3E}">
        <p14:creationId xmlns:p14="http://schemas.microsoft.com/office/powerpoint/2010/main" val="410738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lose up of a tree&#10;&#10;Description generated with high confidence">
            <a:extLst>
              <a:ext uri="{FF2B5EF4-FFF2-40B4-BE49-F238E27FC236}">
                <a16:creationId xmlns:a16="http://schemas.microsoft.com/office/drawing/2014/main" id="{F646C205-A35A-4FC5-96BA-D48D8EB448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19146" b="-1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9AA3F-BBDB-4F39-8F94-E350B1C60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672" y="591320"/>
            <a:ext cx="4486656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FDC4D-67F6-4D3C-896F-984544A34A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00672" y="2020759"/>
            <a:ext cx="4878040" cy="4643512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 long-term acoustic detectors/recorders from Oct – May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Record 30-min before sun down to 30-min after sun-up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Talus Variables: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Rock Size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Rock Depth (estimate)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Aspect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Air Flow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Temperature &amp; Humidity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HOBO climate monitors inside the talus slopes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41986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B425EE-D75A-4218-A62D-674951BBF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589" y="40708"/>
            <a:ext cx="9062988" cy="681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1359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11196</TotalTime>
  <Words>575</Words>
  <Application>Microsoft Office PowerPoint</Application>
  <PresentationFormat>Widescreen</PresentationFormat>
  <Paragraphs>99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Gill Sans MT</vt:lpstr>
      <vt:lpstr>Parcel</vt:lpstr>
      <vt:lpstr>WHERE DO ALL THE BATS GO IN THE WINTER?  DO BATS HIBERNATE IN TALUS SLOPES?</vt:lpstr>
      <vt:lpstr>Significance of bats</vt:lpstr>
      <vt:lpstr>White Nose Syndrome</vt:lpstr>
      <vt:lpstr>BAT Roosting &amp; hibernation</vt:lpstr>
      <vt:lpstr>PowerPoint Presentation</vt:lpstr>
      <vt:lpstr>Objectives</vt:lpstr>
      <vt:lpstr>Talus Slopes</vt:lpstr>
      <vt:lpstr>Methods</vt:lpstr>
      <vt:lpstr>PowerPoint Presentation</vt:lpstr>
      <vt:lpstr>Winter data collection – Feb 7</vt:lpstr>
      <vt:lpstr>Winter Data Collection – Feb 10 </vt:lpstr>
      <vt:lpstr>Winter Data Collection – Feb 19 </vt:lpstr>
      <vt:lpstr>Echolocation Call Data</vt:lpstr>
      <vt:lpstr>Results: Detectors are finicky </vt:lpstr>
      <vt:lpstr>Results </vt:lpstr>
      <vt:lpstr>Winter Months </vt:lpstr>
      <vt:lpstr>implications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Bat Hibernation in NW Montana</dc:title>
  <dc:creator>sgaulke95@gmail.com</dc:creator>
  <cp:lastModifiedBy>Sarah Gaulke</cp:lastModifiedBy>
  <cp:revision>83</cp:revision>
  <dcterms:created xsi:type="dcterms:W3CDTF">2017-10-15T00:28:01Z</dcterms:created>
  <dcterms:modified xsi:type="dcterms:W3CDTF">2018-04-26T02:59:26Z</dcterms:modified>
</cp:coreProperties>
</file>