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Shape 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5" name="Shape 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algn="l">
              <a:spcBef>
                <a:spcPts val="0"/>
              </a:spcBef>
              <a:spcAft>
                <a:spcPts val="0"/>
              </a:spcAft>
              <a:buNone/>
            </a:pPr>
            <a:r>
              <a:rPr lang="en">
                <a:latin typeface="Times New Roman"/>
                <a:ea typeface="Times New Roman"/>
                <a:cs typeface="Times New Roman"/>
                <a:sym typeface="Times New Roman"/>
              </a:rPr>
              <a:t>                             Emily Gillispie</a:t>
            </a:r>
            <a:endParaRPr>
              <a:latin typeface="Times New Roman"/>
              <a:ea typeface="Times New Roman"/>
              <a:cs typeface="Times New Roman"/>
              <a:sym typeface="Times New Roman"/>
            </a:endParaRPr>
          </a:p>
        </p:txBody>
      </p:sp>
      <p:sp>
        <p:nvSpPr>
          <p:cNvPr id="55" name="Shape 55"/>
          <p:cNvSpPr txBox="1"/>
          <p:nvPr/>
        </p:nvSpPr>
        <p:spPr>
          <a:xfrm>
            <a:off x="0" y="0"/>
            <a:ext cx="9144000" cy="30000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i="1" lang="en" sz="3000">
                <a:solidFill>
                  <a:schemeClr val="accent2"/>
                </a:solidFill>
                <a:latin typeface="Times New Roman"/>
                <a:ea typeface="Times New Roman"/>
                <a:cs typeface="Times New Roman"/>
                <a:sym typeface="Times New Roman"/>
              </a:rPr>
              <a:t>"White Folks Has Everything They Need":</a:t>
            </a:r>
            <a:endParaRPr i="1" sz="3000">
              <a:solidFill>
                <a:schemeClr val="accent2"/>
              </a:solidFill>
              <a:latin typeface="Times New Roman"/>
              <a:ea typeface="Times New Roman"/>
              <a:cs typeface="Times New Roman"/>
              <a:sym typeface="Times New Roman"/>
            </a:endParaRPr>
          </a:p>
          <a:p>
            <a:pPr indent="0" lvl="0" marL="0" rtl="0">
              <a:spcBef>
                <a:spcPts val="0"/>
              </a:spcBef>
              <a:spcAft>
                <a:spcPts val="0"/>
              </a:spcAft>
              <a:buNone/>
            </a:pPr>
            <a:r>
              <a:rPr i="1" lang="en" sz="3000">
                <a:solidFill>
                  <a:schemeClr val="accent2"/>
                </a:solidFill>
                <a:latin typeface="Times New Roman"/>
                <a:ea typeface="Times New Roman"/>
                <a:cs typeface="Times New Roman"/>
                <a:sym typeface="Times New Roman"/>
              </a:rPr>
              <a:t>Diversity and Inclusivity at the University of Montana</a:t>
            </a:r>
            <a:endParaRPr i="1" sz="3000">
              <a:solidFill>
                <a:schemeClr val="accent2"/>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61" name="Shape 6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nSpc>
                <a:spcPct val="200000"/>
              </a:lnSpc>
              <a:spcBef>
                <a:spcPts val="0"/>
              </a:spcBef>
              <a:spcAft>
                <a:spcPts val="0"/>
              </a:spcAft>
              <a:buClr>
                <a:schemeClr val="dk1"/>
              </a:buClr>
              <a:buSzPts val="1100"/>
              <a:buFont typeface="Arial"/>
              <a:buNone/>
            </a:pPr>
            <a:r>
              <a:t/>
            </a:r>
            <a:endParaRPr>
              <a:solidFill>
                <a:schemeClr val="dk1"/>
              </a:solidFill>
              <a:latin typeface="Times New Roman"/>
              <a:ea typeface="Times New Roman"/>
              <a:cs typeface="Times New Roman"/>
              <a:sym typeface="Times New Roman"/>
            </a:endParaRPr>
          </a:p>
          <a:p>
            <a:pPr indent="0" lvl="0" marL="0" rtl="0">
              <a:lnSpc>
                <a:spcPct val="200000"/>
              </a:lnSpc>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How the University has been both successful and unsuccessful in reflecting a specific stance toward, responsibility for, and engagement with issues of diversity?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latin typeface="Times New Roman"/>
                <a:ea typeface="Times New Roman"/>
                <a:cs typeface="Times New Roman"/>
                <a:sym typeface="Times New Roman"/>
              </a:rPr>
              <a:t>How </a:t>
            </a:r>
            <a:r>
              <a:rPr lang="en">
                <a:latin typeface="Times New Roman"/>
                <a:ea typeface="Times New Roman"/>
                <a:cs typeface="Times New Roman"/>
                <a:sym typeface="Times New Roman"/>
              </a:rPr>
              <a:t>diversity</a:t>
            </a:r>
            <a:r>
              <a:rPr lang="en">
                <a:latin typeface="Times New Roman"/>
                <a:ea typeface="Times New Roman"/>
                <a:cs typeface="Times New Roman"/>
                <a:sym typeface="Times New Roman"/>
              </a:rPr>
              <a:t> was mentioned on department websites</a:t>
            </a:r>
            <a:endParaRPr>
              <a:latin typeface="Times New Roman"/>
              <a:ea typeface="Times New Roman"/>
              <a:cs typeface="Times New Roman"/>
              <a:sym typeface="Times New Roman"/>
            </a:endParaRPr>
          </a:p>
        </p:txBody>
      </p:sp>
      <p:sp>
        <p:nvSpPr>
          <p:cNvPr id="67" name="Shape 67"/>
          <p:cNvSpPr txBox="1"/>
          <p:nvPr>
            <p:ph idx="1" type="body"/>
          </p:nvPr>
        </p:nvSpPr>
        <p:spPr>
          <a:xfrm>
            <a:off x="1031650" y="1385350"/>
            <a:ext cx="7269000" cy="31836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t/>
            </a:r>
            <a:endParaRPr/>
          </a:p>
        </p:txBody>
      </p:sp>
      <p:pic>
        <p:nvPicPr>
          <p:cNvPr id="68" name="Shape 68" title="Department websites and how diversity was mentioned "/>
          <p:cNvPicPr preferRelativeResize="0"/>
          <p:nvPr/>
        </p:nvPicPr>
        <p:blipFill>
          <a:blip r:embed="rId3">
            <a:alphaModFix/>
          </a:blip>
          <a:stretch>
            <a:fillRect/>
          </a:stretch>
        </p:blipFill>
        <p:spPr>
          <a:xfrm>
            <a:off x="1108563" y="1071556"/>
            <a:ext cx="7115175" cy="407193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Shape 7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latin typeface="Times New Roman"/>
                <a:ea typeface="Times New Roman"/>
                <a:cs typeface="Times New Roman"/>
                <a:sym typeface="Times New Roman"/>
              </a:rPr>
              <a:t>APASP reports and </a:t>
            </a:r>
            <a:r>
              <a:rPr lang="en">
                <a:latin typeface="Times New Roman"/>
                <a:ea typeface="Times New Roman"/>
                <a:cs typeface="Times New Roman"/>
                <a:sym typeface="Times New Roman"/>
              </a:rPr>
              <a:t>diversity</a:t>
            </a:r>
            <a:endParaRPr>
              <a:latin typeface="Times New Roman"/>
              <a:ea typeface="Times New Roman"/>
              <a:cs typeface="Times New Roman"/>
              <a:sym typeface="Times New Roman"/>
            </a:endParaRPr>
          </a:p>
        </p:txBody>
      </p:sp>
      <p:sp>
        <p:nvSpPr>
          <p:cNvPr id="74" name="Shape 7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t/>
            </a:r>
            <a:endParaRPr/>
          </a:p>
        </p:txBody>
      </p:sp>
      <p:pic>
        <p:nvPicPr>
          <p:cNvPr id="75" name="Shape 75" title="ASPAM reports and diversity"/>
          <p:cNvPicPr preferRelativeResize="0"/>
          <p:nvPr/>
        </p:nvPicPr>
        <p:blipFill>
          <a:blip r:embed="rId3">
            <a:alphaModFix/>
          </a:blip>
          <a:stretch>
            <a:fillRect/>
          </a:stretch>
        </p:blipFill>
        <p:spPr>
          <a:xfrm>
            <a:off x="1457325" y="1017731"/>
            <a:ext cx="6229350" cy="407193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Shape 8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latin typeface="Times New Roman"/>
                <a:ea typeface="Times New Roman"/>
                <a:cs typeface="Times New Roman"/>
                <a:sym typeface="Times New Roman"/>
              </a:rPr>
              <a:t>President lecture series </a:t>
            </a:r>
            <a:r>
              <a:rPr lang="en">
                <a:latin typeface="Times New Roman"/>
                <a:ea typeface="Times New Roman"/>
                <a:cs typeface="Times New Roman"/>
                <a:sym typeface="Times New Roman"/>
              </a:rPr>
              <a:t>demographics</a:t>
            </a:r>
            <a:r>
              <a:rPr lang="en">
                <a:latin typeface="Times New Roman"/>
                <a:ea typeface="Times New Roman"/>
                <a:cs typeface="Times New Roman"/>
                <a:sym typeface="Times New Roman"/>
              </a:rPr>
              <a:t> </a:t>
            </a:r>
            <a:endParaRPr>
              <a:latin typeface="Times New Roman"/>
              <a:ea typeface="Times New Roman"/>
              <a:cs typeface="Times New Roman"/>
              <a:sym typeface="Times New Roman"/>
            </a:endParaRPr>
          </a:p>
        </p:txBody>
      </p:sp>
      <p:sp>
        <p:nvSpPr>
          <p:cNvPr id="81" name="Shape 8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t/>
            </a:r>
            <a:endParaRPr/>
          </a:p>
        </p:txBody>
      </p:sp>
      <p:pic>
        <p:nvPicPr>
          <p:cNvPr id="82" name="Shape 82" title="President lecture series speakers"/>
          <p:cNvPicPr preferRelativeResize="0"/>
          <p:nvPr/>
        </p:nvPicPr>
        <p:blipFill>
          <a:blip r:embed="rId3">
            <a:alphaModFix/>
          </a:blip>
          <a:stretch>
            <a:fillRect/>
          </a:stretch>
        </p:blipFill>
        <p:spPr>
          <a:xfrm>
            <a:off x="1457325" y="1071556"/>
            <a:ext cx="6229350" cy="407193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Shape 8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88" name="Shape 8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latin typeface="Times New Roman"/>
              <a:ea typeface="Times New Roman"/>
              <a:cs typeface="Times New Roman"/>
              <a:sym typeface="Times New Roman"/>
            </a:endParaRPr>
          </a:p>
          <a:p>
            <a:pPr indent="0" lvl="0" marL="0">
              <a:spcBef>
                <a:spcPts val="1600"/>
              </a:spcBef>
              <a:spcAft>
                <a:spcPts val="0"/>
              </a:spcAft>
              <a:buNone/>
            </a:pPr>
            <a:r>
              <a:t/>
            </a:r>
            <a:endParaRPr>
              <a:latin typeface="Times New Roman"/>
              <a:ea typeface="Times New Roman"/>
              <a:cs typeface="Times New Roman"/>
              <a:sym typeface="Times New Roman"/>
            </a:endParaRPr>
          </a:p>
          <a:p>
            <a:pPr indent="0" lvl="0" marL="0">
              <a:spcBef>
                <a:spcPts val="1600"/>
              </a:spcBef>
              <a:spcAft>
                <a:spcPts val="1600"/>
              </a:spcAft>
              <a:buNone/>
            </a:pPr>
            <a:r>
              <a:rPr lang="en">
                <a:latin typeface="Times New Roman"/>
                <a:ea typeface="Times New Roman"/>
                <a:cs typeface="Times New Roman"/>
                <a:sym typeface="Times New Roman"/>
              </a:rPr>
              <a:t>“We are a community </a:t>
            </a:r>
            <a:r>
              <a:rPr lang="en">
                <a:latin typeface="Times New Roman"/>
                <a:ea typeface="Times New Roman"/>
                <a:cs typeface="Times New Roman"/>
                <a:sym typeface="Times New Roman"/>
              </a:rPr>
              <a:t>committed</a:t>
            </a:r>
            <a:r>
              <a:rPr lang="en">
                <a:latin typeface="Times New Roman"/>
                <a:ea typeface="Times New Roman"/>
                <a:cs typeface="Times New Roman"/>
                <a:sym typeface="Times New Roman"/>
              </a:rPr>
              <a:t> to seeking and </a:t>
            </a:r>
            <a:r>
              <a:rPr lang="en">
                <a:latin typeface="Times New Roman"/>
                <a:ea typeface="Times New Roman"/>
                <a:cs typeface="Times New Roman"/>
                <a:sym typeface="Times New Roman"/>
              </a:rPr>
              <a:t>celebrating</a:t>
            </a:r>
            <a:r>
              <a:rPr lang="en">
                <a:latin typeface="Times New Roman"/>
                <a:ea typeface="Times New Roman"/>
                <a:cs typeface="Times New Roman"/>
                <a:sym typeface="Times New Roman"/>
              </a:rPr>
              <a:t> </a:t>
            </a:r>
            <a:r>
              <a:rPr lang="en">
                <a:latin typeface="Times New Roman"/>
                <a:ea typeface="Times New Roman"/>
                <a:cs typeface="Times New Roman"/>
                <a:sym typeface="Times New Roman"/>
              </a:rPr>
              <a:t>diversity</a:t>
            </a:r>
            <a:r>
              <a:rPr lang="en">
                <a:latin typeface="Times New Roman"/>
                <a:ea typeface="Times New Roman"/>
                <a:cs typeface="Times New Roman"/>
                <a:sym typeface="Times New Roman"/>
              </a:rPr>
              <a:t> and to supporting the growth and </a:t>
            </a:r>
            <a:r>
              <a:rPr lang="en">
                <a:latin typeface="Times New Roman"/>
                <a:ea typeface="Times New Roman"/>
                <a:cs typeface="Times New Roman"/>
                <a:sym typeface="Times New Roman"/>
              </a:rPr>
              <a:t>development</a:t>
            </a:r>
            <a:r>
              <a:rPr lang="en">
                <a:latin typeface="Times New Roman"/>
                <a:ea typeface="Times New Roman"/>
                <a:cs typeface="Times New Roman"/>
                <a:sym typeface="Times New Roman"/>
              </a:rPr>
              <a:t> of people from all backgrounds and all walks of life.” </a:t>
            </a:r>
            <a:endParaRPr>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94" name="Shape 94"/>
          <p:cNvSpPr txBox="1"/>
          <p:nvPr>
            <p:ph idx="1" type="body"/>
          </p:nvPr>
        </p:nvSpPr>
        <p:spPr>
          <a:xfrm>
            <a:off x="230075" y="124772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solidFill>
                <a:srgbClr val="3B3E41"/>
              </a:solidFill>
              <a:highlight>
                <a:srgbClr val="FFFFFF"/>
              </a:highlight>
              <a:latin typeface="Times New Roman"/>
              <a:ea typeface="Times New Roman"/>
              <a:cs typeface="Times New Roman"/>
              <a:sym typeface="Times New Roman"/>
            </a:endParaRPr>
          </a:p>
          <a:p>
            <a:pPr indent="0" lvl="0" marL="0">
              <a:spcBef>
                <a:spcPts val="1600"/>
              </a:spcBef>
              <a:spcAft>
                <a:spcPts val="0"/>
              </a:spcAft>
              <a:buNone/>
            </a:pPr>
            <a:r>
              <a:rPr lang="en">
                <a:solidFill>
                  <a:srgbClr val="3B3E41"/>
                </a:solidFill>
                <a:highlight>
                  <a:srgbClr val="FFFFFF"/>
                </a:highlight>
                <a:latin typeface="Times New Roman"/>
                <a:ea typeface="Times New Roman"/>
                <a:cs typeface="Times New Roman"/>
                <a:sym typeface="Times New Roman"/>
              </a:rPr>
              <a:t>Tokenism : the policy or practice of making only a symbolic effort (as to desegregate)</a:t>
            </a:r>
            <a:endParaRPr>
              <a:solidFill>
                <a:srgbClr val="3B3E41"/>
              </a:solidFill>
              <a:highlight>
                <a:srgbClr val="FFFFFF"/>
              </a:highlight>
              <a:latin typeface="Times New Roman"/>
              <a:ea typeface="Times New Roman"/>
              <a:cs typeface="Times New Roman"/>
              <a:sym typeface="Times New Roman"/>
            </a:endParaRPr>
          </a:p>
          <a:p>
            <a:pPr indent="0" lvl="0" marL="0">
              <a:spcBef>
                <a:spcPts val="1600"/>
              </a:spcBef>
              <a:spcAft>
                <a:spcPts val="0"/>
              </a:spcAft>
              <a:buNone/>
            </a:pPr>
            <a:r>
              <a:rPr lang="en">
                <a:solidFill>
                  <a:srgbClr val="3B3E41"/>
                </a:solidFill>
                <a:highlight>
                  <a:srgbClr val="FFFFFF"/>
                </a:highlight>
                <a:latin typeface="Times New Roman"/>
                <a:ea typeface="Times New Roman"/>
                <a:cs typeface="Times New Roman"/>
                <a:sym typeface="Times New Roman"/>
              </a:rPr>
              <a:t>Harassment : </a:t>
            </a:r>
            <a:r>
              <a:rPr lang="en">
                <a:solidFill>
                  <a:srgbClr val="222222"/>
                </a:solidFill>
                <a:highlight>
                  <a:srgbClr val="FFFFFF"/>
                </a:highlight>
                <a:latin typeface="Times New Roman"/>
                <a:ea typeface="Times New Roman"/>
                <a:cs typeface="Times New Roman"/>
                <a:sym typeface="Times New Roman"/>
              </a:rPr>
              <a:t>aggressive pressure or intimidation.</a:t>
            </a:r>
            <a:endParaRPr>
              <a:solidFill>
                <a:srgbClr val="222222"/>
              </a:solidFill>
              <a:highlight>
                <a:srgbClr val="FFFFFF"/>
              </a:highlight>
              <a:latin typeface="Times New Roman"/>
              <a:ea typeface="Times New Roman"/>
              <a:cs typeface="Times New Roman"/>
              <a:sym typeface="Times New Roman"/>
            </a:endParaRPr>
          </a:p>
          <a:p>
            <a:pPr indent="0" lvl="0" marL="0">
              <a:spcBef>
                <a:spcPts val="1600"/>
              </a:spcBef>
              <a:spcAft>
                <a:spcPts val="0"/>
              </a:spcAft>
              <a:buNone/>
            </a:pPr>
            <a:r>
              <a:rPr lang="en">
                <a:solidFill>
                  <a:srgbClr val="222222"/>
                </a:solidFill>
                <a:highlight>
                  <a:srgbClr val="FFFFFF"/>
                </a:highlight>
                <a:latin typeface="Times New Roman"/>
                <a:ea typeface="Times New Roman"/>
                <a:cs typeface="Times New Roman"/>
                <a:sym typeface="Times New Roman"/>
              </a:rPr>
              <a:t>Stereotypes</a:t>
            </a:r>
            <a:r>
              <a:rPr lang="en">
                <a:solidFill>
                  <a:srgbClr val="222222"/>
                </a:solidFill>
                <a:highlight>
                  <a:srgbClr val="FFFFFF"/>
                </a:highlight>
                <a:latin typeface="Times New Roman"/>
                <a:ea typeface="Times New Roman"/>
                <a:cs typeface="Times New Roman"/>
                <a:sym typeface="Times New Roman"/>
              </a:rPr>
              <a:t> : a widely held but fixed and oversimplified image or idea of a particular type of person or thing.</a:t>
            </a:r>
            <a:endParaRPr>
              <a:solidFill>
                <a:srgbClr val="222222"/>
              </a:solidFill>
              <a:highlight>
                <a:srgbClr val="FFFFFF"/>
              </a:highlight>
              <a:latin typeface="Times New Roman"/>
              <a:ea typeface="Times New Roman"/>
              <a:cs typeface="Times New Roman"/>
              <a:sym typeface="Times New Roman"/>
            </a:endParaRPr>
          </a:p>
          <a:p>
            <a:pPr indent="0" lvl="0" marL="0">
              <a:spcBef>
                <a:spcPts val="1600"/>
              </a:spcBef>
              <a:spcAft>
                <a:spcPts val="1600"/>
              </a:spcAft>
              <a:buNone/>
            </a:pPr>
            <a:r>
              <a:t/>
            </a:r>
            <a:endParaRPr>
              <a:solidFill>
                <a:srgbClr val="22222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800">
                <a:solidFill>
                  <a:schemeClr val="dk2"/>
                </a:solidFill>
                <a:latin typeface="Times New Roman"/>
                <a:ea typeface="Times New Roman"/>
                <a:cs typeface="Times New Roman"/>
                <a:sym typeface="Times New Roman"/>
              </a:rPr>
              <a:t>Experiences</a:t>
            </a:r>
            <a:r>
              <a:rPr lang="en" sz="1800">
                <a:solidFill>
                  <a:schemeClr val="dk2"/>
                </a:solidFill>
                <a:latin typeface="Times New Roman"/>
                <a:ea typeface="Times New Roman"/>
                <a:cs typeface="Times New Roman"/>
                <a:sym typeface="Times New Roman"/>
              </a:rPr>
              <a:t> of </a:t>
            </a:r>
            <a:r>
              <a:rPr lang="en" sz="1800">
                <a:solidFill>
                  <a:schemeClr val="dk2"/>
                </a:solidFill>
                <a:latin typeface="Times New Roman"/>
                <a:ea typeface="Times New Roman"/>
                <a:cs typeface="Times New Roman"/>
                <a:sym typeface="Times New Roman"/>
              </a:rPr>
              <a:t>marginalized</a:t>
            </a:r>
            <a:r>
              <a:rPr lang="en" sz="1800">
                <a:solidFill>
                  <a:schemeClr val="dk2"/>
                </a:solidFill>
                <a:latin typeface="Times New Roman"/>
                <a:ea typeface="Times New Roman"/>
                <a:cs typeface="Times New Roman"/>
                <a:sym typeface="Times New Roman"/>
              </a:rPr>
              <a:t> students </a:t>
            </a:r>
            <a:endParaRPr/>
          </a:p>
        </p:txBody>
      </p:sp>
      <p:sp>
        <p:nvSpPr>
          <p:cNvPr id="100" name="Shape 10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latin typeface="Times New Roman"/>
                <a:ea typeface="Times New Roman"/>
                <a:cs typeface="Times New Roman"/>
                <a:sym typeface="Times New Roman"/>
              </a:rPr>
              <a:t>“Being talked at as if you know my kind, and being isolated and </a:t>
            </a:r>
            <a:r>
              <a:rPr lang="en">
                <a:latin typeface="Times New Roman"/>
                <a:ea typeface="Times New Roman"/>
                <a:cs typeface="Times New Roman"/>
                <a:sym typeface="Times New Roman"/>
              </a:rPr>
              <a:t>alienated</a:t>
            </a:r>
            <a:r>
              <a:rPr lang="en">
                <a:latin typeface="Times New Roman"/>
                <a:ea typeface="Times New Roman"/>
                <a:cs typeface="Times New Roman"/>
                <a:sym typeface="Times New Roman"/>
              </a:rPr>
              <a:t> when I </a:t>
            </a:r>
            <a:r>
              <a:rPr lang="en">
                <a:latin typeface="Times New Roman"/>
                <a:ea typeface="Times New Roman"/>
                <a:cs typeface="Times New Roman"/>
                <a:sym typeface="Times New Roman"/>
              </a:rPr>
              <a:t>don't</a:t>
            </a:r>
            <a:r>
              <a:rPr lang="en">
                <a:latin typeface="Times New Roman"/>
                <a:ea typeface="Times New Roman"/>
                <a:cs typeface="Times New Roman"/>
                <a:sym typeface="Times New Roman"/>
              </a:rPr>
              <a:t> fit that mold of what you think I am. I am crimazed as if I am going to steal </a:t>
            </a:r>
            <a:r>
              <a:rPr lang="en">
                <a:latin typeface="Times New Roman"/>
                <a:ea typeface="Times New Roman"/>
                <a:cs typeface="Times New Roman"/>
                <a:sym typeface="Times New Roman"/>
              </a:rPr>
              <a:t>something.”</a:t>
            </a:r>
            <a:endParaRPr>
              <a:latin typeface="Times New Roman"/>
              <a:ea typeface="Times New Roman"/>
              <a:cs typeface="Times New Roman"/>
              <a:sym typeface="Times New Roman"/>
            </a:endParaRPr>
          </a:p>
          <a:p>
            <a:pPr indent="0" lvl="0" marL="0">
              <a:spcBef>
                <a:spcPts val="1600"/>
              </a:spcBef>
              <a:spcAft>
                <a:spcPts val="0"/>
              </a:spcAft>
              <a:buNone/>
            </a:pPr>
            <a:r>
              <a:rPr lang="en">
                <a:latin typeface="Times New Roman"/>
                <a:ea typeface="Times New Roman"/>
                <a:cs typeface="Times New Roman"/>
                <a:sym typeface="Times New Roman"/>
              </a:rPr>
              <a:t>“It’s tough being on the asexual spectrum.. I had a nurse practitioner at Curry tell me my asexuality will pass.”</a:t>
            </a:r>
            <a:endParaRPr>
              <a:latin typeface="Times New Roman"/>
              <a:ea typeface="Times New Roman"/>
              <a:cs typeface="Times New Roman"/>
              <a:sym typeface="Times New Roman"/>
            </a:endParaRPr>
          </a:p>
          <a:p>
            <a:pPr indent="0" lvl="0" marL="0">
              <a:spcBef>
                <a:spcPts val="1600"/>
              </a:spcBef>
              <a:spcAft>
                <a:spcPts val="0"/>
              </a:spcAft>
              <a:buNone/>
            </a:pPr>
            <a:r>
              <a:rPr lang="en">
                <a:latin typeface="Times New Roman"/>
                <a:ea typeface="Times New Roman"/>
                <a:cs typeface="Times New Roman"/>
                <a:sym typeface="Times New Roman"/>
              </a:rPr>
              <a:t>“My fiance has gotten a couple of Nazis come up to him on campus while he was wearing his keffiyeh… One guy went as far as to find out where we lived and threatened to murder and rape me.”</a:t>
            </a:r>
            <a:endParaRPr>
              <a:latin typeface="Times New Roman"/>
              <a:ea typeface="Times New Roman"/>
              <a:cs typeface="Times New Roman"/>
              <a:sym typeface="Times New Roman"/>
            </a:endParaRPr>
          </a:p>
          <a:p>
            <a:pPr indent="0" lvl="0" marL="0">
              <a:spcBef>
                <a:spcPts val="1600"/>
              </a:spcBef>
              <a:spcAft>
                <a:spcPts val="1600"/>
              </a:spcAft>
              <a:buNone/>
            </a:pPr>
            <a:r>
              <a:t/>
            </a:r>
            <a:endParaRPr>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800">
                <a:solidFill>
                  <a:schemeClr val="dk2"/>
                </a:solidFill>
                <a:latin typeface="Times New Roman"/>
                <a:ea typeface="Times New Roman"/>
                <a:cs typeface="Times New Roman"/>
                <a:sym typeface="Times New Roman"/>
              </a:rPr>
              <a:t>What changes should be made: In the words of margenzled students </a:t>
            </a:r>
            <a:endParaRPr>
              <a:latin typeface="Times New Roman"/>
              <a:ea typeface="Times New Roman"/>
              <a:cs typeface="Times New Roman"/>
              <a:sym typeface="Times New Roman"/>
            </a:endParaRPr>
          </a:p>
        </p:txBody>
      </p:sp>
      <p:sp>
        <p:nvSpPr>
          <p:cNvPr id="106" name="Shape 10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latin typeface="Times New Roman"/>
                <a:ea typeface="Times New Roman"/>
                <a:cs typeface="Times New Roman"/>
                <a:sym typeface="Times New Roman"/>
              </a:rPr>
              <a:t>“There should a be</a:t>
            </a:r>
            <a:r>
              <a:rPr lang="en">
                <a:latin typeface="Times New Roman"/>
                <a:ea typeface="Times New Roman"/>
                <a:cs typeface="Times New Roman"/>
                <a:sym typeface="Times New Roman"/>
              </a:rPr>
              <a:t> well balanced way to encourage students to perform the type of critical thinking that allows you to talk to others outside of your own religion and ethnicity.”</a:t>
            </a:r>
            <a:endParaRPr>
              <a:latin typeface="Times New Roman"/>
              <a:ea typeface="Times New Roman"/>
              <a:cs typeface="Times New Roman"/>
              <a:sym typeface="Times New Roman"/>
            </a:endParaRPr>
          </a:p>
          <a:p>
            <a:pPr indent="0" lvl="0" marL="0">
              <a:spcBef>
                <a:spcPts val="1600"/>
              </a:spcBef>
              <a:spcAft>
                <a:spcPts val="0"/>
              </a:spcAft>
              <a:buNone/>
            </a:pPr>
            <a:r>
              <a:rPr lang="en">
                <a:latin typeface="Times New Roman"/>
                <a:ea typeface="Times New Roman"/>
                <a:cs typeface="Times New Roman"/>
                <a:sym typeface="Times New Roman"/>
              </a:rPr>
              <a:t>“The university does try but, they don't do it in a manner that works, they need to change their strategy to something more successful… Maybe they should have something where there are more talks on different types of minorities.”</a:t>
            </a:r>
            <a:endParaRPr>
              <a:latin typeface="Times New Roman"/>
              <a:ea typeface="Times New Roman"/>
              <a:cs typeface="Times New Roman"/>
              <a:sym typeface="Times New Roman"/>
            </a:endParaRPr>
          </a:p>
          <a:p>
            <a:pPr indent="0" lvl="0" marL="0">
              <a:spcBef>
                <a:spcPts val="1600"/>
              </a:spcBef>
              <a:spcAft>
                <a:spcPts val="0"/>
              </a:spcAft>
              <a:buNone/>
            </a:pPr>
            <a:r>
              <a:rPr lang="en">
                <a:latin typeface="Times New Roman"/>
                <a:ea typeface="Times New Roman"/>
                <a:cs typeface="Times New Roman"/>
                <a:sym typeface="Times New Roman"/>
              </a:rPr>
              <a:t>“I think it would be good to along with alcohol education that students would have to take an Ally Training.”</a:t>
            </a:r>
            <a:endParaRPr>
              <a:latin typeface="Times New Roman"/>
              <a:ea typeface="Times New Roman"/>
              <a:cs typeface="Times New Roman"/>
              <a:sym typeface="Times New Roman"/>
            </a:endParaRPr>
          </a:p>
          <a:p>
            <a:pPr indent="0" lvl="0" marL="0">
              <a:spcBef>
                <a:spcPts val="1600"/>
              </a:spcBef>
              <a:spcAft>
                <a:spcPts val="0"/>
              </a:spcAft>
              <a:buNone/>
            </a:pPr>
            <a:r>
              <a:t/>
            </a:r>
            <a:endParaRPr>
              <a:latin typeface="Times New Roman"/>
              <a:ea typeface="Times New Roman"/>
              <a:cs typeface="Times New Roman"/>
              <a:sym typeface="Times New Roman"/>
            </a:endParaRPr>
          </a:p>
          <a:p>
            <a:pPr indent="0" lvl="0" marL="0">
              <a:spcBef>
                <a:spcPts val="1600"/>
              </a:spcBef>
              <a:spcAft>
                <a:spcPts val="1600"/>
              </a:spcAft>
              <a:buNone/>
            </a:pPr>
            <a:r>
              <a:t/>
            </a:r>
            <a:endParaRPr>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