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60" r:id="rId1"/>
  </p:sldMasterIdLst>
  <p:sldIdLst>
    <p:sldId id="256" r:id="rId2"/>
  </p:sldIdLst>
  <p:sldSz cx="402336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26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6F01"/>
    <a:srgbClr val="FB7207"/>
    <a:srgbClr val="C63D10"/>
    <a:srgbClr val="F6D21E"/>
    <a:srgbClr val="F5ECEB"/>
    <a:srgbClr val="DEC2C6"/>
    <a:srgbClr val="B37403"/>
    <a:srgbClr val="FFFF01"/>
    <a:srgbClr val="D4970C"/>
    <a:srgbClr val="BD690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1777"/>
    <p:restoredTop sz="94622"/>
  </p:normalViewPr>
  <p:slideViewPr>
    <p:cSldViewPr snapToGrid="0" snapToObjects="1">
      <p:cViewPr varScale="1">
        <p:scale>
          <a:sx n="24" d="100"/>
          <a:sy n="24" d="100"/>
        </p:scale>
        <p:origin x="2744" y="240"/>
      </p:cViewPr>
      <p:guideLst>
        <p:guide orient="horz" pos="10368"/>
        <p:guide pos="126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laurieslovarp:Box%20Sync:RESEARCH:Chronic%20cough:Desensitization%20study:Desensitization%20healthy%20trial:Desensitization%20Healthy%20Data:Desensitization%20Data%20v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5965908631667"/>
          <c:y val="0.149815345550908"/>
          <c:w val="0.74843721761205195"/>
          <c:h val="0.699311415220499"/>
        </c:manualLayout>
      </c:layout>
      <c:lineChart>
        <c:grouping val="standard"/>
        <c:varyColors val="0"/>
        <c:ser>
          <c:idx val="0"/>
          <c:order val="0"/>
          <c:tx>
            <c:strRef>
              <c:f>Sheet2!$O$20</c:f>
              <c:strCache>
                <c:ptCount val="1"/>
                <c:pt idx="0">
                  <c:v>P1</c:v>
                </c:pt>
              </c:strCache>
            </c:strRef>
          </c:tx>
          <c:spPr>
            <a:ln w="50800" cap="rnd">
              <a:solidFill>
                <a:srgbClr val="800000"/>
              </a:solidFill>
              <a:round/>
            </a:ln>
            <a:effectLst/>
          </c:spPr>
          <c:marker>
            <c:symbol val="circle"/>
            <c:size val="5"/>
            <c:spPr>
              <a:solidFill>
                <a:schemeClr val="accent1"/>
              </a:solidFill>
              <a:ln w="50800">
                <a:solidFill>
                  <a:schemeClr val="accent1"/>
                </a:solidFill>
              </a:ln>
              <a:effectLst/>
            </c:spPr>
          </c:marker>
          <c:cat>
            <c:strRef>
              <c:f>Sheet2!$N$21:$N$23</c:f>
              <c:strCache>
                <c:ptCount val="3"/>
                <c:pt idx="0">
                  <c:v> Baseline</c:v>
                </c:pt>
                <c:pt idx="1">
                  <c:v>1 week post</c:v>
                </c:pt>
                <c:pt idx="2">
                  <c:v>3 weeks post</c:v>
                </c:pt>
              </c:strCache>
            </c:strRef>
          </c:cat>
          <c:val>
            <c:numRef>
              <c:f>Sheet2!$O$21:$O$23</c:f>
              <c:numCache>
                <c:formatCode>General</c:formatCode>
                <c:ptCount val="3"/>
                <c:pt idx="0">
                  <c:v>2.6989700043360201</c:v>
                </c:pt>
                <c:pt idx="1">
                  <c:v>3.0969100130080558</c:v>
                </c:pt>
                <c:pt idx="2">
                  <c:v>3.0969100130080558</c:v>
                </c:pt>
              </c:numCache>
            </c:numRef>
          </c:val>
          <c:smooth val="0"/>
          <c:extLst>
            <c:ext xmlns:c16="http://schemas.microsoft.com/office/drawing/2014/chart" uri="{C3380CC4-5D6E-409C-BE32-E72D297353CC}">
              <c16:uniqueId val="{00000000-DE9C-F646-A752-4887F8D5635A}"/>
            </c:ext>
          </c:extLst>
        </c:ser>
        <c:ser>
          <c:idx val="1"/>
          <c:order val="1"/>
          <c:tx>
            <c:strRef>
              <c:f>Sheet2!$P$20</c:f>
              <c:strCache>
                <c:ptCount val="1"/>
                <c:pt idx="0">
                  <c:v>P2</c:v>
                </c:pt>
              </c:strCache>
            </c:strRef>
          </c:tx>
          <c:spPr>
            <a:ln w="50800" cap="rnd">
              <a:solidFill>
                <a:srgbClr val="3366FF"/>
              </a:solidFill>
              <a:round/>
            </a:ln>
            <a:effectLst/>
          </c:spPr>
          <c:marker>
            <c:symbol val="circle"/>
            <c:size val="5"/>
            <c:spPr>
              <a:solidFill>
                <a:schemeClr val="accent2"/>
              </a:solidFill>
              <a:ln w="9525">
                <a:solidFill>
                  <a:schemeClr val="accent2"/>
                </a:solidFill>
              </a:ln>
              <a:effectLst/>
            </c:spPr>
          </c:marker>
          <c:cat>
            <c:strRef>
              <c:f>Sheet2!$N$21:$N$23</c:f>
              <c:strCache>
                <c:ptCount val="3"/>
                <c:pt idx="0">
                  <c:v> Baseline</c:v>
                </c:pt>
                <c:pt idx="1">
                  <c:v>1 week post</c:v>
                </c:pt>
                <c:pt idx="2">
                  <c:v>3 weeks post</c:v>
                </c:pt>
              </c:strCache>
            </c:strRef>
          </c:cat>
          <c:val>
            <c:numRef>
              <c:f>Sheet2!$P$21:$P$23</c:f>
              <c:numCache>
                <c:formatCode>General</c:formatCode>
                <c:ptCount val="3"/>
                <c:pt idx="0">
                  <c:v>0.892790030352132</c:v>
                </c:pt>
                <c:pt idx="1">
                  <c:v>2.397940008672037</c:v>
                </c:pt>
                <c:pt idx="2">
                  <c:v>2.6989700043360201</c:v>
                </c:pt>
              </c:numCache>
            </c:numRef>
          </c:val>
          <c:smooth val="0"/>
          <c:extLst>
            <c:ext xmlns:c16="http://schemas.microsoft.com/office/drawing/2014/chart" uri="{C3380CC4-5D6E-409C-BE32-E72D297353CC}">
              <c16:uniqueId val="{00000001-DE9C-F646-A752-4887F8D5635A}"/>
            </c:ext>
          </c:extLst>
        </c:ser>
        <c:ser>
          <c:idx val="2"/>
          <c:order val="2"/>
          <c:tx>
            <c:strRef>
              <c:f>Sheet2!$Q$20</c:f>
              <c:strCache>
                <c:ptCount val="1"/>
                <c:pt idx="0">
                  <c:v>P3</c:v>
                </c:pt>
              </c:strCache>
            </c:strRef>
          </c:tx>
          <c:spPr>
            <a:ln w="50800" cap="rnd">
              <a:solidFill>
                <a:srgbClr val="008000"/>
              </a:solidFill>
              <a:round/>
            </a:ln>
            <a:effectLst/>
          </c:spPr>
          <c:marker>
            <c:symbol val="circle"/>
            <c:size val="5"/>
            <c:spPr>
              <a:solidFill>
                <a:schemeClr val="accent3"/>
              </a:solidFill>
              <a:ln w="9525">
                <a:solidFill>
                  <a:schemeClr val="accent3"/>
                </a:solidFill>
              </a:ln>
              <a:effectLst/>
            </c:spPr>
          </c:marker>
          <c:cat>
            <c:strRef>
              <c:f>Sheet2!$N$21:$N$23</c:f>
              <c:strCache>
                <c:ptCount val="3"/>
                <c:pt idx="0">
                  <c:v> Baseline</c:v>
                </c:pt>
                <c:pt idx="1">
                  <c:v>1 week post</c:v>
                </c:pt>
                <c:pt idx="2">
                  <c:v>3 weeks post</c:v>
                </c:pt>
              </c:strCache>
            </c:strRef>
          </c:cat>
          <c:val>
            <c:numRef>
              <c:f>Sheet2!$Q$21:$Q$23</c:f>
              <c:numCache>
                <c:formatCode>General</c:formatCode>
                <c:ptCount val="3"/>
                <c:pt idx="0">
                  <c:v>1.494850021680094</c:v>
                </c:pt>
                <c:pt idx="1">
                  <c:v>3.0969100130080558</c:v>
                </c:pt>
                <c:pt idx="2">
                  <c:v>3.0969100130080558</c:v>
                </c:pt>
              </c:numCache>
            </c:numRef>
          </c:val>
          <c:smooth val="0"/>
          <c:extLst>
            <c:ext xmlns:c16="http://schemas.microsoft.com/office/drawing/2014/chart" uri="{C3380CC4-5D6E-409C-BE32-E72D297353CC}">
              <c16:uniqueId val="{00000002-DE9C-F646-A752-4887F8D5635A}"/>
            </c:ext>
          </c:extLst>
        </c:ser>
        <c:ser>
          <c:idx val="3"/>
          <c:order val="3"/>
          <c:tx>
            <c:strRef>
              <c:f>Sheet2!$R$20</c:f>
              <c:strCache>
                <c:ptCount val="1"/>
                <c:pt idx="0">
                  <c:v>P4</c:v>
                </c:pt>
              </c:strCache>
            </c:strRef>
          </c:tx>
          <c:spPr>
            <a:ln w="50800" cap="rnd">
              <a:solidFill>
                <a:schemeClr val="accent4"/>
              </a:solidFill>
              <a:round/>
            </a:ln>
            <a:effectLst/>
          </c:spPr>
          <c:marker>
            <c:symbol val="circle"/>
            <c:size val="5"/>
            <c:spPr>
              <a:solidFill>
                <a:schemeClr val="accent4"/>
              </a:solidFill>
              <a:ln w="9525">
                <a:solidFill>
                  <a:schemeClr val="accent4"/>
                </a:solidFill>
              </a:ln>
              <a:effectLst/>
            </c:spPr>
          </c:marker>
          <c:cat>
            <c:strRef>
              <c:f>Sheet2!$N$21:$N$23</c:f>
              <c:strCache>
                <c:ptCount val="3"/>
                <c:pt idx="0">
                  <c:v> Baseline</c:v>
                </c:pt>
                <c:pt idx="1">
                  <c:v>1 week post</c:v>
                </c:pt>
                <c:pt idx="2">
                  <c:v>3 weeks post</c:v>
                </c:pt>
              </c:strCache>
            </c:strRef>
          </c:cat>
          <c:val>
            <c:numRef>
              <c:f>Sheet2!$R$21:$R$23</c:f>
              <c:numCache>
                <c:formatCode>General</c:formatCode>
                <c:ptCount val="3"/>
                <c:pt idx="0">
                  <c:v>2.0969100130080558</c:v>
                </c:pt>
                <c:pt idx="1">
                  <c:v>3.0969100130080558</c:v>
                </c:pt>
                <c:pt idx="2">
                  <c:v>3.0969100130080558</c:v>
                </c:pt>
              </c:numCache>
            </c:numRef>
          </c:val>
          <c:smooth val="0"/>
          <c:extLst>
            <c:ext xmlns:c16="http://schemas.microsoft.com/office/drawing/2014/chart" uri="{C3380CC4-5D6E-409C-BE32-E72D297353CC}">
              <c16:uniqueId val="{00000003-DE9C-F646-A752-4887F8D5635A}"/>
            </c:ext>
          </c:extLst>
        </c:ser>
        <c:ser>
          <c:idx val="4"/>
          <c:order val="4"/>
          <c:tx>
            <c:strRef>
              <c:f>Sheet2!$S$20</c:f>
              <c:strCache>
                <c:ptCount val="1"/>
                <c:pt idx="0">
                  <c:v>P5</c:v>
                </c:pt>
              </c:strCache>
            </c:strRef>
          </c:tx>
          <c:spPr>
            <a:ln w="50800" cap="rnd">
              <a:solidFill>
                <a:srgbClr val="FF0000"/>
              </a:solidFill>
              <a:round/>
            </a:ln>
            <a:effectLst/>
          </c:spPr>
          <c:marker>
            <c:symbol val="circle"/>
            <c:size val="5"/>
            <c:spPr>
              <a:solidFill>
                <a:schemeClr val="accent5"/>
              </a:solidFill>
              <a:ln w="9525">
                <a:solidFill>
                  <a:schemeClr val="accent5"/>
                </a:solidFill>
              </a:ln>
              <a:effectLst/>
            </c:spPr>
          </c:marker>
          <c:cat>
            <c:strRef>
              <c:f>Sheet2!$N$21:$N$23</c:f>
              <c:strCache>
                <c:ptCount val="3"/>
                <c:pt idx="0">
                  <c:v> Baseline</c:v>
                </c:pt>
                <c:pt idx="1">
                  <c:v>1 week post</c:v>
                </c:pt>
                <c:pt idx="2">
                  <c:v>3 weeks post</c:v>
                </c:pt>
              </c:strCache>
            </c:strRef>
          </c:cat>
          <c:val>
            <c:numRef>
              <c:f>Sheet2!$S$21:$S$23</c:f>
              <c:numCache>
                <c:formatCode>General</c:formatCode>
                <c:ptCount val="3"/>
                <c:pt idx="0">
                  <c:v>2.397940008672037</c:v>
                </c:pt>
                <c:pt idx="1">
                  <c:v>3.0969100130080558</c:v>
                </c:pt>
                <c:pt idx="2">
                  <c:v>3.0969100130080558</c:v>
                </c:pt>
              </c:numCache>
            </c:numRef>
          </c:val>
          <c:smooth val="0"/>
          <c:extLst>
            <c:ext xmlns:c16="http://schemas.microsoft.com/office/drawing/2014/chart" uri="{C3380CC4-5D6E-409C-BE32-E72D297353CC}">
              <c16:uniqueId val="{00000004-DE9C-F646-A752-4887F8D5635A}"/>
            </c:ext>
          </c:extLst>
        </c:ser>
        <c:dLbls>
          <c:showLegendKey val="0"/>
          <c:showVal val="0"/>
          <c:showCatName val="0"/>
          <c:showSerName val="0"/>
          <c:showPercent val="0"/>
          <c:showBubbleSize val="0"/>
        </c:dLbls>
        <c:marker val="1"/>
        <c:smooth val="0"/>
        <c:axId val="-2123052904"/>
        <c:axId val="-2121837736"/>
      </c:lineChart>
      <c:catAx>
        <c:axId val="-2123052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3200" b="0" i="0" u="none" strike="noStrike" kern="1200" baseline="0">
                <a:solidFill>
                  <a:schemeClr val="accent3">
                    <a:lumMod val="10000"/>
                  </a:schemeClr>
                </a:solidFill>
                <a:latin typeface="+mn-lt"/>
                <a:ea typeface="+mn-ea"/>
                <a:cs typeface="+mn-cs"/>
              </a:defRPr>
            </a:pPr>
            <a:endParaRPr lang="en-US"/>
          </a:p>
        </c:txPr>
        <c:crossAx val="-2121837736"/>
        <c:crosses val="autoZero"/>
        <c:auto val="1"/>
        <c:lblAlgn val="ctr"/>
        <c:lblOffset val="100"/>
        <c:noMultiLvlLbl val="0"/>
      </c:catAx>
      <c:valAx>
        <c:axId val="-2121837736"/>
        <c:scaling>
          <c:orientation val="minMax"/>
          <c:min val="1"/>
        </c:scaling>
        <c:delete val="0"/>
        <c:axPos val="l"/>
        <c:majorGridlines>
          <c:spPr>
            <a:ln w="9525" cap="flat" cmpd="sng" algn="ctr">
              <a:solidFill>
                <a:schemeClr val="accent4">
                  <a:lumMod val="20000"/>
                  <a:lumOff val="80000"/>
                </a:schemeClr>
              </a:solidFill>
              <a:round/>
            </a:ln>
            <a:effectLst/>
          </c:spPr>
        </c:majorGridlines>
        <c:title>
          <c:tx>
            <c:rich>
              <a:bodyPr rot="-5400000" spcFirstLastPara="1" vertOverflow="ellipsis" vert="horz" wrap="square" anchor="ctr" anchorCtr="1"/>
              <a:lstStyle/>
              <a:p>
                <a:pPr>
                  <a:defRPr sz="3200" b="0" i="0" u="none" strike="noStrike" kern="1200" baseline="0">
                    <a:solidFill>
                      <a:schemeClr val="accent3">
                        <a:lumMod val="10000"/>
                      </a:schemeClr>
                    </a:solidFill>
                    <a:latin typeface="+mn-lt"/>
                    <a:ea typeface="+mn-ea"/>
                    <a:cs typeface="+mn-cs"/>
                  </a:defRPr>
                </a:pPr>
                <a:r>
                  <a:rPr lang="en-US" sz="3200" baseline="0" dirty="0">
                    <a:solidFill>
                      <a:schemeClr val="accent3">
                        <a:lumMod val="10000"/>
                      </a:schemeClr>
                    </a:solidFill>
                  </a:rPr>
                  <a:t>Capsaicin dose (log </a:t>
                </a:r>
                <a:r>
                  <a:rPr lang="en-US" sz="3200" baseline="0" dirty="0">
                    <a:solidFill>
                      <a:schemeClr val="accent3">
                        <a:lumMod val="10000"/>
                      </a:schemeClr>
                    </a:solidFill>
                    <a:latin typeface="Times New Roman" panose="02020603050405020304" pitchFamily="18" charset="0"/>
                    <a:cs typeface="Times New Roman" panose="02020603050405020304" pitchFamily="18" charset="0"/>
                  </a:rPr>
                  <a:t>µM)</a:t>
                </a:r>
                <a:endParaRPr lang="en-US" sz="3200" baseline="0" dirty="0">
                  <a:solidFill>
                    <a:schemeClr val="accent3">
                      <a:lumMod val="10000"/>
                    </a:schemeClr>
                  </a:solidFill>
                </a:endParaRPr>
              </a:p>
            </c:rich>
          </c:tx>
          <c:layout>
            <c:manualLayout>
              <c:xMode val="edge"/>
              <c:yMode val="edge"/>
              <c:x val="3.2687033031031099E-2"/>
              <c:y val="0.12078050275489299"/>
            </c:manualLayout>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3200" b="0" i="0" u="none" strike="noStrike" kern="1200" baseline="0">
                <a:solidFill>
                  <a:srgbClr val="595959"/>
                </a:solidFill>
                <a:latin typeface="+mn-lt"/>
                <a:ea typeface="+mn-ea"/>
                <a:cs typeface="+mn-cs"/>
              </a:defRPr>
            </a:pPr>
            <a:endParaRPr lang="en-US"/>
          </a:p>
        </c:txPr>
        <c:crossAx val="-2123052904"/>
        <c:crosses val="autoZero"/>
        <c:crossBetween val="between"/>
      </c:valAx>
      <c:spPr>
        <a:noFill/>
        <a:ln>
          <a:noFill/>
        </a:ln>
        <a:effectLst/>
      </c:spPr>
    </c:plotArea>
    <c:legend>
      <c:legendPos val="b"/>
      <c:layout>
        <c:manualLayout>
          <c:xMode val="edge"/>
          <c:yMode val="edge"/>
          <c:x val="0.855692540222595"/>
          <c:y val="9.7673425259204402E-2"/>
          <c:w val="0.12178053968175"/>
          <c:h val="0.721644065325168"/>
        </c:manualLayout>
      </c:layout>
      <c:overlay val="0"/>
      <c:spPr>
        <a:noFill/>
        <a:ln>
          <a:noFill/>
        </a:ln>
        <a:effectLst/>
      </c:spPr>
      <c:txPr>
        <a:bodyPr rot="0" spcFirstLastPara="1" vertOverflow="ellipsis" vert="horz" wrap="square" anchor="ctr" anchorCtr="1"/>
        <a:lstStyle/>
        <a:p>
          <a:pPr>
            <a:defRPr sz="3200" b="0" i="0" u="none" strike="noStrike" kern="1200" baseline="0">
              <a:solidFill>
                <a:srgbClr val="595959"/>
              </a:solidFill>
              <a:latin typeface="+mn-lt"/>
              <a:ea typeface="+mn-ea"/>
              <a:cs typeface="+mn-cs"/>
            </a:defRPr>
          </a:pPr>
          <a:endParaRPr lang="en-US"/>
        </a:p>
      </c:txPr>
    </c:legend>
    <c:plotVisOnly val="1"/>
    <c:dispBlanksAs val="gap"/>
    <c:showDLblsOverMax val="0"/>
  </c:chart>
  <c:spPr>
    <a:solidFill>
      <a:schemeClr val="tx1"/>
    </a:solidFill>
    <a:ln w="15875" cap="flat" cmpd="sng" algn="ctr">
      <a:solidFill>
        <a:schemeClr val="accent3">
          <a:lumMod val="75000"/>
        </a:schemeClr>
      </a:solidFill>
      <a:round/>
    </a:ln>
    <a:effectLst/>
  </c:spPr>
  <c:txPr>
    <a:bodyPr/>
    <a:lstStyle/>
    <a:p>
      <a:pPr>
        <a:defRPr/>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18FE330-B608-B447-8E57-CCE8CEC0F67B}" type="doc">
      <dgm:prSet loTypeId="urn:microsoft.com/office/officeart/2005/8/layout/process2" loCatId="process" qsTypeId="urn:microsoft.com/office/officeart/2005/8/quickstyle/3D4" qsCatId="3D" csTypeId="urn:microsoft.com/office/officeart/2005/8/colors/colorful5" csCatId="colorful" phldr="1"/>
      <dgm:spPr/>
      <dgm:t>
        <a:bodyPr/>
        <a:lstStyle/>
        <a:p>
          <a:endParaRPr lang="en-US"/>
        </a:p>
      </dgm:t>
    </dgm:pt>
    <dgm:pt modelId="{53984F97-9054-584D-A72D-D884BF3158C5}">
      <dgm:prSet phldrT="[Text]" custT="1"/>
      <dgm:spPr/>
      <dgm:t>
        <a:bodyPr/>
        <a:lstStyle/>
        <a:p>
          <a:pPr algn="ctr"/>
          <a:r>
            <a:rPr lang="en-US" sz="6000" b="1" dirty="0">
              <a:latin typeface="Helvetica" panose="020B0604020202020204" pitchFamily="34" charset="0"/>
              <a:cs typeface="Helvetica" panose="020B0604020202020204" pitchFamily="34" charset="0"/>
            </a:rPr>
            <a:t>Baseline</a:t>
          </a:r>
          <a:r>
            <a:rPr lang="en-US" sz="6600" b="1" dirty="0">
              <a:latin typeface="Helvetica" panose="020B0604020202020204" pitchFamily="34" charset="0"/>
              <a:cs typeface="Helvetica" panose="020B0604020202020204" pitchFamily="34" charset="0"/>
            </a:rPr>
            <a:t> Measures</a:t>
          </a:r>
        </a:p>
      </dgm:t>
    </dgm:pt>
    <dgm:pt modelId="{7BD7ACA4-4CF5-D74D-A9A1-1D5FD385B159}" type="parTrans" cxnId="{4813B275-D3CF-DF4C-A8E5-2C3A0AA0EC0D}">
      <dgm:prSet/>
      <dgm:spPr/>
      <dgm:t>
        <a:bodyPr/>
        <a:lstStyle/>
        <a:p>
          <a:endParaRPr lang="en-US"/>
        </a:p>
      </dgm:t>
    </dgm:pt>
    <dgm:pt modelId="{4E59B6D9-10DD-9241-8760-8FFEA05F2DA1}" type="sibTrans" cxnId="{4813B275-D3CF-DF4C-A8E5-2C3A0AA0EC0D}">
      <dgm:prSet/>
      <dgm:spPr/>
      <dgm:t>
        <a:bodyPr/>
        <a:lstStyle/>
        <a:p>
          <a:endParaRPr lang="en-US"/>
        </a:p>
      </dgm:t>
    </dgm:pt>
    <dgm:pt modelId="{1F2756FF-5EB3-AB4D-BBF4-0AD06216A56F}">
      <dgm:prSet phldrT="[Text]" custT="1"/>
      <dgm:spPr/>
      <dgm:t>
        <a:bodyPr/>
        <a:lstStyle/>
        <a:p>
          <a:pPr algn="l"/>
          <a:r>
            <a:rPr lang="en-US" sz="4200" dirty="0">
              <a:latin typeface="Times New Roman" panose="02020603050405020304" pitchFamily="18" charset="0"/>
              <a:cs typeface="Times New Roman" panose="02020603050405020304" pitchFamily="18" charset="0"/>
            </a:rPr>
            <a:t>Leicester Cough Questionnaire</a:t>
          </a:r>
        </a:p>
      </dgm:t>
    </dgm:pt>
    <dgm:pt modelId="{265CA5F6-7DA6-5B4C-86A0-612C0121896F}" type="parTrans" cxnId="{2CA1884D-41C0-1B46-98C9-365DDD587CCB}">
      <dgm:prSet/>
      <dgm:spPr/>
      <dgm:t>
        <a:bodyPr/>
        <a:lstStyle/>
        <a:p>
          <a:endParaRPr lang="en-US"/>
        </a:p>
      </dgm:t>
    </dgm:pt>
    <dgm:pt modelId="{8AA47F96-8566-5A41-9CC6-2BE4F4D1DFFA}" type="sibTrans" cxnId="{2CA1884D-41C0-1B46-98C9-365DDD587CCB}">
      <dgm:prSet/>
      <dgm:spPr/>
      <dgm:t>
        <a:bodyPr/>
        <a:lstStyle/>
        <a:p>
          <a:endParaRPr lang="en-US"/>
        </a:p>
      </dgm:t>
    </dgm:pt>
    <dgm:pt modelId="{2E8FF521-8292-9D4F-B7CC-08EC5989A749}">
      <dgm:prSet phldrT="[Text]" custT="1"/>
      <dgm:spPr/>
      <dgm:t>
        <a:bodyPr/>
        <a:lstStyle/>
        <a:p>
          <a:pPr algn="ctr"/>
          <a:r>
            <a:rPr lang="en-US" sz="6000" b="1" dirty="0">
              <a:latin typeface="Helvetica" panose="020B0604020202020204" pitchFamily="34" charset="0"/>
              <a:cs typeface="Helvetica" panose="020B0604020202020204" pitchFamily="34" charset="0"/>
            </a:rPr>
            <a:t>Treatment Sessions</a:t>
          </a:r>
        </a:p>
      </dgm:t>
    </dgm:pt>
    <dgm:pt modelId="{FD3F54F9-7A28-B140-9AF1-0175F8B35D4F}" type="parTrans" cxnId="{99C248D4-B9F9-3742-BF3B-5001DDD2B231}">
      <dgm:prSet/>
      <dgm:spPr/>
      <dgm:t>
        <a:bodyPr/>
        <a:lstStyle/>
        <a:p>
          <a:endParaRPr lang="en-US"/>
        </a:p>
      </dgm:t>
    </dgm:pt>
    <dgm:pt modelId="{4840740E-7E93-EC4E-B939-3F09F577F14A}" type="sibTrans" cxnId="{99C248D4-B9F9-3742-BF3B-5001DDD2B231}">
      <dgm:prSet/>
      <dgm:spPr/>
      <dgm:t>
        <a:bodyPr/>
        <a:lstStyle/>
        <a:p>
          <a:endParaRPr lang="en-US"/>
        </a:p>
      </dgm:t>
    </dgm:pt>
    <dgm:pt modelId="{ACAC6DED-D192-D840-80D1-D480FE954100}">
      <dgm:prSet phldrT="[Text]"/>
      <dgm:spPr/>
      <dgm:t>
        <a:bodyPr/>
        <a:lstStyle/>
        <a:p>
          <a:pPr algn="l"/>
          <a:r>
            <a:rPr lang="en-US" sz="4400" dirty="0">
              <a:latin typeface="Times New Roman" panose="02020603050405020304" pitchFamily="18" charset="0"/>
              <a:cs typeface="Times New Roman" panose="02020603050405020304" pitchFamily="18" charset="0"/>
            </a:rPr>
            <a:t>2x/week for three weeks</a:t>
          </a:r>
        </a:p>
      </dgm:t>
    </dgm:pt>
    <dgm:pt modelId="{CCFABDC7-A0C0-884C-B5B4-12ECE7E03060}" type="parTrans" cxnId="{7F06176A-0055-3A47-85AE-AFCAE6C2AE00}">
      <dgm:prSet/>
      <dgm:spPr/>
      <dgm:t>
        <a:bodyPr/>
        <a:lstStyle/>
        <a:p>
          <a:endParaRPr lang="en-US"/>
        </a:p>
      </dgm:t>
    </dgm:pt>
    <dgm:pt modelId="{EFA1C91D-4ADC-3F4F-8E0F-1BD85FC14772}" type="sibTrans" cxnId="{7F06176A-0055-3A47-85AE-AFCAE6C2AE00}">
      <dgm:prSet/>
      <dgm:spPr/>
      <dgm:t>
        <a:bodyPr/>
        <a:lstStyle/>
        <a:p>
          <a:endParaRPr lang="en-US"/>
        </a:p>
      </dgm:t>
    </dgm:pt>
    <dgm:pt modelId="{40EB5673-67E1-2442-B17C-F05B376795A9}">
      <dgm:prSet phldrT="[Text]"/>
      <dgm:spPr/>
      <dgm:t>
        <a:bodyPr/>
        <a:lstStyle/>
        <a:p>
          <a:pPr algn="l"/>
          <a:r>
            <a:rPr lang="en-US" sz="4400" dirty="0">
              <a:latin typeface="Times New Roman" panose="02020603050405020304" pitchFamily="18" charset="0"/>
              <a:cs typeface="Times New Roman" panose="02020603050405020304" pitchFamily="18" charset="0"/>
            </a:rPr>
            <a:t>Practice cough suppression following inhalation of capsaicin or placebo at increasing doses</a:t>
          </a:r>
        </a:p>
      </dgm:t>
    </dgm:pt>
    <dgm:pt modelId="{EFFDE0DF-FDCD-D341-950C-F95A0CB88389}" type="parTrans" cxnId="{1B903FD5-2EFD-A046-8287-67C3D70F1057}">
      <dgm:prSet/>
      <dgm:spPr/>
      <dgm:t>
        <a:bodyPr/>
        <a:lstStyle/>
        <a:p>
          <a:endParaRPr lang="en-US"/>
        </a:p>
      </dgm:t>
    </dgm:pt>
    <dgm:pt modelId="{BB103DB3-E40D-9E4B-B603-FAF589971F75}" type="sibTrans" cxnId="{1B903FD5-2EFD-A046-8287-67C3D70F1057}">
      <dgm:prSet/>
      <dgm:spPr/>
      <dgm:t>
        <a:bodyPr/>
        <a:lstStyle/>
        <a:p>
          <a:endParaRPr lang="en-US"/>
        </a:p>
      </dgm:t>
    </dgm:pt>
    <dgm:pt modelId="{D7DEA0DE-F340-4742-BD11-F16C3FB1109C}">
      <dgm:prSet phldrT="[Text]" custT="1"/>
      <dgm:spPr/>
      <dgm:t>
        <a:bodyPr/>
        <a:lstStyle/>
        <a:p>
          <a:pPr algn="ctr"/>
          <a:r>
            <a:rPr lang="en-US" sz="6000" b="1" dirty="0">
              <a:latin typeface="Helvetica" panose="020B0604020202020204" pitchFamily="34" charset="0"/>
              <a:cs typeface="Helvetica" panose="020B0604020202020204" pitchFamily="34" charset="0"/>
            </a:rPr>
            <a:t>Outcome Measures </a:t>
          </a:r>
          <a:r>
            <a:rPr lang="en-US" sz="4800" b="1" dirty="0">
              <a:latin typeface="Helvetica" panose="020B0604020202020204" pitchFamily="34" charset="0"/>
              <a:cs typeface="Helvetica" panose="020B0604020202020204" pitchFamily="34" charset="0"/>
            </a:rPr>
            <a:t>(1 and 3 weeks post)</a:t>
          </a:r>
        </a:p>
      </dgm:t>
    </dgm:pt>
    <dgm:pt modelId="{932669FD-4B78-8545-AD3B-51C48B5086F1}" type="parTrans" cxnId="{548EC91D-4B02-0148-A442-64933351B847}">
      <dgm:prSet/>
      <dgm:spPr/>
      <dgm:t>
        <a:bodyPr/>
        <a:lstStyle/>
        <a:p>
          <a:endParaRPr lang="en-US"/>
        </a:p>
      </dgm:t>
    </dgm:pt>
    <dgm:pt modelId="{B1824E32-D13A-E54B-AA21-F21CF38AB30E}" type="sibTrans" cxnId="{548EC91D-4B02-0148-A442-64933351B847}">
      <dgm:prSet/>
      <dgm:spPr/>
      <dgm:t>
        <a:bodyPr/>
        <a:lstStyle/>
        <a:p>
          <a:endParaRPr lang="en-US"/>
        </a:p>
      </dgm:t>
    </dgm:pt>
    <dgm:pt modelId="{4550114C-2652-5D4D-9D75-283354F79CE4}">
      <dgm:prSet phldrT="[Text]"/>
      <dgm:spPr/>
      <dgm:t>
        <a:bodyPr/>
        <a:lstStyle/>
        <a:p>
          <a:pPr algn="l"/>
          <a:r>
            <a:rPr lang="en-US" sz="4400" dirty="0">
              <a:latin typeface="Times New Roman" panose="02020603050405020304" pitchFamily="18" charset="0"/>
              <a:cs typeface="Times New Roman" panose="02020603050405020304" pitchFamily="18" charset="0"/>
            </a:rPr>
            <a:t>cough sensitivity</a:t>
          </a:r>
        </a:p>
      </dgm:t>
    </dgm:pt>
    <dgm:pt modelId="{9C8EFA7B-1531-EF4A-A347-4815D82906C9}" type="parTrans" cxnId="{2FD22C7E-1DE4-B54B-B849-932E7814596F}">
      <dgm:prSet/>
      <dgm:spPr/>
      <dgm:t>
        <a:bodyPr/>
        <a:lstStyle/>
        <a:p>
          <a:endParaRPr lang="en-US"/>
        </a:p>
      </dgm:t>
    </dgm:pt>
    <dgm:pt modelId="{2BA2D2D2-C794-0844-8F87-3DF601BB09F5}" type="sibTrans" cxnId="{2FD22C7E-1DE4-B54B-B849-932E7814596F}">
      <dgm:prSet/>
      <dgm:spPr/>
      <dgm:t>
        <a:bodyPr/>
        <a:lstStyle/>
        <a:p>
          <a:endParaRPr lang="en-US"/>
        </a:p>
      </dgm:t>
    </dgm:pt>
    <dgm:pt modelId="{E5B5B085-E3F0-4D96-9FA3-8FF2B5D743D1}">
      <dgm:prSet phldrT="[Text]" custT="1"/>
      <dgm:spPr/>
      <dgm:t>
        <a:bodyPr/>
        <a:lstStyle/>
        <a:p>
          <a:pPr algn="l"/>
          <a:r>
            <a:rPr lang="en-US" sz="4200" dirty="0">
              <a:latin typeface="Times New Roman" panose="02020603050405020304" pitchFamily="18" charset="0"/>
              <a:cs typeface="Times New Roman" panose="02020603050405020304" pitchFamily="18" charset="0"/>
            </a:rPr>
            <a:t>Cough sensitivity: concentration of capsaicin that causes two coughs (C2) and five coughs (C5)</a:t>
          </a:r>
        </a:p>
      </dgm:t>
    </dgm:pt>
    <dgm:pt modelId="{981A5494-8D74-4954-95B2-302BEB1530ED}" type="parTrans" cxnId="{C379DC27-222B-4DFF-AA78-2666CCA6A40B}">
      <dgm:prSet/>
      <dgm:spPr/>
      <dgm:t>
        <a:bodyPr/>
        <a:lstStyle/>
        <a:p>
          <a:endParaRPr lang="en-US"/>
        </a:p>
      </dgm:t>
    </dgm:pt>
    <dgm:pt modelId="{2859DF98-F49C-4C4F-8E7B-F567C12A1026}" type="sibTrans" cxnId="{C379DC27-222B-4DFF-AA78-2666CCA6A40B}">
      <dgm:prSet/>
      <dgm:spPr/>
      <dgm:t>
        <a:bodyPr/>
        <a:lstStyle/>
        <a:p>
          <a:endParaRPr lang="en-US"/>
        </a:p>
      </dgm:t>
    </dgm:pt>
    <dgm:pt modelId="{6AC42423-67D7-0644-80A2-86EAE873D6F3}">
      <dgm:prSet phldrT="[Text]"/>
      <dgm:spPr/>
      <dgm:t>
        <a:bodyPr/>
        <a:lstStyle/>
        <a:p>
          <a:pPr algn="l"/>
          <a:r>
            <a:rPr lang="en-US" sz="4400" dirty="0">
              <a:latin typeface="Times New Roman" panose="02020603050405020304" pitchFamily="18" charset="0"/>
              <a:cs typeface="Times New Roman" panose="02020603050405020304" pitchFamily="18" charset="0"/>
            </a:rPr>
            <a:t>Leicester cough questionnaire</a:t>
          </a:r>
        </a:p>
      </dgm:t>
    </dgm:pt>
    <dgm:pt modelId="{67FF5E05-4011-2344-B1E4-BD26510D64B8}" type="parTrans" cxnId="{8B82C236-E365-8E42-B6DB-5EEFAA2777BE}">
      <dgm:prSet/>
      <dgm:spPr/>
      <dgm:t>
        <a:bodyPr/>
        <a:lstStyle/>
        <a:p>
          <a:endParaRPr lang="en-US"/>
        </a:p>
      </dgm:t>
    </dgm:pt>
    <dgm:pt modelId="{2F64FC2A-D148-0F4D-9C57-8682DF1E950F}" type="sibTrans" cxnId="{8B82C236-E365-8E42-B6DB-5EEFAA2777BE}">
      <dgm:prSet/>
      <dgm:spPr/>
      <dgm:t>
        <a:bodyPr/>
        <a:lstStyle/>
        <a:p>
          <a:endParaRPr lang="en-US"/>
        </a:p>
      </dgm:t>
    </dgm:pt>
    <dgm:pt modelId="{588BF784-E0C1-5F40-8B92-3F1D8B15027A}" type="pres">
      <dgm:prSet presAssocID="{318FE330-B608-B447-8E57-CCE8CEC0F67B}" presName="linearFlow" presStyleCnt="0">
        <dgm:presLayoutVars>
          <dgm:resizeHandles val="exact"/>
        </dgm:presLayoutVars>
      </dgm:prSet>
      <dgm:spPr/>
    </dgm:pt>
    <dgm:pt modelId="{2E867525-D276-4B43-9A69-601AF56E090E}" type="pres">
      <dgm:prSet presAssocID="{53984F97-9054-584D-A72D-D884BF3158C5}" presName="node" presStyleLbl="node1" presStyleIdx="0" presStyleCnt="3">
        <dgm:presLayoutVars>
          <dgm:bulletEnabled val="1"/>
        </dgm:presLayoutVars>
      </dgm:prSet>
      <dgm:spPr/>
    </dgm:pt>
    <dgm:pt modelId="{BAE0AC87-C254-7B40-8C40-03AC2D2695E3}" type="pres">
      <dgm:prSet presAssocID="{4E59B6D9-10DD-9241-8760-8FFEA05F2DA1}" presName="sibTrans" presStyleLbl="sibTrans2D1" presStyleIdx="0" presStyleCnt="2"/>
      <dgm:spPr/>
    </dgm:pt>
    <dgm:pt modelId="{DF1081C6-7E8E-1B44-A65F-64F8A9634D7B}" type="pres">
      <dgm:prSet presAssocID="{4E59B6D9-10DD-9241-8760-8FFEA05F2DA1}" presName="connectorText" presStyleLbl="sibTrans2D1" presStyleIdx="0" presStyleCnt="2"/>
      <dgm:spPr/>
    </dgm:pt>
    <dgm:pt modelId="{EFD18035-5215-F64B-8C46-AC65F8D10CAA}" type="pres">
      <dgm:prSet presAssocID="{2E8FF521-8292-9D4F-B7CC-08EC5989A749}" presName="node" presStyleLbl="node1" presStyleIdx="1" presStyleCnt="3">
        <dgm:presLayoutVars>
          <dgm:bulletEnabled val="1"/>
        </dgm:presLayoutVars>
      </dgm:prSet>
      <dgm:spPr/>
    </dgm:pt>
    <dgm:pt modelId="{33EE01FE-70BC-E941-8EB4-82E7766CA3DE}" type="pres">
      <dgm:prSet presAssocID="{4840740E-7E93-EC4E-B939-3F09F577F14A}" presName="sibTrans" presStyleLbl="sibTrans2D1" presStyleIdx="1" presStyleCnt="2"/>
      <dgm:spPr/>
    </dgm:pt>
    <dgm:pt modelId="{8328FBEC-8AC0-D541-8CD7-1955BDD922ED}" type="pres">
      <dgm:prSet presAssocID="{4840740E-7E93-EC4E-B939-3F09F577F14A}" presName="connectorText" presStyleLbl="sibTrans2D1" presStyleIdx="1" presStyleCnt="2"/>
      <dgm:spPr/>
    </dgm:pt>
    <dgm:pt modelId="{7919EA5D-E0F3-4D4C-9858-C8D78D60056A}" type="pres">
      <dgm:prSet presAssocID="{D7DEA0DE-F340-4742-BD11-F16C3FB1109C}" presName="node" presStyleLbl="node1" presStyleIdx="2" presStyleCnt="3">
        <dgm:presLayoutVars>
          <dgm:bulletEnabled val="1"/>
        </dgm:presLayoutVars>
      </dgm:prSet>
      <dgm:spPr/>
    </dgm:pt>
  </dgm:ptLst>
  <dgm:cxnLst>
    <dgm:cxn modelId="{E6487E0F-6319-3046-A823-9AFE38E578FF}" type="presOf" srcId="{6AC42423-67D7-0644-80A2-86EAE873D6F3}" destId="{7919EA5D-E0F3-4D4C-9858-C8D78D60056A}" srcOrd="0" destOrd="2" presId="urn:microsoft.com/office/officeart/2005/8/layout/process2"/>
    <dgm:cxn modelId="{D493C316-4C1E-8342-BB26-E56BEFDB3521}" type="presOf" srcId="{4E59B6D9-10DD-9241-8760-8FFEA05F2DA1}" destId="{BAE0AC87-C254-7B40-8C40-03AC2D2695E3}" srcOrd="0" destOrd="0" presId="urn:microsoft.com/office/officeart/2005/8/layout/process2"/>
    <dgm:cxn modelId="{548EC91D-4B02-0148-A442-64933351B847}" srcId="{318FE330-B608-B447-8E57-CCE8CEC0F67B}" destId="{D7DEA0DE-F340-4742-BD11-F16C3FB1109C}" srcOrd="2" destOrd="0" parTransId="{932669FD-4B78-8545-AD3B-51C48B5086F1}" sibTransId="{B1824E32-D13A-E54B-AA21-F21CF38AB30E}"/>
    <dgm:cxn modelId="{47F55121-675B-8243-8262-EB1FB4A62C41}" type="presOf" srcId="{ACAC6DED-D192-D840-80D1-D480FE954100}" destId="{EFD18035-5215-F64B-8C46-AC65F8D10CAA}" srcOrd="0" destOrd="1" presId="urn:microsoft.com/office/officeart/2005/8/layout/process2"/>
    <dgm:cxn modelId="{C379DC27-222B-4DFF-AA78-2666CCA6A40B}" srcId="{53984F97-9054-584D-A72D-D884BF3158C5}" destId="{E5B5B085-E3F0-4D96-9FA3-8FF2B5D743D1}" srcOrd="0" destOrd="0" parTransId="{981A5494-8D74-4954-95B2-302BEB1530ED}" sibTransId="{2859DF98-F49C-4C4F-8E7B-F567C12A1026}"/>
    <dgm:cxn modelId="{40297432-621B-E04E-85DC-0DA6AF137D5E}" type="presOf" srcId="{318FE330-B608-B447-8E57-CCE8CEC0F67B}" destId="{588BF784-E0C1-5F40-8B92-3F1D8B15027A}" srcOrd="0" destOrd="0" presId="urn:microsoft.com/office/officeart/2005/8/layout/process2"/>
    <dgm:cxn modelId="{8B82C236-E365-8E42-B6DB-5EEFAA2777BE}" srcId="{D7DEA0DE-F340-4742-BD11-F16C3FB1109C}" destId="{6AC42423-67D7-0644-80A2-86EAE873D6F3}" srcOrd="1" destOrd="0" parTransId="{67FF5E05-4011-2344-B1E4-BD26510D64B8}" sibTransId="{2F64FC2A-D148-0F4D-9C57-8682DF1E950F}"/>
    <dgm:cxn modelId="{8954F24B-97CA-E341-A8CC-E63298E4179C}" type="presOf" srcId="{1F2756FF-5EB3-AB4D-BBF4-0AD06216A56F}" destId="{2E867525-D276-4B43-9A69-601AF56E090E}" srcOrd="0" destOrd="2" presId="urn:microsoft.com/office/officeart/2005/8/layout/process2"/>
    <dgm:cxn modelId="{2CA1884D-41C0-1B46-98C9-365DDD587CCB}" srcId="{53984F97-9054-584D-A72D-D884BF3158C5}" destId="{1F2756FF-5EB3-AB4D-BBF4-0AD06216A56F}" srcOrd="1" destOrd="0" parTransId="{265CA5F6-7DA6-5B4C-86A0-612C0121896F}" sibTransId="{8AA47F96-8566-5A41-9CC6-2BE4F4D1DFFA}"/>
    <dgm:cxn modelId="{E72D014F-3679-2C48-AE5C-68E34C4C203E}" type="presOf" srcId="{D7DEA0DE-F340-4742-BD11-F16C3FB1109C}" destId="{7919EA5D-E0F3-4D4C-9858-C8D78D60056A}" srcOrd="0" destOrd="0" presId="urn:microsoft.com/office/officeart/2005/8/layout/process2"/>
    <dgm:cxn modelId="{15622E60-0505-0049-924F-985F68B86993}" type="presOf" srcId="{53984F97-9054-584D-A72D-D884BF3158C5}" destId="{2E867525-D276-4B43-9A69-601AF56E090E}" srcOrd="0" destOrd="0" presId="urn:microsoft.com/office/officeart/2005/8/layout/process2"/>
    <dgm:cxn modelId="{7F06176A-0055-3A47-85AE-AFCAE6C2AE00}" srcId="{2E8FF521-8292-9D4F-B7CC-08EC5989A749}" destId="{ACAC6DED-D192-D840-80D1-D480FE954100}" srcOrd="0" destOrd="0" parTransId="{CCFABDC7-A0C0-884C-B5B4-12ECE7E03060}" sibTransId="{EFA1C91D-4ADC-3F4F-8E0F-1BD85FC14772}"/>
    <dgm:cxn modelId="{4813B275-D3CF-DF4C-A8E5-2C3A0AA0EC0D}" srcId="{318FE330-B608-B447-8E57-CCE8CEC0F67B}" destId="{53984F97-9054-584D-A72D-D884BF3158C5}" srcOrd="0" destOrd="0" parTransId="{7BD7ACA4-4CF5-D74D-A9A1-1D5FD385B159}" sibTransId="{4E59B6D9-10DD-9241-8760-8FFEA05F2DA1}"/>
    <dgm:cxn modelId="{2FD22C7E-1DE4-B54B-B849-932E7814596F}" srcId="{D7DEA0DE-F340-4742-BD11-F16C3FB1109C}" destId="{4550114C-2652-5D4D-9D75-283354F79CE4}" srcOrd="0" destOrd="0" parTransId="{9C8EFA7B-1531-EF4A-A347-4815D82906C9}" sibTransId="{2BA2D2D2-C794-0844-8F87-3DF601BB09F5}"/>
    <dgm:cxn modelId="{8F791C82-65BD-9746-BEFD-F886BACB5A3F}" type="presOf" srcId="{4E59B6D9-10DD-9241-8760-8FFEA05F2DA1}" destId="{DF1081C6-7E8E-1B44-A65F-64F8A9634D7B}" srcOrd="1" destOrd="0" presId="urn:microsoft.com/office/officeart/2005/8/layout/process2"/>
    <dgm:cxn modelId="{1E806097-DCD9-4846-869B-DA00F8065678}" type="presOf" srcId="{4550114C-2652-5D4D-9D75-283354F79CE4}" destId="{7919EA5D-E0F3-4D4C-9858-C8D78D60056A}" srcOrd="0" destOrd="1" presId="urn:microsoft.com/office/officeart/2005/8/layout/process2"/>
    <dgm:cxn modelId="{14D0E3AC-E3BF-E241-B903-39D1B4EBC84F}" type="presOf" srcId="{40EB5673-67E1-2442-B17C-F05B376795A9}" destId="{EFD18035-5215-F64B-8C46-AC65F8D10CAA}" srcOrd="0" destOrd="2" presId="urn:microsoft.com/office/officeart/2005/8/layout/process2"/>
    <dgm:cxn modelId="{995D97BE-41DF-534E-B1A9-24F1945370A3}" type="presOf" srcId="{4840740E-7E93-EC4E-B939-3F09F577F14A}" destId="{8328FBEC-8AC0-D541-8CD7-1955BDD922ED}" srcOrd="1" destOrd="0" presId="urn:microsoft.com/office/officeart/2005/8/layout/process2"/>
    <dgm:cxn modelId="{01EE6BC4-9974-FD48-832F-59B6EFD11FF0}" type="presOf" srcId="{E5B5B085-E3F0-4D96-9FA3-8FF2B5D743D1}" destId="{2E867525-D276-4B43-9A69-601AF56E090E}" srcOrd="0" destOrd="1" presId="urn:microsoft.com/office/officeart/2005/8/layout/process2"/>
    <dgm:cxn modelId="{99C248D4-B9F9-3742-BF3B-5001DDD2B231}" srcId="{318FE330-B608-B447-8E57-CCE8CEC0F67B}" destId="{2E8FF521-8292-9D4F-B7CC-08EC5989A749}" srcOrd="1" destOrd="0" parTransId="{FD3F54F9-7A28-B140-9AF1-0175F8B35D4F}" sibTransId="{4840740E-7E93-EC4E-B939-3F09F577F14A}"/>
    <dgm:cxn modelId="{1B903FD5-2EFD-A046-8287-67C3D70F1057}" srcId="{2E8FF521-8292-9D4F-B7CC-08EC5989A749}" destId="{40EB5673-67E1-2442-B17C-F05B376795A9}" srcOrd="1" destOrd="0" parTransId="{EFFDE0DF-FDCD-D341-950C-F95A0CB88389}" sibTransId="{BB103DB3-E40D-9E4B-B603-FAF589971F75}"/>
    <dgm:cxn modelId="{3A7FCCE6-DEA5-BB4E-A91B-2DE680FBA6FF}" type="presOf" srcId="{4840740E-7E93-EC4E-B939-3F09F577F14A}" destId="{33EE01FE-70BC-E941-8EB4-82E7766CA3DE}" srcOrd="0" destOrd="0" presId="urn:microsoft.com/office/officeart/2005/8/layout/process2"/>
    <dgm:cxn modelId="{AC9F4AF8-7944-4D4C-BEEC-DEB8A69D3961}" type="presOf" srcId="{2E8FF521-8292-9D4F-B7CC-08EC5989A749}" destId="{EFD18035-5215-F64B-8C46-AC65F8D10CAA}" srcOrd="0" destOrd="0" presId="urn:microsoft.com/office/officeart/2005/8/layout/process2"/>
    <dgm:cxn modelId="{820BD6DE-4678-684B-B800-C2BD394A5B4B}" type="presParOf" srcId="{588BF784-E0C1-5F40-8B92-3F1D8B15027A}" destId="{2E867525-D276-4B43-9A69-601AF56E090E}" srcOrd="0" destOrd="0" presId="urn:microsoft.com/office/officeart/2005/8/layout/process2"/>
    <dgm:cxn modelId="{1C322D0D-8A52-6648-8F58-9ACDF9D39788}" type="presParOf" srcId="{588BF784-E0C1-5F40-8B92-3F1D8B15027A}" destId="{BAE0AC87-C254-7B40-8C40-03AC2D2695E3}" srcOrd="1" destOrd="0" presId="urn:microsoft.com/office/officeart/2005/8/layout/process2"/>
    <dgm:cxn modelId="{A76EC94C-EB7C-5542-A5A7-79EE5F96E93E}" type="presParOf" srcId="{BAE0AC87-C254-7B40-8C40-03AC2D2695E3}" destId="{DF1081C6-7E8E-1B44-A65F-64F8A9634D7B}" srcOrd="0" destOrd="0" presId="urn:microsoft.com/office/officeart/2005/8/layout/process2"/>
    <dgm:cxn modelId="{9862F454-D72A-1742-93FE-134AC8BCE0AD}" type="presParOf" srcId="{588BF784-E0C1-5F40-8B92-3F1D8B15027A}" destId="{EFD18035-5215-F64B-8C46-AC65F8D10CAA}" srcOrd="2" destOrd="0" presId="urn:microsoft.com/office/officeart/2005/8/layout/process2"/>
    <dgm:cxn modelId="{AB6FCD90-8E4D-CA47-AC10-784E84E48A4B}" type="presParOf" srcId="{588BF784-E0C1-5F40-8B92-3F1D8B15027A}" destId="{33EE01FE-70BC-E941-8EB4-82E7766CA3DE}" srcOrd="3" destOrd="0" presId="urn:microsoft.com/office/officeart/2005/8/layout/process2"/>
    <dgm:cxn modelId="{2BF75159-1FEE-4343-93BD-9DC4A251CC81}" type="presParOf" srcId="{33EE01FE-70BC-E941-8EB4-82E7766CA3DE}" destId="{8328FBEC-8AC0-D541-8CD7-1955BDD922ED}" srcOrd="0" destOrd="0" presId="urn:microsoft.com/office/officeart/2005/8/layout/process2"/>
    <dgm:cxn modelId="{8B4DF10A-9B9C-5C49-9CDA-259555AD8C76}" type="presParOf" srcId="{588BF784-E0C1-5F40-8B92-3F1D8B15027A}" destId="{7919EA5D-E0F3-4D4C-9858-C8D78D60056A}" srcOrd="4" destOrd="0" presId="urn:microsoft.com/office/officeart/2005/8/layout/process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867525-D276-4B43-9A69-601AF56E090E}">
      <dsp:nvSpPr>
        <dsp:cNvPr id="0" name=""/>
        <dsp:cNvSpPr/>
      </dsp:nvSpPr>
      <dsp:spPr>
        <a:xfrm>
          <a:off x="1689728" y="0"/>
          <a:ext cx="11800197" cy="3585579"/>
        </a:xfrm>
        <a:prstGeom prst="roundRect">
          <a:avLst>
            <a:gd name="adj" fmla="val 10000"/>
          </a:avLst>
        </a:prstGeom>
        <a:solidFill>
          <a:schemeClr val="accent5">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28600" tIns="228600" rIns="228600" bIns="228600" numCol="1" spcCol="1270" anchor="ctr" anchorCtr="0">
          <a:noAutofit/>
        </a:bodyPr>
        <a:lstStyle/>
        <a:p>
          <a:pPr marL="0" lvl="0" indent="0" algn="ctr" defTabSz="2667000">
            <a:lnSpc>
              <a:spcPct val="90000"/>
            </a:lnSpc>
            <a:spcBef>
              <a:spcPct val="0"/>
            </a:spcBef>
            <a:spcAft>
              <a:spcPct val="35000"/>
            </a:spcAft>
            <a:buNone/>
          </a:pPr>
          <a:r>
            <a:rPr lang="en-US" sz="6000" b="1" kern="1200" dirty="0">
              <a:latin typeface="Helvetica" panose="020B0604020202020204" pitchFamily="34" charset="0"/>
              <a:cs typeface="Helvetica" panose="020B0604020202020204" pitchFamily="34" charset="0"/>
            </a:rPr>
            <a:t>Baseline</a:t>
          </a:r>
          <a:r>
            <a:rPr lang="en-US" sz="6600" b="1" kern="1200" dirty="0">
              <a:latin typeface="Helvetica" panose="020B0604020202020204" pitchFamily="34" charset="0"/>
              <a:cs typeface="Helvetica" panose="020B0604020202020204" pitchFamily="34" charset="0"/>
            </a:rPr>
            <a:t> Measures</a:t>
          </a:r>
        </a:p>
        <a:p>
          <a:pPr marL="285750" lvl="1" indent="-285750" algn="l" defTabSz="1866900">
            <a:lnSpc>
              <a:spcPct val="90000"/>
            </a:lnSpc>
            <a:spcBef>
              <a:spcPct val="0"/>
            </a:spcBef>
            <a:spcAft>
              <a:spcPct val="15000"/>
            </a:spcAft>
            <a:buChar char="•"/>
          </a:pPr>
          <a:r>
            <a:rPr lang="en-US" sz="4200" kern="1200" dirty="0">
              <a:latin typeface="Times New Roman" panose="02020603050405020304" pitchFamily="18" charset="0"/>
              <a:cs typeface="Times New Roman" panose="02020603050405020304" pitchFamily="18" charset="0"/>
            </a:rPr>
            <a:t>Cough sensitivity: concentration of capsaicin that causes two coughs (C2) and five coughs (C5)</a:t>
          </a:r>
        </a:p>
        <a:p>
          <a:pPr marL="285750" lvl="1" indent="-285750" algn="l" defTabSz="1866900">
            <a:lnSpc>
              <a:spcPct val="90000"/>
            </a:lnSpc>
            <a:spcBef>
              <a:spcPct val="0"/>
            </a:spcBef>
            <a:spcAft>
              <a:spcPct val="15000"/>
            </a:spcAft>
            <a:buChar char="•"/>
          </a:pPr>
          <a:r>
            <a:rPr lang="en-US" sz="4200" kern="1200" dirty="0">
              <a:latin typeface="Times New Roman" panose="02020603050405020304" pitchFamily="18" charset="0"/>
              <a:cs typeface="Times New Roman" panose="02020603050405020304" pitchFamily="18" charset="0"/>
            </a:rPr>
            <a:t>Leicester Cough Questionnaire</a:t>
          </a:r>
        </a:p>
      </dsp:txBody>
      <dsp:txXfrm>
        <a:off x="1794746" y="105018"/>
        <a:ext cx="11590161" cy="3375543"/>
      </dsp:txXfrm>
    </dsp:sp>
    <dsp:sp modelId="{BAE0AC87-C254-7B40-8C40-03AC2D2695E3}">
      <dsp:nvSpPr>
        <dsp:cNvPr id="0" name=""/>
        <dsp:cNvSpPr/>
      </dsp:nvSpPr>
      <dsp:spPr>
        <a:xfrm rot="5400000">
          <a:off x="6917531" y="3675218"/>
          <a:ext cx="1344592" cy="1613510"/>
        </a:xfrm>
        <a:prstGeom prst="rightArrow">
          <a:avLst>
            <a:gd name="adj1" fmla="val 60000"/>
            <a:gd name="adj2" fmla="val 50000"/>
          </a:avLst>
        </a:prstGeom>
        <a:solidFill>
          <a:schemeClr val="accent5">
            <a:hueOff val="0"/>
            <a:satOff val="0"/>
            <a:lumOff val="0"/>
            <a:alphaOff val="0"/>
          </a:schemeClr>
        </a:solidFill>
        <a:ln>
          <a:noFill/>
        </a:ln>
        <a:effectLst/>
        <a:scene3d>
          <a:camera prst="orthographicFront"/>
          <a:lightRig rig="chilly" dir="t"/>
        </a:scene3d>
        <a:sp3d z="-70000" extrusionH="1700" prstMaterial="translucentPowder">
          <a:bevelT w="25400" h="6350" prst="softRound"/>
          <a:bevelB w="0" h="0" prst="convex"/>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444750">
            <a:lnSpc>
              <a:spcPct val="90000"/>
            </a:lnSpc>
            <a:spcBef>
              <a:spcPct val="0"/>
            </a:spcBef>
            <a:spcAft>
              <a:spcPct val="35000"/>
            </a:spcAft>
            <a:buNone/>
          </a:pPr>
          <a:endParaRPr lang="en-US" sz="5500" kern="1200"/>
        </a:p>
      </dsp:txBody>
      <dsp:txXfrm rot="-5400000">
        <a:off x="7105774" y="3809677"/>
        <a:ext cx="968106" cy="941214"/>
      </dsp:txXfrm>
    </dsp:sp>
    <dsp:sp modelId="{EFD18035-5215-F64B-8C46-AC65F8D10CAA}">
      <dsp:nvSpPr>
        <dsp:cNvPr id="0" name=""/>
        <dsp:cNvSpPr/>
      </dsp:nvSpPr>
      <dsp:spPr>
        <a:xfrm>
          <a:off x="1689728" y="5378368"/>
          <a:ext cx="11800197" cy="3585579"/>
        </a:xfrm>
        <a:prstGeom prst="roundRect">
          <a:avLst>
            <a:gd name="adj" fmla="val 10000"/>
          </a:avLst>
        </a:prstGeom>
        <a:solidFill>
          <a:schemeClr val="accent5">
            <a:hueOff val="553124"/>
            <a:satOff val="6280"/>
            <a:lumOff val="5686"/>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28600" tIns="228600" rIns="228600" bIns="228600" numCol="1" spcCol="1270" anchor="ctr" anchorCtr="0">
          <a:noAutofit/>
        </a:bodyPr>
        <a:lstStyle/>
        <a:p>
          <a:pPr marL="0" lvl="0" indent="0" algn="ctr" defTabSz="2667000">
            <a:lnSpc>
              <a:spcPct val="90000"/>
            </a:lnSpc>
            <a:spcBef>
              <a:spcPct val="0"/>
            </a:spcBef>
            <a:spcAft>
              <a:spcPct val="35000"/>
            </a:spcAft>
            <a:buNone/>
          </a:pPr>
          <a:r>
            <a:rPr lang="en-US" sz="6000" b="1" kern="1200" dirty="0">
              <a:latin typeface="Helvetica" panose="020B0604020202020204" pitchFamily="34" charset="0"/>
              <a:cs typeface="Helvetica" panose="020B0604020202020204" pitchFamily="34" charset="0"/>
            </a:rPr>
            <a:t>Treatment Sessions</a:t>
          </a:r>
        </a:p>
        <a:p>
          <a:pPr marL="285750" lvl="1" indent="-285750" algn="l" defTabSz="1955800">
            <a:lnSpc>
              <a:spcPct val="90000"/>
            </a:lnSpc>
            <a:spcBef>
              <a:spcPct val="0"/>
            </a:spcBef>
            <a:spcAft>
              <a:spcPct val="15000"/>
            </a:spcAft>
            <a:buChar char="•"/>
          </a:pPr>
          <a:r>
            <a:rPr lang="en-US" sz="4400" kern="1200" dirty="0">
              <a:latin typeface="Times New Roman" panose="02020603050405020304" pitchFamily="18" charset="0"/>
              <a:cs typeface="Times New Roman" panose="02020603050405020304" pitchFamily="18" charset="0"/>
            </a:rPr>
            <a:t>2x/week for three weeks</a:t>
          </a:r>
        </a:p>
        <a:p>
          <a:pPr marL="285750" lvl="1" indent="-285750" algn="l" defTabSz="1955800">
            <a:lnSpc>
              <a:spcPct val="90000"/>
            </a:lnSpc>
            <a:spcBef>
              <a:spcPct val="0"/>
            </a:spcBef>
            <a:spcAft>
              <a:spcPct val="15000"/>
            </a:spcAft>
            <a:buChar char="•"/>
          </a:pPr>
          <a:r>
            <a:rPr lang="en-US" sz="4400" kern="1200" dirty="0">
              <a:latin typeface="Times New Roman" panose="02020603050405020304" pitchFamily="18" charset="0"/>
              <a:cs typeface="Times New Roman" panose="02020603050405020304" pitchFamily="18" charset="0"/>
            </a:rPr>
            <a:t>Practice cough suppression following inhalation of capsaicin or placebo at increasing doses</a:t>
          </a:r>
        </a:p>
      </dsp:txBody>
      <dsp:txXfrm>
        <a:off x="1794746" y="5483386"/>
        <a:ext cx="11590161" cy="3375543"/>
      </dsp:txXfrm>
    </dsp:sp>
    <dsp:sp modelId="{33EE01FE-70BC-E941-8EB4-82E7766CA3DE}">
      <dsp:nvSpPr>
        <dsp:cNvPr id="0" name=""/>
        <dsp:cNvSpPr/>
      </dsp:nvSpPr>
      <dsp:spPr>
        <a:xfrm rot="5400000">
          <a:off x="6917531" y="9053587"/>
          <a:ext cx="1344592" cy="1613510"/>
        </a:xfrm>
        <a:prstGeom prst="rightArrow">
          <a:avLst>
            <a:gd name="adj1" fmla="val 60000"/>
            <a:gd name="adj2" fmla="val 50000"/>
          </a:avLst>
        </a:prstGeom>
        <a:solidFill>
          <a:schemeClr val="accent5">
            <a:hueOff val="1106248"/>
            <a:satOff val="12561"/>
            <a:lumOff val="11372"/>
            <a:alphaOff val="0"/>
          </a:schemeClr>
        </a:solidFill>
        <a:ln>
          <a:noFill/>
        </a:ln>
        <a:effectLst/>
        <a:scene3d>
          <a:camera prst="orthographicFront"/>
          <a:lightRig rig="chilly" dir="t"/>
        </a:scene3d>
        <a:sp3d z="-70000" extrusionH="1700" prstMaterial="translucentPowder">
          <a:bevelT w="25400" h="6350" prst="softRound"/>
          <a:bevelB w="0" h="0" prst="convex"/>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444750">
            <a:lnSpc>
              <a:spcPct val="90000"/>
            </a:lnSpc>
            <a:spcBef>
              <a:spcPct val="0"/>
            </a:spcBef>
            <a:spcAft>
              <a:spcPct val="35000"/>
            </a:spcAft>
            <a:buNone/>
          </a:pPr>
          <a:endParaRPr lang="en-US" sz="5500" kern="1200"/>
        </a:p>
      </dsp:txBody>
      <dsp:txXfrm rot="-5400000">
        <a:off x="7105774" y="9188046"/>
        <a:ext cx="968106" cy="941214"/>
      </dsp:txXfrm>
    </dsp:sp>
    <dsp:sp modelId="{7919EA5D-E0F3-4D4C-9858-C8D78D60056A}">
      <dsp:nvSpPr>
        <dsp:cNvPr id="0" name=""/>
        <dsp:cNvSpPr/>
      </dsp:nvSpPr>
      <dsp:spPr>
        <a:xfrm>
          <a:off x="1689728" y="10756737"/>
          <a:ext cx="11800197" cy="3585579"/>
        </a:xfrm>
        <a:prstGeom prst="roundRect">
          <a:avLst>
            <a:gd name="adj" fmla="val 10000"/>
          </a:avLst>
        </a:prstGeom>
        <a:solidFill>
          <a:schemeClr val="accent5">
            <a:hueOff val="1106248"/>
            <a:satOff val="12561"/>
            <a:lumOff val="11372"/>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28600" tIns="228600" rIns="228600" bIns="228600" numCol="1" spcCol="1270" anchor="ctr" anchorCtr="0">
          <a:noAutofit/>
        </a:bodyPr>
        <a:lstStyle/>
        <a:p>
          <a:pPr marL="0" lvl="0" indent="0" algn="ctr" defTabSz="2667000">
            <a:lnSpc>
              <a:spcPct val="90000"/>
            </a:lnSpc>
            <a:spcBef>
              <a:spcPct val="0"/>
            </a:spcBef>
            <a:spcAft>
              <a:spcPct val="35000"/>
            </a:spcAft>
            <a:buNone/>
          </a:pPr>
          <a:r>
            <a:rPr lang="en-US" sz="6000" b="1" kern="1200" dirty="0">
              <a:latin typeface="Helvetica" panose="020B0604020202020204" pitchFamily="34" charset="0"/>
              <a:cs typeface="Helvetica" panose="020B0604020202020204" pitchFamily="34" charset="0"/>
            </a:rPr>
            <a:t>Outcome Measures </a:t>
          </a:r>
          <a:r>
            <a:rPr lang="en-US" sz="4800" b="1" kern="1200" dirty="0">
              <a:latin typeface="Helvetica" panose="020B0604020202020204" pitchFamily="34" charset="0"/>
              <a:cs typeface="Helvetica" panose="020B0604020202020204" pitchFamily="34" charset="0"/>
            </a:rPr>
            <a:t>(1 and 3 weeks post)</a:t>
          </a:r>
        </a:p>
        <a:p>
          <a:pPr marL="285750" lvl="1" indent="-285750" algn="l" defTabSz="1955800">
            <a:lnSpc>
              <a:spcPct val="90000"/>
            </a:lnSpc>
            <a:spcBef>
              <a:spcPct val="0"/>
            </a:spcBef>
            <a:spcAft>
              <a:spcPct val="15000"/>
            </a:spcAft>
            <a:buChar char="•"/>
          </a:pPr>
          <a:r>
            <a:rPr lang="en-US" sz="4400" kern="1200" dirty="0">
              <a:latin typeface="Times New Roman" panose="02020603050405020304" pitchFamily="18" charset="0"/>
              <a:cs typeface="Times New Roman" panose="02020603050405020304" pitchFamily="18" charset="0"/>
            </a:rPr>
            <a:t>cough sensitivity</a:t>
          </a:r>
        </a:p>
        <a:p>
          <a:pPr marL="285750" lvl="1" indent="-285750" algn="l" defTabSz="1955800">
            <a:lnSpc>
              <a:spcPct val="90000"/>
            </a:lnSpc>
            <a:spcBef>
              <a:spcPct val="0"/>
            </a:spcBef>
            <a:spcAft>
              <a:spcPct val="15000"/>
            </a:spcAft>
            <a:buChar char="•"/>
          </a:pPr>
          <a:r>
            <a:rPr lang="en-US" sz="4400" kern="1200" dirty="0">
              <a:latin typeface="Times New Roman" panose="02020603050405020304" pitchFamily="18" charset="0"/>
              <a:cs typeface="Times New Roman" panose="02020603050405020304" pitchFamily="18" charset="0"/>
            </a:rPr>
            <a:t>Leicester cough questionnaire</a:t>
          </a:r>
        </a:p>
      </dsp:txBody>
      <dsp:txXfrm>
        <a:off x="1794746" y="10861755"/>
        <a:ext cx="11590161" cy="3375543"/>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17520" y="5387342"/>
            <a:ext cx="34198560" cy="11460480"/>
          </a:xfrm>
        </p:spPr>
        <p:txBody>
          <a:bodyPr anchor="b"/>
          <a:lstStyle>
            <a:lvl1pPr algn="ctr">
              <a:defRPr sz="26400"/>
            </a:lvl1pPr>
          </a:lstStyle>
          <a:p>
            <a:r>
              <a:rPr lang="en-US"/>
              <a:t>Click to edit Master title style</a:t>
            </a:r>
            <a:endParaRPr lang="en-US" dirty="0"/>
          </a:p>
        </p:txBody>
      </p:sp>
      <p:sp>
        <p:nvSpPr>
          <p:cNvPr id="3" name="Subtitle 2"/>
          <p:cNvSpPr>
            <a:spLocks noGrp="1"/>
          </p:cNvSpPr>
          <p:nvPr>
            <p:ph type="subTitle" idx="1"/>
          </p:nvPr>
        </p:nvSpPr>
        <p:spPr>
          <a:xfrm>
            <a:off x="5029200" y="17289782"/>
            <a:ext cx="30175200" cy="7947658"/>
          </a:xfrm>
        </p:spPr>
        <p:txBody>
          <a:bodyPr/>
          <a:lstStyle>
            <a:lvl1pPr marL="0" indent="0" algn="ctr">
              <a:buNone/>
              <a:defRPr sz="10560"/>
            </a:lvl1pPr>
            <a:lvl2pPr marL="2011680" indent="0" algn="ctr">
              <a:buNone/>
              <a:defRPr sz="8800"/>
            </a:lvl2pPr>
            <a:lvl3pPr marL="4023360" indent="0" algn="ctr">
              <a:buNone/>
              <a:defRPr sz="7920"/>
            </a:lvl3pPr>
            <a:lvl4pPr marL="6035040" indent="0" algn="ctr">
              <a:buNone/>
              <a:defRPr sz="7040"/>
            </a:lvl4pPr>
            <a:lvl5pPr marL="8046720" indent="0" algn="ctr">
              <a:buNone/>
              <a:defRPr sz="7040"/>
            </a:lvl5pPr>
            <a:lvl6pPr marL="10058400" indent="0" algn="ctr">
              <a:buNone/>
              <a:defRPr sz="7040"/>
            </a:lvl6pPr>
            <a:lvl7pPr marL="12070080" indent="0" algn="ctr">
              <a:buNone/>
              <a:defRPr sz="7040"/>
            </a:lvl7pPr>
            <a:lvl8pPr marL="14081760" indent="0" algn="ctr">
              <a:buNone/>
              <a:defRPr sz="7040"/>
            </a:lvl8pPr>
            <a:lvl9pPr marL="16093440" indent="0" algn="ctr">
              <a:buNone/>
              <a:defRPr sz="70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613A7E-7A31-3B4D-8D19-9022AD6B1087}" type="datetimeFigureOut">
              <a:rPr lang="en-US" smtClean="0"/>
              <a:t>4/11/19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0DD698-37AD-074E-8D06-229F935E5A8B}" type="slidenum">
              <a:rPr lang="en-US" smtClean="0"/>
              <a:t>‹#›</a:t>
            </a:fld>
            <a:endParaRPr lang="en-US"/>
          </a:p>
        </p:txBody>
      </p:sp>
    </p:spTree>
    <p:extLst>
      <p:ext uri="{BB962C8B-B14F-4D97-AF65-F5344CB8AC3E}">
        <p14:creationId xmlns:p14="http://schemas.microsoft.com/office/powerpoint/2010/main" val="2193828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613A7E-7A31-3B4D-8D19-9022AD6B1087}" type="datetimeFigureOut">
              <a:rPr lang="en-US" smtClean="0"/>
              <a:t>4/11/19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0DD698-37AD-074E-8D06-229F935E5A8B}" type="slidenum">
              <a:rPr lang="en-US" smtClean="0"/>
              <a:t>‹#›</a:t>
            </a:fld>
            <a:endParaRPr lang="en-US"/>
          </a:p>
        </p:txBody>
      </p:sp>
    </p:spTree>
    <p:extLst>
      <p:ext uri="{BB962C8B-B14F-4D97-AF65-F5344CB8AC3E}">
        <p14:creationId xmlns:p14="http://schemas.microsoft.com/office/powerpoint/2010/main" val="2962103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792172" y="1752600"/>
            <a:ext cx="867537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766062" y="1752600"/>
            <a:ext cx="2552319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613A7E-7A31-3B4D-8D19-9022AD6B1087}" type="datetimeFigureOut">
              <a:rPr lang="en-US" smtClean="0"/>
              <a:t>4/11/19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0DD698-37AD-074E-8D06-229F935E5A8B}" type="slidenum">
              <a:rPr lang="en-US" smtClean="0"/>
              <a:t>‹#›</a:t>
            </a:fld>
            <a:endParaRPr lang="en-US"/>
          </a:p>
        </p:txBody>
      </p:sp>
    </p:spTree>
    <p:extLst>
      <p:ext uri="{BB962C8B-B14F-4D97-AF65-F5344CB8AC3E}">
        <p14:creationId xmlns:p14="http://schemas.microsoft.com/office/powerpoint/2010/main" val="2075103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613A7E-7A31-3B4D-8D19-9022AD6B1087}" type="datetimeFigureOut">
              <a:rPr lang="en-US" smtClean="0"/>
              <a:t>4/11/19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0DD698-37AD-074E-8D06-229F935E5A8B}" type="slidenum">
              <a:rPr lang="en-US" smtClean="0"/>
              <a:t>‹#›</a:t>
            </a:fld>
            <a:endParaRPr lang="en-US"/>
          </a:p>
        </p:txBody>
      </p:sp>
    </p:spTree>
    <p:extLst>
      <p:ext uri="{BB962C8B-B14F-4D97-AF65-F5344CB8AC3E}">
        <p14:creationId xmlns:p14="http://schemas.microsoft.com/office/powerpoint/2010/main" val="2043709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745107" y="8206749"/>
            <a:ext cx="34701480" cy="13693138"/>
          </a:xfrm>
        </p:spPr>
        <p:txBody>
          <a:bodyPr anchor="b"/>
          <a:lstStyle>
            <a:lvl1pPr>
              <a:defRPr sz="26400"/>
            </a:lvl1pPr>
          </a:lstStyle>
          <a:p>
            <a:r>
              <a:rPr lang="en-US"/>
              <a:t>Click to edit Master title style</a:t>
            </a:r>
            <a:endParaRPr lang="en-US" dirty="0"/>
          </a:p>
        </p:txBody>
      </p:sp>
      <p:sp>
        <p:nvSpPr>
          <p:cNvPr id="3" name="Text Placeholder 2"/>
          <p:cNvSpPr>
            <a:spLocks noGrp="1"/>
          </p:cNvSpPr>
          <p:nvPr>
            <p:ph type="body" idx="1"/>
          </p:nvPr>
        </p:nvSpPr>
        <p:spPr>
          <a:xfrm>
            <a:off x="2745107" y="22029429"/>
            <a:ext cx="34701480" cy="7200898"/>
          </a:xfrm>
        </p:spPr>
        <p:txBody>
          <a:bodyPr/>
          <a:lstStyle>
            <a:lvl1pPr marL="0" indent="0">
              <a:buNone/>
              <a:defRPr sz="10560">
                <a:solidFill>
                  <a:schemeClr val="tx1"/>
                </a:solidFill>
              </a:defRPr>
            </a:lvl1pPr>
            <a:lvl2pPr marL="2011680" indent="0">
              <a:buNone/>
              <a:defRPr sz="8800">
                <a:solidFill>
                  <a:schemeClr val="tx1">
                    <a:tint val="75000"/>
                  </a:schemeClr>
                </a:solidFill>
              </a:defRPr>
            </a:lvl2pPr>
            <a:lvl3pPr marL="4023360" indent="0">
              <a:buNone/>
              <a:defRPr sz="7920">
                <a:solidFill>
                  <a:schemeClr val="tx1">
                    <a:tint val="75000"/>
                  </a:schemeClr>
                </a:solidFill>
              </a:defRPr>
            </a:lvl3pPr>
            <a:lvl4pPr marL="6035040" indent="0">
              <a:buNone/>
              <a:defRPr sz="7040">
                <a:solidFill>
                  <a:schemeClr val="tx1">
                    <a:tint val="75000"/>
                  </a:schemeClr>
                </a:solidFill>
              </a:defRPr>
            </a:lvl4pPr>
            <a:lvl5pPr marL="8046720" indent="0">
              <a:buNone/>
              <a:defRPr sz="7040">
                <a:solidFill>
                  <a:schemeClr val="tx1">
                    <a:tint val="75000"/>
                  </a:schemeClr>
                </a:solidFill>
              </a:defRPr>
            </a:lvl5pPr>
            <a:lvl6pPr marL="10058400" indent="0">
              <a:buNone/>
              <a:defRPr sz="7040">
                <a:solidFill>
                  <a:schemeClr val="tx1">
                    <a:tint val="75000"/>
                  </a:schemeClr>
                </a:solidFill>
              </a:defRPr>
            </a:lvl6pPr>
            <a:lvl7pPr marL="12070080" indent="0">
              <a:buNone/>
              <a:defRPr sz="7040">
                <a:solidFill>
                  <a:schemeClr val="tx1">
                    <a:tint val="75000"/>
                  </a:schemeClr>
                </a:solidFill>
              </a:defRPr>
            </a:lvl7pPr>
            <a:lvl8pPr marL="14081760" indent="0">
              <a:buNone/>
              <a:defRPr sz="7040">
                <a:solidFill>
                  <a:schemeClr val="tx1">
                    <a:tint val="75000"/>
                  </a:schemeClr>
                </a:solidFill>
              </a:defRPr>
            </a:lvl8pPr>
            <a:lvl9pPr marL="16093440" indent="0">
              <a:buNone/>
              <a:defRPr sz="70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613A7E-7A31-3B4D-8D19-9022AD6B1087}" type="datetimeFigureOut">
              <a:rPr lang="en-US" smtClean="0"/>
              <a:t>4/11/19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0DD698-37AD-074E-8D06-229F935E5A8B}" type="slidenum">
              <a:rPr lang="en-US" smtClean="0"/>
              <a:t>‹#›</a:t>
            </a:fld>
            <a:endParaRPr lang="en-US"/>
          </a:p>
        </p:txBody>
      </p:sp>
    </p:spTree>
    <p:extLst>
      <p:ext uri="{BB962C8B-B14F-4D97-AF65-F5344CB8AC3E}">
        <p14:creationId xmlns:p14="http://schemas.microsoft.com/office/powerpoint/2010/main" val="2311175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766060" y="8763000"/>
            <a:ext cx="1709928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0368260" y="8763000"/>
            <a:ext cx="1709928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613A7E-7A31-3B4D-8D19-9022AD6B1087}" type="datetimeFigureOut">
              <a:rPr lang="en-US" smtClean="0"/>
              <a:t>4/11/19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0DD698-37AD-074E-8D06-229F935E5A8B}" type="slidenum">
              <a:rPr lang="en-US" smtClean="0"/>
              <a:t>‹#›</a:t>
            </a:fld>
            <a:endParaRPr lang="en-US"/>
          </a:p>
        </p:txBody>
      </p:sp>
    </p:spTree>
    <p:extLst>
      <p:ext uri="{BB962C8B-B14F-4D97-AF65-F5344CB8AC3E}">
        <p14:creationId xmlns:p14="http://schemas.microsoft.com/office/powerpoint/2010/main" val="2495215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771300" y="1752607"/>
            <a:ext cx="3470148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2771305" y="8069582"/>
            <a:ext cx="17020696" cy="3954778"/>
          </a:xfrm>
        </p:spPr>
        <p:txBody>
          <a:bodyPr anchor="b"/>
          <a:lstStyle>
            <a:lvl1pPr marL="0" indent="0">
              <a:buNone/>
              <a:defRPr sz="10560" b="1"/>
            </a:lvl1pPr>
            <a:lvl2pPr marL="2011680" indent="0">
              <a:buNone/>
              <a:defRPr sz="8800" b="1"/>
            </a:lvl2pPr>
            <a:lvl3pPr marL="4023360" indent="0">
              <a:buNone/>
              <a:defRPr sz="7920" b="1"/>
            </a:lvl3pPr>
            <a:lvl4pPr marL="6035040" indent="0">
              <a:buNone/>
              <a:defRPr sz="7040" b="1"/>
            </a:lvl4pPr>
            <a:lvl5pPr marL="8046720" indent="0">
              <a:buNone/>
              <a:defRPr sz="7040" b="1"/>
            </a:lvl5pPr>
            <a:lvl6pPr marL="10058400" indent="0">
              <a:buNone/>
              <a:defRPr sz="7040" b="1"/>
            </a:lvl6pPr>
            <a:lvl7pPr marL="12070080" indent="0">
              <a:buNone/>
              <a:defRPr sz="7040" b="1"/>
            </a:lvl7pPr>
            <a:lvl8pPr marL="14081760" indent="0">
              <a:buNone/>
              <a:defRPr sz="7040" b="1"/>
            </a:lvl8pPr>
            <a:lvl9pPr marL="16093440" indent="0">
              <a:buNone/>
              <a:defRPr sz="7040" b="1"/>
            </a:lvl9pPr>
          </a:lstStyle>
          <a:p>
            <a:pPr lvl="0"/>
            <a:r>
              <a:rPr lang="en-US"/>
              <a:t>Click to edit Master text styles</a:t>
            </a:r>
          </a:p>
        </p:txBody>
      </p:sp>
      <p:sp>
        <p:nvSpPr>
          <p:cNvPr id="4" name="Content Placeholder 3"/>
          <p:cNvSpPr>
            <a:spLocks noGrp="1"/>
          </p:cNvSpPr>
          <p:nvPr>
            <p:ph sz="half" idx="2"/>
          </p:nvPr>
        </p:nvSpPr>
        <p:spPr>
          <a:xfrm>
            <a:off x="2771305" y="12024360"/>
            <a:ext cx="17020696"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0368262" y="8069582"/>
            <a:ext cx="17104520" cy="3954778"/>
          </a:xfrm>
        </p:spPr>
        <p:txBody>
          <a:bodyPr anchor="b"/>
          <a:lstStyle>
            <a:lvl1pPr marL="0" indent="0">
              <a:buNone/>
              <a:defRPr sz="10560" b="1"/>
            </a:lvl1pPr>
            <a:lvl2pPr marL="2011680" indent="0">
              <a:buNone/>
              <a:defRPr sz="8800" b="1"/>
            </a:lvl2pPr>
            <a:lvl3pPr marL="4023360" indent="0">
              <a:buNone/>
              <a:defRPr sz="7920" b="1"/>
            </a:lvl3pPr>
            <a:lvl4pPr marL="6035040" indent="0">
              <a:buNone/>
              <a:defRPr sz="7040" b="1"/>
            </a:lvl4pPr>
            <a:lvl5pPr marL="8046720" indent="0">
              <a:buNone/>
              <a:defRPr sz="7040" b="1"/>
            </a:lvl5pPr>
            <a:lvl6pPr marL="10058400" indent="0">
              <a:buNone/>
              <a:defRPr sz="7040" b="1"/>
            </a:lvl6pPr>
            <a:lvl7pPr marL="12070080" indent="0">
              <a:buNone/>
              <a:defRPr sz="7040" b="1"/>
            </a:lvl7pPr>
            <a:lvl8pPr marL="14081760" indent="0">
              <a:buNone/>
              <a:defRPr sz="7040" b="1"/>
            </a:lvl8pPr>
            <a:lvl9pPr marL="16093440" indent="0">
              <a:buNone/>
              <a:defRPr sz="7040" b="1"/>
            </a:lvl9pPr>
          </a:lstStyle>
          <a:p>
            <a:pPr lvl="0"/>
            <a:r>
              <a:rPr lang="en-US"/>
              <a:t>Click to edit Master text styles</a:t>
            </a:r>
          </a:p>
        </p:txBody>
      </p:sp>
      <p:sp>
        <p:nvSpPr>
          <p:cNvPr id="6" name="Content Placeholder 5"/>
          <p:cNvSpPr>
            <a:spLocks noGrp="1"/>
          </p:cNvSpPr>
          <p:nvPr>
            <p:ph sz="quarter" idx="4"/>
          </p:nvPr>
        </p:nvSpPr>
        <p:spPr>
          <a:xfrm>
            <a:off x="20368262" y="12024360"/>
            <a:ext cx="17104520"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613A7E-7A31-3B4D-8D19-9022AD6B1087}" type="datetimeFigureOut">
              <a:rPr lang="en-US" smtClean="0"/>
              <a:t>4/11/19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0DD698-37AD-074E-8D06-229F935E5A8B}" type="slidenum">
              <a:rPr lang="en-US" smtClean="0"/>
              <a:t>‹#›</a:t>
            </a:fld>
            <a:endParaRPr lang="en-US"/>
          </a:p>
        </p:txBody>
      </p:sp>
    </p:spTree>
    <p:extLst>
      <p:ext uri="{BB962C8B-B14F-4D97-AF65-F5344CB8AC3E}">
        <p14:creationId xmlns:p14="http://schemas.microsoft.com/office/powerpoint/2010/main" val="128150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613A7E-7A31-3B4D-8D19-9022AD6B1087}" type="datetimeFigureOut">
              <a:rPr lang="en-US" smtClean="0"/>
              <a:t>4/11/19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0DD698-37AD-074E-8D06-229F935E5A8B}" type="slidenum">
              <a:rPr lang="en-US" smtClean="0"/>
              <a:t>‹#›</a:t>
            </a:fld>
            <a:endParaRPr lang="en-US"/>
          </a:p>
        </p:txBody>
      </p:sp>
    </p:spTree>
    <p:extLst>
      <p:ext uri="{BB962C8B-B14F-4D97-AF65-F5344CB8AC3E}">
        <p14:creationId xmlns:p14="http://schemas.microsoft.com/office/powerpoint/2010/main" val="1724127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613A7E-7A31-3B4D-8D19-9022AD6B1087}" type="datetimeFigureOut">
              <a:rPr lang="en-US" smtClean="0"/>
              <a:t>4/11/19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0DD698-37AD-074E-8D06-229F935E5A8B}" type="slidenum">
              <a:rPr lang="en-US" smtClean="0"/>
              <a:t>‹#›</a:t>
            </a:fld>
            <a:endParaRPr lang="en-US"/>
          </a:p>
        </p:txBody>
      </p:sp>
    </p:spTree>
    <p:extLst>
      <p:ext uri="{BB962C8B-B14F-4D97-AF65-F5344CB8AC3E}">
        <p14:creationId xmlns:p14="http://schemas.microsoft.com/office/powerpoint/2010/main" val="530894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71301" y="2194560"/>
            <a:ext cx="12976383" cy="7680960"/>
          </a:xfrm>
        </p:spPr>
        <p:txBody>
          <a:bodyPr anchor="b"/>
          <a:lstStyle>
            <a:lvl1pPr>
              <a:defRPr sz="14080"/>
            </a:lvl1pPr>
          </a:lstStyle>
          <a:p>
            <a:r>
              <a:rPr lang="en-US"/>
              <a:t>Click to edit Master title style</a:t>
            </a:r>
            <a:endParaRPr lang="en-US" dirty="0"/>
          </a:p>
        </p:txBody>
      </p:sp>
      <p:sp>
        <p:nvSpPr>
          <p:cNvPr id="3" name="Content Placeholder 2"/>
          <p:cNvSpPr>
            <a:spLocks noGrp="1"/>
          </p:cNvSpPr>
          <p:nvPr>
            <p:ph idx="1"/>
          </p:nvPr>
        </p:nvSpPr>
        <p:spPr>
          <a:xfrm>
            <a:off x="17104520" y="4739647"/>
            <a:ext cx="20368260" cy="23393400"/>
          </a:xfrm>
        </p:spPr>
        <p:txBody>
          <a:bodyPr/>
          <a:lstStyle>
            <a:lvl1pPr>
              <a:defRPr sz="14080"/>
            </a:lvl1pPr>
            <a:lvl2pPr>
              <a:defRPr sz="12320"/>
            </a:lvl2pPr>
            <a:lvl3pPr>
              <a:defRPr sz="10560"/>
            </a:lvl3pPr>
            <a:lvl4pPr>
              <a:defRPr sz="8800"/>
            </a:lvl4pPr>
            <a:lvl5pPr>
              <a:defRPr sz="8800"/>
            </a:lvl5pPr>
            <a:lvl6pPr>
              <a:defRPr sz="8800"/>
            </a:lvl6pPr>
            <a:lvl7pPr>
              <a:defRPr sz="8800"/>
            </a:lvl7pPr>
            <a:lvl8pPr>
              <a:defRPr sz="8800"/>
            </a:lvl8pPr>
            <a:lvl9pPr>
              <a:defRPr sz="8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771301" y="9875520"/>
            <a:ext cx="12976383" cy="18295622"/>
          </a:xfrm>
        </p:spPr>
        <p:txBody>
          <a:bodyPr/>
          <a:lstStyle>
            <a:lvl1pPr marL="0" indent="0">
              <a:buNone/>
              <a:defRPr sz="7040"/>
            </a:lvl1pPr>
            <a:lvl2pPr marL="2011680" indent="0">
              <a:buNone/>
              <a:defRPr sz="6160"/>
            </a:lvl2pPr>
            <a:lvl3pPr marL="4023360" indent="0">
              <a:buNone/>
              <a:defRPr sz="5280"/>
            </a:lvl3pPr>
            <a:lvl4pPr marL="6035040" indent="0">
              <a:buNone/>
              <a:defRPr sz="4400"/>
            </a:lvl4pPr>
            <a:lvl5pPr marL="8046720" indent="0">
              <a:buNone/>
              <a:defRPr sz="4400"/>
            </a:lvl5pPr>
            <a:lvl6pPr marL="10058400" indent="0">
              <a:buNone/>
              <a:defRPr sz="4400"/>
            </a:lvl6pPr>
            <a:lvl7pPr marL="12070080" indent="0">
              <a:buNone/>
              <a:defRPr sz="4400"/>
            </a:lvl7pPr>
            <a:lvl8pPr marL="14081760" indent="0">
              <a:buNone/>
              <a:defRPr sz="4400"/>
            </a:lvl8pPr>
            <a:lvl9pPr marL="16093440" indent="0">
              <a:buNone/>
              <a:defRPr sz="4400"/>
            </a:lvl9pPr>
          </a:lstStyle>
          <a:p>
            <a:pPr lvl="0"/>
            <a:r>
              <a:rPr lang="en-US"/>
              <a:t>Click to edit Master text styles</a:t>
            </a:r>
          </a:p>
        </p:txBody>
      </p:sp>
      <p:sp>
        <p:nvSpPr>
          <p:cNvPr id="5" name="Date Placeholder 4"/>
          <p:cNvSpPr>
            <a:spLocks noGrp="1"/>
          </p:cNvSpPr>
          <p:nvPr>
            <p:ph type="dt" sz="half" idx="10"/>
          </p:nvPr>
        </p:nvSpPr>
        <p:spPr/>
        <p:txBody>
          <a:bodyPr/>
          <a:lstStyle/>
          <a:p>
            <a:fld id="{96613A7E-7A31-3B4D-8D19-9022AD6B1087}" type="datetimeFigureOut">
              <a:rPr lang="en-US" smtClean="0"/>
              <a:t>4/11/19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0DD698-37AD-074E-8D06-229F935E5A8B}" type="slidenum">
              <a:rPr lang="en-US" smtClean="0"/>
              <a:t>‹#›</a:t>
            </a:fld>
            <a:endParaRPr lang="en-US"/>
          </a:p>
        </p:txBody>
      </p:sp>
    </p:spTree>
    <p:extLst>
      <p:ext uri="{BB962C8B-B14F-4D97-AF65-F5344CB8AC3E}">
        <p14:creationId xmlns:p14="http://schemas.microsoft.com/office/powerpoint/2010/main" val="4180814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71301" y="2194560"/>
            <a:ext cx="12976383" cy="7680960"/>
          </a:xfrm>
        </p:spPr>
        <p:txBody>
          <a:bodyPr anchor="b"/>
          <a:lstStyle>
            <a:lvl1pPr>
              <a:defRPr sz="1408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104520" y="4739647"/>
            <a:ext cx="20368260" cy="23393400"/>
          </a:xfrm>
        </p:spPr>
        <p:txBody>
          <a:bodyPr anchor="t"/>
          <a:lstStyle>
            <a:lvl1pPr marL="0" indent="0">
              <a:buNone/>
              <a:defRPr sz="14080"/>
            </a:lvl1pPr>
            <a:lvl2pPr marL="2011680" indent="0">
              <a:buNone/>
              <a:defRPr sz="12320"/>
            </a:lvl2pPr>
            <a:lvl3pPr marL="4023360" indent="0">
              <a:buNone/>
              <a:defRPr sz="10560"/>
            </a:lvl3pPr>
            <a:lvl4pPr marL="6035040" indent="0">
              <a:buNone/>
              <a:defRPr sz="8800"/>
            </a:lvl4pPr>
            <a:lvl5pPr marL="8046720" indent="0">
              <a:buNone/>
              <a:defRPr sz="8800"/>
            </a:lvl5pPr>
            <a:lvl6pPr marL="10058400" indent="0">
              <a:buNone/>
              <a:defRPr sz="8800"/>
            </a:lvl6pPr>
            <a:lvl7pPr marL="12070080" indent="0">
              <a:buNone/>
              <a:defRPr sz="8800"/>
            </a:lvl7pPr>
            <a:lvl8pPr marL="14081760" indent="0">
              <a:buNone/>
              <a:defRPr sz="8800"/>
            </a:lvl8pPr>
            <a:lvl9pPr marL="16093440" indent="0">
              <a:buNone/>
              <a:defRPr sz="8800"/>
            </a:lvl9pPr>
          </a:lstStyle>
          <a:p>
            <a:r>
              <a:rPr lang="en-US"/>
              <a:t>Click icon to add picture</a:t>
            </a:r>
            <a:endParaRPr lang="en-US" dirty="0"/>
          </a:p>
        </p:txBody>
      </p:sp>
      <p:sp>
        <p:nvSpPr>
          <p:cNvPr id="4" name="Text Placeholder 3"/>
          <p:cNvSpPr>
            <a:spLocks noGrp="1"/>
          </p:cNvSpPr>
          <p:nvPr>
            <p:ph type="body" sz="half" idx="2"/>
          </p:nvPr>
        </p:nvSpPr>
        <p:spPr>
          <a:xfrm>
            <a:off x="2771301" y="9875520"/>
            <a:ext cx="12976383" cy="18295622"/>
          </a:xfrm>
        </p:spPr>
        <p:txBody>
          <a:bodyPr/>
          <a:lstStyle>
            <a:lvl1pPr marL="0" indent="0">
              <a:buNone/>
              <a:defRPr sz="7040"/>
            </a:lvl1pPr>
            <a:lvl2pPr marL="2011680" indent="0">
              <a:buNone/>
              <a:defRPr sz="6160"/>
            </a:lvl2pPr>
            <a:lvl3pPr marL="4023360" indent="0">
              <a:buNone/>
              <a:defRPr sz="5280"/>
            </a:lvl3pPr>
            <a:lvl4pPr marL="6035040" indent="0">
              <a:buNone/>
              <a:defRPr sz="4400"/>
            </a:lvl4pPr>
            <a:lvl5pPr marL="8046720" indent="0">
              <a:buNone/>
              <a:defRPr sz="4400"/>
            </a:lvl5pPr>
            <a:lvl6pPr marL="10058400" indent="0">
              <a:buNone/>
              <a:defRPr sz="4400"/>
            </a:lvl6pPr>
            <a:lvl7pPr marL="12070080" indent="0">
              <a:buNone/>
              <a:defRPr sz="4400"/>
            </a:lvl7pPr>
            <a:lvl8pPr marL="14081760" indent="0">
              <a:buNone/>
              <a:defRPr sz="4400"/>
            </a:lvl8pPr>
            <a:lvl9pPr marL="16093440" indent="0">
              <a:buNone/>
              <a:defRPr sz="4400"/>
            </a:lvl9pPr>
          </a:lstStyle>
          <a:p>
            <a:pPr lvl="0"/>
            <a:r>
              <a:rPr lang="en-US"/>
              <a:t>Click to edit Master text styles</a:t>
            </a:r>
          </a:p>
        </p:txBody>
      </p:sp>
      <p:sp>
        <p:nvSpPr>
          <p:cNvPr id="5" name="Date Placeholder 4"/>
          <p:cNvSpPr>
            <a:spLocks noGrp="1"/>
          </p:cNvSpPr>
          <p:nvPr>
            <p:ph type="dt" sz="half" idx="10"/>
          </p:nvPr>
        </p:nvSpPr>
        <p:spPr/>
        <p:txBody>
          <a:bodyPr/>
          <a:lstStyle/>
          <a:p>
            <a:fld id="{96613A7E-7A31-3B4D-8D19-9022AD6B1087}" type="datetimeFigureOut">
              <a:rPr lang="en-US" smtClean="0"/>
              <a:t>4/11/19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0DD698-37AD-074E-8D06-229F935E5A8B}" type="slidenum">
              <a:rPr lang="en-US" smtClean="0"/>
              <a:t>‹#›</a:t>
            </a:fld>
            <a:endParaRPr lang="en-US"/>
          </a:p>
        </p:txBody>
      </p:sp>
    </p:spTree>
    <p:extLst>
      <p:ext uri="{BB962C8B-B14F-4D97-AF65-F5344CB8AC3E}">
        <p14:creationId xmlns:p14="http://schemas.microsoft.com/office/powerpoint/2010/main" val="349822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66060" y="1752607"/>
            <a:ext cx="3470148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766060" y="8763000"/>
            <a:ext cx="3470148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66060" y="30510487"/>
            <a:ext cx="9052560" cy="1752600"/>
          </a:xfrm>
          <a:prstGeom prst="rect">
            <a:avLst/>
          </a:prstGeom>
        </p:spPr>
        <p:txBody>
          <a:bodyPr vert="horz" lIns="91440" tIns="45720" rIns="91440" bIns="45720" rtlCol="0" anchor="ctr"/>
          <a:lstStyle>
            <a:lvl1pPr algn="l">
              <a:defRPr sz="5280">
                <a:solidFill>
                  <a:schemeClr val="tx1">
                    <a:tint val="75000"/>
                  </a:schemeClr>
                </a:solidFill>
              </a:defRPr>
            </a:lvl1pPr>
          </a:lstStyle>
          <a:p>
            <a:fld id="{96613A7E-7A31-3B4D-8D19-9022AD6B1087}" type="datetimeFigureOut">
              <a:rPr lang="en-US" smtClean="0"/>
              <a:t>4/11/19</a:t>
            </a:fld>
            <a:endParaRPr lang="en-US"/>
          </a:p>
        </p:txBody>
      </p:sp>
      <p:sp>
        <p:nvSpPr>
          <p:cNvPr id="5" name="Footer Placeholder 4"/>
          <p:cNvSpPr>
            <a:spLocks noGrp="1"/>
          </p:cNvSpPr>
          <p:nvPr>
            <p:ph type="ftr" sz="quarter" idx="3"/>
          </p:nvPr>
        </p:nvSpPr>
        <p:spPr>
          <a:xfrm>
            <a:off x="13327380" y="30510487"/>
            <a:ext cx="13578840" cy="1752600"/>
          </a:xfrm>
          <a:prstGeom prst="rect">
            <a:avLst/>
          </a:prstGeom>
        </p:spPr>
        <p:txBody>
          <a:bodyPr vert="horz" lIns="91440" tIns="45720" rIns="91440" bIns="45720" rtlCol="0" anchor="ctr"/>
          <a:lstStyle>
            <a:lvl1pPr algn="ctr">
              <a:defRPr sz="528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8414980" y="30510487"/>
            <a:ext cx="9052560" cy="1752600"/>
          </a:xfrm>
          <a:prstGeom prst="rect">
            <a:avLst/>
          </a:prstGeom>
        </p:spPr>
        <p:txBody>
          <a:bodyPr vert="horz" lIns="91440" tIns="45720" rIns="91440" bIns="45720" rtlCol="0" anchor="ctr"/>
          <a:lstStyle>
            <a:lvl1pPr algn="r">
              <a:defRPr sz="5280">
                <a:solidFill>
                  <a:schemeClr val="tx1">
                    <a:tint val="75000"/>
                  </a:schemeClr>
                </a:solidFill>
              </a:defRPr>
            </a:lvl1pPr>
          </a:lstStyle>
          <a:p>
            <a:fld id="{E00DD698-37AD-074E-8D06-229F935E5A8B}" type="slidenum">
              <a:rPr lang="en-US" smtClean="0"/>
              <a:t>‹#›</a:t>
            </a:fld>
            <a:endParaRPr lang="en-US"/>
          </a:p>
        </p:txBody>
      </p:sp>
    </p:spTree>
    <p:extLst>
      <p:ext uri="{BB962C8B-B14F-4D97-AF65-F5344CB8AC3E}">
        <p14:creationId xmlns:p14="http://schemas.microsoft.com/office/powerpoint/2010/main" val="2128527769"/>
      </p:ext>
    </p:extLst>
  </p:cSld>
  <p:clrMap bg1="dk1" tx1="lt1" bg2="dk2" tx2="lt2" accent1="accent1" accent2="accent2" accent3="accent3" accent4="accent4" accent5="accent5" accent6="accent6" hlink="hlink" folHlink="folHlink"/>
  <p:sldLayoutIdLst>
    <p:sldLayoutId id="2147483861" r:id="rId1"/>
    <p:sldLayoutId id="2147483862" r:id="rId2"/>
    <p:sldLayoutId id="2147483863" r:id="rId3"/>
    <p:sldLayoutId id="2147483864" r:id="rId4"/>
    <p:sldLayoutId id="2147483865" r:id="rId5"/>
    <p:sldLayoutId id="2147483866" r:id="rId6"/>
    <p:sldLayoutId id="2147483867" r:id="rId7"/>
    <p:sldLayoutId id="2147483868" r:id="rId8"/>
    <p:sldLayoutId id="2147483869" r:id="rId9"/>
    <p:sldLayoutId id="2147483870" r:id="rId10"/>
    <p:sldLayoutId id="2147483871" r:id="rId11"/>
  </p:sldLayoutIdLst>
  <p:txStyles>
    <p:titleStyle>
      <a:lvl1pPr algn="l" defTabSz="4023360" rtl="0" eaLnBrk="1" latinLnBrk="0" hangingPunct="1">
        <a:lnSpc>
          <a:spcPct val="90000"/>
        </a:lnSpc>
        <a:spcBef>
          <a:spcPct val="0"/>
        </a:spcBef>
        <a:buNone/>
        <a:defRPr sz="19360" kern="1200">
          <a:solidFill>
            <a:schemeClr val="tx1"/>
          </a:solidFill>
          <a:latin typeface="+mj-lt"/>
          <a:ea typeface="+mj-ea"/>
          <a:cs typeface="+mj-cs"/>
        </a:defRPr>
      </a:lvl1pPr>
    </p:titleStyle>
    <p:bodyStyle>
      <a:lvl1pPr marL="1005840" indent="-1005840" algn="l" defTabSz="4023360" rtl="0" eaLnBrk="1" latinLnBrk="0" hangingPunct="1">
        <a:lnSpc>
          <a:spcPct val="90000"/>
        </a:lnSpc>
        <a:spcBef>
          <a:spcPts val="4400"/>
        </a:spcBef>
        <a:buFont typeface="Arial" panose="020B0604020202020204" pitchFamily="34" charset="0"/>
        <a:buChar char="•"/>
        <a:defRPr sz="12320" kern="1200">
          <a:solidFill>
            <a:schemeClr val="tx1"/>
          </a:solidFill>
          <a:latin typeface="+mn-lt"/>
          <a:ea typeface="+mn-ea"/>
          <a:cs typeface="+mn-cs"/>
        </a:defRPr>
      </a:lvl1pPr>
      <a:lvl2pPr marL="3017520" indent="-1005840" algn="l" defTabSz="4023360" rtl="0" eaLnBrk="1" latinLnBrk="0" hangingPunct="1">
        <a:lnSpc>
          <a:spcPct val="90000"/>
        </a:lnSpc>
        <a:spcBef>
          <a:spcPts val="2200"/>
        </a:spcBef>
        <a:buFont typeface="Arial" panose="020B0604020202020204" pitchFamily="34" charset="0"/>
        <a:buChar char="•"/>
        <a:defRPr sz="10560" kern="1200">
          <a:solidFill>
            <a:schemeClr val="tx1"/>
          </a:solidFill>
          <a:latin typeface="+mn-lt"/>
          <a:ea typeface="+mn-ea"/>
          <a:cs typeface="+mn-cs"/>
        </a:defRPr>
      </a:lvl2pPr>
      <a:lvl3pPr marL="5029200" indent="-1005840" algn="l" defTabSz="4023360" rtl="0" eaLnBrk="1" latinLnBrk="0" hangingPunct="1">
        <a:lnSpc>
          <a:spcPct val="90000"/>
        </a:lnSpc>
        <a:spcBef>
          <a:spcPts val="2200"/>
        </a:spcBef>
        <a:buFont typeface="Arial" panose="020B0604020202020204" pitchFamily="34" charset="0"/>
        <a:buChar char="•"/>
        <a:defRPr sz="8800" kern="1200">
          <a:solidFill>
            <a:schemeClr val="tx1"/>
          </a:solidFill>
          <a:latin typeface="+mn-lt"/>
          <a:ea typeface="+mn-ea"/>
          <a:cs typeface="+mn-cs"/>
        </a:defRPr>
      </a:lvl3pPr>
      <a:lvl4pPr marL="704088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4pPr>
      <a:lvl5pPr marL="905256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5pPr>
      <a:lvl6pPr marL="1106424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6pPr>
      <a:lvl7pPr marL="1307592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7pPr>
      <a:lvl8pPr marL="1508760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8pPr>
      <a:lvl9pPr marL="1709928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9pPr>
    </p:bodyStyle>
    <p:otherStyle>
      <a:defPPr>
        <a:defRPr lang="en-US"/>
      </a:defPPr>
      <a:lvl1pPr marL="0" algn="l" defTabSz="4023360" rtl="0" eaLnBrk="1" latinLnBrk="0" hangingPunct="1">
        <a:defRPr sz="7920" kern="1200">
          <a:solidFill>
            <a:schemeClr val="tx1"/>
          </a:solidFill>
          <a:latin typeface="+mn-lt"/>
          <a:ea typeface="+mn-ea"/>
          <a:cs typeface="+mn-cs"/>
        </a:defRPr>
      </a:lvl1pPr>
      <a:lvl2pPr marL="2011680" algn="l" defTabSz="4023360" rtl="0" eaLnBrk="1" latinLnBrk="0" hangingPunct="1">
        <a:defRPr sz="7920" kern="1200">
          <a:solidFill>
            <a:schemeClr val="tx1"/>
          </a:solidFill>
          <a:latin typeface="+mn-lt"/>
          <a:ea typeface="+mn-ea"/>
          <a:cs typeface="+mn-cs"/>
        </a:defRPr>
      </a:lvl2pPr>
      <a:lvl3pPr marL="4023360" algn="l" defTabSz="4023360" rtl="0" eaLnBrk="1" latinLnBrk="0" hangingPunct="1">
        <a:defRPr sz="7920" kern="1200">
          <a:solidFill>
            <a:schemeClr val="tx1"/>
          </a:solidFill>
          <a:latin typeface="+mn-lt"/>
          <a:ea typeface="+mn-ea"/>
          <a:cs typeface="+mn-cs"/>
        </a:defRPr>
      </a:lvl3pPr>
      <a:lvl4pPr marL="6035040" algn="l" defTabSz="4023360" rtl="0" eaLnBrk="1" latinLnBrk="0" hangingPunct="1">
        <a:defRPr sz="7920" kern="1200">
          <a:solidFill>
            <a:schemeClr val="tx1"/>
          </a:solidFill>
          <a:latin typeface="+mn-lt"/>
          <a:ea typeface="+mn-ea"/>
          <a:cs typeface="+mn-cs"/>
        </a:defRPr>
      </a:lvl4pPr>
      <a:lvl5pPr marL="8046720" algn="l" defTabSz="4023360" rtl="0" eaLnBrk="1" latinLnBrk="0" hangingPunct="1">
        <a:defRPr sz="7920" kern="1200">
          <a:solidFill>
            <a:schemeClr val="tx1"/>
          </a:solidFill>
          <a:latin typeface="+mn-lt"/>
          <a:ea typeface="+mn-ea"/>
          <a:cs typeface="+mn-cs"/>
        </a:defRPr>
      </a:lvl5pPr>
      <a:lvl6pPr marL="10058400" algn="l" defTabSz="4023360" rtl="0" eaLnBrk="1" latinLnBrk="0" hangingPunct="1">
        <a:defRPr sz="7920" kern="1200">
          <a:solidFill>
            <a:schemeClr val="tx1"/>
          </a:solidFill>
          <a:latin typeface="+mn-lt"/>
          <a:ea typeface="+mn-ea"/>
          <a:cs typeface="+mn-cs"/>
        </a:defRPr>
      </a:lvl6pPr>
      <a:lvl7pPr marL="12070080" algn="l" defTabSz="4023360" rtl="0" eaLnBrk="1" latinLnBrk="0" hangingPunct="1">
        <a:defRPr sz="7920" kern="1200">
          <a:solidFill>
            <a:schemeClr val="tx1"/>
          </a:solidFill>
          <a:latin typeface="+mn-lt"/>
          <a:ea typeface="+mn-ea"/>
          <a:cs typeface="+mn-cs"/>
        </a:defRPr>
      </a:lvl7pPr>
      <a:lvl8pPr marL="14081760" algn="l" defTabSz="4023360" rtl="0" eaLnBrk="1" latinLnBrk="0" hangingPunct="1">
        <a:defRPr sz="7920" kern="1200">
          <a:solidFill>
            <a:schemeClr val="tx1"/>
          </a:solidFill>
          <a:latin typeface="+mn-lt"/>
          <a:ea typeface="+mn-ea"/>
          <a:cs typeface="+mn-cs"/>
        </a:defRPr>
      </a:lvl8pPr>
      <a:lvl9pPr marL="16093440" algn="l" defTabSz="4023360" rtl="0" eaLnBrk="1" latinLnBrk="0" hangingPunct="1">
        <a:defRPr sz="7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jpg"/><Relationship Id="rId7" Type="http://schemas.openxmlformats.org/officeDocument/2006/relationships/diagramColors" Target="../diagrams/colors1.xml"/><Relationship Id="rId12"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QuickStyle" Target="../diagrams/quickStyle1.xml"/><Relationship Id="rId11" Type="http://schemas.openxmlformats.org/officeDocument/2006/relationships/image" Target="../media/image4.png"/><Relationship Id="rId5" Type="http://schemas.openxmlformats.org/officeDocument/2006/relationships/diagramLayout" Target="../diagrams/layout1.xml"/><Relationship Id="rId10" Type="http://schemas.openxmlformats.org/officeDocument/2006/relationships/image" Target="../media/image3.png"/><Relationship Id="rId4" Type="http://schemas.openxmlformats.org/officeDocument/2006/relationships/diagramData" Target="../diagrams/data1.xml"/><Relationship Id="rId9"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a:extLst>
              <a:ext uri="{FF2B5EF4-FFF2-40B4-BE49-F238E27FC236}">
                <a16:creationId xmlns:a16="http://schemas.microsoft.com/office/drawing/2014/main" id="{0C9C2149-5BAC-CB4C-8C6B-D21009B881CB}"/>
              </a:ext>
            </a:extLst>
          </p:cNvPr>
          <p:cNvSpPr/>
          <p:nvPr/>
        </p:nvSpPr>
        <p:spPr>
          <a:xfrm>
            <a:off x="171887" y="4025161"/>
            <a:ext cx="10744200" cy="20347948"/>
          </a:xfrm>
          <a:prstGeom prst="roundRect">
            <a:avLst/>
          </a:prstGeom>
          <a:solidFill>
            <a:schemeClr val="bg2">
              <a:lumMod val="20000"/>
              <a:lumOff val="8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bg1"/>
                </a:solidFill>
                <a:latin typeface="Helvetica" panose="020B0604020202020204" pitchFamily="34" charset="0"/>
                <a:cs typeface="Helvetica" panose="020B0604020202020204" pitchFamily="34" charset="0"/>
              </a:rPr>
              <a:t>Introduction</a:t>
            </a:r>
            <a:r>
              <a:rPr lang="en-US" sz="4000" b="1" dirty="0">
                <a:solidFill>
                  <a:schemeClr val="bg1"/>
                </a:solidFill>
                <a:latin typeface="Helvetica" panose="020B0604020202020204" pitchFamily="34" charset="0"/>
                <a:cs typeface="Helvetica" panose="020B0604020202020204" pitchFamily="34" charset="0"/>
              </a:rPr>
              <a:t> </a:t>
            </a:r>
          </a:p>
          <a:p>
            <a:r>
              <a:rPr lang="en-US" sz="4000" dirty="0">
                <a:solidFill>
                  <a:schemeClr val="bg1"/>
                </a:solidFill>
                <a:latin typeface="Times New Roman" panose="02020603050405020304" pitchFamily="18" charset="0"/>
                <a:cs typeface="Times New Roman" panose="02020603050405020304" pitchFamily="18" charset="0"/>
              </a:rPr>
              <a:t>	</a:t>
            </a:r>
            <a:r>
              <a:rPr lang="en-US" sz="4100" dirty="0">
                <a:solidFill>
                  <a:schemeClr val="bg1"/>
                </a:solidFill>
                <a:latin typeface="Times New Roman" panose="02020603050405020304" pitchFamily="18" charset="0"/>
                <a:cs typeface="Times New Roman" panose="02020603050405020304" pitchFamily="18" charset="0"/>
              </a:rPr>
              <a:t>Up to 20% of patients who suffer from chronic cough do not respond to medical treatment</a:t>
            </a:r>
            <a:r>
              <a:rPr lang="en-US" sz="4100" baseline="30000" dirty="0">
                <a:solidFill>
                  <a:schemeClr val="bg1"/>
                </a:solidFill>
                <a:latin typeface="Times New Roman" panose="02020603050405020304" pitchFamily="18" charset="0"/>
                <a:cs typeface="Times New Roman" panose="02020603050405020304" pitchFamily="18" charset="0"/>
              </a:rPr>
              <a:t>4</a:t>
            </a:r>
            <a:r>
              <a:rPr lang="en-US" sz="4100" dirty="0">
                <a:solidFill>
                  <a:schemeClr val="bg1"/>
                </a:solidFill>
                <a:latin typeface="Times New Roman" panose="02020603050405020304" pitchFamily="18" charset="0"/>
                <a:cs typeface="Times New Roman" panose="02020603050405020304" pitchFamily="18" charset="0"/>
              </a:rPr>
              <a:t>. They are said to have </a:t>
            </a:r>
            <a:r>
              <a:rPr lang="en-US" sz="4100" i="1" dirty="0">
                <a:solidFill>
                  <a:schemeClr val="bg1"/>
                </a:solidFill>
                <a:latin typeface="Times New Roman" panose="02020603050405020304" pitchFamily="18" charset="0"/>
                <a:cs typeface="Times New Roman" panose="02020603050405020304" pitchFamily="18" charset="0"/>
              </a:rPr>
              <a:t>refractory chronic cough (RCC)</a:t>
            </a:r>
            <a:r>
              <a:rPr lang="en-US" sz="4100" dirty="0">
                <a:solidFill>
                  <a:schemeClr val="bg1"/>
                </a:solidFill>
                <a:latin typeface="Times New Roman" panose="02020603050405020304" pitchFamily="18" charset="0"/>
                <a:cs typeface="Times New Roman" panose="02020603050405020304" pitchFamily="18" charset="0"/>
              </a:rPr>
              <a:t>. Research has shown the underlying cause of RCC in many patients is hypersensitivity in the airway leading this subset of cough termed </a:t>
            </a:r>
            <a:r>
              <a:rPr lang="en-US" sz="4100" i="1" dirty="0">
                <a:solidFill>
                  <a:schemeClr val="bg1"/>
                </a:solidFill>
                <a:latin typeface="Times New Roman" panose="02020603050405020304" pitchFamily="18" charset="0"/>
                <a:cs typeface="Times New Roman" panose="02020603050405020304" pitchFamily="18" charset="0"/>
              </a:rPr>
              <a:t>cough hypersensitivity syndrome (CHS)</a:t>
            </a:r>
            <a:r>
              <a:rPr lang="en-US" sz="4100" i="1" baseline="30000" dirty="0">
                <a:solidFill>
                  <a:schemeClr val="bg1"/>
                </a:solidFill>
                <a:latin typeface="Times New Roman" panose="02020603050405020304" pitchFamily="18" charset="0"/>
                <a:cs typeface="Times New Roman" panose="02020603050405020304" pitchFamily="18" charset="0"/>
              </a:rPr>
              <a:t> </a:t>
            </a:r>
            <a:r>
              <a:rPr lang="en-US" sz="4100" baseline="30000" dirty="0">
                <a:solidFill>
                  <a:schemeClr val="bg1"/>
                </a:solidFill>
                <a:latin typeface="Times New Roman" panose="02020603050405020304" pitchFamily="18" charset="0"/>
                <a:cs typeface="Times New Roman" panose="02020603050405020304" pitchFamily="18" charset="0"/>
              </a:rPr>
              <a:t>3</a:t>
            </a:r>
            <a:r>
              <a:rPr lang="en-US" sz="4100" dirty="0">
                <a:solidFill>
                  <a:schemeClr val="bg1"/>
                </a:solidFill>
                <a:latin typeface="Times New Roman" panose="02020603050405020304" pitchFamily="18" charset="0"/>
                <a:cs typeface="Times New Roman" panose="02020603050405020304" pitchFamily="18" charset="0"/>
              </a:rPr>
              <a:t>.  Many patients with CHS are successfully treated with behavioral cough therapy (BCT). BCT primarily consists of suppressing the cough. Within 2-4 weeks the sensitivity returns to normal. Experts theorize the change is due to the use-it or lose-it principle of neuroplasticity</a:t>
            </a:r>
            <a:r>
              <a:rPr lang="en-US" sz="4100" baseline="30000" dirty="0">
                <a:solidFill>
                  <a:schemeClr val="bg1"/>
                </a:solidFill>
                <a:latin typeface="Times New Roman" panose="02020603050405020304" pitchFamily="18" charset="0"/>
                <a:cs typeface="Times New Roman" panose="02020603050405020304" pitchFamily="18" charset="0"/>
              </a:rPr>
              <a:t>1</a:t>
            </a:r>
            <a:r>
              <a:rPr lang="en-US" sz="4100" dirty="0">
                <a:solidFill>
                  <a:schemeClr val="bg1"/>
                </a:solidFill>
                <a:latin typeface="Times New Roman" panose="02020603050405020304" pitchFamily="18" charset="0"/>
                <a:cs typeface="Times New Roman" panose="02020603050405020304" pitchFamily="18" charset="0"/>
              </a:rPr>
              <a:t>. Although BCT is an effective treatment in up to 88% of patients with RCC</a:t>
            </a:r>
            <a:r>
              <a:rPr lang="en-US" sz="4100" baseline="30000" dirty="0">
                <a:solidFill>
                  <a:schemeClr val="bg1"/>
                </a:solidFill>
                <a:latin typeface="Times New Roman" panose="02020603050405020304" pitchFamily="18" charset="0"/>
                <a:cs typeface="Times New Roman" panose="02020603050405020304" pitchFamily="18" charset="0"/>
              </a:rPr>
              <a:t>4</a:t>
            </a:r>
            <a:r>
              <a:rPr lang="en-US" sz="4100" dirty="0">
                <a:solidFill>
                  <a:schemeClr val="bg1"/>
                </a:solidFill>
                <a:latin typeface="Times New Roman" panose="02020603050405020304" pitchFamily="18" charset="0"/>
                <a:cs typeface="Times New Roman" panose="02020603050405020304" pitchFamily="18" charset="0"/>
              </a:rPr>
              <a:t>, some patients have such significant CHS they cannot suppress at all. We hypothesize these patients would benefit from BCT if they could be presented with a cough stimulant strong enough to elicit an urge-to-cough but weak enough for cough suppression. </a:t>
            </a:r>
          </a:p>
          <a:p>
            <a:pPr algn="ctr"/>
            <a:r>
              <a:rPr lang="en-US" sz="4800" b="1" dirty="0">
                <a:solidFill>
                  <a:schemeClr val="bg1"/>
                </a:solidFill>
                <a:latin typeface="Helvetica" panose="020B0604020202020204" pitchFamily="34" charset="0"/>
                <a:cs typeface="Helvetica" panose="020B0604020202020204" pitchFamily="34" charset="0"/>
              </a:rPr>
              <a:t>Purpose</a:t>
            </a:r>
          </a:p>
          <a:p>
            <a:r>
              <a:rPr lang="en-US" sz="4000" dirty="0">
                <a:solidFill>
                  <a:schemeClr val="bg1"/>
                </a:solidFill>
                <a:latin typeface="Times New Roman" panose="02020603050405020304" pitchFamily="18" charset="0"/>
                <a:cs typeface="Times New Roman" panose="02020603050405020304" pitchFamily="18" charset="0"/>
              </a:rPr>
              <a:t>	</a:t>
            </a:r>
            <a:r>
              <a:rPr lang="en-US" sz="4100" dirty="0">
                <a:solidFill>
                  <a:schemeClr val="bg1"/>
                </a:solidFill>
                <a:latin typeface="Times New Roman" panose="02020603050405020304" pitchFamily="18" charset="0"/>
                <a:cs typeface="Times New Roman" panose="02020603050405020304" pitchFamily="18" charset="0"/>
              </a:rPr>
              <a:t>The purpose of this study is to determine efficacy of decreasing cough sensitivity through use of cough suppression strategies following inhalation of capsaicin in gradually increasing doses, across repeated treatment sessions. </a:t>
            </a:r>
          </a:p>
          <a:p>
            <a:pPr algn="ctr"/>
            <a:endParaRPr lang="en-US" dirty="0"/>
          </a:p>
        </p:txBody>
      </p:sp>
      <p:sp>
        <p:nvSpPr>
          <p:cNvPr id="6" name="Rounded Rectangle 5">
            <a:extLst>
              <a:ext uri="{FF2B5EF4-FFF2-40B4-BE49-F238E27FC236}">
                <a16:creationId xmlns:a16="http://schemas.microsoft.com/office/drawing/2014/main" id="{DA833C45-5BCE-064D-B96A-05697F892BEF}"/>
              </a:ext>
            </a:extLst>
          </p:cNvPr>
          <p:cNvSpPr/>
          <p:nvPr/>
        </p:nvSpPr>
        <p:spPr>
          <a:xfrm>
            <a:off x="26223748" y="3822097"/>
            <a:ext cx="13495217" cy="15100556"/>
          </a:xfrm>
          <a:prstGeom prst="roundRect">
            <a:avLst/>
          </a:prstGeom>
          <a:solidFill>
            <a:schemeClr val="bg2">
              <a:lumMod val="20000"/>
              <a:lumOff val="8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400" b="1" dirty="0">
              <a:latin typeface="Helvetica" panose="020B0604020202020204" pitchFamily="34" charset="0"/>
              <a:cs typeface="Helvetica" panose="020B0604020202020204" pitchFamily="34" charset="0"/>
            </a:endParaRPr>
          </a:p>
          <a:p>
            <a:pPr algn="ctr"/>
            <a:endParaRPr lang="en-US" sz="4400" b="1" dirty="0">
              <a:latin typeface="Helvetica" panose="020B0604020202020204" pitchFamily="34" charset="0"/>
              <a:cs typeface="Helvetica" panose="020B0604020202020204" pitchFamily="34" charset="0"/>
            </a:endParaRPr>
          </a:p>
          <a:p>
            <a:pPr algn="ctr"/>
            <a:endParaRPr lang="en-US" sz="4400" b="1" dirty="0">
              <a:latin typeface="Helvetica" panose="020B0604020202020204" pitchFamily="34" charset="0"/>
              <a:cs typeface="Helvetica" panose="020B0604020202020204" pitchFamily="34" charset="0"/>
            </a:endParaRPr>
          </a:p>
          <a:p>
            <a:pPr algn="ctr"/>
            <a:endParaRPr lang="en-US" sz="4400" b="1" dirty="0">
              <a:latin typeface="Helvetica" panose="020B0604020202020204" pitchFamily="34" charset="0"/>
              <a:cs typeface="Helvetica" panose="020B0604020202020204" pitchFamily="34" charset="0"/>
            </a:endParaRPr>
          </a:p>
          <a:p>
            <a:pPr algn="ctr"/>
            <a:r>
              <a:rPr lang="en-US" sz="5400" b="1" dirty="0">
                <a:solidFill>
                  <a:schemeClr val="bg1"/>
                </a:solidFill>
                <a:latin typeface="Helvetica" pitchFamily="2" charset="0"/>
              </a:rPr>
              <a:t>Healthy Patient Feasibility Trial</a:t>
            </a:r>
            <a:endParaRPr lang="en-US" sz="5400" b="1" dirty="0">
              <a:solidFill>
                <a:schemeClr val="bg1"/>
              </a:solidFill>
              <a:latin typeface="Helvetica" panose="020B0604020202020204" pitchFamily="34" charset="0"/>
              <a:cs typeface="Helvetica" panose="020B0604020202020204" pitchFamily="34" charset="0"/>
            </a:endParaRPr>
          </a:p>
          <a:p>
            <a:pPr algn="ctr"/>
            <a:endParaRPr lang="en-US" sz="3200" b="1" dirty="0">
              <a:solidFill>
                <a:schemeClr val="bg1"/>
              </a:solidFill>
              <a:latin typeface="Times New Roman" panose="02020603050405020304" pitchFamily="18" charset="0"/>
              <a:cs typeface="Times New Roman" panose="02020603050405020304" pitchFamily="18" charset="0"/>
            </a:endParaRPr>
          </a:p>
          <a:p>
            <a:r>
              <a:rPr lang="en-US" sz="4400" dirty="0">
                <a:solidFill>
                  <a:schemeClr val="bg1"/>
                </a:solidFill>
                <a:latin typeface="Times New Roman" panose="02020603050405020304" pitchFamily="18" charset="0"/>
                <a:cs typeface="Times New Roman" panose="02020603050405020304" pitchFamily="18" charset="0"/>
              </a:rPr>
              <a:t>Single cohort design (N=5) of healthy participants</a:t>
            </a:r>
          </a:p>
          <a:p>
            <a:endParaRPr lang="en-US" sz="4400" dirty="0">
              <a:solidFill>
                <a:schemeClr val="bg1"/>
              </a:solidFill>
              <a:latin typeface="Helvetica" panose="020B0604020202020204" pitchFamily="34" charset="0"/>
              <a:cs typeface="Helvetica" panose="020B0604020202020204" pitchFamily="34" charset="0"/>
            </a:endParaRPr>
          </a:p>
          <a:p>
            <a:pPr algn="ctr"/>
            <a:r>
              <a:rPr lang="en-US" sz="5400" b="1" dirty="0">
                <a:solidFill>
                  <a:schemeClr val="bg1"/>
                </a:solidFill>
                <a:latin typeface="Helvetica" panose="020B0604020202020204" pitchFamily="34" charset="0"/>
                <a:cs typeface="Helvetica" panose="020B0604020202020204" pitchFamily="34" charset="0"/>
              </a:rPr>
              <a:t>Results </a:t>
            </a:r>
            <a:endParaRPr lang="en-US" sz="4400" b="1" dirty="0">
              <a:solidFill>
                <a:schemeClr val="bg1"/>
              </a:solidFill>
              <a:latin typeface="Helvetica" panose="020B0604020202020204" pitchFamily="34" charset="0"/>
              <a:cs typeface="Helvetica" panose="020B0604020202020204" pitchFamily="34" charset="0"/>
            </a:endParaRPr>
          </a:p>
          <a:p>
            <a:r>
              <a:rPr lang="en-US" sz="4400" dirty="0">
                <a:solidFill>
                  <a:schemeClr val="bg1"/>
                </a:solidFill>
                <a:latin typeface="Times New Roman"/>
                <a:cs typeface="Times New Roman"/>
              </a:rPr>
              <a:t>Four </a:t>
            </a:r>
            <a:r>
              <a:rPr lang="en-US" sz="4400" dirty="0">
                <a:solidFill>
                  <a:schemeClr val="bg1"/>
                </a:solidFill>
                <a:latin typeface="Times New Roman" panose="02020603050405020304" pitchFamily="18" charset="0"/>
                <a:cs typeface="Times New Roman" panose="02020603050405020304" pitchFamily="18" charset="0"/>
              </a:rPr>
              <a:t>out of five subjects (N=5) were able to successfully suppress their cough at the highest capsaicin dose (1000 </a:t>
            </a:r>
            <a:r>
              <a:rPr lang="en-US" sz="4400" dirty="0" err="1">
                <a:solidFill>
                  <a:schemeClr val="bg1"/>
                </a:solidFill>
                <a:latin typeface="Times New Roman" panose="02020603050405020304" pitchFamily="18" charset="0"/>
                <a:cs typeface="Times New Roman" panose="02020603050405020304" pitchFamily="18" charset="0"/>
              </a:rPr>
              <a:t>uM</a:t>
            </a:r>
            <a:r>
              <a:rPr lang="en-US" sz="4400" dirty="0">
                <a:solidFill>
                  <a:schemeClr val="bg1"/>
                </a:solidFill>
                <a:latin typeface="Times New Roman" panose="02020603050405020304" pitchFamily="18" charset="0"/>
                <a:cs typeface="Times New Roman" panose="02020603050405020304" pitchFamily="18" charset="0"/>
              </a:rPr>
              <a:t>) by the final treatment session. Cough sensitivity for all 5 participants significantly reduced at 1 and 3 weeks post treatment</a:t>
            </a:r>
            <a:r>
              <a:rPr lang="en-US" sz="4400" dirty="0">
                <a:latin typeface="Times New Roman" panose="02020603050405020304" pitchFamily="18" charset="0"/>
                <a:cs typeface="Times New Roman" panose="02020603050405020304" pitchFamily="18" charset="0"/>
              </a:rPr>
              <a:t>.</a:t>
            </a:r>
          </a:p>
          <a:p>
            <a:pPr algn="ctr"/>
            <a:endParaRPr lang="en-US" sz="6000" dirty="0"/>
          </a:p>
          <a:p>
            <a:pPr algn="ctr"/>
            <a:endParaRPr lang="en-US" sz="6000" dirty="0"/>
          </a:p>
          <a:p>
            <a:pPr algn="ctr"/>
            <a:endParaRPr lang="en-US" sz="6000" dirty="0"/>
          </a:p>
          <a:p>
            <a:pPr algn="ctr"/>
            <a:endParaRPr lang="en-US" sz="6000" dirty="0"/>
          </a:p>
          <a:p>
            <a:pPr algn="ctr"/>
            <a:endParaRPr lang="en-US" sz="6000" dirty="0"/>
          </a:p>
          <a:p>
            <a:pPr algn="ctr"/>
            <a:endParaRPr lang="en-US" sz="6000" dirty="0"/>
          </a:p>
          <a:p>
            <a:pPr algn="ctr"/>
            <a:endParaRPr lang="en-US" sz="6000" dirty="0"/>
          </a:p>
          <a:p>
            <a:pPr algn="ctr"/>
            <a:endParaRPr lang="en-US" sz="6000" dirty="0"/>
          </a:p>
          <a:p>
            <a:pPr algn="ctr"/>
            <a:endParaRPr lang="en-US" sz="6000" dirty="0"/>
          </a:p>
          <a:p>
            <a:pPr algn="ctr"/>
            <a:endParaRPr lang="en-US" sz="6000" dirty="0"/>
          </a:p>
        </p:txBody>
      </p:sp>
      <p:sp>
        <p:nvSpPr>
          <p:cNvPr id="7" name="Rounded Rectangle 6">
            <a:extLst>
              <a:ext uri="{FF2B5EF4-FFF2-40B4-BE49-F238E27FC236}">
                <a16:creationId xmlns:a16="http://schemas.microsoft.com/office/drawing/2014/main" id="{1535B1F9-FB9D-7E44-91FE-48204846F423}"/>
              </a:ext>
            </a:extLst>
          </p:cNvPr>
          <p:cNvSpPr/>
          <p:nvPr/>
        </p:nvSpPr>
        <p:spPr>
          <a:xfrm>
            <a:off x="26351759" y="19098352"/>
            <a:ext cx="13601700" cy="4982178"/>
          </a:xfrm>
          <a:prstGeom prst="roundRect">
            <a:avLst/>
          </a:prstGeom>
          <a:solidFill>
            <a:schemeClr val="bg2">
              <a:lumMod val="20000"/>
              <a:lumOff val="8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5400" b="1" dirty="0">
                <a:solidFill>
                  <a:schemeClr val="bg1"/>
                </a:solidFill>
                <a:latin typeface="Helvetica" pitchFamily="2" charset="0"/>
              </a:rPr>
              <a:t>Discussion</a:t>
            </a:r>
          </a:p>
          <a:p>
            <a:endParaRPr lang="en-US" sz="1600" b="1" dirty="0">
              <a:solidFill>
                <a:schemeClr val="bg1"/>
              </a:solidFill>
              <a:latin typeface="Helvetica" pitchFamily="2" charset="0"/>
            </a:endParaRPr>
          </a:p>
          <a:p>
            <a:pPr marL="571500" indent="-571500">
              <a:buFont typeface="Arial"/>
              <a:buChar char="•"/>
            </a:pPr>
            <a:r>
              <a:rPr lang="en-US" sz="3600" dirty="0">
                <a:solidFill>
                  <a:schemeClr val="bg1"/>
                </a:solidFill>
                <a:latin typeface="Times New Roman"/>
                <a:cs typeface="Times New Roman"/>
              </a:rPr>
              <a:t>High impact potential for patients and health care system</a:t>
            </a:r>
          </a:p>
          <a:p>
            <a:pPr marL="571500" indent="-571500">
              <a:buFont typeface="Arial"/>
              <a:buChar char="•"/>
            </a:pPr>
            <a:r>
              <a:rPr lang="en-US" sz="3600" dirty="0">
                <a:solidFill>
                  <a:schemeClr val="bg1"/>
                </a:solidFill>
                <a:latin typeface="Times New Roman"/>
                <a:cs typeface="Times New Roman"/>
              </a:rPr>
              <a:t>Desirable treatment option (non-invasive, safe, inexpensive, not a medication)</a:t>
            </a:r>
          </a:p>
          <a:p>
            <a:pPr marL="571500" indent="-571500">
              <a:buFont typeface="Arial"/>
              <a:buChar char="•"/>
            </a:pPr>
            <a:r>
              <a:rPr lang="en-US" sz="3600" dirty="0">
                <a:solidFill>
                  <a:schemeClr val="bg1"/>
                </a:solidFill>
                <a:latin typeface="Times New Roman"/>
                <a:cs typeface="Times New Roman"/>
              </a:rPr>
              <a:t>Could be standardized and provided by a variety of practitioners (e.g., medical practitioners, respiratory, speech, and occupational therapists, etc.)</a:t>
            </a:r>
          </a:p>
          <a:p>
            <a:endParaRPr lang="en-US" sz="4800" dirty="0">
              <a:latin typeface="Times New Roman"/>
              <a:cs typeface="Times New Roman"/>
            </a:endParaRPr>
          </a:p>
          <a:p>
            <a:pPr algn="ctr"/>
            <a:r>
              <a:rPr lang="en-US" dirty="0">
                <a:latin typeface="Times New Roman"/>
                <a:cs typeface="Times New Roman"/>
              </a:rPr>
              <a:t> </a:t>
            </a:r>
          </a:p>
        </p:txBody>
      </p:sp>
      <p:sp>
        <p:nvSpPr>
          <p:cNvPr id="11" name="Rounded Rectangle 10">
            <a:extLst>
              <a:ext uri="{FF2B5EF4-FFF2-40B4-BE49-F238E27FC236}">
                <a16:creationId xmlns:a16="http://schemas.microsoft.com/office/drawing/2014/main" id="{AF53C676-0AE8-104F-9924-D7C869A524A6}"/>
              </a:ext>
            </a:extLst>
          </p:cNvPr>
          <p:cNvSpPr/>
          <p:nvPr/>
        </p:nvSpPr>
        <p:spPr>
          <a:xfrm>
            <a:off x="171887" y="24509046"/>
            <a:ext cx="10744200" cy="5020087"/>
          </a:xfrm>
          <a:prstGeom prst="roundRect">
            <a:avLst/>
          </a:prstGeom>
          <a:solidFill>
            <a:schemeClr val="bg2">
              <a:lumMod val="20000"/>
              <a:lumOff val="80000"/>
            </a:schemeClr>
          </a:solidFill>
          <a:ln>
            <a:solidFill>
              <a:schemeClr val="bg2"/>
            </a:solidFill>
          </a:ln>
        </p:spPr>
        <p:style>
          <a:lnRef idx="1">
            <a:schemeClr val="accent5"/>
          </a:lnRef>
          <a:fillRef idx="2">
            <a:schemeClr val="accent5"/>
          </a:fillRef>
          <a:effectRef idx="1">
            <a:schemeClr val="accent5"/>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5600" b="1" dirty="0">
                <a:solidFill>
                  <a:schemeClr val="bg1"/>
                </a:solidFill>
                <a:latin typeface="Helvetica" panose="020B0604020202020204" pitchFamily="34" charset="0"/>
                <a:cs typeface="Helvetica" panose="020B0604020202020204" pitchFamily="34" charset="0"/>
              </a:rPr>
              <a:t>Cough Suppression Strategies</a:t>
            </a:r>
          </a:p>
          <a:p>
            <a:pPr algn="ctr"/>
            <a:endParaRPr lang="en-US" sz="1200" b="1" dirty="0">
              <a:solidFill>
                <a:schemeClr val="bg1"/>
              </a:solidFill>
              <a:latin typeface="Helvetica" panose="020B0604020202020204" pitchFamily="34" charset="0"/>
              <a:cs typeface="Helvetica" panose="020B0604020202020204" pitchFamily="34" charset="0"/>
            </a:endParaRPr>
          </a:p>
          <a:p>
            <a:pPr marL="685800" indent="-685800">
              <a:buFont typeface="Arial" panose="020B0604020202020204" pitchFamily="34" charset="0"/>
              <a:buChar char="•"/>
            </a:pPr>
            <a:r>
              <a:rPr lang="en-US" sz="4400" b="1" dirty="0">
                <a:solidFill>
                  <a:schemeClr val="bg1"/>
                </a:solidFill>
                <a:latin typeface="Times New Roman" panose="02020603050405020304" pitchFamily="18" charset="0"/>
                <a:cs typeface="Times New Roman" panose="02020603050405020304" pitchFamily="18" charset="0"/>
              </a:rPr>
              <a:t>Cough control breathing</a:t>
            </a:r>
          </a:p>
          <a:p>
            <a:pPr marL="685800" indent="-685800">
              <a:buFont typeface="Arial" panose="020B0604020202020204" pitchFamily="34" charset="0"/>
              <a:buChar char="•"/>
            </a:pPr>
            <a:r>
              <a:rPr lang="en-US" sz="4400" dirty="0">
                <a:solidFill>
                  <a:schemeClr val="bg1"/>
                </a:solidFill>
                <a:latin typeface="Times New Roman" panose="02020603050405020304" pitchFamily="18" charset="0"/>
                <a:cs typeface="Times New Roman" panose="02020603050405020304" pitchFamily="18" charset="0"/>
              </a:rPr>
              <a:t>sip water </a:t>
            </a:r>
          </a:p>
          <a:p>
            <a:pPr marL="685800" indent="-685800">
              <a:buFont typeface="Arial" panose="020B0604020202020204" pitchFamily="34" charset="0"/>
              <a:buChar char="•"/>
            </a:pPr>
            <a:r>
              <a:rPr lang="en-US" sz="4400" dirty="0">
                <a:solidFill>
                  <a:schemeClr val="bg1"/>
                </a:solidFill>
                <a:latin typeface="Times New Roman" panose="02020603050405020304" pitchFamily="18" charset="0"/>
                <a:cs typeface="Times New Roman" panose="02020603050405020304" pitchFamily="18" charset="0"/>
              </a:rPr>
              <a:t>hard swallow </a:t>
            </a:r>
          </a:p>
          <a:p>
            <a:pPr marL="685800" indent="-685800">
              <a:buFont typeface="Arial" panose="020B0604020202020204" pitchFamily="34" charset="0"/>
              <a:buChar char="•"/>
            </a:pPr>
            <a:r>
              <a:rPr lang="en-US" sz="4400" dirty="0">
                <a:solidFill>
                  <a:schemeClr val="bg1"/>
                </a:solidFill>
                <a:latin typeface="Times New Roman" panose="02020603050405020304" pitchFamily="18" charset="0"/>
                <a:cs typeface="Times New Roman" panose="02020603050405020304" pitchFamily="18" charset="0"/>
              </a:rPr>
              <a:t>Non-medicated lozenge</a:t>
            </a:r>
          </a:p>
        </p:txBody>
      </p:sp>
      <p:sp>
        <p:nvSpPr>
          <p:cNvPr id="13" name="Title 1">
            <a:extLst>
              <a:ext uri="{FF2B5EF4-FFF2-40B4-BE49-F238E27FC236}">
                <a16:creationId xmlns:a16="http://schemas.microsoft.com/office/drawing/2014/main" id="{AF9B5005-5991-684C-8B2C-B8D5160C1EFF}"/>
              </a:ext>
            </a:extLst>
          </p:cNvPr>
          <p:cNvSpPr>
            <a:spLocks noGrp="1"/>
          </p:cNvSpPr>
          <p:nvPr>
            <p:ph type="ctrTitle"/>
          </p:nvPr>
        </p:nvSpPr>
        <p:spPr>
          <a:xfrm>
            <a:off x="9285" y="0"/>
            <a:ext cx="40233600" cy="3539221"/>
          </a:xfrm>
          <a:solidFill>
            <a:schemeClr val="bg1"/>
          </a:solidFill>
          <a:ln>
            <a:solidFill>
              <a:schemeClr val="bg2">
                <a:lumMod val="40000"/>
                <a:lumOff val="60000"/>
              </a:schemeClr>
            </a:solidFill>
          </a:ln>
        </p:spPr>
        <p:txBody>
          <a:bodyPr>
            <a:normAutofit/>
          </a:bodyPr>
          <a:lstStyle/>
          <a:p>
            <a:pPr algn="ctr"/>
            <a:br>
              <a:rPr lang="en-US" sz="10700" b="1" spc="50" dirty="0">
                <a:ln w="9525" cmpd="sng">
                  <a:solidFill>
                    <a:schemeClr val="accent1"/>
                  </a:solidFill>
                  <a:prstDash val="solid"/>
                </a:ln>
                <a:effectLst>
                  <a:glow rad="38100">
                    <a:schemeClr val="accent1">
                      <a:alpha val="40000"/>
                    </a:schemeClr>
                  </a:glow>
                </a:effectLst>
                <a:latin typeface="Helvetica" panose="020B0604020202020204" pitchFamily="34" charset="0"/>
                <a:cs typeface="Helvetica" panose="020B0604020202020204" pitchFamily="34" charset="0"/>
              </a:rPr>
            </a:br>
            <a:r>
              <a:rPr lang="en-US" sz="4400" dirty="0">
                <a:latin typeface="Times New Roman" panose="02020603050405020304" pitchFamily="18" charset="0"/>
                <a:cs typeface="Times New Roman" panose="02020603050405020304" pitchFamily="18" charset="0"/>
              </a:rPr>
              <a:t>By: Emma Bozarth B.A, Sarah Campbell, Serena Haller B.A., Claire Malany, Sarah Popp, Jane Reynolds, M.S., CCC-SLP</a:t>
            </a:r>
            <a:br>
              <a:rPr lang="en-US" sz="4400" dirty="0">
                <a:latin typeface="Times New Roman" panose="02020603050405020304" pitchFamily="18" charset="0"/>
                <a:cs typeface="Times New Roman" panose="02020603050405020304" pitchFamily="18" charset="0"/>
              </a:rPr>
            </a:br>
            <a:r>
              <a:rPr lang="en-US" sz="4400" dirty="0" err="1">
                <a:latin typeface="Times New Roman" panose="02020603050405020304" pitchFamily="18" charset="0"/>
                <a:cs typeface="Times New Roman" panose="02020603050405020304" pitchFamily="18" charset="0"/>
              </a:rPr>
              <a:t>Sarjubhal</a:t>
            </a:r>
            <a:r>
              <a:rPr lang="en-US" sz="4400" dirty="0">
                <a:latin typeface="Times New Roman" panose="02020603050405020304" pitchFamily="18" charset="0"/>
                <a:cs typeface="Times New Roman" panose="02020603050405020304" pitchFamily="18" charset="0"/>
              </a:rPr>
              <a:t> Patel, </a:t>
            </a:r>
            <a:r>
              <a:rPr lang="en-US" sz="4400">
                <a:latin typeface="Times New Roman" panose="02020603050405020304" pitchFamily="18" charset="0"/>
                <a:cs typeface="Times New Roman" panose="02020603050405020304" pitchFamily="18" charset="0"/>
              </a:rPr>
              <a:t>Ph.D., &amp; </a:t>
            </a:r>
            <a:r>
              <a:rPr lang="en-US" sz="4400" dirty="0">
                <a:latin typeface="Times New Roman" panose="02020603050405020304" pitchFamily="18" charset="0"/>
                <a:cs typeface="Times New Roman" panose="02020603050405020304" pitchFamily="18" charset="0"/>
              </a:rPr>
              <a:t>Laurie Slovarp, Ph.D., CCC-SLP, BCS-S</a:t>
            </a:r>
          </a:p>
        </p:txBody>
      </p:sp>
      <p:sp>
        <p:nvSpPr>
          <p:cNvPr id="16" name="TextBox 15">
            <a:extLst>
              <a:ext uri="{FF2B5EF4-FFF2-40B4-BE49-F238E27FC236}">
                <a16:creationId xmlns:a16="http://schemas.microsoft.com/office/drawing/2014/main" id="{0CEAF9A7-876F-6245-A42D-47F2C4D2AC4E}"/>
              </a:ext>
            </a:extLst>
          </p:cNvPr>
          <p:cNvSpPr txBox="1"/>
          <p:nvPr/>
        </p:nvSpPr>
        <p:spPr>
          <a:xfrm>
            <a:off x="1" y="1969561"/>
            <a:ext cx="5471652" cy="1384995"/>
          </a:xfrm>
          <a:prstGeom prst="rect">
            <a:avLst/>
          </a:prstGeom>
          <a:noFill/>
        </p:spPr>
        <p:txBody>
          <a:bodyPr wrap="square" rtlCol="0">
            <a:spAutoFit/>
          </a:bodyPr>
          <a:lstStyle/>
          <a:p>
            <a:r>
              <a:rPr lang="en-US" sz="2800" b="1" dirty="0">
                <a:solidFill>
                  <a:srgbClr val="F6D21E"/>
                </a:solidFill>
              </a:rPr>
              <a:t>V</a:t>
            </a:r>
            <a:r>
              <a:rPr lang="en-US" sz="2800" b="1" dirty="0">
                <a:solidFill>
                  <a:srgbClr val="FB7207"/>
                </a:solidFill>
              </a:rPr>
              <a:t>O</a:t>
            </a:r>
            <a:r>
              <a:rPr lang="en-US" sz="2800" b="1" dirty="0"/>
              <a:t>I</a:t>
            </a:r>
            <a:r>
              <a:rPr lang="en-US" sz="2800" b="1" dirty="0">
                <a:solidFill>
                  <a:srgbClr val="C63D10"/>
                </a:solidFill>
              </a:rPr>
              <a:t>C</a:t>
            </a:r>
            <a:r>
              <a:rPr lang="en-US" sz="2800" b="1" dirty="0">
                <a:solidFill>
                  <a:srgbClr val="FF0000"/>
                </a:solidFill>
              </a:rPr>
              <a:t>E</a:t>
            </a:r>
            <a:r>
              <a:rPr lang="en-US" sz="2800" b="1" dirty="0"/>
              <a:t>S</a:t>
            </a:r>
            <a:r>
              <a:rPr lang="en-US" sz="2800" dirty="0"/>
              <a:t> </a:t>
            </a:r>
            <a:r>
              <a:rPr lang="en-US" sz="2800" b="1" dirty="0"/>
              <a:t>(</a:t>
            </a:r>
            <a:r>
              <a:rPr lang="en-US" sz="2800" b="1" dirty="0">
                <a:solidFill>
                  <a:srgbClr val="F6D21E"/>
                </a:solidFill>
              </a:rPr>
              <a:t>Voice</a:t>
            </a:r>
            <a:r>
              <a:rPr lang="en-US" sz="2800" b="1" dirty="0"/>
              <a:t> </a:t>
            </a:r>
            <a:r>
              <a:rPr lang="en-US" sz="2800" b="1" dirty="0">
                <a:solidFill>
                  <a:srgbClr val="FB7207"/>
                </a:solidFill>
              </a:rPr>
              <a:t>Outcomes</a:t>
            </a:r>
            <a:r>
              <a:rPr lang="en-US" sz="2800" b="1" dirty="0"/>
              <a:t> </a:t>
            </a:r>
            <a:r>
              <a:rPr lang="en-US" sz="2800" b="1" dirty="0">
                <a:solidFill>
                  <a:schemeClr val="tx2">
                    <a:lumMod val="40000"/>
                    <a:lumOff val="60000"/>
                  </a:schemeClr>
                </a:solidFill>
              </a:rPr>
              <a:t>and</a:t>
            </a:r>
            <a:r>
              <a:rPr lang="en-US" sz="2800" b="1" dirty="0"/>
              <a:t> Inquiry</a:t>
            </a:r>
            <a:r>
              <a:rPr lang="en-US" sz="2800" b="1" dirty="0">
                <a:solidFill>
                  <a:schemeClr val="tx2">
                    <a:lumMod val="75000"/>
                  </a:schemeClr>
                </a:solidFill>
              </a:rPr>
              <a:t> </a:t>
            </a:r>
            <a:r>
              <a:rPr lang="en-US" sz="2800" b="1" dirty="0">
                <a:solidFill>
                  <a:schemeClr val="tx2">
                    <a:lumMod val="40000"/>
                    <a:lumOff val="60000"/>
                  </a:schemeClr>
                </a:solidFill>
              </a:rPr>
              <a:t>of</a:t>
            </a:r>
            <a:r>
              <a:rPr lang="en-US" sz="2800" b="1" dirty="0"/>
              <a:t> </a:t>
            </a:r>
            <a:r>
              <a:rPr lang="en-US" sz="2800" b="1" dirty="0">
                <a:solidFill>
                  <a:srgbClr val="C63D10"/>
                </a:solidFill>
              </a:rPr>
              <a:t>Cough</a:t>
            </a:r>
            <a:r>
              <a:rPr lang="en-US" sz="2800" b="1" dirty="0"/>
              <a:t> </a:t>
            </a:r>
            <a:r>
              <a:rPr lang="en-US" sz="2800" b="1" dirty="0">
                <a:solidFill>
                  <a:schemeClr val="tx2">
                    <a:lumMod val="40000"/>
                    <a:lumOff val="60000"/>
                  </a:schemeClr>
                </a:solidFill>
              </a:rPr>
              <a:t>and</a:t>
            </a:r>
            <a:r>
              <a:rPr lang="en-US" sz="2800" b="1" dirty="0"/>
              <a:t> </a:t>
            </a:r>
            <a:r>
              <a:rPr lang="en-US" sz="2800" b="1" dirty="0">
                <a:solidFill>
                  <a:srgbClr val="FF0000"/>
                </a:solidFill>
              </a:rPr>
              <a:t>Essentials</a:t>
            </a:r>
            <a:r>
              <a:rPr lang="en-US" sz="2800" b="1" dirty="0"/>
              <a:t> </a:t>
            </a:r>
            <a:r>
              <a:rPr lang="en-US" sz="2800" b="1" dirty="0">
                <a:solidFill>
                  <a:schemeClr val="tx2">
                    <a:lumMod val="40000"/>
                    <a:lumOff val="60000"/>
                  </a:schemeClr>
                </a:solidFill>
              </a:rPr>
              <a:t>in</a:t>
            </a:r>
            <a:r>
              <a:rPr lang="en-US" sz="2800" b="1" dirty="0"/>
              <a:t> Swallowing) Lab</a:t>
            </a:r>
          </a:p>
        </p:txBody>
      </p:sp>
      <p:sp>
        <p:nvSpPr>
          <p:cNvPr id="18" name="Rounded Rectangle 17">
            <a:extLst>
              <a:ext uri="{FF2B5EF4-FFF2-40B4-BE49-F238E27FC236}">
                <a16:creationId xmlns:a16="http://schemas.microsoft.com/office/drawing/2014/main" id="{2CC52513-E345-3345-B168-EB84A851E8E2}"/>
              </a:ext>
            </a:extLst>
          </p:cNvPr>
          <p:cNvSpPr/>
          <p:nvPr/>
        </p:nvSpPr>
        <p:spPr>
          <a:xfrm>
            <a:off x="11299960" y="3822097"/>
            <a:ext cx="14569939" cy="3604737"/>
          </a:xfrm>
          <a:prstGeom prst="roundRect">
            <a:avLst/>
          </a:prstGeom>
          <a:solidFill>
            <a:schemeClr val="bg2">
              <a:lumMod val="20000"/>
              <a:lumOff val="80000"/>
            </a:schemeClr>
          </a:solidFill>
          <a:ln>
            <a:solidFill>
              <a:schemeClr val="bg2"/>
            </a:solidFill>
          </a:ln>
        </p:spPr>
        <p:style>
          <a:lnRef idx="1">
            <a:schemeClr val="accent5"/>
          </a:lnRef>
          <a:fillRef idx="2">
            <a:schemeClr val="accent5"/>
          </a:fillRef>
          <a:effectRef idx="1">
            <a:schemeClr val="accent5"/>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6000" b="1" dirty="0">
                <a:latin typeface="Helvetica" panose="020B0604020202020204" pitchFamily="34" charset="0"/>
                <a:cs typeface="Helvetica" panose="020B0604020202020204" pitchFamily="34" charset="0"/>
              </a:rPr>
              <a:t>Research Question</a:t>
            </a:r>
          </a:p>
          <a:p>
            <a:pPr algn="ctr"/>
            <a:r>
              <a:rPr lang="en-US" sz="4000" dirty="0">
                <a:latin typeface="Times New Roman" panose="02020603050405020304" pitchFamily="18" charset="0"/>
                <a:cs typeface="Times New Roman" panose="02020603050405020304" pitchFamily="18" charset="0"/>
              </a:rPr>
              <a:t>Is it possible to decrease cough sensitivity by exposing patients with chronic refractory cough to increasing doses of aerosolized capsaicin (a known cough stimulant) combined with active cough suppression?</a:t>
            </a:r>
          </a:p>
        </p:txBody>
      </p:sp>
      <p:pic>
        <p:nvPicPr>
          <p:cNvPr id="20" name="Picture 19" descr="Communicative Science  Disorders Stacked.jpg">
            <a:extLst>
              <a:ext uri="{FF2B5EF4-FFF2-40B4-BE49-F238E27FC236}">
                <a16:creationId xmlns:a16="http://schemas.microsoft.com/office/drawing/2014/main" id="{AC1E5799-0F41-E440-ADF1-88AE71D05968}"/>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5880" r="4576"/>
          <a:stretch/>
        </p:blipFill>
        <p:spPr>
          <a:xfrm>
            <a:off x="35276995" y="2032812"/>
            <a:ext cx="4705882" cy="1321744"/>
          </a:xfrm>
          <a:prstGeom prst="rect">
            <a:avLst/>
          </a:prstGeom>
        </p:spPr>
      </p:pic>
      <p:sp>
        <p:nvSpPr>
          <p:cNvPr id="28" name="Rectangle: Diagonal Corners Rounded 7">
            <a:extLst>
              <a:ext uri="{FF2B5EF4-FFF2-40B4-BE49-F238E27FC236}">
                <a16:creationId xmlns:a16="http://schemas.microsoft.com/office/drawing/2014/main" id="{5F04718A-DE50-6140-B77B-07D8E801AE8A}"/>
              </a:ext>
            </a:extLst>
          </p:cNvPr>
          <p:cNvSpPr/>
          <p:nvPr/>
        </p:nvSpPr>
        <p:spPr>
          <a:xfrm>
            <a:off x="280141" y="29665070"/>
            <a:ext cx="10691579" cy="2870742"/>
          </a:xfrm>
          <a:prstGeom prst="round2DiagRect">
            <a:avLst/>
          </a:prstGeom>
          <a:solidFill>
            <a:schemeClr val="bg2">
              <a:lumMod val="20000"/>
              <a:lumOff val="80000"/>
            </a:schemeClr>
          </a:solidFill>
          <a:ln w="38100">
            <a:solidFill>
              <a:schemeClr val="bg2"/>
            </a:solidFill>
          </a:ln>
        </p:spPr>
        <p:style>
          <a:lnRef idx="1">
            <a:schemeClr val="accent3"/>
          </a:lnRef>
          <a:fillRef idx="2">
            <a:schemeClr val="accent3"/>
          </a:fillRef>
          <a:effectRef idx="1">
            <a:schemeClr val="accent3"/>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91440" marR="0" indent="-457200" algn="ctr">
              <a:spcBef>
                <a:spcPts val="0"/>
              </a:spcBef>
              <a:spcAft>
                <a:spcPts val="0"/>
              </a:spcAft>
            </a:pPr>
            <a:r>
              <a:rPr lang="en-US" sz="5600" b="1" dirty="0">
                <a:solidFill>
                  <a:schemeClr val="bg1"/>
                </a:solidFill>
                <a:latin typeface="Helvetica" panose="020B0604020202020204" pitchFamily="34" charset="0"/>
                <a:ea typeface="Times New Roman" panose="02020603050405020304" pitchFamily="18" charset="0"/>
                <a:cs typeface="Helvetica" panose="020B0604020202020204" pitchFamily="34" charset="0"/>
              </a:rPr>
              <a:t>Participants</a:t>
            </a:r>
          </a:p>
          <a:p>
            <a:pPr marL="91440" marR="0" indent="-457200" algn="ctr">
              <a:spcBef>
                <a:spcPts val="0"/>
              </a:spcBef>
              <a:spcAft>
                <a:spcPts val="0"/>
              </a:spcAft>
            </a:pPr>
            <a:r>
              <a:rPr lang="en-US" sz="4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Patients with RCC who have received BCT without full resolution of their cough</a:t>
            </a:r>
          </a:p>
        </p:txBody>
      </p:sp>
      <p:sp>
        <p:nvSpPr>
          <p:cNvPr id="19" name="Rectangle: Diagonal Corners Rounded 7">
            <a:extLst>
              <a:ext uri="{FF2B5EF4-FFF2-40B4-BE49-F238E27FC236}">
                <a16:creationId xmlns:a16="http://schemas.microsoft.com/office/drawing/2014/main" id="{1247B08D-7A4F-A740-8ADC-DCCCEB5485A2}"/>
              </a:ext>
            </a:extLst>
          </p:cNvPr>
          <p:cNvSpPr/>
          <p:nvPr/>
        </p:nvSpPr>
        <p:spPr>
          <a:xfrm>
            <a:off x="26223748" y="28720792"/>
            <a:ext cx="13601699" cy="3815019"/>
          </a:xfrm>
          <a:prstGeom prst="round2DiagRect">
            <a:avLst/>
          </a:prstGeom>
          <a:solidFill>
            <a:schemeClr val="bg2">
              <a:lumMod val="20000"/>
              <a:lumOff val="80000"/>
            </a:schemeClr>
          </a:solidFill>
          <a:ln w="38100">
            <a:solidFill>
              <a:schemeClr val="bg2"/>
            </a:solidFill>
          </a:ln>
        </p:spPr>
        <p:style>
          <a:lnRef idx="1">
            <a:schemeClr val="accent3"/>
          </a:lnRef>
          <a:fillRef idx="2">
            <a:schemeClr val="accent3"/>
          </a:fillRef>
          <a:effectRef idx="1">
            <a:schemeClr val="accent3"/>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91440" marR="0" indent="-457200" algn="ctr">
              <a:spcBef>
                <a:spcPts val="0"/>
              </a:spcBef>
              <a:spcAft>
                <a:spcPts val="0"/>
              </a:spcAft>
            </a:pPr>
            <a:r>
              <a:rPr lang="en-US" sz="5600" b="1" dirty="0">
                <a:solidFill>
                  <a:schemeClr val="bg1"/>
                </a:solidFill>
                <a:latin typeface="Helvetica" panose="020B0604020202020204" pitchFamily="34" charset="0"/>
                <a:ea typeface="Times New Roman" panose="02020603050405020304" pitchFamily="18" charset="0"/>
                <a:cs typeface="Helvetica" panose="020B0604020202020204" pitchFamily="34" charset="0"/>
              </a:rPr>
              <a:t>References</a:t>
            </a:r>
          </a:p>
          <a:p>
            <a:pPr marL="91440" indent="-457200"/>
            <a:r>
              <a:rPr lang="en-US" sz="1600" dirty="0">
                <a:solidFill>
                  <a:schemeClr val="bg1"/>
                </a:solidFill>
                <a:latin typeface="Arial" panose="020B0604020202020204" pitchFamily="34" charset="0"/>
                <a:ea typeface="Times New Roman" panose="02020603050405020304" pitchFamily="18" charset="0"/>
              </a:rPr>
              <a:t>1.</a:t>
            </a:r>
            <a:r>
              <a:rPr lang="en-US" sz="1600" dirty="0">
                <a:solidFill>
                  <a:schemeClr val="bg1"/>
                </a:solidFill>
                <a:latin typeface="Arial" panose="020B0604020202020204" pitchFamily="34" charset="0"/>
                <a:ea typeface="Times New Roman" panose="02020603050405020304" pitchFamily="18" charset="0"/>
                <a:cs typeface="Arial"/>
              </a:rPr>
              <a:t> Gibson, P. G., &amp; </a:t>
            </a:r>
            <a:r>
              <a:rPr lang="en-US" sz="1600" dirty="0" err="1">
                <a:solidFill>
                  <a:schemeClr val="bg1"/>
                </a:solidFill>
                <a:latin typeface="Arial" panose="020B0604020202020204" pitchFamily="34" charset="0"/>
                <a:ea typeface="Times New Roman" panose="02020603050405020304" pitchFamily="18" charset="0"/>
                <a:cs typeface="Arial"/>
              </a:rPr>
              <a:t>Vertigan</a:t>
            </a:r>
            <a:r>
              <a:rPr lang="en-US" sz="1600" dirty="0">
                <a:solidFill>
                  <a:schemeClr val="bg1"/>
                </a:solidFill>
                <a:latin typeface="Arial" panose="020B0604020202020204" pitchFamily="34" charset="0"/>
                <a:ea typeface="Times New Roman" panose="02020603050405020304" pitchFamily="18" charset="0"/>
                <a:cs typeface="Arial"/>
              </a:rPr>
              <a:t>, A. E. (2015). Management of chronic refractory cough.</a:t>
            </a:r>
            <a:r>
              <a:rPr lang="en-US" sz="1600" i="1" dirty="0">
                <a:solidFill>
                  <a:schemeClr val="bg1"/>
                </a:solidFill>
                <a:latin typeface="Arial" panose="020B0604020202020204" pitchFamily="34" charset="0"/>
                <a:ea typeface="Times New Roman" panose="02020603050405020304" pitchFamily="18" charset="0"/>
                <a:cs typeface="Arial"/>
              </a:rPr>
              <a:t> BMJ (Clinical Research Ed.), 351</a:t>
            </a:r>
            <a:r>
              <a:rPr lang="en-US" sz="1600" dirty="0">
                <a:solidFill>
                  <a:schemeClr val="bg1"/>
                </a:solidFill>
                <a:latin typeface="Arial" panose="020B0604020202020204" pitchFamily="34" charset="0"/>
                <a:ea typeface="Times New Roman" panose="02020603050405020304" pitchFamily="18" charset="0"/>
                <a:cs typeface="Arial"/>
              </a:rPr>
              <a:t>, h5590. doi:10.1136/bmj.h5590 [</a:t>
            </a:r>
            <a:r>
              <a:rPr lang="en-US" sz="1600" dirty="0" err="1">
                <a:solidFill>
                  <a:schemeClr val="bg1"/>
                </a:solidFill>
                <a:latin typeface="Arial" panose="020B0604020202020204" pitchFamily="34" charset="0"/>
                <a:ea typeface="Times New Roman" panose="02020603050405020304" pitchFamily="18" charset="0"/>
                <a:cs typeface="Arial"/>
              </a:rPr>
              <a:t>doi</a:t>
            </a:r>
            <a:r>
              <a:rPr lang="en-US" sz="1600" dirty="0">
                <a:solidFill>
                  <a:schemeClr val="bg1"/>
                </a:solidFill>
                <a:latin typeface="Arial" panose="020B0604020202020204" pitchFamily="34" charset="0"/>
                <a:ea typeface="Times New Roman" panose="02020603050405020304" pitchFamily="18" charset="0"/>
                <a:cs typeface="Arial"/>
              </a:rPr>
              <a:t>]</a:t>
            </a:r>
          </a:p>
          <a:p>
            <a:pPr marL="91440" indent="-457200"/>
            <a:r>
              <a:rPr lang="en-US" sz="1600" dirty="0">
                <a:solidFill>
                  <a:schemeClr val="bg1"/>
                </a:solidFill>
                <a:latin typeface="Arial" panose="020B0604020202020204" pitchFamily="34" charset="0"/>
                <a:ea typeface="Times New Roman" panose="02020603050405020304" pitchFamily="18" charset="0"/>
                <a:cs typeface="Arial"/>
              </a:rPr>
              <a:t>2. Morice, A. H., </a:t>
            </a:r>
            <a:r>
              <a:rPr lang="en-US" sz="1600" dirty="0" err="1">
                <a:solidFill>
                  <a:schemeClr val="bg1"/>
                </a:solidFill>
                <a:latin typeface="Arial" panose="020B0604020202020204" pitchFamily="34" charset="0"/>
                <a:ea typeface="Times New Roman" panose="02020603050405020304" pitchFamily="18" charset="0"/>
                <a:cs typeface="Arial"/>
              </a:rPr>
              <a:t>Faruqi</a:t>
            </a:r>
            <a:r>
              <a:rPr lang="en-US" sz="1600" dirty="0">
                <a:solidFill>
                  <a:schemeClr val="bg1"/>
                </a:solidFill>
                <a:latin typeface="Arial" panose="020B0604020202020204" pitchFamily="34" charset="0"/>
                <a:ea typeface="Times New Roman" panose="02020603050405020304" pitchFamily="18" charset="0"/>
                <a:cs typeface="Arial"/>
              </a:rPr>
              <a:t>, S., Wright, C. E., Thompson, R., &amp; Bland, J. M. (2011). Cough hypersensitivity syndrome: A distinct clinical entity.</a:t>
            </a:r>
            <a:r>
              <a:rPr lang="en-US" sz="1600" i="1" dirty="0">
                <a:solidFill>
                  <a:schemeClr val="bg1"/>
                </a:solidFill>
                <a:latin typeface="Arial" panose="020B0604020202020204" pitchFamily="34" charset="0"/>
                <a:ea typeface="Times New Roman" panose="02020603050405020304" pitchFamily="18" charset="0"/>
                <a:cs typeface="Arial"/>
              </a:rPr>
              <a:t> Lung, 189</a:t>
            </a:r>
            <a:r>
              <a:rPr lang="en-US" sz="1600" dirty="0">
                <a:solidFill>
                  <a:schemeClr val="bg1"/>
                </a:solidFill>
                <a:latin typeface="Arial" panose="020B0604020202020204" pitchFamily="34" charset="0"/>
                <a:ea typeface="Times New Roman" panose="02020603050405020304" pitchFamily="18" charset="0"/>
                <a:cs typeface="Arial"/>
              </a:rPr>
              <a:t>(1), 73-79. doi:10.1007/s00408-010-9272-1 [</a:t>
            </a:r>
            <a:r>
              <a:rPr lang="en-US" sz="1600" dirty="0" err="1">
                <a:solidFill>
                  <a:schemeClr val="bg1"/>
                </a:solidFill>
                <a:latin typeface="Arial" panose="020B0604020202020204" pitchFamily="34" charset="0"/>
                <a:ea typeface="Times New Roman" panose="02020603050405020304" pitchFamily="18" charset="0"/>
                <a:cs typeface="Arial"/>
              </a:rPr>
              <a:t>doi</a:t>
            </a:r>
            <a:r>
              <a:rPr lang="en-US" sz="1600" dirty="0">
                <a:solidFill>
                  <a:schemeClr val="bg1"/>
                </a:solidFill>
                <a:latin typeface="Arial" panose="020B0604020202020204" pitchFamily="34" charset="0"/>
                <a:ea typeface="Times New Roman" panose="02020603050405020304" pitchFamily="18" charset="0"/>
                <a:cs typeface="Arial"/>
              </a:rPr>
              <a:t>]</a:t>
            </a:r>
            <a:endParaRPr lang="en-US" sz="1600" dirty="0">
              <a:solidFill>
                <a:schemeClr val="bg1"/>
              </a:solidFill>
              <a:latin typeface="Arial" panose="020B0604020202020204" pitchFamily="34" charset="0"/>
              <a:ea typeface="Times New Roman" panose="02020603050405020304" pitchFamily="18" charset="0"/>
            </a:endParaRPr>
          </a:p>
          <a:p>
            <a:pPr marL="91440" indent="-457200"/>
            <a:r>
              <a:rPr lang="en-US" sz="1600" dirty="0">
                <a:solidFill>
                  <a:schemeClr val="bg1"/>
                </a:solidFill>
                <a:latin typeface="Arial" panose="020B0604020202020204" pitchFamily="34" charset="0"/>
                <a:ea typeface="Times New Roman" panose="02020603050405020304" pitchFamily="18" charset="0"/>
                <a:cs typeface="Arial"/>
              </a:rPr>
              <a:t>3. Ryan, N. M., </a:t>
            </a:r>
            <a:r>
              <a:rPr lang="en-US" sz="1600" dirty="0" err="1">
                <a:solidFill>
                  <a:schemeClr val="bg1"/>
                </a:solidFill>
                <a:latin typeface="Arial" panose="020B0604020202020204" pitchFamily="34" charset="0"/>
                <a:ea typeface="Times New Roman" panose="02020603050405020304" pitchFamily="18" charset="0"/>
                <a:cs typeface="Arial"/>
              </a:rPr>
              <a:t>Vertigan</a:t>
            </a:r>
            <a:r>
              <a:rPr lang="en-US" sz="1600" dirty="0">
                <a:solidFill>
                  <a:schemeClr val="bg1"/>
                </a:solidFill>
                <a:latin typeface="Arial" panose="020B0604020202020204" pitchFamily="34" charset="0"/>
                <a:ea typeface="Times New Roman" panose="02020603050405020304" pitchFamily="18" charset="0"/>
                <a:cs typeface="Arial"/>
              </a:rPr>
              <a:t>, A. E., Bone, S., &amp; Gibson, P. G. (2010). Cough reflex sensitivity improves with speech language pathology management of refractory chronic cough.</a:t>
            </a:r>
            <a:r>
              <a:rPr lang="en-US" sz="1600" i="1" dirty="0">
                <a:solidFill>
                  <a:schemeClr val="bg1"/>
                </a:solidFill>
                <a:latin typeface="Arial" panose="020B0604020202020204" pitchFamily="34" charset="0"/>
                <a:ea typeface="Times New Roman" panose="02020603050405020304" pitchFamily="18" charset="0"/>
                <a:cs typeface="Arial"/>
              </a:rPr>
              <a:t> Cough (London, England), 6</a:t>
            </a:r>
            <a:r>
              <a:rPr lang="en-US" sz="1600" dirty="0">
                <a:solidFill>
                  <a:schemeClr val="bg1"/>
                </a:solidFill>
                <a:latin typeface="Arial" panose="020B0604020202020204" pitchFamily="34" charset="0"/>
                <a:ea typeface="Times New Roman" panose="02020603050405020304" pitchFamily="18" charset="0"/>
                <a:cs typeface="Arial"/>
              </a:rPr>
              <a:t>, 5. doi:10.1186/1745-9974-6-5 [</a:t>
            </a:r>
            <a:r>
              <a:rPr lang="en-US" sz="1600" dirty="0" err="1">
                <a:solidFill>
                  <a:schemeClr val="bg1"/>
                </a:solidFill>
                <a:latin typeface="Arial" panose="020B0604020202020204" pitchFamily="34" charset="0"/>
                <a:ea typeface="Times New Roman" panose="02020603050405020304" pitchFamily="18" charset="0"/>
                <a:cs typeface="Arial"/>
              </a:rPr>
              <a:t>doi</a:t>
            </a:r>
            <a:r>
              <a:rPr lang="en-US" sz="1600" dirty="0">
                <a:solidFill>
                  <a:schemeClr val="bg1"/>
                </a:solidFill>
                <a:latin typeface="Arial" panose="020B0604020202020204" pitchFamily="34" charset="0"/>
                <a:ea typeface="Times New Roman" panose="02020603050405020304" pitchFamily="18" charset="0"/>
                <a:cs typeface="Arial"/>
              </a:rPr>
              <a:t>]</a:t>
            </a:r>
          </a:p>
          <a:p>
            <a:pPr marL="91440" indent="-457200"/>
            <a:r>
              <a:rPr lang="en-US" sz="1600" dirty="0">
                <a:solidFill>
                  <a:schemeClr val="bg1"/>
                </a:solidFill>
                <a:latin typeface="Arial"/>
                <a:ea typeface="Calibri" panose="020F0502020204030204" pitchFamily="34" charset="0"/>
                <a:cs typeface="Arial"/>
              </a:rPr>
              <a:t>4. </a:t>
            </a:r>
            <a:r>
              <a:rPr lang="en-US" sz="1600" dirty="0" err="1">
                <a:solidFill>
                  <a:schemeClr val="bg1"/>
                </a:solidFill>
                <a:latin typeface="Arial"/>
                <a:ea typeface="Calibri" panose="020F0502020204030204" pitchFamily="34" charset="0"/>
                <a:cs typeface="Arial"/>
              </a:rPr>
              <a:t>Slovarp</a:t>
            </a:r>
            <a:r>
              <a:rPr lang="en-US" sz="1600" dirty="0">
                <a:solidFill>
                  <a:schemeClr val="bg1"/>
                </a:solidFill>
                <a:latin typeface="Arial"/>
                <a:ea typeface="Calibri" panose="020F0502020204030204" pitchFamily="34" charset="0"/>
                <a:cs typeface="Arial"/>
              </a:rPr>
              <a:t>, L., Loomis, B. K., &amp; </a:t>
            </a:r>
            <a:r>
              <a:rPr lang="en-US" sz="1600" dirty="0" err="1">
                <a:solidFill>
                  <a:schemeClr val="bg1"/>
                </a:solidFill>
                <a:latin typeface="Arial"/>
                <a:ea typeface="Calibri" panose="020F0502020204030204" pitchFamily="34" charset="0"/>
                <a:cs typeface="Arial"/>
              </a:rPr>
              <a:t>Glaspey</a:t>
            </a:r>
            <a:r>
              <a:rPr lang="en-US" sz="1600" dirty="0">
                <a:solidFill>
                  <a:schemeClr val="bg1"/>
                </a:solidFill>
                <a:latin typeface="Arial"/>
                <a:ea typeface="Calibri" panose="020F0502020204030204" pitchFamily="34" charset="0"/>
                <a:cs typeface="Arial"/>
              </a:rPr>
              <a:t>, A. (2018). Assessing referral and practice patterns of patients with chronic cough referred for behavioral cough suppression therapy.</a:t>
            </a:r>
            <a:r>
              <a:rPr lang="en-US" sz="1600" i="1" dirty="0">
                <a:solidFill>
                  <a:schemeClr val="bg1"/>
                </a:solidFill>
                <a:latin typeface="Arial"/>
                <a:ea typeface="Calibri" panose="020F0502020204030204" pitchFamily="34" charset="0"/>
                <a:cs typeface="Arial"/>
              </a:rPr>
              <a:t> Chronic Respiratory Disease, 15</a:t>
            </a:r>
            <a:r>
              <a:rPr lang="en-US" sz="1600" dirty="0">
                <a:solidFill>
                  <a:schemeClr val="bg1"/>
                </a:solidFill>
                <a:latin typeface="Arial"/>
                <a:ea typeface="Calibri" panose="020F0502020204030204" pitchFamily="34" charset="0"/>
                <a:cs typeface="Arial"/>
              </a:rPr>
              <a:t>(3), 296-305. doi:10.1177/1479972318755722 [</a:t>
            </a:r>
            <a:r>
              <a:rPr lang="en-US" sz="1600" dirty="0" err="1">
                <a:solidFill>
                  <a:schemeClr val="bg1"/>
                </a:solidFill>
                <a:latin typeface="Arial"/>
                <a:ea typeface="Calibri" panose="020F0502020204030204" pitchFamily="34" charset="0"/>
                <a:cs typeface="Arial"/>
              </a:rPr>
              <a:t>doi</a:t>
            </a:r>
            <a:r>
              <a:rPr lang="en-US" sz="1600" dirty="0">
                <a:solidFill>
                  <a:schemeClr val="bg1"/>
                </a:solidFill>
                <a:latin typeface="Arial"/>
                <a:ea typeface="Calibri" panose="020F0502020204030204" pitchFamily="34" charset="0"/>
                <a:cs typeface="Arial"/>
              </a:rPr>
              <a:t>]</a:t>
            </a:r>
          </a:p>
          <a:p>
            <a:pPr marL="457200" indent="-457200"/>
            <a:r>
              <a:rPr lang="en-US" sz="1600" dirty="0">
                <a:solidFill>
                  <a:schemeClr val="bg1"/>
                </a:solidFill>
                <a:latin typeface="Arial" panose="020B0604020202020204" pitchFamily="34" charset="0"/>
                <a:ea typeface="Times New Roman" panose="02020603050405020304" pitchFamily="18" charset="0"/>
              </a:rPr>
              <a:t>5. </a:t>
            </a:r>
            <a:r>
              <a:rPr lang="en-US" sz="1600" dirty="0" err="1">
                <a:solidFill>
                  <a:schemeClr val="bg1"/>
                </a:solidFill>
                <a:latin typeface="Arial" panose="020B0604020202020204" pitchFamily="34" charset="0"/>
                <a:ea typeface="Times New Roman" panose="02020603050405020304" pitchFamily="18" charset="0"/>
              </a:rPr>
              <a:t>Vertigan</a:t>
            </a:r>
            <a:r>
              <a:rPr lang="en-US" sz="1600" dirty="0">
                <a:solidFill>
                  <a:schemeClr val="bg1"/>
                </a:solidFill>
                <a:latin typeface="Arial" panose="020B0604020202020204" pitchFamily="34" charset="0"/>
                <a:ea typeface="Times New Roman" panose="02020603050405020304" pitchFamily="18" charset="0"/>
              </a:rPr>
              <a:t>, A. E., Theodoros, D. G., Gibson, P. G., &amp; </a:t>
            </a:r>
            <a:r>
              <a:rPr lang="en-US" sz="1600" dirty="0" err="1">
                <a:solidFill>
                  <a:schemeClr val="bg1"/>
                </a:solidFill>
                <a:latin typeface="Arial" panose="020B0604020202020204" pitchFamily="34" charset="0"/>
                <a:ea typeface="Times New Roman" panose="02020603050405020304" pitchFamily="18" charset="0"/>
              </a:rPr>
              <a:t>Winkworth</a:t>
            </a:r>
            <a:r>
              <a:rPr lang="en-US" sz="1600" dirty="0">
                <a:solidFill>
                  <a:schemeClr val="bg1"/>
                </a:solidFill>
                <a:latin typeface="Arial" panose="020B0604020202020204" pitchFamily="34" charset="0"/>
                <a:ea typeface="Times New Roman" panose="02020603050405020304" pitchFamily="18" charset="0"/>
              </a:rPr>
              <a:t>, A. L. (2007a). Review series: Chronic cough: </a:t>
            </a:r>
            <a:r>
              <a:rPr lang="en-US" sz="1600" dirty="0" err="1">
                <a:solidFill>
                  <a:schemeClr val="bg1"/>
                </a:solidFill>
                <a:latin typeface="Arial" panose="020B0604020202020204" pitchFamily="34" charset="0"/>
                <a:ea typeface="Times New Roman" panose="02020603050405020304" pitchFamily="18" charset="0"/>
              </a:rPr>
              <a:t>Behaviour</a:t>
            </a:r>
            <a:r>
              <a:rPr lang="en-US" sz="1600" dirty="0">
                <a:solidFill>
                  <a:schemeClr val="bg1"/>
                </a:solidFill>
                <a:latin typeface="Arial" panose="020B0604020202020204" pitchFamily="34" charset="0"/>
                <a:ea typeface="Times New Roman" panose="02020603050405020304" pitchFamily="18" charset="0"/>
              </a:rPr>
              <a:t> modification therapies </a:t>
            </a:r>
            <a:endParaRPr lang="en-US" sz="1600" dirty="0">
              <a:solidFill>
                <a:schemeClr val="bg1"/>
              </a:solidFill>
              <a:latin typeface="Times New Roman" panose="02020603050405020304" pitchFamily="18" charset="0"/>
              <a:ea typeface="Times New Roman" panose="02020603050405020304" pitchFamily="18" charset="0"/>
            </a:endParaRPr>
          </a:p>
          <a:p>
            <a:pPr marL="457200" marR="0" indent="-457200">
              <a:spcBef>
                <a:spcPts val="0"/>
              </a:spcBef>
              <a:spcAft>
                <a:spcPts val="0"/>
              </a:spcAft>
            </a:pPr>
            <a:r>
              <a:rPr lang="en-US" sz="1600" dirty="0">
                <a:solidFill>
                  <a:schemeClr val="tx1"/>
                </a:solidFill>
                <a:latin typeface="Arial" panose="020B0604020202020204" pitchFamily="34" charset="0"/>
                <a:ea typeface="Times New Roman" panose="02020603050405020304" pitchFamily="18" charset="0"/>
              </a:rPr>
              <a:t>       for chronic cough. </a:t>
            </a:r>
            <a:r>
              <a:rPr lang="en-US" sz="1600" i="1" dirty="0">
                <a:solidFill>
                  <a:schemeClr val="tx1"/>
                </a:solidFill>
                <a:latin typeface="Arial" panose="020B0604020202020204" pitchFamily="34" charset="0"/>
                <a:ea typeface="Times New Roman" panose="02020603050405020304" pitchFamily="18" charset="0"/>
              </a:rPr>
              <a:t>Chronic Respiratory Disease,4 </a:t>
            </a:r>
            <a:r>
              <a:rPr lang="en-US" sz="1600" dirty="0">
                <a:solidFill>
                  <a:schemeClr val="tx1"/>
                </a:solidFill>
                <a:latin typeface="Arial" panose="020B0604020202020204" pitchFamily="34" charset="0"/>
                <a:ea typeface="Times New Roman" panose="02020603050405020304" pitchFamily="18" charset="0"/>
              </a:rPr>
              <a:t>(2), 89-97. doi:10.1177/1479972307078099</a:t>
            </a:r>
            <a:endParaRPr lang="en-US" sz="1600" dirty="0">
              <a:solidFill>
                <a:schemeClr val="tx1"/>
              </a:solidFill>
              <a:effectLst/>
              <a:latin typeface="Times New Roman" panose="02020603050405020304" pitchFamily="18" charset="0"/>
              <a:ea typeface="Times New Roman" panose="02020603050405020304" pitchFamily="18" charset="0"/>
            </a:endParaRPr>
          </a:p>
        </p:txBody>
      </p:sp>
      <p:pic>
        <p:nvPicPr>
          <p:cNvPr id="3" name="Picture 2" descr="A person holding a microphone&#10;&#10;Description automatically generated">
            <a:extLst>
              <a:ext uri="{FF2B5EF4-FFF2-40B4-BE49-F238E27FC236}">
                <a16:creationId xmlns:a16="http://schemas.microsoft.com/office/drawing/2014/main" id="{AF375590-F15E-429D-B3B7-EB24BBA5D1EB}"/>
              </a:ext>
            </a:extLst>
          </p:cNvPr>
          <p:cNvPicPr>
            <a:picLocks noChangeAspect="1"/>
          </p:cNvPicPr>
          <p:nvPr/>
        </p:nvPicPr>
        <p:blipFill>
          <a:blip r:embed="rId3"/>
          <a:stretch>
            <a:fillRect/>
          </a:stretch>
        </p:blipFill>
        <p:spPr>
          <a:xfrm>
            <a:off x="12968536" y="10620246"/>
            <a:ext cx="11449806" cy="7029312"/>
          </a:xfrm>
          <a:prstGeom prst="rect">
            <a:avLst/>
          </a:prstGeom>
        </p:spPr>
      </p:pic>
      <p:graphicFrame>
        <p:nvGraphicFramePr>
          <p:cNvPr id="8" name="Diagram 7">
            <a:extLst>
              <a:ext uri="{FF2B5EF4-FFF2-40B4-BE49-F238E27FC236}">
                <a16:creationId xmlns:a16="http://schemas.microsoft.com/office/drawing/2014/main" id="{B6908D94-4546-B34D-ACB3-874C15818B4A}"/>
              </a:ext>
            </a:extLst>
          </p:cNvPr>
          <p:cNvGraphicFramePr/>
          <p:nvPr>
            <p:extLst>
              <p:ext uri="{D42A27DB-BD31-4B8C-83A1-F6EECF244321}">
                <p14:modId xmlns:p14="http://schemas.microsoft.com/office/powerpoint/2010/main" val="2488082568"/>
              </p:ext>
            </p:extLst>
          </p:nvPr>
        </p:nvGraphicFramePr>
        <p:xfrm>
          <a:off x="11044094" y="18081647"/>
          <a:ext cx="15179655" cy="1434231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9" name="Rectangle 8">
            <a:extLst>
              <a:ext uri="{FF2B5EF4-FFF2-40B4-BE49-F238E27FC236}">
                <a16:creationId xmlns:a16="http://schemas.microsoft.com/office/drawing/2014/main" id="{E66CA9C9-D4A3-D040-A937-951F06BD03FE}"/>
              </a:ext>
            </a:extLst>
          </p:cNvPr>
          <p:cNvSpPr/>
          <p:nvPr/>
        </p:nvSpPr>
        <p:spPr>
          <a:xfrm>
            <a:off x="1322901" y="210780"/>
            <a:ext cx="37587798" cy="1708160"/>
          </a:xfrm>
          <a:prstGeom prst="rect">
            <a:avLst/>
          </a:prstGeom>
          <a:solidFill>
            <a:schemeClr val="bg1"/>
          </a:solidFill>
          <a:ln>
            <a:solidFill>
              <a:schemeClr val="bg1"/>
            </a:solidFill>
          </a:ln>
        </p:spPr>
        <p:style>
          <a:lnRef idx="2">
            <a:schemeClr val="dk1"/>
          </a:lnRef>
          <a:fillRef idx="1">
            <a:schemeClr val="lt1"/>
          </a:fillRef>
          <a:effectRef idx="0">
            <a:schemeClr val="dk1"/>
          </a:effectRef>
          <a:fontRef idx="minor">
            <a:schemeClr val="dk1"/>
          </a:fontRef>
        </p:style>
        <p:txBody>
          <a:bodyPr wrap="square" lIns="91440" tIns="45720" rIns="91440" bIns="45720">
            <a:spAutoFit/>
          </a:bodyPr>
          <a:lstStyle/>
          <a:p>
            <a:pPr algn="ctr"/>
            <a:r>
              <a:rPr lang="en-US" sz="10500" b="1" dirty="0">
                <a:ln w="22225">
                  <a:solidFill>
                    <a:schemeClr val="tx2">
                      <a:lumMod val="75000"/>
                    </a:schemeClr>
                  </a:solidFill>
                  <a:prstDash val="solid"/>
                </a:ln>
                <a:solidFill>
                  <a:srgbClr val="FB7207"/>
                </a:solidFill>
                <a:latin typeface="Helvetica" panose="020B0604020202020204" pitchFamily="34" charset="0"/>
                <a:cs typeface="Helvetica" panose="020B0604020202020204" pitchFamily="34" charset="0"/>
              </a:rPr>
              <a:t>Use of Capsaicin for Desensitization of the Cough Reflex</a:t>
            </a:r>
            <a:endParaRPr lang="en-US" sz="10500" b="1" dirty="0">
              <a:ln w="22225">
                <a:solidFill>
                  <a:schemeClr val="tx2">
                    <a:lumMod val="75000"/>
                  </a:schemeClr>
                </a:solidFill>
                <a:prstDash val="solid"/>
              </a:ln>
              <a:solidFill>
                <a:srgbClr val="FB7207"/>
              </a:solidFill>
            </a:endParaRPr>
          </a:p>
        </p:txBody>
      </p:sp>
      <p:sp>
        <p:nvSpPr>
          <p:cNvPr id="5" name="TextBox 4"/>
          <p:cNvSpPr txBox="1"/>
          <p:nvPr/>
        </p:nvSpPr>
        <p:spPr>
          <a:xfrm>
            <a:off x="13359301" y="10819141"/>
            <a:ext cx="6105714" cy="2308324"/>
          </a:xfrm>
          <a:prstGeom prst="rect">
            <a:avLst/>
          </a:prstGeom>
          <a:noFill/>
        </p:spPr>
        <p:txBody>
          <a:bodyPr wrap="square" rtlCol="0">
            <a:spAutoFit/>
          </a:bodyPr>
          <a:lstStyle/>
          <a:p>
            <a:r>
              <a:rPr lang="en-US" sz="3600" dirty="0"/>
              <a:t>The Koko </a:t>
            </a:r>
            <a:r>
              <a:rPr lang="en-US" sz="3600" dirty="0" err="1"/>
              <a:t>Digidoser</a:t>
            </a:r>
            <a:r>
              <a:rPr lang="en-US" sz="3600" dirty="0"/>
              <a:t> nebulizer is used to deliver a standard amount of capsaicin on a single inhale</a:t>
            </a:r>
          </a:p>
        </p:txBody>
      </p:sp>
      <p:sp>
        <p:nvSpPr>
          <p:cNvPr id="21" name="Rounded Rectangle 20">
            <a:extLst>
              <a:ext uri="{FF2B5EF4-FFF2-40B4-BE49-F238E27FC236}">
                <a16:creationId xmlns:a16="http://schemas.microsoft.com/office/drawing/2014/main" id="{2CC52513-E345-3345-B168-EB84A851E8E2}"/>
              </a:ext>
            </a:extLst>
          </p:cNvPr>
          <p:cNvSpPr/>
          <p:nvPr/>
        </p:nvSpPr>
        <p:spPr>
          <a:xfrm>
            <a:off x="11452360" y="7644225"/>
            <a:ext cx="14417539" cy="2804892"/>
          </a:xfrm>
          <a:prstGeom prst="roundRect">
            <a:avLst/>
          </a:prstGeom>
          <a:solidFill>
            <a:schemeClr val="bg2">
              <a:lumMod val="20000"/>
              <a:lumOff val="80000"/>
            </a:schemeClr>
          </a:solidFill>
          <a:ln>
            <a:solidFill>
              <a:schemeClr val="bg2"/>
            </a:solidFill>
          </a:ln>
        </p:spPr>
        <p:style>
          <a:lnRef idx="1">
            <a:schemeClr val="accent5"/>
          </a:lnRef>
          <a:fillRef idx="2">
            <a:schemeClr val="accent5"/>
          </a:fillRef>
          <a:effectRef idx="1">
            <a:schemeClr val="accent5"/>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6000" b="1" dirty="0">
                <a:latin typeface="Helvetica" panose="020B0604020202020204" pitchFamily="34" charset="0"/>
                <a:cs typeface="Helvetica" panose="020B0604020202020204" pitchFamily="34" charset="0"/>
              </a:rPr>
              <a:t>Study Design</a:t>
            </a:r>
          </a:p>
          <a:p>
            <a:pPr algn="ctr"/>
            <a:r>
              <a:rPr lang="en-US" sz="4000" dirty="0">
                <a:latin typeface="Times New Roman" panose="02020603050405020304" pitchFamily="18" charset="0"/>
                <a:cs typeface="Times New Roman" panose="02020603050405020304" pitchFamily="18" charset="0"/>
              </a:rPr>
              <a:t>Single blinded (assessors) randomized control trial </a:t>
            </a:r>
          </a:p>
          <a:p>
            <a:pPr marL="571500" indent="-571500" algn="ctr">
              <a:buFont typeface="Arial"/>
              <a:buChar char="•"/>
            </a:pPr>
            <a:r>
              <a:rPr lang="en-US" sz="4000" dirty="0">
                <a:latin typeface="Times New Roman" panose="02020603050405020304" pitchFamily="18" charset="0"/>
                <a:cs typeface="Times New Roman" panose="02020603050405020304" pitchFamily="18" charset="0"/>
              </a:rPr>
              <a:t>Experimental group (capsaicin)</a:t>
            </a:r>
          </a:p>
          <a:p>
            <a:pPr marL="571500" indent="-571500" algn="ctr">
              <a:buFont typeface="Arial"/>
              <a:buChar char="•"/>
            </a:pPr>
            <a:r>
              <a:rPr lang="en-US" sz="4000" dirty="0">
                <a:latin typeface="Times New Roman" panose="02020603050405020304" pitchFamily="18" charset="0"/>
                <a:cs typeface="Times New Roman" panose="02020603050405020304" pitchFamily="18" charset="0"/>
              </a:rPr>
              <a:t>Placebo group (saline)</a:t>
            </a:r>
          </a:p>
        </p:txBody>
      </p:sp>
      <p:graphicFrame>
        <p:nvGraphicFramePr>
          <p:cNvPr id="31" name="Chart 30"/>
          <p:cNvGraphicFramePr>
            <a:graphicFrameLocks/>
          </p:cNvGraphicFramePr>
          <p:nvPr>
            <p:extLst>
              <p:ext uri="{D42A27DB-BD31-4B8C-83A1-F6EECF244321}">
                <p14:modId xmlns:p14="http://schemas.microsoft.com/office/powerpoint/2010/main" val="3440490137"/>
              </p:ext>
            </p:extLst>
          </p:nvPr>
        </p:nvGraphicFramePr>
        <p:xfrm>
          <a:off x="28086283" y="12113531"/>
          <a:ext cx="9279123" cy="6499708"/>
        </p:xfrm>
        <a:graphic>
          <a:graphicData uri="http://schemas.openxmlformats.org/drawingml/2006/chart">
            <c:chart xmlns:c="http://schemas.openxmlformats.org/drawingml/2006/chart" xmlns:r="http://schemas.openxmlformats.org/officeDocument/2006/relationships" r:id="rId9"/>
          </a:graphicData>
        </a:graphic>
      </p:graphicFrame>
      <p:sp>
        <p:nvSpPr>
          <p:cNvPr id="12" name="TextBox 11"/>
          <p:cNvSpPr txBox="1"/>
          <p:nvPr/>
        </p:nvSpPr>
        <p:spPr>
          <a:xfrm>
            <a:off x="28280104" y="12158892"/>
            <a:ext cx="9085302" cy="523220"/>
          </a:xfrm>
          <a:prstGeom prst="rect">
            <a:avLst/>
          </a:prstGeom>
          <a:noFill/>
        </p:spPr>
        <p:txBody>
          <a:bodyPr wrap="square" rtlCol="0">
            <a:spAutoFit/>
          </a:bodyPr>
          <a:lstStyle/>
          <a:p>
            <a:pPr algn="ctr"/>
            <a:r>
              <a:rPr lang="en-US" sz="2800" b="1" dirty="0">
                <a:solidFill>
                  <a:srgbClr val="1E5155"/>
                </a:solidFill>
                <a:latin typeface="Helvetica"/>
                <a:cs typeface="Helvetica"/>
              </a:rPr>
              <a:t>C5 at baseline, 1 week, 3 weeks post-treatment</a:t>
            </a:r>
          </a:p>
        </p:txBody>
      </p:sp>
      <p:sp>
        <p:nvSpPr>
          <p:cNvPr id="32" name="Rounded Rectangle 31">
            <a:extLst>
              <a:ext uri="{FF2B5EF4-FFF2-40B4-BE49-F238E27FC236}">
                <a16:creationId xmlns:a16="http://schemas.microsoft.com/office/drawing/2014/main" id="{1535B1F9-FB9D-7E44-91FE-48204846F423}"/>
              </a:ext>
            </a:extLst>
          </p:cNvPr>
          <p:cNvSpPr/>
          <p:nvPr/>
        </p:nvSpPr>
        <p:spPr>
          <a:xfrm>
            <a:off x="26351759" y="24373109"/>
            <a:ext cx="13601700" cy="4079035"/>
          </a:xfrm>
          <a:prstGeom prst="roundRect">
            <a:avLst/>
          </a:prstGeom>
          <a:solidFill>
            <a:schemeClr val="bg2">
              <a:lumMod val="20000"/>
              <a:lumOff val="8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4400" b="1" dirty="0">
                <a:solidFill>
                  <a:schemeClr val="bg1"/>
                </a:solidFill>
                <a:latin typeface="Helvetica" pitchFamily="2" charset="0"/>
              </a:rPr>
              <a:t>   </a:t>
            </a:r>
            <a:r>
              <a:rPr lang="en-US" sz="4800" b="1" dirty="0">
                <a:solidFill>
                  <a:schemeClr val="bg1"/>
                </a:solidFill>
                <a:latin typeface="Helvetica" pitchFamily="2" charset="0"/>
              </a:rPr>
              <a:t>Funding</a:t>
            </a:r>
          </a:p>
          <a:p>
            <a:pPr algn="ctr"/>
            <a:endParaRPr lang="en-US" sz="1400" b="1" dirty="0">
              <a:solidFill>
                <a:schemeClr val="bg1"/>
              </a:solidFill>
              <a:latin typeface="Helvetica" pitchFamily="2" charset="0"/>
            </a:endParaRPr>
          </a:p>
          <a:p>
            <a:endParaRPr lang="en-US" sz="2000" b="1" dirty="0">
              <a:solidFill>
                <a:schemeClr val="bg1"/>
              </a:solidFill>
              <a:latin typeface="Helvetica" pitchFamily="2" charset="0"/>
            </a:endParaRPr>
          </a:p>
          <a:p>
            <a:endParaRPr lang="en-US" sz="4400" dirty="0">
              <a:latin typeface="Times New Roman"/>
              <a:cs typeface="Times New Roman"/>
            </a:endParaRPr>
          </a:p>
          <a:p>
            <a:pPr algn="ctr"/>
            <a:r>
              <a:rPr lang="en-US" sz="1600" dirty="0">
                <a:latin typeface="Times New Roman"/>
                <a:cs typeface="Times New Roman"/>
              </a:rPr>
              <a:t> </a:t>
            </a:r>
          </a:p>
        </p:txBody>
      </p:sp>
      <p:pic>
        <p:nvPicPr>
          <p:cNvPr id="14" name="Picture 13" descr="inbre_logo_blue_shaddow.png"/>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7174976" y="25252806"/>
            <a:ext cx="4574735" cy="2651765"/>
          </a:xfrm>
          <a:prstGeom prst="rect">
            <a:avLst/>
          </a:prstGeom>
        </p:spPr>
      </p:pic>
      <p:pic>
        <p:nvPicPr>
          <p:cNvPr id="15" name="Picture 14" descr="ctrnet-logo-new.png"/>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4118727" y="25133342"/>
            <a:ext cx="4983441" cy="1993376"/>
          </a:xfrm>
          <a:prstGeom prst="rect">
            <a:avLst/>
          </a:prstGeom>
        </p:spPr>
      </p:pic>
      <p:pic>
        <p:nvPicPr>
          <p:cNvPr id="17" name="Picture 16"/>
          <p:cNvPicPr>
            <a:picLocks noChangeAspect="1"/>
          </p:cNvPicPr>
          <p:nvPr/>
        </p:nvPicPr>
        <p:blipFill>
          <a:blip r:embed="rId12"/>
          <a:stretch>
            <a:fillRect/>
          </a:stretch>
        </p:blipFill>
        <p:spPr>
          <a:xfrm>
            <a:off x="31749711" y="27126718"/>
            <a:ext cx="5308600" cy="965200"/>
          </a:xfrm>
          <a:prstGeom prst="rect">
            <a:avLst/>
          </a:prstGeom>
        </p:spPr>
      </p:pic>
    </p:spTree>
    <p:extLst>
      <p:ext uri="{BB962C8B-B14F-4D97-AF65-F5344CB8AC3E}">
        <p14:creationId xmlns:p14="http://schemas.microsoft.com/office/powerpoint/2010/main" val="354792431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766</TotalTime>
  <Words>318</Words>
  <Application>Microsoft Macintosh PowerPoint</Application>
  <PresentationFormat>Custom</PresentationFormat>
  <Paragraphs>70</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Helvetica</vt:lpstr>
      <vt:lpstr>Times New Roman</vt:lpstr>
      <vt:lpstr>Office Theme</vt:lpstr>
      <vt:lpstr> By: Emma Bozarth B.A, Sarah Campbell, Serena Haller B.A., Claire Malany, Sarah Popp, Jane Reynolds, M.S., CCC-SLP Sarjubhal Patel, Ph.D., &amp; Laurie Slovarp, Ph.D., CCC-SLP, BCS-S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Malany, Claire</dc:creator>
  <cp:lastModifiedBy>Malany, Claire</cp:lastModifiedBy>
  <cp:revision>46</cp:revision>
  <dcterms:created xsi:type="dcterms:W3CDTF">2019-02-07T16:17:08Z</dcterms:created>
  <dcterms:modified xsi:type="dcterms:W3CDTF">2019-04-11T15:10:46Z</dcterms:modified>
</cp:coreProperties>
</file>