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56" r:id="rId2"/>
  </p:sldIdLst>
  <p:sldSz cx="43891200" cy="32918400"/>
  <p:notesSz cx="7019925" cy="9305925"/>
  <p:defaultTex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lene, Anna" initials="AEK"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CC9900"/>
    <a:srgbClr val="E6E6E6"/>
    <a:srgbClr val="990000"/>
    <a:srgbClr val="A50021"/>
    <a:srgbClr val="D4ECBA"/>
    <a:srgbClr val="FFFFE5"/>
    <a:srgbClr val="FFFFCC"/>
    <a:srgbClr val="D5FFD5"/>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472" autoAdjust="0"/>
    <p:restoredTop sz="99465" autoAdjust="0"/>
  </p:normalViewPr>
  <p:slideViewPr>
    <p:cSldViewPr snapToGrid="0">
      <p:cViewPr varScale="1">
        <p:scale>
          <a:sx n="15" d="100"/>
          <a:sy n="15" d="100"/>
        </p:scale>
        <p:origin x="1368" y="156"/>
      </p:cViewPr>
      <p:guideLst>
        <p:guide orient="horz" pos="10368"/>
        <p:guide pos="13824"/>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a:t>Click to edit Master title style</a:t>
            </a:r>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DCA45E5-3381-49DD-9B56-479DCD121F6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1017D0E-1059-4773-A251-9346FB374C4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2163" y="2925763"/>
            <a:ext cx="9326562" cy="263350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92475" y="2925763"/>
            <a:ext cx="27827288" cy="26335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32A5DC3-1C13-4B3B-9CD2-73CE2660E3C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72292B6-D28D-4214-9487-F3037806F09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A64BCA7-60A7-44AD-8409-5AE8831E8EF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92475" y="9509125"/>
            <a:ext cx="18576925"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0" y="9509125"/>
            <a:ext cx="18576925"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977EF3A-388F-4BB0-8947-EF9C0BE51C3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4DCECC1F-692B-4F41-9415-2E0062FC976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70DD94B1-3E8E-4230-BBAE-97EB7D38FD5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1D7DB979-AC38-42F5-A60B-7A6D3CC3139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ED2863F-2B04-4B60-9AC8-C8944A021E9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A555380-7C10-4FD2-83A2-8F5D3879413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292475" y="2925763"/>
            <a:ext cx="37306250" cy="5486400"/>
          </a:xfrm>
          <a:prstGeom prst="rect">
            <a:avLst/>
          </a:prstGeom>
          <a:noFill/>
          <a:ln w="9525">
            <a:noFill/>
            <a:miter lim="800000"/>
            <a:headEnd/>
            <a:tailEnd/>
          </a:ln>
        </p:spPr>
        <p:txBody>
          <a:bodyPr vert="horz" wrap="square" lIns="438912" tIns="219456" rIns="438912" bIns="219456"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3292475" y="9509125"/>
            <a:ext cx="37306250" cy="19751675"/>
          </a:xfrm>
          <a:prstGeom prst="rect">
            <a:avLst/>
          </a:prstGeom>
          <a:noFill/>
          <a:ln w="9525">
            <a:noFill/>
            <a:miter lim="800000"/>
            <a:headEnd/>
            <a:tailEnd/>
          </a:ln>
        </p:spPr>
        <p:txBody>
          <a:bodyPr vert="horz" wrap="square" lIns="438912" tIns="219456" rIns="438912" bIns="21945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292475" y="29992638"/>
            <a:ext cx="9144000" cy="2193925"/>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defRPr sz="6700">
                <a:effectLst/>
              </a:defRPr>
            </a:lvl1pPr>
          </a:lstStyle>
          <a:p>
            <a:pPr>
              <a:defRPr/>
            </a:pPr>
            <a:endParaRPr lang="en-US" dirty="0"/>
          </a:p>
        </p:txBody>
      </p:sp>
      <p:sp>
        <p:nvSpPr>
          <p:cNvPr id="1029" name="Rectangle 5"/>
          <p:cNvSpPr>
            <a:spLocks noGrp="1" noChangeArrowheads="1"/>
          </p:cNvSpPr>
          <p:nvPr>
            <p:ph type="ftr" sz="quarter" idx="3"/>
          </p:nvPr>
        </p:nvSpPr>
        <p:spPr bwMode="auto">
          <a:xfrm>
            <a:off x="14995525" y="29992638"/>
            <a:ext cx="13900150" cy="2193925"/>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ctr">
              <a:defRPr sz="6700">
                <a:effectLst/>
              </a:defRPr>
            </a:lvl1pPr>
          </a:lstStyle>
          <a:p>
            <a:pPr>
              <a:defRPr/>
            </a:pPr>
            <a:endParaRPr lang="en-US" dirty="0"/>
          </a:p>
        </p:txBody>
      </p:sp>
      <p:sp>
        <p:nvSpPr>
          <p:cNvPr id="1030" name="Rectangle 6"/>
          <p:cNvSpPr>
            <a:spLocks noGrp="1" noChangeArrowheads="1"/>
          </p:cNvSpPr>
          <p:nvPr>
            <p:ph type="sldNum" sz="quarter" idx="4"/>
          </p:nvPr>
        </p:nvSpPr>
        <p:spPr bwMode="auto">
          <a:xfrm>
            <a:off x="31454725" y="29992638"/>
            <a:ext cx="9144000" cy="2193925"/>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r">
              <a:defRPr sz="6700">
                <a:effectLst/>
              </a:defRPr>
            </a:lvl1pPr>
          </a:lstStyle>
          <a:p>
            <a:pPr>
              <a:defRPr/>
            </a:pPr>
            <a:fld id="{094303BB-A649-4AE1-8716-4F976D7B3A9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eaLnBrk="0" fontAlgn="base" hangingPunct="0">
        <a:spcBef>
          <a:spcPct val="0"/>
        </a:spcBef>
        <a:spcAft>
          <a:spcPct val="0"/>
        </a:spcAft>
        <a:defRPr sz="21100">
          <a:solidFill>
            <a:schemeClr val="tx2"/>
          </a:solidFill>
          <a:latin typeface="+mj-lt"/>
          <a:ea typeface="+mj-ea"/>
          <a:cs typeface="+mj-cs"/>
        </a:defRPr>
      </a:lvl1pPr>
      <a:lvl2pPr algn="ctr" defTabSz="4389438" rtl="0" eaLnBrk="0" fontAlgn="base" hangingPunct="0">
        <a:spcBef>
          <a:spcPct val="0"/>
        </a:spcBef>
        <a:spcAft>
          <a:spcPct val="0"/>
        </a:spcAft>
        <a:defRPr sz="21100">
          <a:solidFill>
            <a:schemeClr val="tx2"/>
          </a:solidFill>
          <a:latin typeface="Times New Roman" pitchFamily="18" charset="0"/>
        </a:defRPr>
      </a:lvl2pPr>
      <a:lvl3pPr algn="ctr" defTabSz="4389438" rtl="0" eaLnBrk="0" fontAlgn="base" hangingPunct="0">
        <a:spcBef>
          <a:spcPct val="0"/>
        </a:spcBef>
        <a:spcAft>
          <a:spcPct val="0"/>
        </a:spcAft>
        <a:defRPr sz="21100">
          <a:solidFill>
            <a:schemeClr val="tx2"/>
          </a:solidFill>
          <a:latin typeface="Times New Roman" pitchFamily="18" charset="0"/>
        </a:defRPr>
      </a:lvl3pPr>
      <a:lvl4pPr algn="ctr" defTabSz="4389438" rtl="0" eaLnBrk="0" fontAlgn="base" hangingPunct="0">
        <a:spcBef>
          <a:spcPct val="0"/>
        </a:spcBef>
        <a:spcAft>
          <a:spcPct val="0"/>
        </a:spcAft>
        <a:defRPr sz="21100">
          <a:solidFill>
            <a:schemeClr val="tx2"/>
          </a:solidFill>
          <a:latin typeface="Times New Roman" pitchFamily="18" charset="0"/>
        </a:defRPr>
      </a:lvl4pPr>
      <a:lvl5pPr algn="ctr" defTabSz="4389438" rtl="0" eaLnBrk="0" fontAlgn="base" hangingPunct="0">
        <a:spcBef>
          <a:spcPct val="0"/>
        </a:spcBef>
        <a:spcAft>
          <a:spcPct val="0"/>
        </a:spcAft>
        <a:defRPr sz="21100">
          <a:solidFill>
            <a:schemeClr val="tx2"/>
          </a:solidFill>
          <a:latin typeface="Times New Roman" pitchFamily="18" charset="0"/>
        </a:defRPr>
      </a:lvl5pPr>
      <a:lvl6pPr marL="457200" algn="ctr" defTabSz="4389438" rtl="0" eaLnBrk="0" fontAlgn="base" hangingPunct="0">
        <a:spcBef>
          <a:spcPct val="0"/>
        </a:spcBef>
        <a:spcAft>
          <a:spcPct val="0"/>
        </a:spcAft>
        <a:defRPr sz="21100">
          <a:solidFill>
            <a:schemeClr val="tx2"/>
          </a:solidFill>
          <a:latin typeface="Times New Roman" pitchFamily="18" charset="0"/>
        </a:defRPr>
      </a:lvl6pPr>
      <a:lvl7pPr marL="914400" algn="ctr" defTabSz="4389438" rtl="0" eaLnBrk="0" fontAlgn="base" hangingPunct="0">
        <a:spcBef>
          <a:spcPct val="0"/>
        </a:spcBef>
        <a:spcAft>
          <a:spcPct val="0"/>
        </a:spcAft>
        <a:defRPr sz="21100">
          <a:solidFill>
            <a:schemeClr val="tx2"/>
          </a:solidFill>
          <a:latin typeface="Times New Roman" pitchFamily="18" charset="0"/>
        </a:defRPr>
      </a:lvl7pPr>
      <a:lvl8pPr marL="1371600" algn="ctr" defTabSz="4389438" rtl="0" eaLnBrk="0" fontAlgn="base" hangingPunct="0">
        <a:spcBef>
          <a:spcPct val="0"/>
        </a:spcBef>
        <a:spcAft>
          <a:spcPct val="0"/>
        </a:spcAft>
        <a:defRPr sz="21100">
          <a:solidFill>
            <a:schemeClr val="tx2"/>
          </a:solidFill>
          <a:latin typeface="Times New Roman" pitchFamily="18" charset="0"/>
        </a:defRPr>
      </a:lvl8pPr>
      <a:lvl9pPr marL="1828800" algn="ctr" defTabSz="4389438" rtl="0" eaLnBrk="0" fontAlgn="base" hangingPunct="0">
        <a:spcBef>
          <a:spcPct val="0"/>
        </a:spcBef>
        <a:spcAft>
          <a:spcPct val="0"/>
        </a:spcAft>
        <a:defRPr sz="21100">
          <a:solidFill>
            <a:schemeClr val="tx2"/>
          </a:solidFill>
          <a:latin typeface="Times New Roman" pitchFamily="18" charset="0"/>
        </a:defRPr>
      </a:lvl9pPr>
    </p:titleStyle>
    <p:bodyStyle>
      <a:lvl1pPr marL="1646238" indent="-1646238" algn="l" defTabSz="4389438" rtl="0" eaLnBrk="0" fontAlgn="base" hangingPunct="0">
        <a:spcBef>
          <a:spcPct val="20000"/>
        </a:spcBef>
        <a:spcAft>
          <a:spcPct val="0"/>
        </a:spcAft>
        <a:buChar char="•"/>
        <a:defRPr sz="15400">
          <a:solidFill>
            <a:schemeClr val="tx1"/>
          </a:solidFill>
          <a:latin typeface="+mn-lt"/>
          <a:ea typeface="+mn-ea"/>
          <a:cs typeface="+mn-cs"/>
        </a:defRPr>
      </a:lvl1pPr>
      <a:lvl2pPr marL="3565525" indent="-1371600" algn="l" defTabSz="4389438" rtl="0" eaLnBrk="0" fontAlgn="base" hangingPunct="0">
        <a:spcBef>
          <a:spcPct val="20000"/>
        </a:spcBef>
        <a:spcAft>
          <a:spcPct val="0"/>
        </a:spcAft>
        <a:buChar char="–"/>
        <a:defRPr sz="13400">
          <a:solidFill>
            <a:schemeClr val="tx1"/>
          </a:solidFill>
          <a:latin typeface="+mn-lt"/>
        </a:defRPr>
      </a:lvl2pPr>
      <a:lvl3pPr marL="5486400" indent="-1096963" algn="l" defTabSz="4389438" rtl="0" eaLnBrk="0" fontAlgn="base" hangingPunct="0">
        <a:spcBef>
          <a:spcPct val="20000"/>
        </a:spcBef>
        <a:spcAft>
          <a:spcPct val="0"/>
        </a:spcAft>
        <a:buChar char="•"/>
        <a:defRPr sz="11500">
          <a:solidFill>
            <a:schemeClr val="tx1"/>
          </a:solidFill>
          <a:latin typeface="+mn-lt"/>
        </a:defRPr>
      </a:lvl3pPr>
      <a:lvl4pPr marL="7680325" indent="-1096963" algn="l" defTabSz="4389438" rtl="0" eaLnBrk="0" fontAlgn="base" hangingPunct="0">
        <a:spcBef>
          <a:spcPct val="20000"/>
        </a:spcBef>
        <a:spcAft>
          <a:spcPct val="0"/>
        </a:spcAft>
        <a:buChar char="–"/>
        <a:defRPr sz="9600">
          <a:solidFill>
            <a:schemeClr val="tx1"/>
          </a:solidFill>
          <a:latin typeface="+mn-lt"/>
        </a:defRPr>
      </a:lvl4pPr>
      <a:lvl5pPr marL="9875838" indent="-1096963" algn="l" defTabSz="4389438" rtl="0" eaLnBrk="0" fontAlgn="base" hangingPunct="0">
        <a:spcBef>
          <a:spcPct val="20000"/>
        </a:spcBef>
        <a:spcAft>
          <a:spcPct val="0"/>
        </a:spcAft>
        <a:buChar char="»"/>
        <a:defRPr sz="9600">
          <a:solidFill>
            <a:schemeClr val="tx1"/>
          </a:solidFill>
          <a:latin typeface="+mn-lt"/>
        </a:defRPr>
      </a:lvl5pPr>
      <a:lvl6pPr marL="10333038" indent="-1096963" algn="l" defTabSz="4389438" rtl="0" eaLnBrk="0" fontAlgn="base" hangingPunct="0">
        <a:spcBef>
          <a:spcPct val="20000"/>
        </a:spcBef>
        <a:spcAft>
          <a:spcPct val="0"/>
        </a:spcAft>
        <a:buChar char="»"/>
        <a:defRPr sz="9600">
          <a:solidFill>
            <a:schemeClr val="tx1"/>
          </a:solidFill>
          <a:latin typeface="+mn-lt"/>
        </a:defRPr>
      </a:lvl6pPr>
      <a:lvl7pPr marL="10790238" indent="-1096963" algn="l" defTabSz="4389438" rtl="0" eaLnBrk="0" fontAlgn="base" hangingPunct="0">
        <a:spcBef>
          <a:spcPct val="20000"/>
        </a:spcBef>
        <a:spcAft>
          <a:spcPct val="0"/>
        </a:spcAft>
        <a:buChar char="»"/>
        <a:defRPr sz="9600">
          <a:solidFill>
            <a:schemeClr val="tx1"/>
          </a:solidFill>
          <a:latin typeface="+mn-lt"/>
        </a:defRPr>
      </a:lvl7pPr>
      <a:lvl8pPr marL="11247438" indent="-1096963" algn="l" defTabSz="4389438" rtl="0" eaLnBrk="0" fontAlgn="base" hangingPunct="0">
        <a:spcBef>
          <a:spcPct val="20000"/>
        </a:spcBef>
        <a:spcAft>
          <a:spcPct val="0"/>
        </a:spcAft>
        <a:buChar char="»"/>
        <a:defRPr sz="9600">
          <a:solidFill>
            <a:schemeClr val="tx1"/>
          </a:solidFill>
          <a:latin typeface="+mn-lt"/>
        </a:defRPr>
      </a:lvl8pPr>
      <a:lvl9pPr marL="11704638" indent="-1096963" algn="l" defTabSz="4389438" rtl="0" eaLnBrk="0" fontAlgn="base" hangingPunct="0">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0.JPG"/><Relationship Id="rId3" Type="http://schemas.openxmlformats.org/officeDocument/2006/relationships/hyperlink" Target="http://www.fs.fed.us/pnw/research/fire/smoke.shtml" TargetMode="External"/><Relationship Id="rId7" Type="http://schemas.openxmlformats.org/officeDocument/2006/relationships/image" Target="../media/image5.png"/><Relationship Id="rId12" Type="http://schemas.openxmlformats.org/officeDocument/2006/relationships/image" Target="../media/image9.JPG"/><Relationship Id="rId17" Type="http://schemas.openxmlformats.org/officeDocument/2006/relationships/image" Target="../media/image14.jpeg"/><Relationship Id="rId2" Type="http://schemas.openxmlformats.org/officeDocument/2006/relationships/image" Target="../media/image1.jpeg"/><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4.PNG"/><Relationship Id="rId11" Type="http://schemas.microsoft.com/office/2007/relationships/hdphoto" Target="../media/hdphoto1.wdp"/><Relationship Id="rId5" Type="http://schemas.openxmlformats.org/officeDocument/2006/relationships/image" Target="../media/image3.png"/><Relationship Id="rId15" Type="http://schemas.openxmlformats.org/officeDocument/2006/relationships/image" Target="../media/image12.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0F4AC90-EA40-49E7-B816-8E9B9FD667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964"/>
            <a:ext cx="43891200" cy="32918400"/>
          </a:xfrm>
          <a:prstGeom prst="rect">
            <a:avLst/>
          </a:prstGeom>
        </p:spPr>
      </p:pic>
      <p:sp>
        <p:nvSpPr>
          <p:cNvPr id="1033" name="Text Box 25"/>
          <p:cNvSpPr txBox="1">
            <a:spLocks noChangeArrowheads="1"/>
          </p:cNvSpPr>
          <p:nvPr/>
        </p:nvSpPr>
        <p:spPr bwMode="auto">
          <a:xfrm>
            <a:off x="36084992" y="26073260"/>
            <a:ext cx="3750066" cy="923330"/>
          </a:xfrm>
          <a:prstGeom prst="rect">
            <a:avLst/>
          </a:prstGeom>
          <a:solidFill>
            <a:srgbClr val="FFFFFF">
              <a:alpha val="20000"/>
            </a:srgbClr>
          </a:solidFill>
          <a:ln w="9525">
            <a:noFill/>
            <a:miter lim="800000"/>
            <a:headEnd/>
            <a:tailEnd/>
          </a:ln>
          <a:effectLst>
            <a:glow rad="38100">
              <a:schemeClr val="bg1">
                <a:alpha val="40000"/>
              </a:schemeClr>
            </a:glow>
            <a:softEdge rad="101600"/>
          </a:effectLst>
        </p:spPr>
        <p:txBody>
          <a:bodyPr wrap="none">
            <a:spAutoFit/>
          </a:bodyPr>
          <a:lstStyle/>
          <a:p>
            <a:r>
              <a:rPr lang="en-US" sz="5400" b="1" dirty="0">
                <a:solidFill>
                  <a:srgbClr val="800000"/>
                </a:solidFill>
              </a:rPr>
              <a:t> References </a:t>
            </a:r>
          </a:p>
        </p:txBody>
      </p:sp>
      <p:sp>
        <p:nvSpPr>
          <p:cNvPr id="1036" name="Text Box 2"/>
          <p:cNvSpPr txBox="1">
            <a:spLocks noChangeArrowheads="1"/>
          </p:cNvSpPr>
          <p:nvPr/>
        </p:nvSpPr>
        <p:spPr bwMode="auto">
          <a:xfrm>
            <a:off x="4572000" y="-132964"/>
            <a:ext cx="34856928" cy="4688463"/>
          </a:xfrm>
          <a:prstGeom prst="rect">
            <a:avLst/>
          </a:prstGeom>
          <a:noFill/>
          <a:ln w="9525">
            <a:noFill/>
            <a:miter lim="800000"/>
            <a:headEnd/>
            <a:tailEnd/>
          </a:ln>
        </p:spPr>
        <p:txBody>
          <a:bodyPr wrap="square">
            <a:spAutoFit/>
          </a:bodyPr>
          <a:lstStyle/>
          <a:p>
            <a:pPr algn="ctr"/>
            <a:r>
              <a:rPr lang="en-US" sz="8800" b="1" dirty="0">
                <a:solidFill>
                  <a:srgbClr val="800000"/>
                </a:solidFill>
              </a:rPr>
              <a:t>A Comparative Analysis of HYSPLIT and AIRPACT to Estimate </a:t>
            </a:r>
          </a:p>
          <a:p>
            <a:pPr algn="ctr"/>
            <a:r>
              <a:rPr lang="en-US" sz="8800" b="1" dirty="0">
                <a:solidFill>
                  <a:srgbClr val="800000"/>
                </a:solidFill>
              </a:rPr>
              <a:t>Wildland Fire Smoke Emissions for Public Health Applications</a:t>
            </a:r>
            <a:endParaRPr lang="en-US" sz="8000" b="1" dirty="0">
              <a:solidFill>
                <a:srgbClr val="800000"/>
              </a:solidFill>
            </a:endParaRPr>
          </a:p>
          <a:p>
            <a:pPr algn="ctr"/>
            <a:r>
              <a:rPr lang="en-US" sz="4800" b="1" dirty="0">
                <a:solidFill>
                  <a:srgbClr val="800000"/>
                </a:solidFill>
                <a:effectLst/>
              </a:rPr>
              <a:t>Maxwell Enger</a:t>
            </a:r>
            <a:r>
              <a:rPr lang="en-US" sz="4800" b="1" baseline="30000" dirty="0">
                <a:solidFill>
                  <a:srgbClr val="800000"/>
                </a:solidFill>
                <a:effectLst/>
              </a:rPr>
              <a:t>1</a:t>
            </a:r>
            <a:r>
              <a:rPr lang="en-US" sz="4800" b="1" dirty="0">
                <a:solidFill>
                  <a:srgbClr val="800000"/>
                </a:solidFill>
                <a:effectLst/>
              </a:rPr>
              <a:t>, Anna Klene</a:t>
            </a:r>
            <a:r>
              <a:rPr lang="en-US" sz="4800" b="1" baseline="30000" dirty="0">
                <a:solidFill>
                  <a:srgbClr val="800000"/>
                </a:solidFill>
                <a:effectLst/>
              </a:rPr>
              <a:t>1</a:t>
            </a:r>
            <a:r>
              <a:rPr lang="en-US" sz="4800" b="1" dirty="0">
                <a:solidFill>
                  <a:srgbClr val="800000"/>
                </a:solidFill>
                <a:effectLst/>
              </a:rPr>
              <a:t>, Deborah Ross</a:t>
            </a:r>
            <a:r>
              <a:rPr lang="en-US" sz="4800" b="1" baseline="30000" dirty="0">
                <a:solidFill>
                  <a:srgbClr val="800000"/>
                </a:solidFill>
                <a:effectLst/>
              </a:rPr>
              <a:t>2</a:t>
            </a:r>
            <a:r>
              <a:rPr lang="en-US" sz="4800" b="1" dirty="0">
                <a:solidFill>
                  <a:srgbClr val="800000"/>
                </a:solidFill>
                <a:effectLst/>
              </a:rPr>
              <a:t>, &amp; Carl Spangrude</a:t>
            </a:r>
            <a:r>
              <a:rPr lang="en-US" sz="4800" b="1" baseline="30000" dirty="0">
                <a:solidFill>
                  <a:srgbClr val="800000"/>
                </a:solidFill>
                <a:effectLst/>
              </a:rPr>
              <a:t>3</a:t>
            </a:r>
            <a:r>
              <a:rPr lang="en-US" sz="4800" b="1" dirty="0">
                <a:solidFill>
                  <a:srgbClr val="800000"/>
                </a:solidFill>
                <a:effectLst/>
              </a:rPr>
              <a:t> </a:t>
            </a:r>
            <a:endParaRPr lang="en-US" sz="4800" b="1" baseline="30000" dirty="0">
              <a:solidFill>
                <a:srgbClr val="800000"/>
              </a:solidFill>
              <a:effectLst/>
            </a:endParaRPr>
          </a:p>
          <a:p>
            <a:pPr algn="ctr"/>
            <a:endParaRPr lang="en-US" sz="2800" b="1" baseline="30000" dirty="0">
              <a:solidFill>
                <a:srgbClr val="800000"/>
              </a:solidFill>
              <a:effectLst/>
            </a:endParaRPr>
          </a:p>
          <a:p>
            <a:pPr algn="ctr"/>
            <a:r>
              <a:rPr lang="en-US" sz="2800" b="1" baseline="30000" dirty="0">
                <a:solidFill>
                  <a:srgbClr val="800000"/>
                </a:solidFill>
                <a:effectLst/>
              </a:rPr>
              <a:t>1</a:t>
            </a:r>
            <a:r>
              <a:rPr lang="en-US" sz="2800" b="1" dirty="0">
                <a:solidFill>
                  <a:srgbClr val="800000"/>
                </a:solidFill>
                <a:effectLst/>
              </a:rPr>
              <a:t>Department of Geography, University of Montana, Missoula MT; </a:t>
            </a:r>
            <a:r>
              <a:rPr lang="en-US" sz="2800" b="1" baseline="30000" dirty="0">
                <a:solidFill>
                  <a:srgbClr val="800000"/>
                </a:solidFill>
                <a:effectLst/>
              </a:rPr>
              <a:t>2 </a:t>
            </a:r>
            <a:r>
              <a:rPr lang="en-US" sz="2800" b="1" dirty="0">
                <a:solidFill>
                  <a:srgbClr val="800000"/>
                </a:solidFill>
                <a:effectLst/>
              </a:rPr>
              <a:t>Montana Space Grant Consortium, Montana State University, Bozeman MT ; </a:t>
            </a:r>
          </a:p>
          <a:p>
            <a:pPr algn="ctr"/>
            <a:r>
              <a:rPr lang="en-US" sz="2800" b="1" baseline="30000" dirty="0">
                <a:solidFill>
                  <a:srgbClr val="800000"/>
                </a:solidFill>
                <a:effectLst/>
              </a:rPr>
              <a:t>3 </a:t>
            </a:r>
            <a:r>
              <a:rPr lang="en-US" sz="2800" b="1" dirty="0">
                <a:solidFill>
                  <a:srgbClr val="800000"/>
                </a:solidFill>
                <a:effectLst/>
              </a:rPr>
              <a:t>Franke College of Forestry and Conservation, University of Montana, Missoula MT</a:t>
            </a:r>
          </a:p>
        </p:txBody>
      </p:sp>
      <p:sp>
        <p:nvSpPr>
          <p:cNvPr id="1037" name="Text Box 13"/>
          <p:cNvSpPr txBox="1">
            <a:spLocks noChangeArrowheads="1"/>
          </p:cNvSpPr>
          <p:nvPr/>
        </p:nvSpPr>
        <p:spPr bwMode="auto">
          <a:xfrm>
            <a:off x="3828986" y="4288922"/>
            <a:ext cx="4288675" cy="923330"/>
          </a:xfrm>
          <a:prstGeom prst="rect">
            <a:avLst/>
          </a:prstGeom>
          <a:solidFill>
            <a:srgbClr val="FFFFFF">
              <a:alpha val="20000"/>
            </a:srgbClr>
          </a:solidFill>
          <a:ln w="9525">
            <a:noFill/>
            <a:miter lim="800000"/>
            <a:headEnd/>
            <a:tailEnd/>
          </a:ln>
          <a:effectLst>
            <a:glow rad="38100">
              <a:schemeClr val="bg1">
                <a:alpha val="40000"/>
              </a:schemeClr>
            </a:glow>
            <a:softEdge rad="101600"/>
          </a:effectLst>
        </p:spPr>
        <p:txBody>
          <a:bodyPr wrap="none">
            <a:spAutoFit/>
          </a:bodyPr>
          <a:lstStyle/>
          <a:p>
            <a:pPr algn="ctr"/>
            <a:r>
              <a:rPr lang="en-US" sz="5400" b="1" dirty="0">
                <a:solidFill>
                  <a:srgbClr val="800000"/>
                </a:solidFill>
              </a:rPr>
              <a:t> Introduction </a:t>
            </a:r>
          </a:p>
        </p:txBody>
      </p:sp>
      <p:sp>
        <p:nvSpPr>
          <p:cNvPr id="1038" name="Text Box 66"/>
          <p:cNvSpPr txBox="1">
            <a:spLocks noChangeArrowheads="1"/>
          </p:cNvSpPr>
          <p:nvPr/>
        </p:nvSpPr>
        <p:spPr bwMode="auto">
          <a:xfrm>
            <a:off x="2860804" y="28447035"/>
            <a:ext cx="6225037" cy="923330"/>
          </a:xfrm>
          <a:prstGeom prst="rect">
            <a:avLst/>
          </a:prstGeom>
          <a:solidFill>
            <a:srgbClr val="FFFFFF">
              <a:alpha val="20000"/>
            </a:srgbClr>
          </a:solidFill>
          <a:ln w="9525">
            <a:noFill/>
            <a:miter lim="800000"/>
            <a:headEnd/>
            <a:tailEnd/>
          </a:ln>
          <a:effectLst>
            <a:glow rad="38100">
              <a:schemeClr val="bg1">
                <a:alpha val="40000"/>
              </a:schemeClr>
            </a:glow>
            <a:softEdge rad="101600"/>
          </a:effectLst>
        </p:spPr>
        <p:txBody>
          <a:bodyPr wrap="none">
            <a:spAutoFit/>
          </a:bodyPr>
          <a:lstStyle/>
          <a:p>
            <a:r>
              <a:rPr lang="en-US" sz="5400" b="1" dirty="0">
                <a:solidFill>
                  <a:srgbClr val="800000"/>
                </a:solidFill>
              </a:rPr>
              <a:t> Acknowledgements </a:t>
            </a:r>
          </a:p>
        </p:txBody>
      </p:sp>
      <p:sp>
        <p:nvSpPr>
          <p:cNvPr id="1039" name="Text Box 98"/>
          <p:cNvSpPr txBox="1">
            <a:spLocks noChangeArrowheads="1"/>
          </p:cNvSpPr>
          <p:nvPr/>
        </p:nvSpPr>
        <p:spPr bwMode="auto">
          <a:xfrm>
            <a:off x="1401323" y="5410156"/>
            <a:ext cx="9144000" cy="8164895"/>
          </a:xfrm>
          <a:prstGeom prst="rect">
            <a:avLst/>
          </a:prstGeom>
          <a:solidFill>
            <a:srgbClr val="FFFFFF">
              <a:alpha val="20000"/>
            </a:srgbClr>
          </a:solidFill>
          <a:ln w="9525">
            <a:noFill/>
            <a:miter lim="800000"/>
            <a:headEnd/>
            <a:tailEnd/>
          </a:ln>
          <a:effectLst>
            <a:glow rad="38100">
              <a:schemeClr val="bg1">
                <a:alpha val="40000"/>
              </a:schemeClr>
            </a:glow>
            <a:softEdge rad="101600"/>
          </a:effectLst>
        </p:spPr>
        <p:txBody>
          <a:bodyPr lIns="182880" tIns="91440" rIns="182880" bIns="91440">
            <a:noAutofit/>
          </a:bodyPr>
          <a:lstStyle/>
          <a:p>
            <a:r>
              <a:rPr lang="en-US" dirty="0">
                <a:effectLst/>
              </a:rPr>
              <a:t>	The burning of biomass releases a variety of pollutants, but the most commonly monitored in terms of public health is PM</a:t>
            </a:r>
            <a:r>
              <a:rPr lang="en-US" baseline="-25000" dirty="0">
                <a:effectLst/>
              </a:rPr>
              <a:t>2.5.</a:t>
            </a:r>
            <a:r>
              <a:rPr lang="en-US" dirty="0">
                <a:effectLst/>
              </a:rPr>
              <a:t> Examining how wildfire specific PM</a:t>
            </a:r>
            <a:r>
              <a:rPr lang="en-US" baseline="-25000" dirty="0">
                <a:effectLst/>
              </a:rPr>
              <a:t>2.5</a:t>
            </a:r>
            <a:r>
              <a:rPr lang="en-US" dirty="0">
                <a:effectLst/>
              </a:rPr>
              <a:t>  is transported through the atmosphere is important because these particulates pose serious health risks.  Many types of models exist to simulate the dispersal of wildfire smoke, but the Hybrid Single-Particle Lagrangian Integrated Trajectory (HYSPLIT) model and the Air Indicator Report for Public Awareness and Community Tracking (AIRPACT) system can produce spatially explicit pollution transport simulations.  This analysis will utilize PM</a:t>
            </a:r>
            <a:r>
              <a:rPr lang="en-US" baseline="-25000" dirty="0">
                <a:effectLst/>
              </a:rPr>
              <a:t>2.5</a:t>
            </a:r>
            <a:r>
              <a:rPr lang="en-US" dirty="0">
                <a:effectLst/>
              </a:rPr>
              <a:t> as the species to compare the outputs of HYSPLIT and AIRPACT along with a readily available satellite dataset, and on-site measurements. Outputs will be assessed with respect to useful outputs for city and county managers concerned with the public health effects of wildfire smoke. </a:t>
            </a:r>
          </a:p>
          <a:p>
            <a:r>
              <a:rPr lang="en-US" dirty="0">
                <a:effectLst/>
              </a:rPr>
              <a:t>	The Lolo Peak fire (Figure 1) was first detected on July 15, 2017 in a section of the Selway-Bitterroot Wilderness, southwest of Lolo, Montana, ignited by a lightning strike. The fire was managed from its ignition, but due high temperatures, low relative humidity, high pre-existing tree mortality, gusty winds, and steep terrain the fire was able to spread rapidly and burn over 53,000 acres (</a:t>
            </a:r>
            <a:r>
              <a:rPr lang="en-US" dirty="0" err="1">
                <a:effectLst/>
              </a:rPr>
              <a:t>InciWeb</a:t>
            </a:r>
            <a:r>
              <a:rPr lang="en-US" dirty="0">
                <a:effectLst/>
              </a:rPr>
              <a:t>, 2017). Data from August 18, </a:t>
            </a:r>
            <a:r>
              <a:rPr lang="en-US" baseline="30000" dirty="0">
                <a:effectLst/>
              </a:rPr>
              <a:t> </a:t>
            </a:r>
            <a:r>
              <a:rPr lang="en-US" dirty="0">
                <a:effectLst/>
              </a:rPr>
              <a:t>2017 (Figure 2) will be examined for this comparison.</a:t>
            </a:r>
            <a:endParaRPr lang="en-US" dirty="0">
              <a:solidFill>
                <a:srgbClr val="FF0000"/>
              </a:solidFill>
              <a:effectLst/>
            </a:endParaRPr>
          </a:p>
        </p:txBody>
      </p:sp>
      <p:sp>
        <p:nvSpPr>
          <p:cNvPr id="1042" name="Rectangle 104"/>
          <p:cNvSpPr>
            <a:spLocks noChangeArrowheads="1"/>
          </p:cNvSpPr>
          <p:nvPr/>
        </p:nvSpPr>
        <p:spPr bwMode="auto">
          <a:xfrm>
            <a:off x="34340200" y="12538808"/>
            <a:ext cx="7315200" cy="1661993"/>
          </a:xfrm>
          <a:prstGeom prst="rect">
            <a:avLst/>
          </a:prstGeom>
          <a:solidFill>
            <a:srgbClr val="FFFFFF">
              <a:alpha val="20000"/>
            </a:srgbClr>
          </a:solidFill>
          <a:ln w="9525">
            <a:noFill/>
            <a:miter lim="800000"/>
            <a:headEnd/>
            <a:tailEnd/>
          </a:ln>
          <a:effectLst>
            <a:glow rad="38100">
              <a:schemeClr val="bg1">
                <a:alpha val="40000"/>
              </a:schemeClr>
            </a:glow>
            <a:softEdge rad="101600"/>
          </a:effectLst>
        </p:spPr>
        <p:txBody>
          <a:bodyPr lIns="182880" tIns="91440" rIns="182880" bIns="91440">
            <a:spAutoFit/>
          </a:bodyPr>
          <a:lstStyle/>
          <a:p>
            <a:r>
              <a:rPr lang="en-US" dirty="0">
                <a:effectLst/>
                <a:cs typeface="Times New Roman" pitchFamily="18" charset="0"/>
              </a:rPr>
              <a:t>Table 1. </a:t>
            </a:r>
            <a:r>
              <a:rPr lang="en-US" dirty="0">
                <a:effectLst/>
              </a:rPr>
              <a:t>Site land-cover classification, physiographic province, bioclimatic subzone, trend in temperature difference (air-soil) 1995 to 2014, and trend in maximum NDVI 1982 to 2011.</a:t>
            </a:r>
          </a:p>
        </p:txBody>
      </p:sp>
      <p:sp>
        <p:nvSpPr>
          <p:cNvPr id="1043" name="Rectangle 461"/>
          <p:cNvSpPr>
            <a:spLocks noChangeArrowheads="1"/>
          </p:cNvSpPr>
          <p:nvPr/>
        </p:nvSpPr>
        <p:spPr bwMode="auto">
          <a:xfrm>
            <a:off x="33388025" y="27263277"/>
            <a:ext cx="9144000" cy="4862870"/>
          </a:xfrm>
          <a:prstGeom prst="rect">
            <a:avLst/>
          </a:prstGeom>
          <a:solidFill>
            <a:srgbClr val="FFFFFF">
              <a:alpha val="20000"/>
            </a:srgbClr>
          </a:solidFill>
          <a:ln w="9525">
            <a:noFill/>
            <a:miter lim="800000"/>
            <a:headEnd/>
            <a:tailEnd/>
          </a:ln>
          <a:effectLst>
            <a:glow rad="38100">
              <a:schemeClr val="bg1">
                <a:alpha val="40000"/>
              </a:schemeClr>
            </a:glow>
            <a:softEdge rad="101600"/>
          </a:effectLst>
        </p:spPr>
        <p:txBody>
          <a:bodyPr wrap="square" lIns="182880" tIns="91440" rIns="182880" bIns="91440">
            <a:spAutoFit/>
          </a:bodyPr>
          <a:lstStyle/>
          <a:p>
            <a:r>
              <a:rPr lang="en-US" sz="1600" dirty="0"/>
              <a:t> </a:t>
            </a:r>
          </a:p>
          <a:p>
            <a:r>
              <a:rPr lang="en-US" sz="1600" dirty="0"/>
              <a:t>“AIRPACT.” AIRPACT Air-Quality Forecasting for the PNW, lar.wsu.edu/</a:t>
            </a:r>
            <a:r>
              <a:rPr lang="en-US" sz="1600" dirty="0" err="1"/>
              <a:t>airpact</a:t>
            </a:r>
            <a:r>
              <a:rPr lang="en-US" sz="1600" dirty="0"/>
              <a:t>/index.html.</a:t>
            </a:r>
          </a:p>
          <a:p>
            <a:endParaRPr lang="en-US" sz="1600" dirty="0"/>
          </a:p>
          <a:p>
            <a:r>
              <a:rPr lang="en-US" sz="1600" dirty="0"/>
              <a:t>Stein, A. F., R. R. </a:t>
            </a:r>
            <a:r>
              <a:rPr lang="en-US" sz="1600" dirty="0" err="1"/>
              <a:t>Draxler</a:t>
            </a:r>
            <a:r>
              <a:rPr lang="en-US" sz="1600" dirty="0"/>
              <a:t>, G. D. </a:t>
            </a:r>
            <a:r>
              <a:rPr lang="en-US" sz="1600" dirty="0" err="1"/>
              <a:t>Rolph</a:t>
            </a:r>
            <a:r>
              <a:rPr lang="en-US" sz="1600" dirty="0"/>
              <a:t>, B. J. B. </a:t>
            </a:r>
            <a:r>
              <a:rPr lang="en-US" sz="1600" dirty="0" err="1"/>
              <a:t>Stunder</a:t>
            </a:r>
            <a:r>
              <a:rPr lang="en-US" sz="1600" dirty="0"/>
              <a:t>, M. D. Cohen, and F. Ngan. "NOAA’s HYSPLIT Atmospheric Transport and Dispersion Modeling System." Bulletin of the American Meteorological Society 96, no. 12 (12 2015): 2059-077. doi:10.1175/bams-d-14-00110.1.</a:t>
            </a:r>
          </a:p>
          <a:p>
            <a:endParaRPr lang="en-US" sz="1600" dirty="0"/>
          </a:p>
          <a:p>
            <a:r>
              <a:rPr lang="en-US" sz="1600" dirty="0"/>
              <a:t>“Lolo Peak Fire.” Mendocino Complex Information - InciWeb the Incident Information System. (2017). inciweb.nwcg.gov/incident/5375/.</a:t>
            </a:r>
          </a:p>
          <a:p>
            <a:endParaRPr lang="en-US" sz="1600" dirty="0"/>
          </a:p>
          <a:p>
            <a:r>
              <a:rPr lang="en-US" sz="1600" dirty="0"/>
              <a:t>Potter, Brian, et al. “Understanding Smoke Dynamics.” Understanding Smoke Dynamics, U.S Forest Service, 14 Sept. 2015, </a:t>
            </a:r>
            <a:r>
              <a:rPr lang="en-US" sz="1600" dirty="0">
                <a:hlinkClick r:id="rId3">
                  <a:extLst>
                    <a:ext uri="{A12FA001-AC4F-418D-AE19-62706E023703}">
                      <ahyp:hlinkClr xmlns:ahyp="http://schemas.microsoft.com/office/drawing/2018/hyperlinkcolor" xmlns="" val="tx"/>
                    </a:ext>
                  </a:extLst>
                </a:hlinkClick>
              </a:rPr>
              <a:t>www.fs.fed.us/pnw/research/fire/smoke.shtml</a:t>
            </a:r>
            <a:r>
              <a:rPr lang="en-US" sz="1600" dirty="0"/>
              <a:t>.</a:t>
            </a:r>
          </a:p>
          <a:p>
            <a:r>
              <a:rPr lang="en-US" sz="1600" dirty="0"/>
              <a:t> </a:t>
            </a:r>
          </a:p>
          <a:p>
            <a:r>
              <a:rPr lang="en-US" sz="1600" dirty="0"/>
              <a:t>RedZone Analyst Team. “Regional Wildfire Forecasts: July - August 2017.” RedZone, RedZone Analyst Team, 14 July 2017, www.redzone.co/2017/07/18/wildfire-forecasts-july-august-2017/.</a:t>
            </a:r>
          </a:p>
          <a:p>
            <a:endParaRPr lang="en-US" sz="1600" dirty="0"/>
          </a:p>
          <a:p>
            <a:r>
              <a:rPr lang="en-US" sz="1600" dirty="0"/>
              <a:t>"Worldview: Explore Your Dynamic Planet." NASA. (2018)</a:t>
            </a:r>
          </a:p>
          <a:p>
            <a:endParaRPr lang="en-US" sz="1600" dirty="0"/>
          </a:p>
          <a:p>
            <a:endParaRPr lang="en-US" sz="1600" dirty="0"/>
          </a:p>
        </p:txBody>
      </p:sp>
      <p:sp>
        <p:nvSpPr>
          <p:cNvPr id="1044" name="Text Box 466"/>
          <p:cNvSpPr txBox="1">
            <a:spLocks noChangeArrowheads="1"/>
          </p:cNvSpPr>
          <p:nvPr/>
        </p:nvSpPr>
        <p:spPr bwMode="auto">
          <a:xfrm>
            <a:off x="13620299" y="5670575"/>
            <a:ext cx="5628464" cy="923330"/>
          </a:xfrm>
          <a:prstGeom prst="rect">
            <a:avLst/>
          </a:prstGeom>
          <a:solidFill>
            <a:srgbClr val="FFFFFF">
              <a:alpha val="20000"/>
            </a:srgbClr>
          </a:solidFill>
          <a:ln w="9525">
            <a:noFill/>
            <a:miter lim="800000"/>
            <a:headEnd/>
            <a:tailEnd/>
          </a:ln>
          <a:effectLst>
            <a:glow rad="38100">
              <a:schemeClr val="bg1">
                <a:alpha val="40000"/>
              </a:schemeClr>
            </a:glow>
            <a:softEdge rad="101600"/>
          </a:effectLst>
        </p:spPr>
        <p:txBody>
          <a:bodyPr wrap="none">
            <a:spAutoFit/>
          </a:bodyPr>
          <a:lstStyle/>
          <a:p>
            <a:pPr algn="ctr"/>
            <a:r>
              <a:rPr lang="en-US" sz="5400" b="1" dirty="0">
                <a:solidFill>
                  <a:srgbClr val="800000"/>
                </a:solidFill>
              </a:rPr>
              <a:t> Data &amp; Methods </a:t>
            </a:r>
          </a:p>
        </p:txBody>
      </p:sp>
      <p:sp>
        <p:nvSpPr>
          <p:cNvPr id="1049" name="Text Box 98"/>
          <p:cNvSpPr txBox="1">
            <a:spLocks noChangeArrowheads="1"/>
          </p:cNvSpPr>
          <p:nvPr/>
        </p:nvSpPr>
        <p:spPr bwMode="auto">
          <a:xfrm>
            <a:off x="33430671" y="16982914"/>
            <a:ext cx="9144000" cy="8309967"/>
          </a:xfrm>
          <a:prstGeom prst="rect">
            <a:avLst/>
          </a:prstGeom>
          <a:solidFill>
            <a:srgbClr val="FFFFFF">
              <a:alpha val="20000"/>
            </a:srgbClr>
          </a:solidFill>
          <a:ln w="9525">
            <a:noFill/>
            <a:miter lim="800000"/>
            <a:headEnd/>
            <a:tailEnd/>
          </a:ln>
          <a:effectLst>
            <a:glow rad="38100">
              <a:schemeClr val="bg1">
                <a:alpha val="40000"/>
              </a:schemeClr>
            </a:glow>
            <a:softEdge rad="101600"/>
          </a:effectLst>
        </p:spPr>
        <p:txBody>
          <a:bodyPr wrap="square" lIns="182880" tIns="91440" rIns="182880" bIns="91440">
            <a:spAutoFit/>
          </a:bodyPr>
          <a:lstStyle/>
          <a:p>
            <a:r>
              <a:rPr lang="en-US" b="1" dirty="0">
                <a:effectLst/>
              </a:rPr>
              <a:t>Comparison between HYSPLIT, AIRPACT, MODIS AOD, and the USFS observed air quality data reveal:</a:t>
            </a:r>
          </a:p>
          <a:p>
            <a:endParaRPr lang="en-US" dirty="0">
              <a:effectLst/>
              <a:highlight>
                <a:srgbClr val="FFFF00"/>
              </a:highlight>
            </a:endParaRPr>
          </a:p>
          <a:p>
            <a:pPr marL="342900" lvl="0" indent="-342900">
              <a:buFont typeface="Wingdings" panose="05000000000000000000" pitchFamily="2" charset="2"/>
              <a:buChar char="v"/>
            </a:pPr>
            <a:r>
              <a:rPr lang="en-US" dirty="0">
                <a:effectLst/>
              </a:rPr>
              <a:t>Similar forecasts, with high concentrations of PM2.5 located over the city of Florence, MT,</a:t>
            </a:r>
          </a:p>
          <a:p>
            <a:pPr marL="342900" indent="-342900">
              <a:buFont typeface="Wingdings" panose="05000000000000000000" pitchFamily="2" charset="2"/>
              <a:buChar char="v"/>
            </a:pPr>
            <a:r>
              <a:rPr lang="en-US" dirty="0">
                <a:effectLst/>
              </a:rPr>
              <a:t>HYSPLIT is similar in pattern to the MODIS image (Figure 2), but only produces results with a single source of emission (near the Lolo Peak summit),</a:t>
            </a:r>
          </a:p>
          <a:p>
            <a:pPr marL="342900" indent="-342900">
              <a:buFont typeface="Wingdings" panose="05000000000000000000" pitchFamily="2" charset="2"/>
              <a:buChar char="v"/>
            </a:pPr>
            <a:r>
              <a:rPr lang="en-US" dirty="0">
                <a:effectLst/>
              </a:rPr>
              <a:t>AIRPACT is also similar in pattern to the MODIS image (Figure 2) the closest, but is only produced for the NW U.S.,</a:t>
            </a:r>
          </a:p>
          <a:p>
            <a:pPr marL="342900" indent="-342900">
              <a:buFont typeface="Wingdings" panose="05000000000000000000" pitchFamily="2" charset="2"/>
              <a:buChar char="v"/>
            </a:pPr>
            <a:r>
              <a:rPr lang="en-US" dirty="0">
                <a:effectLst/>
              </a:rPr>
              <a:t>AIRPACT and HYSPLIT produce outputs that show the USFS observations as being north of the smoke plume (which it was for a portion of the afternoon but not at the time compared),</a:t>
            </a:r>
          </a:p>
          <a:p>
            <a:pPr marL="342900" lvl="0" indent="-342900">
              <a:buFont typeface="Wingdings" panose="05000000000000000000" pitchFamily="2" charset="2"/>
              <a:buChar char="v"/>
            </a:pPr>
            <a:r>
              <a:rPr lang="en-US" dirty="0">
                <a:effectLst/>
              </a:rPr>
              <a:t>MODIS AOD is a globally available product, but is very coarse compared to the other outputs, and had missing data (Figure 5),</a:t>
            </a:r>
          </a:p>
          <a:p>
            <a:pPr marL="342900" lvl="0" indent="-342900">
              <a:buFont typeface="Wingdings" panose="05000000000000000000" pitchFamily="2" charset="2"/>
              <a:buChar char="v"/>
            </a:pPr>
            <a:r>
              <a:rPr lang="en-US" dirty="0">
                <a:effectLst/>
              </a:rPr>
              <a:t>None of these is a real-time product except the mobile USFS observational data which must be set up for each location, however HYSPLIT, AIRPACT, and AOD could be available within a day.</a:t>
            </a:r>
          </a:p>
          <a:p>
            <a:r>
              <a:rPr lang="en-US" dirty="0">
                <a:effectLst/>
                <a:highlight>
                  <a:srgbClr val="FFFF00"/>
                </a:highlight>
              </a:rPr>
              <a:t> </a:t>
            </a:r>
          </a:p>
          <a:p>
            <a:r>
              <a:rPr lang="en-US" dirty="0">
                <a:effectLst/>
              </a:rPr>
              <a:t>These results illustrate the availability and types of information that are available within the region to assist and predict wildfire smoke concentrations spatially.</a:t>
            </a:r>
            <a:endParaRPr lang="en-US" dirty="0">
              <a:effectLst/>
              <a:highlight>
                <a:srgbClr val="FFFF00"/>
              </a:highlight>
            </a:endParaRPr>
          </a:p>
        </p:txBody>
      </p:sp>
      <p:sp>
        <p:nvSpPr>
          <p:cNvPr id="1050" name="Text Box 98"/>
          <p:cNvSpPr txBox="1">
            <a:spLocks noChangeArrowheads="1"/>
          </p:cNvSpPr>
          <p:nvPr/>
        </p:nvSpPr>
        <p:spPr bwMode="auto">
          <a:xfrm>
            <a:off x="11862531" y="6791556"/>
            <a:ext cx="9144000" cy="9966960"/>
          </a:xfrm>
          <a:prstGeom prst="rect">
            <a:avLst/>
          </a:prstGeom>
          <a:solidFill>
            <a:srgbClr val="FFFFFF">
              <a:alpha val="20000"/>
            </a:srgbClr>
          </a:solidFill>
          <a:ln w="9525">
            <a:noFill/>
            <a:miter lim="800000"/>
            <a:headEnd/>
            <a:tailEnd/>
          </a:ln>
          <a:effectLst>
            <a:glow rad="38100">
              <a:schemeClr val="bg1">
                <a:alpha val="40000"/>
              </a:schemeClr>
            </a:glow>
            <a:softEdge rad="101600"/>
          </a:effectLst>
        </p:spPr>
        <p:txBody>
          <a:bodyPr wrap="square" lIns="182880" tIns="91440" rIns="182880" bIns="91440">
            <a:spAutoFit/>
          </a:bodyPr>
          <a:lstStyle/>
          <a:p>
            <a:pPr marL="342900" indent="-342900">
              <a:buFont typeface="Wingdings" panose="05000000000000000000" pitchFamily="2" charset="2"/>
              <a:buChar char="v"/>
            </a:pPr>
            <a:r>
              <a:rPr lang="en-US" b="1" dirty="0">
                <a:effectLst/>
              </a:rPr>
              <a:t>HYSPLIT </a:t>
            </a:r>
          </a:p>
          <a:p>
            <a:pPr marL="342900" indent="-342900">
              <a:buFont typeface="Arial" panose="020B0604020202020204" pitchFamily="34" charset="0"/>
              <a:buChar char="•"/>
            </a:pPr>
            <a:r>
              <a:rPr lang="en-US" dirty="0">
                <a:effectLst/>
              </a:rPr>
              <a:t>Installed and run by the end user.</a:t>
            </a:r>
          </a:p>
          <a:p>
            <a:pPr marL="342900" indent="-342900">
              <a:buFont typeface="Arial" panose="020B0604020202020204" pitchFamily="34" charset="0"/>
              <a:buChar char="•"/>
            </a:pPr>
            <a:r>
              <a:rPr lang="en-US" dirty="0">
                <a:effectLst/>
              </a:rPr>
              <a:t>Uses Fire Emissions Production Simulator (FEPS) to set site-specific fuel and consumption data to get emissions and heat release rates.</a:t>
            </a:r>
          </a:p>
          <a:p>
            <a:pPr marL="342900" indent="-342900">
              <a:buFont typeface="Arial" panose="020B0604020202020204" pitchFamily="34" charset="0"/>
              <a:buChar char="•"/>
            </a:pPr>
            <a:r>
              <a:rPr lang="en-US" dirty="0">
                <a:effectLst/>
              </a:rPr>
              <a:t>Hourly 12 km North American Mesoscale Forecast System (NAM12) meteorological data were obtained from the systems archives to drive the model. </a:t>
            </a:r>
          </a:p>
          <a:p>
            <a:pPr marL="342900" indent="-342900">
              <a:buFont typeface="Arial" panose="020B0604020202020204" pitchFamily="34" charset="0"/>
              <a:buChar char="•"/>
            </a:pPr>
            <a:r>
              <a:rPr lang="en-US" dirty="0">
                <a:effectLst/>
              </a:rPr>
              <a:t>HYSPLIT’s concentration data was configured</a:t>
            </a:r>
            <a:r>
              <a:rPr lang="en-US" dirty="0">
                <a:solidFill>
                  <a:srgbClr val="FF0000"/>
                </a:solidFill>
                <a:effectLst/>
              </a:rPr>
              <a:t> </a:t>
            </a:r>
            <a:r>
              <a:rPr lang="en-US" dirty="0">
                <a:effectLst/>
              </a:rPr>
              <a:t>by importing the FEPS data and displayed in a GIS environment.</a:t>
            </a:r>
          </a:p>
          <a:p>
            <a:endParaRPr lang="en-US" sz="1200" dirty="0">
              <a:effectLst/>
            </a:endParaRPr>
          </a:p>
          <a:p>
            <a:pPr marL="342900" indent="-342900">
              <a:buFont typeface="Wingdings" panose="05000000000000000000" pitchFamily="2" charset="2"/>
              <a:buChar char="v"/>
            </a:pPr>
            <a:r>
              <a:rPr lang="en-US" b="1" dirty="0">
                <a:effectLst/>
              </a:rPr>
              <a:t>AIRPACT</a:t>
            </a:r>
          </a:p>
          <a:p>
            <a:pPr marL="342900" indent="-342900">
              <a:buFont typeface="Arial" panose="020B0604020202020204" pitchFamily="34" charset="0"/>
              <a:buChar char="•"/>
            </a:pPr>
            <a:r>
              <a:rPr lang="en-US" dirty="0">
                <a:effectLst/>
              </a:rPr>
              <a:t>Run for the Northwest US by University of Washington.</a:t>
            </a:r>
          </a:p>
          <a:p>
            <a:pPr marL="342900" indent="-342900">
              <a:buFont typeface="Arial" panose="020B0604020202020204" pitchFamily="34" charset="0"/>
              <a:buChar char="•"/>
            </a:pPr>
            <a:r>
              <a:rPr lang="en-US" dirty="0">
                <a:effectLst/>
              </a:rPr>
              <a:t>Utilizes CMAQ, MCIP, and SMOKE for chemistry, emissions, and concentrations.</a:t>
            </a:r>
          </a:p>
          <a:p>
            <a:pPr marL="342900" indent="-342900">
              <a:buFont typeface="Arial" panose="020B0604020202020204" pitchFamily="34" charset="0"/>
              <a:buChar char="•"/>
            </a:pPr>
            <a:r>
              <a:rPr lang="en-US" dirty="0">
                <a:effectLst/>
              </a:rPr>
              <a:t>Utilizes WRF-ARW V3.7.1 for meteorological inputs.</a:t>
            </a:r>
          </a:p>
          <a:p>
            <a:pPr marL="342900" indent="-342900">
              <a:buFont typeface="Arial" panose="020B0604020202020204" pitchFamily="34" charset="0"/>
              <a:buChar char="•"/>
            </a:pPr>
            <a:r>
              <a:rPr lang="en-US" dirty="0">
                <a:effectLst/>
              </a:rPr>
              <a:t>Output is primarily an interactive map on a website.</a:t>
            </a:r>
          </a:p>
          <a:p>
            <a:endParaRPr lang="en-US" sz="1200" dirty="0">
              <a:effectLst/>
            </a:endParaRPr>
          </a:p>
          <a:p>
            <a:pPr marL="342900" indent="-342900">
              <a:buFont typeface="Wingdings" panose="05000000000000000000" pitchFamily="2" charset="2"/>
              <a:buChar char="v"/>
            </a:pPr>
            <a:r>
              <a:rPr lang="en-US" b="1" dirty="0">
                <a:effectLst/>
              </a:rPr>
              <a:t>USFS Hourly Air Quality Measurements</a:t>
            </a:r>
          </a:p>
          <a:p>
            <a:pPr marL="342900" indent="-342900">
              <a:buFont typeface="Arial" panose="020B0604020202020204" pitchFamily="34" charset="0"/>
              <a:buChar char="•"/>
            </a:pPr>
            <a:r>
              <a:rPr lang="en-US" dirty="0">
                <a:effectLst/>
              </a:rPr>
              <a:t>Hourly air quality and meteorological data obtained from the Western Regional Climate Center’s Fire Cache Smoke Monitor Archive, Region 1-307 station.</a:t>
            </a:r>
          </a:p>
          <a:p>
            <a:pPr marL="342900" indent="-342900">
              <a:buFont typeface="Arial" panose="020B0604020202020204" pitchFamily="34" charset="0"/>
              <a:buChar char="•"/>
            </a:pPr>
            <a:r>
              <a:rPr lang="en-US" dirty="0">
                <a:effectLst/>
              </a:rPr>
              <a:t>Must be set up by USFS, in this case temporarily installed adjacent to the Legion Baseball Field in Florence.  Hourly meteorological data, wind speed, and air quality data were available from website.</a:t>
            </a:r>
          </a:p>
          <a:p>
            <a:endParaRPr lang="en-US" sz="1200" dirty="0">
              <a:effectLst/>
            </a:endParaRPr>
          </a:p>
          <a:p>
            <a:pPr marL="342900" indent="-342900">
              <a:buFont typeface="Wingdings" panose="05000000000000000000" pitchFamily="2" charset="2"/>
              <a:buChar char="v"/>
            </a:pPr>
            <a:r>
              <a:rPr lang="en-US" b="1" dirty="0">
                <a:effectLst/>
              </a:rPr>
              <a:t>MODIS’s Deep Blue Aerosol Optical Depth (MODIS AOD)</a:t>
            </a:r>
          </a:p>
          <a:p>
            <a:pPr marL="342900" indent="-342900">
              <a:buFont typeface="Arial" panose="020B0604020202020204" pitchFamily="34" charset="0"/>
              <a:buChar char="•"/>
            </a:pPr>
            <a:r>
              <a:rPr lang="en-US" dirty="0">
                <a:effectLst/>
              </a:rPr>
              <a:t>AQUA satellite’s MODIS imagery acquired daily at mid-day. </a:t>
            </a:r>
          </a:p>
          <a:p>
            <a:pPr marL="342900" indent="-342900">
              <a:buFont typeface="Arial" panose="020B0604020202020204" pitchFamily="34" charset="0"/>
              <a:buChar char="•"/>
            </a:pPr>
            <a:r>
              <a:rPr lang="en-US" dirty="0">
                <a:effectLst/>
              </a:rPr>
              <a:t>Downloaded from NASA’s Worldview </a:t>
            </a:r>
            <a:r>
              <a:rPr lang="en-US" dirty="0" err="1">
                <a:effectLst/>
              </a:rPr>
              <a:t>webviewer</a:t>
            </a:r>
            <a:r>
              <a:rPr lang="en-US" dirty="0">
                <a:effectLst/>
              </a:rPr>
              <a:t>.</a:t>
            </a:r>
          </a:p>
        </p:txBody>
      </p:sp>
      <p:sp>
        <p:nvSpPr>
          <p:cNvPr id="1051" name="Text Box 100"/>
          <p:cNvSpPr txBox="1">
            <a:spLocks noChangeArrowheads="1"/>
          </p:cNvSpPr>
          <p:nvPr/>
        </p:nvSpPr>
        <p:spPr bwMode="auto">
          <a:xfrm>
            <a:off x="2931073" y="22435138"/>
            <a:ext cx="6054775" cy="553998"/>
          </a:xfrm>
          <a:prstGeom prst="rect">
            <a:avLst/>
          </a:prstGeom>
          <a:solidFill>
            <a:srgbClr val="FFFFFF">
              <a:alpha val="20000"/>
            </a:srgbClr>
          </a:solidFill>
          <a:ln w="9525">
            <a:noFill/>
            <a:miter lim="800000"/>
            <a:headEnd/>
            <a:tailEnd/>
          </a:ln>
          <a:effectLst>
            <a:glow rad="38100">
              <a:schemeClr val="bg1">
                <a:alpha val="40000"/>
              </a:schemeClr>
            </a:glow>
            <a:softEdge rad="101600"/>
          </a:effectLst>
        </p:spPr>
        <p:txBody>
          <a:bodyPr wrap="square" lIns="182880" tIns="91440" rIns="182880" bIns="91440">
            <a:spAutoFit/>
          </a:bodyPr>
          <a:lstStyle/>
          <a:p>
            <a:pPr algn="ctr"/>
            <a:r>
              <a:rPr lang="en-US" dirty="0">
                <a:effectLst/>
              </a:rPr>
              <a:t>Figure 1. Map of the Lolo Peak fire perimeter.</a:t>
            </a:r>
          </a:p>
        </p:txBody>
      </p:sp>
      <p:sp>
        <p:nvSpPr>
          <p:cNvPr id="1131" name="Text Box 432"/>
          <p:cNvSpPr txBox="1">
            <a:spLocks noChangeArrowheads="1"/>
          </p:cNvSpPr>
          <p:nvPr/>
        </p:nvSpPr>
        <p:spPr bwMode="auto">
          <a:xfrm>
            <a:off x="1401323" y="29738606"/>
            <a:ext cx="9144000" cy="2400657"/>
          </a:xfrm>
          <a:prstGeom prst="rect">
            <a:avLst/>
          </a:prstGeom>
          <a:solidFill>
            <a:srgbClr val="FFFFFF">
              <a:alpha val="20000"/>
            </a:srgbClr>
          </a:solidFill>
          <a:ln w="9525">
            <a:noFill/>
            <a:miter lim="800000"/>
            <a:headEnd/>
            <a:tailEnd/>
          </a:ln>
          <a:effectLst>
            <a:glow rad="38100">
              <a:schemeClr val="bg1">
                <a:alpha val="40000"/>
              </a:schemeClr>
            </a:glow>
            <a:softEdge rad="101600"/>
          </a:effectLst>
        </p:spPr>
        <p:txBody>
          <a:bodyPr wrap="square" lIns="182880" tIns="91440" rIns="182880" bIns="91440">
            <a:spAutoFit/>
          </a:bodyPr>
          <a:lstStyle/>
          <a:p>
            <a:r>
              <a:rPr lang="en-US" dirty="0">
                <a:effectLst/>
              </a:rPr>
              <a:t>    Thank you to Bob </a:t>
            </a:r>
            <a:r>
              <a:rPr lang="en-US" dirty="0" err="1">
                <a:effectLst/>
              </a:rPr>
              <a:t>Yokelson</a:t>
            </a:r>
            <a:r>
              <a:rPr lang="en-US" dirty="0">
                <a:effectLst/>
              </a:rPr>
              <a:t>, Bill Jackson, Tony Ward, Carolyn Hester, Emily </a:t>
            </a:r>
            <a:r>
              <a:rPr lang="en-US" dirty="0" err="1">
                <a:effectLst/>
              </a:rPr>
              <a:t>Weiler</a:t>
            </a:r>
            <a:r>
              <a:rPr lang="en-US" dirty="0">
                <a:effectLst/>
              </a:rPr>
              <a:t>, Brian Gullet, Jennifer Fowler, David Shively, John Harbor, Shawn Urbanski, Faith Ann </a:t>
            </a:r>
            <a:r>
              <a:rPr lang="en-US" dirty="0" err="1">
                <a:effectLst/>
              </a:rPr>
              <a:t>Heinsch</a:t>
            </a:r>
            <a:r>
              <a:rPr lang="en-US" dirty="0">
                <a:effectLst/>
              </a:rPr>
              <a:t>, the University of Montana Geography Department, and the US Forest Service for aiding in this research. This research was supported by Montana Space Grant Consortium funding to ME &amp; CS. </a:t>
            </a:r>
            <a:endParaRPr lang="en-US" b="1" dirty="0">
              <a:effectLst/>
            </a:endParaRPr>
          </a:p>
        </p:txBody>
      </p:sp>
      <p:sp>
        <p:nvSpPr>
          <p:cNvPr id="36" name="Text Box 100"/>
          <p:cNvSpPr txBox="1">
            <a:spLocks noChangeArrowheads="1"/>
          </p:cNvSpPr>
          <p:nvPr/>
        </p:nvSpPr>
        <p:spPr bwMode="auto">
          <a:xfrm>
            <a:off x="23611268" y="18020359"/>
            <a:ext cx="7315200" cy="553998"/>
          </a:xfrm>
          <a:prstGeom prst="rect">
            <a:avLst/>
          </a:prstGeom>
          <a:solidFill>
            <a:srgbClr val="FFFFFF">
              <a:alpha val="20000"/>
            </a:srgbClr>
          </a:solidFill>
          <a:ln w="9525">
            <a:noFill/>
            <a:miter lim="800000"/>
            <a:headEnd/>
            <a:tailEnd/>
          </a:ln>
          <a:effectLst>
            <a:glow rad="38100">
              <a:schemeClr val="bg1">
                <a:alpha val="40000"/>
              </a:schemeClr>
            </a:glow>
            <a:softEdge rad="101600"/>
          </a:effectLst>
        </p:spPr>
        <p:txBody>
          <a:bodyPr lIns="182880" tIns="91440" rIns="182880" bIns="91440">
            <a:spAutoFit/>
          </a:bodyPr>
          <a:lstStyle/>
          <a:p>
            <a:pPr algn="ctr"/>
            <a:r>
              <a:rPr lang="en-US" dirty="0">
                <a:effectLst/>
              </a:rPr>
              <a:t>Figure 4.  AIRPACT output for 1600, August 18, 2017.</a:t>
            </a:r>
          </a:p>
        </p:txBody>
      </p:sp>
      <p:sp>
        <p:nvSpPr>
          <p:cNvPr id="147" name="Text Box 100"/>
          <p:cNvSpPr txBox="1">
            <a:spLocks noChangeArrowheads="1"/>
          </p:cNvSpPr>
          <p:nvPr/>
        </p:nvSpPr>
        <p:spPr bwMode="auto">
          <a:xfrm>
            <a:off x="12913286" y="28911909"/>
            <a:ext cx="7315200" cy="923330"/>
          </a:xfrm>
          <a:prstGeom prst="rect">
            <a:avLst/>
          </a:prstGeom>
          <a:solidFill>
            <a:srgbClr val="FFFFFF">
              <a:alpha val="20000"/>
            </a:srgbClr>
          </a:solidFill>
          <a:ln w="9525">
            <a:noFill/>
            <a:miter lim="800000"/>
            <a:headEnd/>
            <a:tailEnd/>
          </a:ln>
          <a:effectLst>
            <a:glow rad="38100">
              <a:schemeClr val="bg1">
                <a:alpha val="40000"/>
              </a:schemeClr>
            </a:glow>
            <a:softEdge rad="101600"/>
          </a:effectLst>
        </p:spPr>
        <p:txBody>
          <a:bodyPr lIns="182880" tIns="91440" rIns="182880" bIns="91440">
            <a:spAutoFit/>
          </a:bodyPr>
          <a:lstStyle/>
          <a:p>
            <a:r>
              <a:rPr lang="en-US" dirty="0">
                <a:effectLst/>
              </a:rPr>
              <a:t>Tables 1, 2, and 3 showing settings selections made for FEPS, HYSPLIT, and AIRPACT, respectively.</a:t>
            </a:r>
          </a:p>
        </p:txBody>
      </p:sp>
      <p:sp>
        <p:nvSpPr>
          <p:cNvPr id="158" name="Text Box 28">
            <a:extLst>
              <a:ext uri="{FF2B5EF4-FFF2-40B4-BE49-F238E27FC236}">
                <a16:creationId xmlns:a16="http://schemas.microsoft.com/office/drawing/2014/main" id="{E76ACB21-80FF-499E-835B-5D70D25E7594}"/>
              </a:ext>
            </a:extLst>
          </p:cNvPr>
          <p:cNvSpPr txBox="1">
            <a:spLocks noChangeArrowheads="1"/>
          </p:cNvSpPr>
          <p:nvPr/>
        </p:nvSpPr>
        <p:spPr bwMode="auto">
          <a:xfrm>
            <a:off x="24326236" y="5691403"/>
            <a:ext cx="5885265" cy="923330"/>
          </a:xfrm>
          <a:prstGeom prst="rect">
            <a:avLst/>
          </a:prstGeom>
          <a:solidFill>
            <a:srgbClr val="FFFFFF">
              <a:alpha val="20000"/>
            </a:srgbClr>
          </a:solidFill>
          <a:ln w="9525">
            <a:noFill/>
            <a:miter lim="800000"/>
            <a:headEnd/>
            <a:tailEnd/>
          </a:ln>
          <a:effectLst>
            <a:glow rad="38100">
              <a:schemeClr val="bg1">
                <a:alpha val="40000"/>
              </a:schemeClr>
            </a:glow>
            <a:softEdge rad="101600"/>
          </a:effectLst>
        </p:spPr>
        <p:txBody>
          <a:bodyPr wrap="none">
            <a:spAutoFit/>
          </a:bodyPr>
          <a:lstStyle/>
          <a:p>
            <a:pPr algn="ctr"/>
            <a:r>
              <a:rPr lang="en-US" sz="5400" b="1" dirty="0">
                <a:solidFill>
                  <a:srgbClr val="800000"/>
                </a:solidFill>
              </a:rPr>
              <a:t> HYSPLIT Results </a:t>
            </a:r>
          </a:p>
        </p:txBody>
      </p:sp>
      <p:sp>
        <p:nvSpPr>
          <p:cNvPr id="159" name="Text Box 28">
            <a:extLst>
              <a:ext uri="{FF2B5EF4-FFF2-40B4-BE49-F238E27FC236}">
                <a16:creationId xmlns:a16="http://schemas.microsoft.com/office/drawing/2014/main" id="{00188538-C48A-4A48-9C37-DE0A579A640E}"/>
              </a:ext>
            </a:extLst>
          </p:cNvPr>
          <p:cNvSpPr txBox="1">
            <a:spLocks noChangeArrowheads="1"/>
          </p:cNvSpPr>
          <p:nvPr/>
        </p:nvSpPr>
        <p:spPr bwMode="auto">
          <a:xfrm>
            <a:off x="24313347" y="13473910"/>
            <a:ext cx="5911042" cy="923330"/>
          </a:xfrm>
          <a:prstGeom prst="rect">
            <a:avLst/>
          </a:prstGeom>
          <a:solidFill>
            <a:srgbClr val="FFFFFF">
              <a:alpha val="20000"/>
            </a:srgbClr>
          </a:solidFill>
          <a:ln w="9525">
            <a:noFill/>
            <a:miter lim="800000"/>
            <a:headEnd/>
            <a:tailEnd/>
          </a:ln>
          <a:effectLst>
            <a:glow rad="38100">
              <a:schemeClr val="bg1">
                <a:alpha val="40000"/>
              </a:schemeClr>
            </a:glow>
            <a:softEdge rad="101600"/>
          </a:effectLst>
        </p:spPr>
        <p:txBody>
          <a:bodyPr wrap="none">
            <a:spAutoFit/>
          </a:bodyPr>
          <a:lstStyle/>
          <a:p>
            <a:pPr algn="ctr"/>
            <a:r>
              <a:rPr lang="en-US" sz="5400" b="1" dirty="0">
                <a:solidFill>
                  <a:srgbClr val="800000"/>
                </a:solidFill>
              </a:rPr>
              <a:t> AIRPACT Results </a:t>
            </a:r>
          </a:p>
        </p:txBody>
      </p:sp>
      <p:graphicFrame>
        <p:nvGraphicFramePr>
          <p:cNvPr id="25" name="Table 24">
            <a:extLst>
              <a:ext uri="{FF2B5EF4-FFF2-40B4-BE49-F238E27FC236}">
                <a16:creationId xmlns:a16="http://schemas.microsoft.com/office/drawing/2014/main" id="{82B9DC85-6AFA-4AAA-BDDB-EC7E2BA28DF6}"/>
              </a:ext>
            </a:extLst>
          </p:cNvPr>
          <p:cNvGraphicFramePr>
            <a:graphicFrameLocks noGrp="1"/>
          </p:cNvGraphicFramePr>
          <p:nvPr>
            <p:extLst>
              <p:ext uri="{D42A27DB-BD31-4B8C-83A1-F6EECF244321}">
                <p14:modId xmlns:p14="http://schemas.microsoft.com/office/powerpoint/2010/main" val="1625318289"/>
              </p:ext>
            </p:extLst>
          </p:nvPr>
        </p:nvGraphicFramePr>
        <p:xfrm>
          <a:off x="11895632" y="17963837"/>
          <a:ext cx="9144000" cy="3576377"/>
        </p:xfrm>
        <a:graphic>
          <a:graphicData uri="http://schemas.openxmlformats.org/drawingml/2006/table">
            <a:tbl>
              <a:tblPr firstRow="1" bandRow="1">
                <a:tableStyleId>{5202B0CA-FC54-4496-8BCA-5EF66A818D29}</a:tableStyleId>
              </a:tblPr>
              <a:tblGrid>
                <a:gridCol w="3258403">
                  <a:extLst>
                    <a:ext uri="{9D8B030D-6E8A-4147-A177-3AD203B41FA5}">
                      <a16:colId xmlns:a16="http://schemas.microsoft.com/office/drawing/2014/main" val="916567721"/>
                    </a:ext>
                  </a:extLst>
                </a:gridCol>
                <a:gridCol w="5885597">
                  <a:extLst>
                    <a:ext uri="{9D8B030D-6E8A-4147-A177-3AD203B41FA5}">
                      <a16:colId xmlns:a16="http://schemas.microsoft.com/office/drawing/2014/main" val="3643465349"/>
                    </a:ext>
                  </a:extLst>
                </a:gridCol>
              </a:tblGrid>
              <a:tr h="385072">
                <a:tc>
                  <a:txBody>
                    <a:bodyPr/>
                    <a:lstStyle/>
                    <a:p>
                      <a:r>
                        <a:rPr lang="en-US" sz="2400" dirty="0"/>
                        <a:t>FEPS Configuration</a:t>
                      </a:r>
                      <a:endParaRPr lang="en-US" sz="2400" dirty="0">
                        <a:solidFill>
                          <a:schemeClr val="tx1"/>
                        </a:solidFill>
                      </a:endParaRPr>
                    </a:p>
                  </a:txBody>
                  <a:tcPr>
                    <a:solidFill>
                      <a:srgbClr val="800000"/>
                    </a:solidFill>
                  </a:tcPr>
                </a:tc>
                <a:tc>
                  <a:txBody>
                    <a:bodyPr/>
                    <a:lstStyle/>
                    <a:p>
                      <a:r>
                        <a:rPr lang="en-US" sz="2400" dirty="0"/>
                        <a:t>Settings</a:t>
                      </a:r>
                      <a:endParaRPr lang="en-US" sz="2400" dirty="0">
                        <a:solidFill>
                          <a:schemeClr val="tx1"/>
                        </a:solidFill>
                      </a:endParaRPr>
                    </a:p>
                  </a:txBody>
                  <a:tcPr>
                    <a:solidFill>
                      <a:srgbClr val="800000"/>
                    </a:solidFill>
                  </a:tcPr>
                </a:tc>
                <a:extLst>
                  <a:ext uri="{0D108BD9-81ED-4DB2-BD59-A6C34878D82A}">
                    <a16:rowId xmlns:a16="http://schemas.microsoft.com/office/drawing/2014/main" val="405277852"/>
                  </a:ext>
                </a:extLst>
              </a:tr>
              <a:tr h="418487">
                <a:tc>
                  <a:txBody>
                    <a:bodyPr/>
                    <a:lstStyle/>
                    <a:p>
                      <a:r>
                        <a:rPr lang="en-US" sz="2400" dirty="0"/>
                        <a:t>Fire Intensity</a:t>
                      </a:r>
                      <a:endParaRPr lang="en-US" sz="2400" dirty="0">
                        <a:solidFill>
                          <a:schemeClr val="tx1"/>
                        </a:solidFill>
                      </a:endParaRPr>
                    </a:p>
                  </a:txBody>
                  <a:tcPr/>
                </a:tc>
                <a:tc>
                  <a:txBody>
                    <a:bodyPr/>
                    <a:lstStyle/>
                    <a:p>
                      <a:r>
                        <a:rPr lang="en-US" sz="2400" dirty="0"/>
                        <a:t>Severe</a:t>
                      </a:r>
                      <a:endParaRPr lang="en-US" sz="2400" dirty="0">
                        <a:solidFill>
                          <a:schemeClr val="tx1"/>
                        </a:solidFill>
                      </a:endParaRPr>
                    </a:p>
                  </a:txBody>
                  <a:tcPr/>
                </a:tc>
                <a:extLst>
                  <a:ext uri="{0D108BD9-81ED-4DB2-BD59-A6C34878D82A}">
                    <a16:rowId xmlns:a16="http://schemas.microsoft.com/office/drawing/2014/main" val="2479084564"/>
                  </a:ext>
                </a:extLst>
              </a:tr>
              <a:tr h="453031">
                <a:tc>
                  <a:txBody>
                    <a:bodyPr/>
                    <a:lstStyle/>
                    <a:p>
                      <a:r>
                        <a:rPr lang="en-US" sz="2400" dirty="0"/>
                        <a:t>Fire Shape</a:t>
                      </a:r>
                      <a:endParaRPr lang="en-US" sz="2400" dirty="0">
                        <a:solidFill>
                          <a:schemeClr val="tx1"/>
                        </a:solidFill>
                      </a:endParaRPr>
                    </a:p>
                  </a:txBody>
                  <a:tcPr/>
                </a:tc>
                <a:tc>
                  <a:txBody>
                    <a:bodyPr/>
                    <a:lstStyle/>
                    <a:p>
                      <a:r>
                        <a:rPr lang="en-US" sz="2400" dirty="0"/>
                        <a:t>Free Spreading Oval</a:t>
                      </a:r>
                      <a:endParaRPr lang="en-US" sz="2400" dirty="0">
                        <a:solidFill>
                          <a:schemeClr val="tx1"/>
                        </a:solidFill>
                      </a:endParaRPr>
                    </a:p>
                  </a:txBody>
                  <a:tcPr/>
                </a:tc>
                <a:extLst>
                  <a:ext uri="{0D108BD9-81ED-4DB2-BD59-A6C34878D82A}">
                    <a16:rowId xmlns:a16="http://schemas.microsoft.com/office/drawing/2014/main" val="1526624313"/>
                  </a:ext>
                </a:extLst>
              </a:tr>
              <a:tr h="460305">
                <a:tc>
                  <a:txBody>
                    <a:bodyPr/>
                    <a:lstStyle/>
                    <a:p>
                      <a:r>
                        <a:rPr lang="en-US" sz="2400" dirty="0"/>
                        <a:t>Fuel Loading</a:t>
                      </a:r>
                      <a:endParaRPr lang="en-US" sz="2400" dirty="0">
                        <a:solidFill>
                          <a:schemeClr val="tx1"/>
                        </a:solidFill>
                      </a:endParaRPr>
                    </a:p>
                  </a:txBody>
                  <a:tcPr/>
                </a:tc>
                <a:tc>
                  <a:txBody>
                    <a:bodyPr/>
                    <a:lstStyle/>
                    <a:p>
                      <a:r>
                        <a:rPr lang="en-US" sz="2400" dirty="0"/>
                        <a:t>2 categories: Fuels above 2,134m and below</a:t>
                      </a:r>
                      <a:endParaRPr lang="en-US" sz="2400" dirty="0">
                        <a:solidFill>
                          <a:schemeClr val="tx1"/>
                        </a:solidFill>
                      </a:endParaRPr>
                    </a:p>
                  </a:txBody>
                  <a:tcPr/>
                </a:tc>
                <a:extLst>
                  <a:ext uri="{0D108BD9-81ED-4DB2-BD59-A6C34878D82A}">
                    <a16:rowId xmlns:a16="http://schemas.microsoft.com/office/drawing/2014/main" val="3228398194"/>
                  </a:ext>
                </a:extLst>
              </a:tr>
              <a:tr h="434850">
                <a:tc>
                  <a:txBody>
                    <a:bodyPr/>
                    <a:lstStyle/>
                    <a:p>
                      <a:r>
                        <a:rPr lang="en-US" sz="2400" dirty="0"/>
                        <a:t>Fuel Moisture</a:t>
                      </a:r>
                      <a:endParaRPr lang="en-US" sz="2400" dirty="0">
                        <a:solidFill>
                          <a:schemeClr val="tx1"/>
                        </a:solidFill>
                      </a:endParaRPr>
                    </a:p>
                  </a:txBody>
                  <a:tcPr/>
                </a:tc>
                <a:tc>
                  <a:txBody>
                    <a:bodyPr/>
                    <a:lstStyle/>
                    <a:p>
                      <a:r>
                        <a:rPr lang="en-US" sz="2400" dirty="0"/>
                        <a:t>Very Dry, Severe</a:t>
                      </a:r>
                      <a:endParaRPr lang="en-US" sz="2400" dirty="0">
                        <a:solidFill>
                          <a:schemeClr val="tx1"/>
                        </a:solidFill>
                      </a:endParaRPr>
                    </a:p>
                  </a:txBody>
                  <a:tcPr/>
                </a:tc>
                <a:extLst>
                  <a:ext uri="{0D108BD9-81ED-4DB2-BD59-A6C34878D82A}">
                    <a16:rowId xmlns:a16="http://schemas.microsoft.com/office/drawing/2014/main" val="336234767"/>
                  </a:ext>
                </a:extLst>
              </a:tr>
              <a:tr h="464312">
                <a:tc>
                  <a:txBody>
                    <a:bodyPr/>
                    <a:lstStyle/>
                    <a:p>
                      <a:r>
                        <a:rPr lang="en-US" sz="2400" dirty="0"/>
                        <a:t>Fire Profile</a:t>
                      </a:r>
                      <a:endParaRPr lang="en-US" sz="2400" dirty="0">
                        <a:solidFill>
                          <a:schemeClr val="tx1"/>
                        </a:solidFill>
                      </a:endParaRPr>
                    </a:p>
                  </a:txBody>
                  <a:tcPr/>
                </a:tc>
                <a:tc>
                  <a:txBody>
                    <a:bodyPr/>
                    <a:lstStyle/>
                    <a:p>
                      <a:r>
                        <a:rPr lang="en-US" sz="2400" dirty="0"/>
                        <a:t>Acres Burned per hour at each category</a:t>
                      </a:r>
                      <a:endParaRPr lang="en-US" sz="2400" dirty="0">
                        <a:solidFill>
                          <a:schemeClr val="tx1"/>
                        </a:solidFill>
                      </a:endParaRPr>
                    </a:p>
                  </a:txBody>
                  <a:tcPr/>
                </a:tc>
                <a:extLst>
                  <a:ext uri="{0D108BD9-81ED-4DB2-BD59-A6C34878D82A}">
                    <a16:rowId xmlns:a16="http://schemas.microsoft.com/office/drawing/2014/main" val="3302353078"/>
                  </a:ext>
                </a:extLst>
              </a:tr>
              <a:tr h="0">
                <a:tc>
                  <a:txBody>
                    <a:bodyPr/>
                    <a:lstStyle/>
                    <a:p>
                      <a:r>
                        <a:rPr lang="en-US" sz="2400" dirty="0"/>
                        <a:t>Meteorology</a:t>
                      </a:r>
                      <a:endParaRPr lang="en-US" sz="2400" dirty="0">
                        <a:solidFill>
                          <a:schemeClr val="tx1"/>
                        </a:solidFill>
                      </a:endParaRPr>
                    </a:p>
                  </a:txBody>
                  <a:tcPr/>
                </a:tc>
                <a:tc>
                  <a:txBody>
                    <a:bodyPr/>
                    <a:lstStyle/>
                    <a:p>
                      <a:r>
                        <a:rPr lang="en-US" sz="2400" dirty="0"/>
                        <a:t>Trans Wind, Wind@Flame, </a:t>
                      </a:r>
                      <a:r>
                        <a:rPr lang="en-US" sz="2400" dirty="0" err="1"/>
                        <a:t>Pasquill</a:t>
                      </a:r>
                      <a:r>
                        <a:rPr lang="en-US" sz="2400" dirty="0"/>
                        <a:t> Stability, Temperature, RH</a:t>
                      </a:r>
                      <a:endParaRPr lang="en-US" sz="2400" dirty="0">
                        <a:solidFill>
                          <a:schemeClr val="tx1"/>
                        </a:solidFill>
                      </a:endParaRPr>
                    </a:p>
                  </a:txBody>
                  <a:tcPr/>
                </a:tc>
                <a:extLst>
                  <a:ext uri="{0D108BD9-81ED-4DB2-BD59-A6C34878D82A}">
                    <a16:rowId xmlns:a16="http://schemas.microsoft.com/office/drawing/2014/main" val="2008901437"/>
                  </a:ext>
                </a:extLst>
              </a:tr>
            </a:tbl>
          </a:graphicData>
        </a:graphic>
      </p:graphicFrame>
      <p:graphicFrame>
        <p:nvGraphicFramePr>
          <p:cNvPr id="27" name="Table 26">
            <a:extLst>
              <a:ext uri="{FF2B5EF4-FFF2-40B4-BE49-F238E27FC236}">
                <a16:creationId xmlns:a16="http://schemas.microsoft.com/office/drawing/2014/main" id="{B6B99759-63AC-46CE-AE37-716687A1BC63}"/>
              </a:ext>
            </a:extLst>
          </p:cNvPr>
          <p:cNvGraphicFramePr>
            <a:graphicFrameLocks noGrp="1"/>
          </p:cNvGraphicFramePr>
          <p:nvPr>
            <p:extLst>
              <p:ext uri="{D42A27DB-BD31-4B8C-83A1-F6EECF244321}">
                <p14:modId xmlns:p14="http://schemas.microsoft.com/office/powerpoint/2010/main" val="453943358"/>
              </p:ext>
            </p:extLst>
          </p:nvPr>
        </p:nvGraphicFramePr>
        <p:xfrm>
          <a:off x="11998886" y="22636215"/>
          <a:ext cx="9144000" cy="2030024"/>
        </p:xfrm>
        <a:graphic>
          <a:graphicData uri="http://schemas.openxmlformats.org/drawingml/2006/table">
            <a:tbl>
              <a:tblPr firstRow="1" bandRow="1">
                <a:tableStyleId>{073A0DAA-6AF3-43AB-8588-CEC1D06C72B9}</a:tableStyleId>
              </a:tblPr>
              <a:tblGrid>
                <a:gridCol w="4571716">
                  <a:extLst>
                    <a:ext uri="{9D8B030D-6E8A-4147-A177-3AD203B41FA5}">
                      <a16:colId xmlns:a16="http://schemas.microsoft.com/office/drawing/2014/main" val="1772070511"/>
                    </a:ext>
                  </a:extLst>
                </a:gridCol>
                <a:gridCol w="4572284">
                  <a:extLst>
                    <a:ext uri="{9D8B030D-6E8A-4147-A177-3AD203B41FA5}">
                      <a16:colId xmlns:a16="http://schemas.microsoft.com/office/drawing/2014/main" val="273078669"/>
                    </a:ext>
                  </a:extLst>
                </a:gridCol>
              </a:tblGrid>
              <a:tr h="658424">
                <a:tc>
                  <a:txBody>
                    <a:bodyPr/>
                    <a:lstStyle/>
                    <a:p>
                      <a:r>
                        <a:rPr lang="en-US" sz="2400" dirty="0"/>
                        <a:t>HYSPLIT Configuration</a:t>
                      </a:r>
                      <a:endParaRPr lang="en-US" sz="2400" dirty="0">
                        <a:solidFill>
                          <a:schemeClr val="tx1"/>
                        </a:solidFill>
                      </a:endParaRPr>
                    </a:p>
                  </a:txBody>
                  <a:tcPr>
                    <a:solidFill>
                      <a:srgbClr val="800000"/>
                    </a:solidFill>
                  </a:tcPr>
                </a:tc>
                <a:tc>
                  <a:txBody>
                    <a:bodyPr/>
                    <a:lstStyle/>
                    <a:p>
                      <a:r>
                        <a:rPr lang="en-US" sz="2400" dirty="0"/>
                        <a:t>Settings</a:t>
                      </a:r>
                      <a:endParaRPr lang="en-US" sz="2400" dirty="0">
                        <a:solidFill>
                          <a:schemeClr val="tx1"/>
                        </a:solidFill>
                      </a:endParaRPr>
                    </a:p>
                  </a:txBody>
                  <a:tcPr>
                    <a:solidFill>
                      <a:srgbClr val="800000"/>
                    </a:solidFill>
                  </a:tcPr>
                </a:tc>
                <a:extLst>
                  <a:ext uri="{0D108BD9-81ED-4DB2-BD59-A6C34878D82A}">
                    <a16:rowId xmlns:a16="http://schemas.microsoft.com/office/drawing/2014/main" val="2182760984"/>
                  </a:ext>
                </a:extLst>
              </a:tr>
              <a:tr h="457200">
                <a:tc>
                  <a:txBody>
                    <a:bodyPr/>
                    <a:lstStyle/>
                    <a:p>
                      <a:r>
                        <a:rPr lang="en-US" sz="2400" dirty="0"/>
                        <a:t>Emission Configuration</a:t>
                      </a:r>
                      <a:endParaRPr lang="en-US" sz="2400" dirty="0">
                        <a:solidFill>
                          <a:schemeClr val="tx1"/>
                        </a:solidFill>
                      </a:endParaRPr>
                    </a:p>
                  </a:txBody>
                  <a:tcPr/>
                </a:tc>
                <a:tc>
                  <a:txBody>
                    <a:bodyPr/>
                    <a:lstStyle/>
                    <a:p>
                      <a:r>
                        <a:rPr lang="en-US" sz="2400" dirty="0"/>
                        <a:t>SETUP-FEPS</a:t>
                      </a:r>
                      <a:endParaRPr lang="en-US" sz="2400" dirty="0">
                        <a:solidFill>
                          <a:schemeClr val="tx1"/>
                        </a:solidFill>
                      </a:endParaRPr>
                    </a:p>
                  </a:txBody>
                  <a:tcPr/>
                </a:tc>
                <a:extLst>
                  <a:ext uri="{0D108BD9-81ED-4DB2-BD59-A6C34878D82A}">
                    <a16:rowId xmlns:a16="http://schemas.microsoft.com/office/drawing/2014/main" val="2076600815"/>
                  </a:ext>
                </a:extLst>
              </a:tr>
              <a:tr h="457200">
                <a:tc>
                  <a:txBody>
                    <a:bodyPr/>
                    <a:lstStyle/>
                    <a:p>
                      <a:r>
                        <a:rPr lang="en-US" sz="2400" dirty="0"/>
                        <a:t>Meteorology/Transport</a:t>
                      </a:r>
                      <a:endParaRPr lang="en-US" sz="2400" dirty="0">
                        <a:solidFill>
                          <a:schemeClr val="tx1"/>
                        </a:solidFill>
                      </a:endParaRPr>
                    </a:p>
                  </a:txBody>
                  <a:tcPr/>
                </a:tc>
                <a:tc>
                  <a:txBody>
                    <a:bodyPr/>
                    <a:lstStyle/>
                    <a:p>
                      <a:r>
                        <a:rPr lang="en-US" sz="2400" dirty="0"/>
                        <a:t>CONTROL-FEPS, NAM12 (1HR)</a:t>
                      </a:r>
                      <a:endParaRPr lang="en-US" sz="2400" dirty="0">
                        <a:solidFill>
                          <a:schemeClr val="tx1"/>
                        </a:solidFill>
                      </a:endParaRPr>
                    </a:p>
                  </a:txBody>
                  <a:tcPr/>
                </a:tc>
                <a:extLst>
                  <a:ext uri="{0D108BD9-81ED-4DB2-BD59-A6C34878D82A}">
                    <a16:rowId xmlns:a16="http://schemas.microsoft.com/office/drawing/2014/main" val="3441780672"/>
                  </a:ext>
                </a:extLst>
              </a:tr>
              <a:tr h="457200">
                <a:tc>
                  <a:txBody>
                    <a:bodyPr/>
                    <a:lstStyle/>
                    <a:p>
                      <a:r>
                        <a:rPr lang="en-US" sz="2400" dirty="0"/>
                        <a:t>Spatial Output</a:t>
                      </a:r>
                      <a:endParaRPr lang="en-US" sz="2400" dirty="0">
                        <a:solidFill>
                          <a:schemeClr val="tx1"/>
                        </a:solidFill>
                      </a:endParaRPr>
                    </a:p>
                  </a:txBody>
                  <a:tcPr/>
                </a:tc>
                <a:tc>
                  <a:txBody>
                    <a:bodyPr/>
                    <a:lstStyle/>
                    <a:p>
                      <a:r>
                        <a:rPr lang="en-US" sz="2400" dirty="0"/>
                        <a:t>KML, Google Earth</a:t>
                      </a:r>
                      <a:endParaRPr lang="en-US" sz="2400" dirty="0">
                        <a:solidFill>
                          <a:schemeClr val="tx1"/>
                        </a:solidFill>
                      </a:endParaRPr>
                    </a:p>
                  </a:txBody>
                  <a:tcPr/>
                </a:tc>
                <a:extLst>
                  <a:ext uri="{0D108BD9-81ED-4DB2-BD59-A6C34878D82A}">
                    <a16:rowId xmlns:a16="http://schemas.microsoft.com/office/drawing/2014/main" val="947337820"/>
                  </a:ext>
                </a:extLst>
              </a:tr>
            </a:tbl>
          </a:graphicData>
        </a:graphic>
      </p:graphicFrame>
      <p:graphicFrame>
        <p:nvGraphicFramePr>
          <p:cNvPr id="29" name="Table 28">
            <a:extLst>
              <a:ext uri="{FF2B5EF4-FFF2-40B4-BE49-F238E27FC236}">
                <a16:creationId xmlns:a16="http://schemas.microsoft.com/office/drawing/2014/main" id="{675AD56F-512B-4CD7-BA8D-E99656D9FBEC}"/>
              </a:ext>
            </a:extLst>
          </p:cNvPr>
          <p:cNvGraphicFramePr>
            <a:graphicFrameLocks noGrp="1"/>
          </p:cNvGraphicFramePr>
          <p:nvPr>
            <p:extLst>
              <p:ext uri="{D42A27DB-BD31-4B8C-83A1-F6EECF244321}">
                <p14:modId xmlns:p14="http://schemas.microsoft.com/office/powerpoint/2010/main" val="1631870433"/>
              </p:ext>
            </p:extLst>
          </p:nvPr>
        </p:nvGraphicFramePr>
        <p:xfrm>
          <a:off x="33430670" y="5456841"/>
          <a:ext cx="9144001" cy="9692640"/>
        </p:xfrm>
        <a:graphic>
          <a:graphicData uri="http://schemas.openxmlformats.org/drawingml/2006/table">
            <a:tbl>
              <a:tblPr firstRow="1" bandRow="1">
                <a:tableStyleId>{073A0DAA-6AF3-43AB-8588-CEC1D06C72B9}</a:tableStyleId>
              </a:tblPr>
              <a:tblGrid>
                <a:gridCol w="1988150">
                  <a:extLst>
                    <a:ext uri="{9D8B030D-6E8A-4147-A177-3AD203B41FA5}">
                      <a16:colId xmlns:a16="http://schemas.microsoft.com/office/drawing/2014/main" val="80122322"/>
                    </a:ext>
                  </a:extLst>
                </a:gridCol>
                <a:gridCol w="2594094">
                  <a:extLst>
                    <a:ext uri="{9D8B030D-6E8A-4147-A177-3AD203B41FA5}">
                      <a16:colId xmlns:a16="http://schemas.microsoft.com/office/drawing/2014/main" val="3210035773"/>
                    </a:ext>
                  </a:extLst>
                </a:gridCol>
                <a:gridCol w="2275572">
                  <a:extLst>
                    <a:ext uri="{9D8B030D-6E8A-4147-A177-3AD203B41FA5}">
                      <a16:colId xmlns:a16="http://schemas.microsoft.com/office/drawing/2014/main" val="469897585"/>
                    </a:ext>
                  </a:extLst>
                </a:gridCol>
                <a:gridCol w="2286185">
                  <a:extLst>
                    <a:ext uri="{9D8B030D-6E8A-4147-A177-3AD203B41FA5}">
                      <a16:colId xmlns:a16="http://schemas.microsoft.com/office/drawing/2014/main" val="767937694"/>
                    </a:ext>
                  </a:extLst>
                </a:gridCol>
              </a:tblGrid>
              <a:tr h="456258">
                <a:tc>
                  <a:txBody>
                    <a:bodyPr/>
                    <a:lstStyle/>
                    <a:p>
                      <a:r>
                        <a:rPr lang="en-US" sz="2400" dirty="0"/>
                        <a:t>Category</a:t>
                      </a:r>
                      <a:endParaRPr lang="en-US" sz="2400" dirty="0">
                        <a:solidFill>
                          <a:schemeClr val="tx1"/>
                        </a:solidFill>
                      </a:endParaRPr>
                    </a:p>
                  </a:txBody>
                  <a:tcPr>
                    <a:solidFill>
                      <a:srgbClr val="800000"/>
                    </a:solidFill>
                  </a:tcPr>
                </a:tc>
                <a:tc>
                  <a:txBody>
                    <a:bodyPr/>
                    <a:lstStyle/>
                    <a:p>
                      <a:r>
                        <a:rPr lang="en-US" sz="2400" dirty="0">
                          <a:solidFill>
                            <a:schemeClr val="bg1"/>
                          </a:solidFill>
                        </a:rPr>
                        <a:t>AIRPACT</a:t>
                      </a:r>
                    </a:p>
                  </a:txBody>
                  <a:tcPr>
                    <a:solidFill>
                      <a:srgbClr val="800000"/>
                    </a:solidFill>
                  </a:tcPr>
                </a:tc>
                <a:tc>
                  <a:txBody>
                    <a:bodyPr/>
                    <a:lstStyle/>
                    <a:p>
                      <a:r>
                        <a:rPr lang="en-US" sz="2400" dirty="0"/>
                        <a:t>HYSPLIT</a:t>
                      </a:r>
                      <a:endParaRPr lang="en-US" sz="2400" dirty="0">
                        <a:solidFill>
                          <a:schemeClr val="tx1"/>
                        </a:solidFill>
                      </a:endParaRPr>
                    </a:p>
                  </a:txBody>
                  <a:tcPr>
                    <a:solidFill>
                      <a:srgbClr val="800000"/>
                    </a:solidFill>
                  </a:tcPr>
                </a:tc>
                <a:tc>
                  <a:txBody>
                    <a:bodyPr/>
                    <a:lstStyle/>
                    <a:p>
                      <a:r>
                        <a:rPr lang="en-US" sz="2400" dirty="0"/>
                        <a:t>MODIS AOD</a:t>
                      </a:r>
                      <a:endParaRPr lang="en-US" sz="2400" dirty="0">
                        <a:solidFill>
                          <a:schemeClr val="tx1"/>
                        </a:solidFill>
                      </a:endParaRPr>
                    </a:p>
                  </a:txBody>
                  <a:tcPr>
                    <a:solidFill>
                      <a:srgbClr val="800000"/>
                    </a:solidFill>
                  </a:tcPr>
                </a:tc>
                <a:extLst>
                  <a:ext uri="{0D108BD9-81ED-4DB2-BD59-A6C34878D82A}">
                    <a16:rowId xmlns:a16="http://schemas.microsoft.com/office/drawing/2014/main" val="516079343"/>
                  </a:ext>
                </a:extLst>
              </a:tr>
              <a:tr h="1916284">
                <a:tc>
                  <a:txBody>
                    <a:bodyPr/>
                    <a:lstStyle/>
                    <a:p>
                      <a:r>
                        <a:rPr lang="en-US" sz="2400" dirty="0"/>
                        <a:t>Inputs</a:t>
                      </a:r>
                      <a:endParaRPr lang="en-US" sz="2400" dirty="0">
                        <a:solidFill>
                          <a:schemeClr val="tx1"/>
                        </a:solidFill>
                      </a:endParaRPr>
                    </a:p>
                  </a:txBody>
                  <a:tcPr/>
                </a:tc>
                <a:tc>
                  <a:txBody>
                    <a:bodyPr/>
                    <a:lstStyle/>
                    <a:p>
                      <a:r>
                        <a:rPr lang="en-US" sz="2400" dirty="0"/>
                        <a:t>WRF-ARW V3.7.1</a:t>
                      </a:r>
                    </a:p>
                    <a:p>
                      <a:r>
                        <a:rPr lang="en-US" sz="2400" dirty="0">
                          <a:solidFill>
                            <a:schemeClr val="tx1"/>
                          </a:solidFill>
                        </a:rPr>
                        <a:t>4 km</a:t>
                      </a:r>
                    </a:p>
                    <a:p>
                      <a:r>
                        <a:rPr lang="en-US" sz="2400" dirty="0">
                          <a:solidFill>
                            <a:schemeClr val="tx1"/>
                          </a:solidFill>
                        </a:rPr>
                        <a:t>CMAQ</a:t>
                      </a:r>
                    </a:p>
                    <a:p>
                      <a:r>
                        <a:rPr lang="en-US" sz="2400" dirty="0">
                          <a:solidFill>
                            <a:schemeClr val="tx1"/>
                          </a:solidFill>
                        </a:rPr>
                        <a:t>MCIP 4.3</a:t>
                      </a:r>
                    </a:p>
                    <a:p>
                      <a:r>
                        <a:rPr lang="en-US" sz="2400" dirty="0">
                          <a:solidFill>
                            <a:schemeClr val="tx1"/>
                          </a:solidFill>
                        </a:rPr>
                        <a:t>SMOKE V3.5.1</a:t>
                      </a:r>
                    </a:p>
                  </a:txBody>
                  <a:tcPr/>
                </a:tc>
                <a:tc>
                  <a:txBody>
                    <a:bodyPr/>
                    <a:lstStyle/>
                    <a:p>
                      <a:r>
                        <a:rPr lang="en-US" sz="2400" dirty="0"/>
                        <a:t>FEPS, Meteorology</a:t>
                      </a:r>
                      <a:endParaRPr lang="en-US" sz="2400" dirty="0">
                        <a:solidFill>
                          <a:schemeClr val="tx1"/>
                        </a:solidFill>
                      </a:endParaRPr>
                    </a:p>
                  </a:txBody>
                  <a:tcPr/>
                </a:tc>
                <a:tc>
                  <a:txBody>
                    <a:bodyPr/>
                    <a:lstStyle/>
                    <a:p>
                      <a:r>
                        <a:rPr lang="en-US" sz="2400" dirty="0"/>
                        <a:t>Layers: Air Quality, Meteorology, Vegetation, Land use</a:t>
                      </a:r>
                      <a:endParaRPr lang="en-US" sz="2400" dirty="0">
                        <a:solidFill>
                          <a:schemeClr val="tx1"/>
                        </a:solidFill>
                      </a:endParaRPr>
                    </a:p>
                  </a:txBody>
                  <a:tcPr/>
                </a:tc>
                <a:extLst>
                  <a:ext uri="{0D108BD9-81ED-4DB2-BD59-A6C34878D82A}">
                    <a16:rowId xmlns:a16="http://schemas.microsoft.com/office/drawing/2014/main" val="1893252208"/>
                  </a:ext>
                </a:extLst>
              </a:tr>
              <a:tr h="82296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t>Timing</a:t>
                      </a:r>
                      <a:endParaRPr lang="en-US" sz="2400" dirty="0">
                        <a:solidFill>
                          <a:schemeClr val="tx1"/>
                        </a:solidFill>
                      </a:endParaRPr>
                    </a:p>
                  </a:txBody>
                  <a:tcPr/>
                </a:tc>
                <a:tc>
                  <a:txBody>
                    <a:bodyPr/>
                    <a:lstStyle/>
                    <a:p>
                      <a:r>
                        <a:rPr lang="en-US" sz="2400" dirty="0">
                          <a:solidFill>
                            <a:schemeClr val="tx1"/>
                          </a:solidFill>
                        </a:rPr>
                        <a:t>Daily output</a:t>
                      </a:r>
                    </a:p>
                    <a:p>
                      <a:r>
                        <a:rPr lang="en-US" sz="2400" dirty="0">
                          <a:solidFill>
                            <a:schemeClr val="tx1"/>
                          </a:solidFill>
                        </a:rPr>
                        <a:t>December 2015- Present data available</a:t>
                      </a:r>
                    </a:p>
                  </a:txBody>
                  <a:tcPr/>
                </a:tc>
                <a:tc>
                  <a:txBody>
                    <a:bodyPr/>
                    <a:lstStyle/>
                    <a:p>
                      <a:r>
                        <a:rPr lang="en-US" sz="2400" dirty="0"/>
                        <a:t>12-48 </a:t>
                      </a:r>
                      <a:r>
                        <a:rPr lang="en-US" sz="2400" dirty="0" err="1"/>
                        <a:t>hr</a:t>
                      </a:r>
                      <a:r>
                        <a:rPr lang="en-US" sz="2400" dirty="0"/>
                        <a:t> output</a:t>
                      </a:r>
                      <a:endParaRPr lang="en-US" sz="2400" dirty="0">
                        <a:solidFill>
                          <a:schemeClr val="tx1"/>
                        </a:solidFill>
                      </a:endParaRPr>
                    </a:p>
                  </a:txBody>
                  <a:tcPr/>
                </a:tc>
                <a:tc>
                  <a:txBody>
                    <a:bodyPr/>
                    <a:lstStyle/>
                    <a:p>
                      <a:r>
                        <a:rPr lang="en-US" sz="2400" dirty="0"/>
                        <a:t>Daily (2x)</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u="none" strike="noStrike" cap="none" dirty="0">
                          <a:effectLst/>
                          <a:sym typeface="Arial"/>
                        </a:rPr>
                        <a:t>2002 - Present data available</a:t>
                      </a:r>
                      <a:endParaRPr lang="en-US" sz="2400" dirty="0">
                        <a:solidFill>
                          <a:schemeClr val="tx1"/>
                        </a:solidFill>
                      </a:endParaRPr>
                    </a:p>
                  </a:txBody>
                  <a:tcPr/>
                </a:tc>
                <a:extLst>
                  <a:ext uri="{0D108BD9-81ED-4DB2-BD59-A6C34878D82A}">
                    <a16:rowId xmlns:a16="http://schemas.microsoft.com/office/drawing/2014/main" val="807410447"/>
                  </a:ext>
                </a:extLst>
              </a:tr>
              <a:tr h="822960">
                <a:tc>
                  <a:txBody>
                    <a:bodyPr/>
                    <a:lstStyle/>
                    <a:p>
                      <a:r>
                        <a:rPr lang="en-US" sz="2400" dirty="0">
                          <a:solidFill>
                            <a:schemeClr val="tx1"/>
                          </a:solidFill>
                        </a:rPr>
                        <a:t>Region</a:t>
                      </a:r>
                    </a:p>
                  </a:txBody>
                  <a:tcPr/>
                </a:tc>
                <a:tc>
                  <a:txBody>
                    <a:bodyPr/>
                    <a:lstStyle/>
                    <a:p>
                      <a:r>
                        <a:rPr lang="en-US" sz="2400" dirty="0">
                          <a:solidFill>
                            <a:schemeClr val="tx1"/>
                          </a:solidFill>
                        </a:rPr>
                        <a:t>Northwest United States</a:t>
                      </a:r>
                    </a:p>
                  </a:txBody>
                  <a:tcPr/>
                </a:tc>
                <a:tc>
                  <a:txBody>
                    <a:bodyPr/>
                    <a:lstStyle/>
                    <a:p>
                      <a:r>
                        <a:rPr lang="en-US" sz="2400" dirty="0">
                          <a:solidFill>
                            <a:schemeClr val="tx1"/>
                          </a:solidFill>
                        </a:rPr>
                        <a:t>United States</a:t>
                      </a:r>
                    </a:p>
                  </a:txBody>
                  <a:tcPr/>
                </a:tc>
                <a:tc>
                  <a:txBody>
                    <a:bodyPr/>
                    <a:lstStyle/>
                    <a:p>
                      <a:r>
                        <a:rPr lang="en-US" sz="2400" dirty="0">
                          <a:solidFill>
                            <a:schemeClr val="tx1"/>
                          </a:solidFill>
                        </a:rPr>
                        <a:t>Global</a:t>
                      </a:r>
                    </a:p>
                  </a:txBody>
                  <a:tcPr/>
                </a:tc>
                <a:extLst>
                  <a:ext uri="{0D108BD9-81ED-4DB2-BD59-A6C34878D82A}">
                    <a16:rowId xmlns:a16="http://schemas.microsoft.com/office/drawing/2014/main" val="2089394780"/>
                  </a:ext>
                </a:extLst>
              </a:tr>
              <a:tr h="1280160">
                <a:tc>
                  <a:txBody>
                    <a:bodyPr/>
                    <a:lstStyle/>
                    <a:p>
                      <a:r>
                        <a:rPr lang="en-US" sz="2400" dirty="0"/>
                        <a:t>Spatial Output</a:t>
                      </a:r>
                      <a:endParaRPr lang="en-US" sz="2400" dirty="0">
                        <a:solidFill>
                          <a:schemeClr val="tx1"/>
                        </a:solidFill>
                      </a:endParaRPr>
                    </a:p>
                  </a:txBody>
                  <a:tcPr/>
                </a:tc>
                <a:tc>
                  <a:txBody>
                    <a:bodyPr/>
                    <a:lstStyle/>
                    <a:p>
                      <a:r>
                        <a:rPr lang="en-US" sz="2400" dirty="0"/>
                        <a:t>NCL, </a:t>
                      </a:r>
                      <a:r>
                        <a:rPr lang="en-US" sz="2400" dirty="0" err="1"/>
                        <a:t>ARWpost</a:t>
                      </a:r>
                      <a:r>
                        <a:rPr lang="en-US" sz="2400" dirty="0"/>
                        <a:t>,</a:t>
                      </a:r>
                    </a:p>
                    <a:p>
                      <a:r>
                        <a:rPr lang="en-US" sz="2400" dirty="0"/>
                        <a:t>RIP4,WPP, MET</a:t>
                      </a:r>
                    </a:p>
                    <a:p>
                      <a:r>
                        <a:rPr lang="en-US" sz="2400" dirty="0"/>
                        <a:t>Vapor</a:t>
                      </a:r>
                      <a:endParaRPr lang="en-US" sz="2400" dirty="0">
                        <a:solidFill>
                          <a:schemeClr val="tx1"/>
                        </a:solidFill>
                      </a:endParaRPr>
                    </a:p>
                  </a:txBody>
                  <a:tcPr/>
                </a:tc>
                <a:tc>
                  <a:txBody>
                    <a:bodyPr/>
                    <a:lstStyle/>
                    <a:p>
                      <a:r>
                        <a:rPr lang="en-US" sz="2400" dirty="0"/>
                        <a:t>KML, GIS shapefile</a:t>
                      </a:r>
                      <a:endParaRPr lang="en-US" sz="2400" dirty="0">
                        <a:solidFill>
                          <a:schemeClr val="tx1"/>
                        </a:solidFill>
                      </a:endParaRPr>
                    </a:p>
                  </a:txBody>
                  <a:tcPr/>
                </a:tc>
                <a:tc>
                  <a:txBody>
                    <a:bodyPr/>
                    <a:lstStyle/>
                    <a:p>
                      <a:r>
                        <a:rPr lang="en-US" sz="2400" dirty="0"/>
                        <a:t>NASA Worldview</a:t>
                      </a:r>
                      <a:endParaRPr lang="en-US" sz="2400" dirty="0">
                        <a:solidFill>
                          <a:schemeClr val="tx1"/>
                        </a:solidFill>
                      </a:endParaRPr>
                    </a:p>
                  </a:txBody>
                  <a:tcPr/>
                </a:tc>
                <a:extLst>
                  <a:ext uri="{0D108BD9-81ED-4DB2-BD59-A6C34878D82A}">
                    <a16:rowId xmlns:a16="http://schemas.microsoft.com/office/drawing/2014/main" val="3836752299"/>
                  </a:ext>
                </a:extLst>
              </a:tr>
              <a:tr h="821264">
                <a:tc>
                  <a:txBody>
                    <a:bodyPr/>
                    <a:lstStyle/>
                    <a:p>
                      <a:r>
                        <a:rPr lang="en-US" sz="2400" dirty="0"/>
                        <a:t>Image Cell Sizes</a:t>
                      </a:r>
                      <a:endParaRPr lang="en-US" sz="2400" dirty="0">
                        <a:solidFill>
                          <a:schemeClr val="tx1"/>
                        </a:solidFill>
                      </a:endParaRPr>
                    </a:p>
                  </a:txBody>
                  <a:tcPr/>
                </a:tc>
                <a:tc>
                  <a:txBody>
                    <a:bodyPr/>
                    <a:lstStyle/>
                    <a:p>
                      <a:r>
                        <a:rPr lang="en-US" sz="2400" dirty="0"/>
                        <a:t>12 km</a:t>
                      </a:r>
                      <a:endParaRPr lang="en-US" sz="2400" dirty="0">
                        <a:solidFill>
                          <a:schemeClr val="tx1"/>
                        </a:solidFill>
                      </a:endParaRPr>
                    </a:p>
                  </a:txBody>
                  <a:tcPr/>
                </a:tc>
                <a:tc>
                  <a:txBody>
                    <a:bodyPr/>
                    <a:lstStyle/>
                    <a:p>
                      <a:r>
                        <a:rPr lang="en-US" sz="2400" dirty="0"/>
                        <a:t>Google Earth vector</a:t>
                      </a:r>
                      <a:r>
                        <a:rPr lang="en-US" sz="2400" baseline="0" dirty="0"/>
                        <a:t> file</a:t>
                      </a:r>
                      <a:endParaRPr lang="en-US" sz="2400" dirty="0">
                        <a:solidFill>
                          <a:schemeClr val="tx1"/>
                        </a:solidFill>
                      </a:endParaRPr>
                    </a:p>
                  </a:txBody>
                  <a:tcPr/>
                </a:tc>
                <a:tc>
                  <a:txBody>
                    <a:bodyPr/>
                    <a:lstStyle/>
                    <a:p>
                      <a:r>
                        <a:rPr lang="en-US" sz="2400" dirty="0"/>
                        <a:t>2 km</a:t>
                      </a:r>
                      <a:endParaRPr lang="en-US" sz="2400" dirty="0">
                        <a:solidFill>
                          <a:schemeClr val="tx1"/>
                        </a:solidFill>
                      </a:endParaRPr>
                    </a:p>
                  </a:txBody>
                  <a:tcPr/>
                </a:tc>
                <a:extLst>
                  <a:ext uri="{0D108BD9-81ED-4DB2-BD59-A6C34878D82A}">
                    <a16:rowId xmlns:a16="http://schemas.microsoft.com/office/drawing/2014/main" val="73200393"/>
                  </a:ext>
                </a:extLst>
              </a:tr>
              <a:tr h="821264">
                <a:tc>
                  <a:txBody>
                    <a:bodyPr/>
                    <a:lstStyle/>
                    <a:p>
                      <a:r>
                        <a:rPr lang="en-US" sz="2400" dirty="0"/>
                        <a:t>PM2.5 Concentration</a:t>
                      </a:r>
                      <a:endParaRPr lang="en-US" sz="2400" dirty="0">
                        <a:solidFill>
                          <a:schemeClr val="tx1"/>
                        </a:solidFill>
                      </a:endParaRPr>
                    </a:p>
                  </a:txBody>
                  <a:tcPr/>
                </a:tc>
                <a:tc>
                  <a:txBody>
                    <a:bodyPr/>
                    <a:lstStyle/>
                    <a:p>
                      <a:r>
                        <a:rPr lang="en-US" sz="2400" dirty="0"/>
                        <a:t>Hourly</a:t>
                      </a:r>
                      <a:endParaRPr lang="en-US" sz="2400" dirty="0">
                        <a:solidFill>
                          <a:schemeClr val="tx1"/>
                        </a:solidFill>
                      </a:endParaRPr>
                    </a:p>
                  </a:txBody>
                  <a:tcPr/>
                </a:tc>
                <a:tc>
                  <a:txBody>
                    <a:bodyPr/>
                    <a:lstStyle/>
                    <a:p>
                      <a:r>
                        <a:rPr lang="en-US" sz="2400" dirty="0"/>
                        <a:t>Hourly</a:t>
                      </a:r>
                      <a:endParaRPr lang="en-US" sz="2400" dirty="0">
                        <a:solidFill>
                          <a:schemeClr val="tx1"/>
                        </a:solidFill>
                      </a:endParaRPr>
                    </a:p>
                  </a:txBody>
                  <a:tcPr/>
                </a:tc>
                <a:tc>
                  <a:txBody>
                    <a:bodyPr/>
                    <a:lstStyle/>
                    <a:p>
                      <a:r>
                        <a:rPr lang="en-US" sz="2400" u="none" strike="noStrike" cap="none" dirty="0">
                          <a:effectLst/>
                          <a:sym typeface="Arial"/>
                        </a:rPr>
                        <a:t>3 July 2002 - Present</a:t>
                      </a:r>
                      <a:endParaRPr lang="en-US" sz="2400" dirty="0">
                        <a:solidFill>
                          <a:schemeClr val="tx1"/>
                        </a:solidFill>
                      </a:endParaRPr>
                    </a:p>
                  </a:txBody>
                  <a:tcPr/>
                </a:tc>
                <a:extLst>
                  <a:ext uri="{0D108BD9-81ED-4DB2-BD59-A6C34878D82A}">
                    <a16:rowId xmlns:a16="http://schemas.microsoft.com/office/drawing/2014/main" val="1568965754"/>
                  </a:ext>
                </a:extLst>
              </a:tr>
              <a:tr h="822960">
                <a:tc>
                  <a:txBody>
                    <a:bodyPr/>
                    <a:lstStyle/>
                    <a:p>
                      <a:r>
                        <a:rPr lang="en-US" sz="2400" dirty="0"/>
                        <a:t>~Hours</a:t>
                      </a:r>
                      <a:r>
                        <a:rPr lang="en-US" sz="2400" baseline="0" dirty="0"/>
                        <a:t> until </a:t>
                      </a:r>
                      <a:r>
                        <a:rPr lang="en-US" sz="2400" dirty="0"/>
                        <a:t>output</a:t>
                      </a:r>
                      <a:endParaRPr lang="en-US" sz="2400" dirty="0">
                        <a:solidFill>
                          <a:schemeClr val="tx1"/>
                        </a:solidFill>
                      </a:endParaRPr>
                    </a:p>
                  </a:txBody>
                  <a:tcPr/>
                </a:tc>
                <a:tc>
                  <a:txBody>
                    <a:bodyPr/>
                    <a:lstStyle/>
                    <a:p>
                      <a:r>
                        <a:rPr lang="en-US" sz="2400" dirty="0"/>
                        <a:t>&lt;10 hours</a:t>
                      </a:r>
                      <a:endParaRPr lang="en-US" sz="2400" dirty="0">
                        <a:solidFill>
                          <a:schemeClr val="tx1"/>
                        </a:solidFill>
                      </a:endParaRPr>
                    </a:p>
                  </a:txBody>
                  <a:tcPr/>
                </a:tc>
                <a:tc>
                  <a:txBody>
                    <a:bodyPr/>
                    <a:lstStyle/>
                    <a:p>
                      <a:r>
                        <a:rPr lang="en-US" sz="2400" dirty="0"/>
                        <a:t>12-15 hours</a:t>
                      </a:r>
                      <a:endParaRPr lang="en-US" sz="2400" dirty="0">
                        <a:solidFill>
                          <a:schemeClr val="tx1"/>
                        </a:solidFill>
                      </a:endParaRPr>
                    </a:p>
                  </a:txBody>
                  <a:tcPr/>
                </a:tc>
                <a:tc>
                  <a:txBody>
                    <a:bodyPr/>
                    <a:lstStyle/>
                    <a:p>
                      <a:r>
                        <a:rPr lang="en-US" sz="2400" dirty="0"/>
                        <a:t>&lt;10 hours</a:t>
                      </a:r>
                      <a:endParaRPr lang="en-US" sz="2400" dirty="0">
                        <a:solidFill>
                          <a:schemeClr val="tx1"/>
                        </a:solidFill>
                      </a:endParaRPr>
                    </a:p>
                  </a:txBody>
                  <a:tcPr/>
                </a:tc>
                <a:extLst>
                  <a:ext uri="{0D108BD9-81ED-4DB2-BD59-A6C34878D82A}">
                    <a16:rowId xmlns:a16="http://schemas.microsoft.com/office/drawing/2014/main" val="2305431166"/>
                  </a:ext>
                </a:extLst>
              </a:tr>
              <a:tr h="1188720">
                <a:tc>
                  <a:txBody>
                    <a:bodyPr/>
                    <a:lstStyle/>
                    <a:p>
                      <a:r>
                        <a:rPr lang="en-US" sz="2400" dirty="0"/>
                        <a:t>Comments</a:t>
                      </a:r>
                      <a:endParaRPr lang="en-US" sz="2400" dirty="0">
                        <a:solidFill>
                          <a:schemeClr val="tx1"/>
                        </a:solidFill>
                      </a:endParaRPr>
                    </a:p>
                  </a:txBody>
                  <a:tcPr/>
                </a:tc>
                <a:tc>
                  <a:txBody>
                    <a:bodyPr/>
                    <a:lstStyle/>
                    <a:p>
                      <a:r>
                        <a:rPr lang="en-US" sz="2400" dirty="0"/>
                        <a:t>Limited to NW US</a:t>
                      </a:r>
                      <a:endParaRPr lang="en-US" sz="2400" dirty="0">
                        <a:solidFill>
                          <a:schemeClr val="tx1"/>
                        </a:solidFill>
                      </a:endParaRPr>
                    </a:p>
                  </a:txBody>
                  <a:tcPr/>
                </a:tc>
                <a:tc>
                  <a:txBody>
                    <a:bodyPr/>
                    <a:lstStyle/>
                    <a:p>
                      <a:r>
                        <a:rPr lang="en-US" sz="2400" dirty="0"/>
                        <a:t>Gaps in meteorological data</a:t>
                      </a:r>
                      <a:endParaRPr lang="en-US" sz="2400" dirty="0">
                        <a:solidFill>
                          <a:schemeClr val="tx1"/>
                        </a:solidFill>
                      </a:endParaRPr>
                    </a:p>
                  </a:txBody>
                  <a:tcPr/>
                </a:tc>
                <a:tc>
                  <a:txBody>
                    <a:bodyPr/>
                    <a:lstStyle/>
                    <a:p>
                      <a:r>
                        <a:rPr lang="en-US" sz="2400" dirty="0"/>
                        <a:t>Coarse imagery</a:t>
                      </a:r>
                      <a:endParaRPr lang="en-US" sz="2400" dirty="0">
                        <a:solidFill>
                          <a:schemeClr val="tx1"/>
                        </a:solidFill>
                      </a:endParaRPr>
                    </a:p>
                  </a:txBody>
                  <a:tcPr/>
                </a:tc>
                <a:extLst>
                  <a:ext uri="{0D108BD9-81ED-4DB2-BD59-A6C34878D82A}">
                    <a16:rowId xmlns:a16="http://schemas.microsoft.com/office/drawing/2014/main" val="4062507223"/>
                  </a:ext>
                </a:extLst>
              </a:tr>
            </a:tbl>
          </a:graphicData>
        </a:graphic>
      </p:graphicFrame>
      <p:sp>
        <p:nvSpPr>
          <p:cNvPr id="32" name="Text Box 28">
            <a:extLst>
              <a:ext uri="{FF2B5EF4-FFF2-40B4-BE49-F238E27FC236}">
                <a16:creationId xmlns:a16="http://schemas.microsoft.com/office/drawing/2014/main" id="{3A4014DD-D63C-4749-B7E6-205A6DD57C37}"/>
              </a:ext>
            </a:extLst>
          </p:cNvPr>
          <p:cNvSpPr txBox="1">
            <a:spLocks noChangeArrowheads="1"/>
          </p:cNvSpPr>
          <p:nvPr/>
        </p:nvSpPr>
        <p:spPr bwMode="auto">
          <a:xfrm>
            <a:off x="23656212" y="19150969"/>
            <a:ext cx="7225312" cy="923330"/>
          </a:xfrm>
          <a:prstGeom prst="rect">
            <a:avLst/>
          </a:prstGeom>
          <a:solidFill>
            <a:srgbClr val="FFFFFF">
              <a:alpha val="20000"/>
            </a:srgbClr>
          </a:solidFill>
          <a:ln w="9525">
            <a:noFill/>
            <a:miter lim="800000"/>
            <a:headEnd/>
            <a:tailEnd/>
          </a:ln>
          <a:effectLst>
            <a:glow rad="38100">
              <a:schemeClr val="bg1">
                <a:alpha val="40000"/>
              </a:schemeClr>
            </a:glow>
            <a:softEdge rad="101600"/>
          </a:effectLst>
        </p:spPr>
        <p:txBody>
          <a:bodyPr wrap="none">
            <a:spAutoFit/>
          </a:bodyPr>
          <a:lstStyle/>
          <a:p>
            <a:pPr algn="ctr"/>
            <a:r>
              <a:rPr lang="en-US" sz="5400" b="1" dirty="0">
                <a:solidFill>
                  <a:srgbClr val="800000"/>
                </a:solidFill>
              </a:rPr>
              <a:t> MODIS AOD Imagery </a:t>
            </a:r>
          </a:p>
        </p:txBody>
      </p:sp>
      <p:sp>
        <p:nvSpPr>
          <p:cNvPr id="33" name="Text Box 100">
            <a:extLst>
              <a:ext uri="{FF2B5EF4-FFF2-40B4-BE49-F238E27FC236}">
                <a16:creationId xmlns:a16="http://schemas.microsoft.com/office/drawing/2014/main" id="{5FE6E9BC-DDAF-4B9F-B5E0-DAD298374048}"/>
              </a:ext>
            </a:extLst>
          </p:cNvPr>
          <p:cNvSpPr txBox="1">
            <a:spLocks noChangeArrowheads="1"/>
          </p:cNvSpPr>
          <p:nvPr/>
        </p:nvSpPr>
        <p:spPr bwMode="auto">
          <a:xfrm>
            <a:off x="23800670" y="24506543"/>
            <a:ext cx="6776099" cy="553998"/>
          </a:xfrm>
          <a:prstGeom prst="rect">
            <a:avLst/>
          </a:prstGeom>
          <a:solidFill>
            <a:srgbClr val="FFFFFF">
              <a:alpha val="20000"/>
            </a:srgbClr>
          </a:solidFill>
          <a:ln w="9525">
            <a:noFill/>
            <a:miter lim="800000"/>
            <a:headEnd/>
            <a:tailEnd/>
          </a:ln>
          <a:effectLst>
            <a:glow rad="38100">
              <a:schemeClr val="bg1">
                <a:alpha val="40000"/>
              </a:schemeClr>
            </a:glow>
            <a:softEdge rad="101600"/>
          </a:effectLst>
        </p:spPr>
        <p:txBody>
          <a:bodyPr wrap="square" lIns="182880" tIns="91440" rIns="182880" bIns="91440">
            <a:spAutoFit/>
          </a:bodyPr>
          <a:lstStyle/>
          <a:p>
            <a:pPr algn="ctr"/>
            <a:r>
              <a:rPr lang="en-US" dirty="0">
                <a:effectLst/>
              </a:rPr>
              <a:t>Figure 5. MODIS AOD output for August 17, 2017.</a:t>
            </a:r>
          </a:p>
        </p:txBody>
      </p:sp>
      <p:sp>
        <p:nvSpPr>
          <p:cNvPr id="34" name="Text Box 100">
            <a:extLst>
              <a:ext uri="{FF2B5EF4-FFF2-40B4-BE49-F238E27FC236}">
                <a16:creationId xmlns:a16="http://schemas.microsoft.com/office/drawing/2014/main" id="{8D711EFC-F035-4ABA-9674-CB9DEA307F95}"/>
              </a:ext>
            </a:extLst>
          </p:cNvPr>
          <p:cNvSpPr txBox="1">
            <a:spLocks noChangeArrowheads="1"/>
          </p:cNvSpPr>
          <p:nvPr/>
        </p:nvSpPr>
        <p:spPr bwMode="auto">
          <a:xfrm>
            <a:off x="23611268" y="12325469"/>
            <a:ext cx="7315200" cy="923330"/>
          </a:xfrm>
          <a:prstGeom prst="rect">
            <a:avLst/>
          </a:prstGeom>
          <a:solidFill>
            <a:srgbClr val="FFFFFF">
              <a:alpha val="20000"/>
            </a:srgbClr>
          </a:solidFill>
          <a:ln w="9525">
            <a:noFill/>
            <a:miter lim="800000"/>
            <a:headEnd/>
            <a:tailEnd/>
          </a:ln>
          <a:effectLst>
            <a:glow rad="38100">
              <a:schemeClr val="bg1">
                <a:alpha val="40000"/>
              </a:schemeClr>
            </a:glow>
            <a:softEdge rad="101600"/>
          </a:effectLst>
        </p:spPr>
        <p:txBody>
          <a:bodyPr lIns="182880" tIns="91440" rIns="182880" bIns="91440">
            <a:spAutoFit/>
          </a:bodyPr>
          <a:lstStyle/>
          <a:p>
            <a:pPr algn="ctr"/>
            <a:r>
              <a:rPr lang="en-US" dirty="0">
                <a:effectLst/>
              </a:rPr>
              <a:t>Figures 3.  HYSPLIT output in Google Earth for mean conditions for 1600-1700, August 18, 2017. </a:t>
            </a:r>
          </a:p>
        </p:txBody>
      </p:sp>
      <p:sp>
        <p:nvSpPr>
          <p:cNvPr id="1034" name="Text Box 28"/>
          <p:cNvSpPr txBox="1">
            <a:spLocks noChangeArrowheads="1"/>
          </p:cNvSpPr>
          <p:nvPr/>
        </p:nvSpPr>
        <p:spPr bwMode="auto">
          <a:xfrm>
            <a:off x="34409379" y="4291378"/>
            <a:ext cx="7186583" cy="923330"/>
          </a:xfrm>
          <a:prstGeom prst="rect">
            <a:avLst/>
          </a:prstGeom>
          <a:solidFill>
            <a:srgbClr val="FFFFFF">
              <a:alpha val="20000"/>
            </a:srgbClr>
          </a:solidFill>
          <a:ln w="9525">
            <a:noFill/>
            <a:miter lim="800000"/>
            <a:headEnd/>
            <a:tailEnd/>
          </a:ln>
          <a:effectLst>
            <a:glow rad="38100">
              <a:schemeClr val="bg1">
                <a:alpha val="40000"/>
              </a:schemeClr>
            </a:glow>
            <a:softEdge rad="101600"/>
          </a:effectLst>
        </p:spPr>
        <p:txBody>
          <a:bodyPr wrap="none">
            <a:spAutoFit/>
          </a:bodyPr>
          <a:lstStyle/>
          <a:p>
            <a:pPr algn="ctr"/>
            <a:r>
              <a:rPr lang="en-US" sz="5400" b="1" dirty="0">
                <a:solidFill>
                  <a:srgbClr val="800000"/>
                </a:solidFill>
              </a:rPr>
              <a:t> Results &amp; Conclusions </a:t>
            </a:r>
          </a:p>
        </p:txBody>
      </p:sp>
      <p:pic>
        <p:nvPicPr>
          <p:cNvPr id="15" name="Picture 14">
            <a:extLst>
              <a:ext uri="{FF2B5EF4-FFF2-40B4-BE49-F238E27FC236}">
                <a16:creationId xmlns:a16="http://schemas.microsoft.com/office/drawing/2014/main" id="{615860E1-ED57-4B38-ABB9-7FDD180A25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4499" y="58854"/>
            <a:ext cx="3999133" cy="3999133"/>
          </a:xfrm>
          <a:prstGeom prst="rect">
            <a:avLst/>
          </a:prstGeom>
        </p:spPr>
      </p:pic>
      <p:pic>
        <p:nvPicPr>
          <p:cNvPr id="21" name="Picture 20">
            <a:extLst>
              <a:ext uri="{FF2B5EF4-FFF2-40B4-BE49-F238E27FC236}">
                <a16:creationId xmlns:a16="http://schemas.microsoft.com/office/drawing/2014/main" id="{40FBDB86-E3CB-4539-B6BA-E0219932FD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90122" y="400267"/>
            <a:ext cx="3316307" cy="3316307"/>
          </a:xfrm>
          <a:prstGeom prst="rect">
            <a:avLst/>
          </a:prstGeom>
        </p:spPr>
      </p:pic>
      <p:sp>
        <p:nvSpPr>
          <p:cNvPr id="43" name="Text Box 28">
            <a:extLst>
              <a:ext uri="{FF2B5EF4-FFF2-40B4-BE49-F238E27FC236}">
                <a16:creationId xmlns:a16="http://schemas.microsoft.com/office/drawing/2014/main" id="{15FA7355-6830-4619-9E3E-82C05D651B8A}"/>
              </a:ext>
            </a:extLst>
          </p:cNvPr>
          <p:cNvSpPr txBox="1">
            <a:spLocks noChangeArrowheads="1"/>
          </p:cNvSpPr>
          <p:nvPr/>
        </p:nvSpPr>
        <p:spPr bwMode="auto">
          <a:xfrm>
            <a:off x="3555605" y="14051124"/>
            <a:ext cx="4904228" cy="923330"/>
          </a:xfrm>
          <a:prstGeom prst="rect">
            <a:avLst/>
          </a:prstGeom>
          <a:solidFill>
            <a:srgbClr val="FFFFFF">
              <a:alpha val="20000"/>
            </a:srgbClr>
          </a:solidFill>
          <a:ln w="9525">
            <a:noFill/>
            <a:miter lim="800000"/>
            <a:headEnd/>
            <a:tailEnd/>
          </a:ln>
          <a:effectLst>
            <a:glow rad="38100">
              <a:schemeClr val="bg1">
                <a:alpha val="40000"/>
              </a:schemeClr>
            </a:glow>
            <a:softEdge rad="101600"/>
          </a:effectLst>
        </p:spPr>
        <p:txBody>
          <a:bodyPr wrap="none">
            <a:spAutoFit/>
          </a:bodyPr>
          <a:lstStyle/>
          <a:p>
            <a:pPr algn="ctr"/>
            <a:r>
              <a:rPr lang="en-US" sz="5400" b="1" dirty="0">
                <a:solidFill>
                  <a:srgbClr val="800000"/>
                </a:solidFill>
              </a:rPr>
              <a:t> Lolo Peak Fire </a:t>
            </a:r>
          </a:p>
        </p:txBody>
      </p:sp>
      <p:grpSp>
        <p:nvGrpSpPr>
          <p:cNvPr id="7" name="Group 6"/>
          <p:cNvGrpSpPr/>
          <p:nvPr/>
        </p:nvGrpSpPr>
        <p:grpSpPr>
          <a:xfrm>
            <a:off x="22690772" y="6967097"/>
            <a:ext cx="9156192" cy="5047488"/>
            <a:chOff x="22690772" y="6967097"/>
            <a:chExt cx="9156192" cy="5047488"/>
          </a:xfrm>
        </p:grpSpPr>
        <p:pic>
          <p:nvPicPr>
            <p:cNvPr id="26" name="Picture 25">
              <a:extLst>
                <a:ext uri="{FF2B5EF4-FFF2-40B4-BE49-F238E27FC236}">
                  <a16:creationId xmlns:a16="http://schemas.microsoft.com/office/drawing/2014/main" id="{B102209B-F2ED-4C71-8D2C-F14D8B9C1CA2}"/>
                </a:ext>
              </a:extLst>
            </p:cNvPr>
            <p:cNvPicPr>
              <a:picLocks noChangeAspect="1"/>
            </p:cNvPicPr>
            <p:nvPr/>
          </p:nvPicPr>
          <p:blipFill rotWithShape="1">
            <a:blip r:embed="rId6">
              <a:extLst>
                <a:ext uri="{28A0092B-C50C-407E-A947-70E740481C1C}">
                  <a14:useLocalDpi xmlns:a14="http://schemas.microsoft.com/office/drawing/2010/main" val="0"/>
                </a:ext>
              </a:extLst>
            </a:blip>
            <a:srcRect r="18453"/>
            <a:stretch/>
          </p:blipFill>
          <p:spPr>
            <a:xfrm>
              <a:off x="22690772" y="6967097"/>
              <a:ext cx="9156192" cy="5047488"/>
            </a:xfrm>
            <a:prstGeom prst="rect">
              <a:avLst/>
            </a:prstGeom>
            <a:ln w="28575">
              <a:solidFill>
                <a:schemeClr val="tx1">
                  <a:lumMod val="75000"/>
                  <a:lumOff val="25000"/>
                </a:schemeClr>
              </a:solidFill>
            </a:ln>
          </p:spPr>
        </p:pic>
        <p:sp>
          <p:nvSpPr>
            <p:cNvPr id="37" name="TextBox 36">
              <a:extLst>
                <a:ext uri="{FF2B5EF4-FFF2-40B4-BE49-F238E27FC236}">
                  <a16:creationId xmlns:a16="http://schemas.microsoft.com/office/drawing/2014/main" id="{89EF7A3C-8ED4-483A-806D-BE8D79BF754C}"/>
                </a:ext>
              </a:extLst>
            </p:cNvPr>
            <p:cNvSpPr txBox="1"/>
            <p:nvPr/>
          </p:nvSpPr>
          <p:spPr>
            <a:xfrm>
              <a:off x="29750196" y="11012309"/>
              <a:ext cx="1791714" cy="744226"/>
            </a:xfrm>
            <a:prstGeom prst="rect">
              <a:avLst/>
            </a:prstGeom>
            <a:noFill/>
            <a:ln w="76200">
              <a:noFill/>
            </a:ln>
          </p:spPr>
          <p:txBody>
            <a:bodyPr wrap="square" rtlCol="0">
              <a:spAutoFit/>
            </a:bodyPr>
            <a:lstStyle/>
            <a:p>
              <a:r>
                <a:rPr lang="en-US" sz="3200" b="1" dirty="0">
                  <a:solidFill>
                    <a:schemeClr val="bg1"/>
                  </a:solidFill>
                </a:rPr>
                <a:t>Florence</a:t>
              </a:r>
            </a:p>
          </p:txBody>
        </p:sp>
        <p:sp>
          <p:nvSpPr>
            <p:cNvPr id="38" name="TextBox 37">
              <a:extLst>
                <a:ext uri="{FF2B5EF4-FFF2-40B4-BE49-F238E27FC236}">
                  <a16:creationId xmlns:a16="http://schemas.microsoft.com/office/drawing/2014/main" id="{6816C05A-A64B-46D4-BA4D-9BE3C56B3C30}"/>
                </a:ext>
              </a:extLst>
            </p:cNvPr>
            <p:cNvSpPr txBox="1"/>
            <p:nvPr/>
          </p:nvSpPr>
          <p:spPr>
            <a:xfrm>
              <a:off x="29567740" y="6976670"/>
              <a:ext cx="1347537" cy="744226"/>
            </a:xfrm>
            <a:prstGeom prst="rect">
              <a:avLst/>
            </a:prstGeom>
            <a:noFill/>
            <a:ln w="76200">
              <a:noFill/>
            </a:ln>
          </p:spPr>
          <p:txBody>
            <a:bodyPr wrap="square" rtlCol="0">
              <a:spAutoFit/>
            </a:bodyPr>
            <a:lstStyle/>
            <a:p>
              <a:r>
                <a:rPr lang="en-US" sz="3200" b="1" dirty="0">
                  <a:solidFill>
                    <a:schemeClr val="bg1"/>
                  </a:solidFill>
                </a:rPr>
                <a:t>Lolo</a:t>
              </a:r>
            </a:p>
          </p:txBody>
        </p:sp>
        <p:pic>
          <p:nvPicPr>
            <p:cNvPr id="44" name="Google Shape;126;p21">
              <a:extLst>
                <a:ext uri="{FF2B5EF4-FFF2-40B4-BE49-F238E27FC236}">
                  <a16:creationId xmlns:a16="http://schemas.microsoft.com/office/drawing/2014/main" id="{0211BC85-8AD5-47BE-8D63-F3AEEF789789}"/>
                </a:ext>
              </a:extLst>
            </p:cNvPr>
            <p:cNvPicPr preferRelativeResize="0"/>
            <p:nvPr/>
          </p:nvPicPr>
          <p:blipFill rotWithShape="1">
            <a:blip r:embed="rId7">
              <a:alphaModFix/>
            </a:blip>
            <a:srcRect r="3437"/>
            <a:stretch/>
          </p:blipFill>
          <p:spPr>
            <a:xfrm>
              <a:off x="22839701" y="10474069"/>
              <a:ext cx="3437171" cy="1414179"/>
            </a:xfrm>
            <a:prstGeom prst="rect">
              <a:avLst/>
            </a:prstGeom>
            <a:noFill/>
            <a:ln w="76200">
              <a:solidFill>
                <a:schemeClr val="tx1">
                  <a:lumMod val="75000"/>
                  <a:lumOff val="25000"/>
                </a:schemeClr>
              </a:solidFill>
            </a:ln>
          </p:spPr>
        </p:pic>
        <p:sp>
          <p:nvSpPr>
            <p:cNvPr id="46" name="Google Shape;132;p22">
              <a:extLst>
                <a:ext uri="{FF2B5EF4-FFF2-40B4-BE49-F238E27FC236}">
                  <a16:creationId xmlns:a16="http://schemas.microsoft.com/office/drawing/2014/main" id="{5C89B128-5BDD-404B-80FB-78613AB72B2E}"/>
                </a:ext>
              </a:extLst>
            </p:cNvPr>
            <p:cNvSpPr txBox="1">
              <a:spLocks/>
            </p:cNvSpPr>
            <p:nvPr/>
          </p:nvSpPr>
          <p:spPr>
            <a:xfrm>
              <a:off x="24898659" y="7075175"/>
              <a:ext cx="4360111" cy="778495"/>
            </a:xfrm>
            <a:prstGeom prst="rect">
              <a:avLst/>
            </a:prstGeom>
            <a:ln w="76200">
              <a:noFill/>
            </a:ln>
          </p:spPr>
          <p:txBody>
            <a:bodyPr spcFirstLastPara="1" wrap="square" lIns="91425" tIns="91425" rIns="91425" bIns="91425" anchor="t" anchorCtr="0">
              <a:noAutofit/>
            </a:bodyPr>
            <a:lstStyle>
              <a:lvl1pPr algn="ctr" defTabSz="4389438" rtl="0" eaLnBrk="0" fontAlgn="base" hangingPunct="0">
                <a:spcBef>
                  <a:spcPct val="0"/>
                </a:spcBef>
                <a:spcAft>
                  <a:spcPct val="0"/>
                </a:spcAft>
                <a:defRPr sz="21100">
                  <a:solidFill>
                    <a:schemeClr val="tx2"/>
                  </a:solidFill>
                  <a:latin typeface="+mj-lt"/>
                  <a:ea typeface="+mj-ea"/>
                  <a:cs typeface="+mj-cs"/>
                </a:defRPr>
              </a:lvl1pPr>
              <a:lvl2pPr algn="ctr" defTabSz="4389438" rtl="0" eaLnBrk="0" fontAlgn="base" hangingPunct="0">
                <a:spcBef>
                  <a:spcPct val="0"/>
                </a:spcBef>
                <a:spcAft>
                  <a:spcPct val="0"/>
                </a:spcAft>
                <a:defRPr sz="21100">
                  <a:solidFill>
                    <a:schemeClr val="tx2"/>
                  </a:solidFill>
                  <a:latin typeface="Times New Roman" pitchFamily="18" charset="0"/>
                </a:defRPr>
              </a:lvl2pPr>
              <a:lvl3pPr algn="ctr" defTabSz="4389438" rtl="0" eaLnBrk="0" fontAlgn="base" hangingPunct="0">
                <a:spcBef>
                  <a:spcPct val="0"/>
                </a:spcBef>
                <a:spcAft>
                  <a:spcPct val="0"/>
                </a:spcAft>
                <a:defRPr sz="21100">
                  <a:solidFill>
                    <a:schemeClr val="tx2"/>
                  </a:solidFill>
                  <a:latin typeface="Times New Roman" pitchFamily="18" charset="0"/>
                </a:defRPr>
              </a:lvl3pPr>
              <a:lvl4pPr algn="ctr" defTabSz="4389438" rtl="0" eaLnBrk="0" fontAlgn="base" hangingPunct="0">
                <a:spcBef>
                  <a:spcPct val="0"/>
                </a:spcBef>
                <a:spcAft>
                  <a:spcPct val="0"/>
                </a:spcAft>
                <a:defRPr sz="21100">
                  <a:solidFill>
                    <a:schemeClr val="tx2"/>
                  </a:solidFill>
                  <a:latin typeface="Times New Roman" pitchFamily="18" charset="0"/>
                </a:defRPr>
              </a:lvl4pPr>
              <a:lvl5pPr algn="ctr" defTabSz="4389438" rtl="0" eaLnBrk="0" fontAlgn="base" hangingPunct="0">
                <a:spcBef>
                  <a:spcPct val="0"/>
                </a:spcBef>
                <a:spcAft>
                  <a:spcPct val="0"/>
                </a:spcAft>
                <a:defRPr sz="21100">
                  <a:solidFill>
                    <a:schemeClr val="tx2"/>
                  </a:solidFill>
                  <a:latin typeface="Times New Roman" pitchFamily="18" charset="0"/>
                </a:defRPr>
              </a:lvl5pPr>
              <a:lvl6pPr marL="457200" algn="ctr" defTabSz="4389438" rtl="0" eaLnBrk="0" fontAlgn="base" hangingPunct="0">
                <a:spcBef>
                  <a:spcPct val="0"/>
                </a:spcBef>
                <a:spcAft>
                  <a:spcPct val="0"/>
                </a:spcAft>
                <a:defRPr sz="21100">
                  <a:solidFill>
                    <a:schemeClr val="tx2"/>
                  </a:solidFill>
                  <a:latin typeface="Times New Roman" pitchFamily="18" charset="0"/>
                </a:defRPr>
              </a:lvl6pPr>
              <a:lvl7pPr marL="914400" algn="ctr" defTabSz="4389438" rtl="0" eaLnBrk="0" fontAlgn="base" hangingPunct="0">
                <a:spcBef>
                  <a:spcPct val="0"/>
                </a:spcBef>
                <a:spcAft>
                  <a:spcPct val="0"/>
                </a:spcAft>
                <a:defRPr sz="21100">
                  <a:solidFill>
                    <a:schemeClr val="tx2"/>
                  </a:solidFill>
                  <a:latin typeface="Times New Roman" pitchFamily="18" charset="0"/>
                </a:defRPr>
              </a:lvl7pPr>
              <a:lvl8pPr marL="1371600" algn="ctr" defTabSz="4389438" rtl="0" eaLnBrk="0" fontAlgn="base" hangingPunct="0">
                <a:spcBef>
                  <a:spcPct val="0"/>
                </a:spcBef>
                <a:spcAft>
                  <a:spcPct val="0"/>
                </a:spcAft>
                <a:defRPr sz="21100">
                  <a:solidFill>
                    <a:schemeClr val="tx2"/>
                  </a:solidFill>
                  <a:latin typeface="Times New Roman" pitchFamily="18" charset="0"/>
                </a:defRPr>
              </a:lvl8pPr>
              <a:lvl9pPr marL="1828800" algn="ctr" defTabSz="4389438" rtl="0" eaLnBrk="0" fontAlgn="base" hangingPunct="0">
                <a:spcBef>
                  <a:spcPct val="0"/>
                </a:spcBef>
                <a:spcAft>
                  <a:spcPct val="0"/>
                </a:spcAft>
                <a:defRPr sz="21100">
                  <a:solidFill>
                    <a:schemeClr val="tx2"/>
                  </a:solidFill>
                  <a:latin typeface="Times New Roman" pitchFamily="18" charset="0"/>
                </a:defRPr>
              </a:lvl9pPr>
            </a:lstStyle>
            <a:p>
              <a:pPr algn="l">
                <a:spcBef>
                  <a:spcPts val="0"/>
                </a:spcBef>
                <a:spcAft>
                  <a:spcPts val="0"/>
                </a:spcAft>
                <a:buClr>
                  <a:srgbClr val="000000"/>
                </a:buClr>
                <a:buSzPts val="1100"/>
                <a:buFont typeface="Arial"/>
                <a:buNone/>
              </a:pPr>
              <a:r>
                <a:rPr lang="en-US" sz="2000" b="1" kern="0">
                  <a:solidFill>
                    <a:schemeClr val="bg1"/>
                  </a:solidFill>
                  <a:effectLst/>
                </a:rPr>
                <a:t>1600-1700 Mean, </a:t>
              </a:r>
              <a:r>
                <a:rPr lang="en-US" sz="2000" b="1" kern="0" dirty="0">
                  <a:solidFill>
                    <a:schemeClr val="bg1"/>
                  </a:solidFill>
                  <a:effectLst/>
                </a:rPr>
                <a:t>August 18, 2017</a:t>
              </a:r>
            </a:p>
            <a:p>
              <a:pPr algn="l">
                <a:spcBef>
                  <a:spcPts val="0"/>
                </a:spcBef>
                <a:spcAft>
                  <a:spcPts val="0"/>
                </a:spcAft>
              </a:pPr>
              <a:endParaRPr lang="en-US" sz="6000" kern="0" dirty="0">
                <a:effectLst/>
              </a:endParaRPr>
            </a:p>
          </p:txBody>
        </p:sp>
      </p:grpSp>
      <p:pic>
        <p:nvPicPr>
          <p:cNvPr id="4" name="Picture 3">
            <a:extLst>
              <a:ext uri="{FF2B5EF4-FFF2-40B4-BE49-F238E27FC236}">
                <a16:creationId xmlns:a16="http://schemas.microsoft.com/office/drawing/2014/main" id="{9BEB2813-30D1-47A0-B314-2B699EDB99B8}"/>
              </a:ext>
            </a:extLst>
          </p:cNvPr>
          <p:cNvPicPr>
            <a:picLocks noChangeAspect="1"/>
          </p:cNvPicPr>
          <p:nvPr/>
        </p:nvPicPr>
        <p:blipFill rotWithShape="1">
          <a:blip r:embed="rId8">
            <a:extLst>
              <a:ext uri="{28A0092B-C50C-407E-A947-70E740481C1C}">
                <a14:useLocalDpi xmlns:a14="http://schemas.microsoft.com/office/drawing/2010/main" val="0"/>
              </a:ext>
            </a:extLst>
          </a:blip>
          <a:srcRect r="10406"/>
          <a:stretch/>
        </p:blipFill>
        <p:spPr>
          <a:xfrm>
            <a:off x="22690772" y="20358801"/>
            <a:ext cx="9144000" cy="3863240"/>
          </a:xfrm>
          <a:prstGeom prst="rect">
            <a:avLst/>
          </a:prstGeom>
          <a:ln w="28575">
            <a:solidFill>
              <a:schemeClr val="tx1">
                <a:lumMod val="75000"/>
                <a:lumOff val="25000"/>
              </a:schemeClr>
            </a:solidFill>
          </a:ln>
        </p:spPr>
      </p:pic>
      <p:pic>
        <p:nvPicPr>
          <p:cNvPr id="23" name="Picture 22">
            <a:extLst>
              <a:ext uri="{FF2B5EF4-FFF2-40B4-BE49-F238E27FC236}">
                <a16:creationId xmlns:a16="http://schemas.microsoft.com/office/drawing/2014/main" id="{771035C2-C917-4F56-A2C3-018E17AE1BC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93820" y="22994498"/>
            <a:ext cx="3278559" cy="1065532"/>
          </a:xfrm>
          <a:prstGeom prst="rect">
            <a:avLst/>
          </a:prstGeom>
          <a:ln w="28575">
            <a:solidFill>
              <a:schemeClr val="tx1">
                <a:lumMod val="65000"/>
                <a:lumOff val="35000"/>
              </a:schemeClr>
            </a:solidFill>
          </a:ln>
        </p:spPr>
      </p:pic>
      <p:pic>
        <p:nvPicPr>
          <p:cNvPr id="64" name="Picture 63">
            <a:extLst>
              <a:ext uri="{FF2B5EF4-FFF2-40B4-BE49-F238E27FC236}">
                <a16:creationId xmlns:a16="http://schemas.microsoft.com/office/drawing/2014/main" id="{A2D82559-5218-4292-BE1B-5E7B2B9D1B0C}"/>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8917" b="80250" l="10000" r="90000">
                        <a14:foregroundMark x1="44907" y1="18884" x2="44907" y2="18884"/>
                      </a14:backgroundRemoval>
                    </a14:imgEffect>
                  </a14:imgLayer>
                </a14:imgProps>
              </a:ext>
              <a:ext uri="{28A0092B-C50C-407E-A947-70E740481C1C}">
                <a14:useLocalDpi xmlns:a14="http://schemas.microsoft.com/office/drawing/2010/main" val="0"/>
              </a:ext>
            </a:extLst>
          </a:blip>
          <a:srcRect b="10834"/>
          <a:stretch/>
        </p:blipFill>
        <p:spPr>
          <a:xfrm>
            <a:off x="30387367" y="20215014"/>
            <a:ext cx="1620407" cy="1558564"/>
          </a:xfrm>
          <a:prstGeom prst="rect">
            <a:avLst/>
          </a:prstGeom>
        </p:spPr>
      </p:pic>
      <p:pic>
        <p:nvPicPr>
          <p:cNvPr id="14" name="Picture 13">
            <a:extLst>
              <a:ext uri="{FF2B5EF4-FFF2-40B4-BE49-F238E27FC236}">
                <a16:creationId xmlns:a16="http://schemas.microsoft.com/office/drawing/2014/main" id="{85E23F1D-99B0-4E51-A675-6064197C684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756938" y="23288874"/>
            <a:ext cx="1914014" cy="890239"/>
          </a:xfrm>
          <a:prstGeom prst="rect">
            <a:avLst/>
          </a:prstGeom>
        </p:spPr>
      </p:pic>
      <p:pic>
        <p:nvPicPr>
          <p:cNvPr id="17" name="Picture 16">
            <a:extLst>
              <a:ext uri="{FF2B5EF4-FFF2-40B4-BE49-F238E27FC236}">
                <a16:creationId xmlns:a16="http://schemas.microsoft.com/office/drawing/2014/main" id="{C42DF53B-3030-48FC-92E8-8C1BE0C3C9C7}"/>
              </a:ext>
            </a:extLst>
          </p:cNvPr>
          <p:cNvPicPr>
            <a:picLocks noChangeAspect="1"/>
          </p:cNvPicPr>
          <p:nvPr/>
        </p:nvPicPr>
        <p:blipFill rotWithShape="1">
          <a:blip r:embed="rId13">
            <a:extLst>
              <a:ext uri="{28A0092B-C50C-407E-A947-70E740481C1C}">
                <a14:useLocalDpi xmlns:a14="http://schemas.microsoft.com/office/drawing/2010/main" val="0"/>
              </a:ext>
            </a:extLst>
          </a:blip>
          <a:srcRect l="15779" t="32346" r="8832" b="10432"/>
          <a:stretch/>
        </p:blipFill>
        <p:spPr>
          <a:xfrm>
            <a:off x="1494499" y="23358458"/>
            <a:ext cx="9144000" cy="3673343"/>
          </a:xfrm>
          <a:prstGeom prst="rect">
            <a:avLst/>
          </a:prstGeom>
          <a:ln w="28575">
            <a:solidFill>
              <a:schemeClr val="tx1">
                <a:lumMod val="75000"/>
                <a:lumOff val="25000"/>
              </a:schemeClr>
            </a:solidFill>
          </a:ln>
        </p:spPr>
      </p:pic>
      <p:sp>
        <p:nvSpPr>
          <p:cNvPr id="18" name="TextBox 17">
            <a:extLst>
              <a:ext uri="{FF2B5EF4-FFF2-40B4-BE49-F238E27FC236}">
                <a16:creationId xmlns:a16="http://schemas.microsoft.com/office/drawing/2014/main" id="{85A7821F-5C74-48E5-B399-0D04D351CEC8}"/>
              </a:ext>
            </a:extLst>
          </p:cNvPr>
          <p:cNvSpPr txBox="1"/>
          <p:nvPr/>
        </p:nvSpPr>
        <p:spPr>
          <a:xfrm>
            <a:off x="4217828" y="23676932"/>
            <a:ext cx="1667853" cy="400110"/>
          </a:xfrm>
          <a:prstGeom prst="rect">
            <a:avLst/>
          </a:prstGeom>
          <a:noFill/>
          <a:ln w="28575">
            <a:noFill/>
          </a:ln>
        </p:spPr>
        <p:txBody>
          <a:bodyPr wrap="square" rtlCol="0">
            <a:spAutoFit/>
          </a:bodyPr>
          <a:lstStyle/>
          <a:p>
            <a:r>
              <a:rPr lang="en-US" sz="2000" b="1" dirty="0">
                <a:solidFill>
                  <a:schemeClr val="bg1"/>
                </a:solidFill>
              </a:rPr>
              <a:t>Missoula</a:t>
            </a:r>
            <a:endParaRPr lang="en-US" b="1" dirty="0">
              <a:solidFill>
                <a:schemeClr val="bg1"/>
              </a:solidFill>
            </a:endParaRPr>
          </a:p>
        </p:txBody>
      </p:sp>
      <p:sp>
        <p:nvSpPr>
          <p:cNvPr id="56" name="TextBox 55">
            <a:extLst>
              <a:ext uri="{FF2B5EF4-FFF2-40B4-BE49-F238E27FC236}">
                <a16:creationId xmlns:a16="http://schemas.microsoft.com/office/drawing/2014/main" id="{36B89DD1-656F-4308-9C85-BFBB3F1917CE}"/>
              </a:ext>
            </a:extLst>
          </p:cNvPr>
          <p:cNvSpPr txBox="1"/>
          <p:nvPr/>
        </p:nvSpPr>
        <p:spPr>
          <a:xfrm>
            <a:off x="4123939" y="24928791"/>
            <a:ext cx="1667853" cy="400110"/>
          </a:xfrm>
          <a:prstGeom prst="rect">
            <a:avLst/>
          </a:prstGeom>
          <a:noFill/>
          <a:ln w="28575">
            <a:noFill/>
          </a:ln>
        </p:spPr>
        <p:txBody>
          <a:bodyPr wrap="square" rtlCol="0">
            <a:spAutoFit/>
          </a:bodyPr>
          <a:lstStyle/>
          <a:p>
            <a:r>
              <a:rPr lang="en-US" sz="2000" b="1" dirty="0">
                <a:solidFill>
                  <a:schemeClr val="bg1"/>
                </a:solidFill>
              </a:rPr>
              <a:t>Florence</a:t>
            </a:r>
            <a:endParaRPr lang="en-US" b="1" dirty="0">
              <a:solidFill>
                <a:schemeClr val="bg1"/>
              </a:solidFill>
            </a:endParaRPr>
          </a:p>
        </p:txBody>
      </p:sp>
      <p:graphicFrame>
        <p:nvGraphicFramePr>
          <p:cNvPr id="57" name="Table 56">
            <a:extLst>
              <a:ext uri="{FF2B5EF4-FFF2-40B4-BE49-F238E27FC236}">
                <a16:creationId xmlns:a16="http://schemas.microsoft.com/office/drawing/2014/main" id="{E393B521-C669-442B-95E8-0FF14A9232F8}"/>
              </a:ext>
            </a:extLst>
          </p:cNvPr>
          <p:cNvGraphicFramePr>
            <a:graphicFrameLocks noGrp="1"/>
          </p:cNvGraphicFramePr>
          <p:nvPr>
            <p:extLst>
              <p:ext uri="{D42A27DB-BD31-4B8C-83A1-F6EECF244321}">
                <p14:modId xmlns:p14="http://schemas.microsoft.com/office/powerpoint/2010/main" val="2159936248"/>
              </p:ext>
            </p:extLst>
          </p:nvPr>
        </p:nvGraphicFramePr>
        <p:xfrm>
          <a:off x="12015437" y="25908544"/>
          <a:ext cx="9144000" cy="2654865"/>
        </p:xfrm>
        <a:graphic>
          <a:graphicData uri="http://schemas.openxmlformats.org/drawingml/2006/table">
            <a:tbl>
              <a:tblPr firstRow="1" bandRow="1">
                <a:tableStyleId>{5202B0CA-FC54-4496-8BCA-5EF66A818D29}</a:tableStyleId>
              </a:tblPr>
              <a:tblGrid>
                <a:gridCol w="3537563">
                  <a:extLst>
                    <a:ext uri="{9D8B030D-6E8A-4147-A177-3AD203B41FA5}">
                      <a16:colId xmlns:a16="http://schemas.microsoft.com/office/drawing/2014/main" val="916567721"/>
                    </a:ext>
                  </a:extLst>
                </a:gridCol>
                <a:gridCol w="5606437">
                  <a:extLst>
                    <a:ext uri="{9D8B030D-6E8A-4147-A177-3AD203B41FA5}">
                      <a16:colId xmlns:a16="http://schemas.microsoft.com/office/drawing/2014/main" val="3643465349"/>
                    </a:ext>
                  </a:extLst>
                </a:gridCol>
              </a:tblGrid>
              <a:tr h="385072">
                <a:tc>
                  <a:txBody>
                    <a:bodyPr/>
                    <a:lstStyle/>
                    <a:p>
                      <a:r>
                        <a:rPr lang="en-US" sz="2400" dirty="0"/>
                        <a:t>AIRPACT Configuration</a:t>
                      </a:r>
                      <a:endParaRPr lang="en-US" sz="2400" dirty="0">
                        <a:solidFill>
                          <a:schemeClr val="tx1"/>
                        </a:solidFill>
                      </a:endParaRPr>
                    </a:p>
                  </a:txBody>
                  <a:tcPr>
                    <a:solidFill>
                      <a:srgbClr val="800000"/>
                    </a:solidFill>
                  </a:tcPr>
                </a:tc>
                <a:tc>
                  <a:txBody>
                    <a:bodyPr/>
                    <a:lstStyle/>
                    <a:p>
                      <a:r>
                        <a:rPr lang="en-US" sz="2400" dirty="0"/>
                        <a:t>Settings</a:t>
                      </a:r>
                      <a:endParaRPr lang="en-US" sz="2400" dirty="0">
                        <a:solidFill>
                          <a:schemeClr val="tx1"/>
                        </a:solidFill>
                      </a:endParaRPr>
                    </a:p>
                  </a:txBody>
                  <a:tcPr>
                    <a:solidFill>
                      <a:srgbClr val="800000"/>
                    </a:solidFill>
                  </a:tcPr>
                </a:tc>
                <a:extLst>
                  <a:ext uri="{0D108BD9-81ED-4DB2-BD59-A6C34878D82A}">
                    <a16:rowId xmlns:a16="http://schemas.microsoft.com/office/drawing/2014/main" val="405277852"/>
                  </a:ext>
                </a:extLst>
              </a:tr>
              <a:tr h="418487">
                <a:tc>
                  <a:txBody>
                    <a:bodyPr/>
                    <a:lstStyle/>
                    <a:p>
                      <a:r>
                        <a:rPr lang="en-US" sz="2400" dirty="0"/>
                        <a:t>Overlay</a:t>
                      </a:r>
                      <a:endParaRPr lang="en-US" sz="2400" dirty="0">
                        <a:solidFill>
                          <a:schemeClr val="tx1"/>
                        </a:solidFill>
                      </a:endParaRPr>
                    </a:p>
                  </a:txBody>
                  <a:tcPr/>
                </a:tc>
                <a:tc>
                  <a:txBody>
                    <a:bodyPr/>
                    <a:lstStyle/>
                    <a:p>
                      <a:r>
                        <a:rPr lang="en-US" sz="2400" dirty="0"/>
                        <a:t>AIRPACT-5 Domain Boundary</a:t>
                      </a:r>
                    </a:p>
                    <a:p>
                      <a:r>
                        <a:rPr lang="en-US" sz="2400" dirty="0">
                          <a:solidFill>
                            <a:schemeClr val="tx1"/>
                          </a:solidFill>
                        </a:rPr>
                        <a:t>Country &amp; State Boundaries</a:t>
                      </a:r>
                    </a:p>
                  </a:txBody>
                  <a:tcPr/>
                </a:tc>
                <a:extLst>
                  <a:ext uri="{0D108BD9-81ED-4DB2-BD59-A6C34878D82A}">
                    <a16:rowId xmlns:a16="http://schemas.microsoft.com/office/drawing/2014/main" val="2479084564"/>
                  </a:ext>
                </a:extLst>
              </a:tr>
              <a:tr h="453031">
                <a:tc>
                  <a:txBody>
                    <a:bodyPr/>
                    <a:lstStyle/>
                    <a:p>
                      <a:r>
                        <a:rPr lang="en-US" sz="2400" dirty="0"/>
                        <a:t>Species</a:t>
                      </a:r>
                      <a:endParaRPr lang="en-US" sz="2400" dirty="0">
                        <a:solidFill>
                          <a:schemeClr val="tx1"/>
                        </a:solidFill>
                      </a:endParaRPr>
                    </a:p>
                  </a:txBody>
                  <a:tcPr/>
                </a:tc>
                <a:tc>
                  <a:txBody>
                    <a:bodyPr/>
                    <a:lstStyle/>
                    <a:p>
                      <a:r>
                        <a:rPr lang="en-US" sz="2400" dirty="0"/>
                        <a:t>PM2.5</a:t>
                      </a:r>
                      <a:endParaRPr lang="en-US" sz="2400" dirty="0">
                        <a:solidFill>
                          <a:schemeClr val="tx1"/>
                        </a:solidFill>
                      </a:endParaRPr>
                    </a:p>
                  </a:txBody>
                  <a:tcPr/>
                </a:tc>
                <a:extLst>
                  <a:ext uri="{0D108BD9-81ED-4DB2-BD59-A6C34878D82A}">
                    <a16:rowId xmlns:a16="http://schemas.microsoft.com/office/drawing/2014/main" val="1526624313"/>
                  </a:ext>
                </a:extLst>
              </a:tr>
              <a:tr h="453031">
                <a:tc>
                  <a:txBody>
                    <a:bodyPr/>
                    <a:lstStyle/>
                    <a:p>
                      <a:r>
                        <a:rPr lang="en-US" sz="2400" dirty="0">
                          <a:solidFill>
                            <a:schemeClr val="tx1"/>
                          </a:solidFill>
                        </a:rPr>
                        <a:t>Opacity for all overlays</a:t>
                      </a:r>
                    </a:p>
                  </a:txBody>
                  <a:tcPr/>
                </a:tc>
                <a:tc>
                  <a:txBody>
                    <a:bodyPr/>
                    <a:lstStyle/>
                    <a:p>
                      <a:r>
                        <a:rPr lang="en-US" sz="2400" dirty="0">
                          <a:solidFill>
                            <a:schemeClr val="tx1"/>
                          </a:solidFill>
                        </a:rPr>
                        <a:t>70%</a:t>
                      </a:r>
                    </a:p>
                  </a:txBody>
                  <a:tcPr/>
                </a:tc>
                <a:extLst>
                  <a:ext uri="{0D108BD9-81ED-4DB2-BD59-A6C34878D82A}">
                    <a16:rowId xmlns:a16="http://schemas.microsoft.com/office/drawing/2014/main" val="4023706883"/>
                  </a:ext>
                </a:extLst>
              </a:tr>
              <a:tr h="460305">
                <a:tc>
                  <a:txBody>
                    <a:bodyPr/>
                    <a:lstStyle/>
                    <a:p>
                      <a:r>
                        <a:rPr lang="en-US" sz="2400" dirty="0">
                          <a:solidFill>
                            <a:schemeClr val="tx1"/>
                          </a:solidFill>
                        </a:rPr>
                        <a:t>Map Display</a:t>
                      </a:r>
                    </a:p>
                  </a:txBody>
                  <a:tcPr/>
                </a:tc>
                <a:tc>
                  <a:txBody>
                    <a:bodyPr/>
                    <a:lstStyle/>
                    <a:p>
                      <a:r>
                        <a:rPr lang="en-US" sz="2400" dirty="0">
                          <a:solidFill>
                            <a:schemeClr val="tx1"/>
                          </a:solidFill>
                        </a:rPr>
                        <a:t>Terrain</a:t>
                      </a:r>
                    </a:p>
                  </a:txBody>
                  <a:tcPr/>
                </a:tc>
                <a:extLst>
                  <a:ext uri="{0D108BD9-81ED-4DB2-BD59-A6C34878D82A}">
                    <a16:rowId xmlns:a16="http://schemas.microsoft.com/office/drawing/2014/main" val="2561816309"/>
                  </a:ext>
                </a:extLst>
              </a:tr>
            </a:tbl>
          </a:graphicData>
        </a:graphic>
      </p:graphicFrame>
      <p:sp>
        <p:nvSpPr>
          <p:cNvPr id="8" name="Rectangle 7">
            <a:extLst>
              <a:ext uri="{FF2B5EF4-FFF2-40B4-BE49-F238E27FC236}">
                <a16:creationId xmlns:a16="http://schemas.microsoft.com/office/drawing/2014/main" id="{8A16EBF9-1CDB-45EA-8D94-8807B727B564}"/>
              </a:ext>
            </a:extLst>
          </p:cNvPr>
          <p:cNvSpPr/>
          <p:nvPr/>
        </p:nvSpPr>
        <p:spPr bwMode="auto">
          <a:xfrm>
            <a:off x="26481175" y="16086781"/>
            <a:ext cx="579714" cy="676736"/>
          </a:xfrm>
          <a:prstGeom prst="rect">
            <a:avLst/>
          </a:prstGeom>
          <a:noFill/>
          <a:ln w="76200"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pic>
        <p:nvPicPr>
          <p:cNvPr id="1120" name="Picture 1119">
            <a:extLst>
              <a:ext uri="{FF2B5EF4-FFF2-40B4-BE49-F238E27FC236}">
                <a16:creationId xmlns:a16="http://schemas.microsoft.com/office/drawing/2014/main" id="{3C90D198-13B1-4879-B6A3-1FDB768ED55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690772" y="14665158"/>
            <a:ext cx="8995897" cy="3017520"/>
          </a:xfrm>
          <a:prstGeom prst="rect">
            <a:avLst/>
          </a:prstGeom>
          <a:ln w="28575">
            <a:solidFill>
              <a:schemeClr val="tx1">
                <a:lumMod val="75000"/>
                <a:lumOff val="25000"/>
              </a:schemeClr>
            </a:solidFill>
          </a:ln>
        </p:spPr>
      </p:pic>
      <p:pic>
        <p:nvPicPr>
          <p:cNvPr id="60" name="Picture 59">
            <a:extLst>
              <a:ext uri="{FF2B5EF4-FFF2-40B4-BE49-F238E27FC236}">
                <a16:creationId xmlns:a16="http://schemas.microsoft.com/office/drawing/2014/main" id="{ADD4597B-1964-4388-8B04-CF74D6F8526F}"/>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8917" b="80250" l="10000" r="90000">
                        <a14:foregroundMark x1="44907" y1="18884" x2="44907" y2="18884"/>
                      </a14:backgroundRemoval>
                    </a14:imgEffect>
                  </a14:imgLayer>
                </a14:imgProps>
              </a:ext>
              <a:ext uri="{28A0092B-C50C-407E-A947-70E740481C1C}">
                <a14:useLocalDpi xmlns:a14="http://schemas.microsoft.com/office/drawing/2010/main" val="0"/>
              </a:ext>
            </a:extLst>
          </a:blip>
          <a:srcRect b="10834"/>
          <a:stretch/>
        </p:blipFill>
        <p:spPr>
          <a:xfrm>
            <a:off x="22610845" y="16194515"/>
            <a:ext cx="1346034" cy="1298513"/>
          </a:xfrm>
          <a:prstGeom prst="rect">
            <a:avLst/>
          </a:prstGeom>
          <a:ln>
            <a:noFill/>
          </a:ln>
        </p:spPr>
      </p:pic>
      <p:pic>
        <p:nvPicPr>
          <p:cNvPr id="61" name="Picture 60">
            <a:extLst>
              <a:ext uri="{FF2B5EF4-FFF2-40B4-BE49-F238E27FC236}">
                <a16:creationId xmlns:a16="http://schemas.microsoft.com/office/drawing/2014/main" id="{F7CBD8DD-6DE7-42A8-BA0B-BC77D866EED4}"/>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t="409" r="6608" b="585"/>
          <a:stretch/>
        </p:blipFill>
        <p:spPr>
          <a:xfrm flipH="1">
            <a:off x="30952467" y="14797414"/>
            <a:ext cx="579713" cy="2651886"/>
          </a:xfrm>
          <a:prstGeom prst="rect">
            <a:avLst/>
          </a:prstGeom>
          <a:ln>
            <a:solidFill>
              <a:schemeClr val="tx1">
                <a:lumMod val="75000"/>
                <a:lumOff val="25000"/>
              </a:schemeClr>
            </a:solidFill>
          </a:ln>
        </p:spPr>
      </p:pic>
      <p:sp>
        <p:nvSpPr>
          <p:cNvPr id="62" name="Google Shape;132;p22">
            <a:extLst>
              <a:ext uri="{FF2B5EF4-FFF2-40B4-BE49-F238E27FC236}">
                <a16:creationId xmlns:a16="http://schemas.microsoft.com/office/drawing/2014/main" id="{9EB5C86D-2467-4ABE-80D9-43DB4E3ACCF2}"/>
              </a:ext>
            </a:extLst>
          </p:cNvPr>
          <p:cNvSpPr txBox="1">
            <a:spLocks/>
          </p:cNvSpPr>
          <p:nvPr/>
        </p:nvSpPr>
        <p:spPr>
          <a:xfrm>
            <a:off x="22936452" y="14600658"/>
            <a:ext cx="3201740" cy="553998"/>
          </a:xfrm>
          <a:prstGeom prst="rect">
            <a:avLst/>
          </a:prstGeom>
          <a:ln>
            <a:noFill/>
          </a:ln>
        </p:spPr>
        <p:txBody>
          <a:bodyPr spcFirstLastPara="1" wrap="square" lIns="91425" tIns="91425" rIns="91425" bIns="91425" anchor="t" anchorCtr="0">
            <a:noAutofit/>
          </a:bodyPr>
          <a:lstStyle>
            <a:lvl1pPr algn="ctr" defTabSz="4389438" rtl="0" eaLnBrk="0" fontAlgn="base" hangingPunct="0">
              <a:spcBef>
                <a:spcPct val="0"/>
              </a:spcBef>
              <a:spcAft>
                <a:spcPct val="0"/>
              </a:spcAft>
              <a:defRPr sz="21100">
                <a:solidFill>
                  <a:schemeClr val="tx2"/>
                </a:solidFill>
                <a:latin typeface="+mj-lt"/>
                <a:ea typeface="+mj-ea"/>
                <a:cs typeface="+mj-cs"/>
              </a:defRPr>
            </a:lvl1pPr>
            <a:lvl2pPr algn="ctr" defTabSz="4389438" rtl="0" eaLnBrk="0" fontAlgn="base" hangingPunct="0">
              <a:spcBef>
                <a:spcPct val="0"/>
              </a:spcBef>
              <a:spcAft>
                <a:spcPct val="0"/>
              </a:spcAft>
              <a:defRPr sz="21100">
                <a:solidFill>
                  <a:schemeClr val="tx2"/>
                </a:solidFill>
                <a:latin typeface="Times New Roman" pitchFamily="18" charset="0"/>
              </a:defRPr>
            </a:lvl2pPr>
            <a:lvl3pPr algn="ctr" defTabSz="4389438" rtl="0" eaLnBrk="0" fontAlgn="base" hangingPunct="0">
              <a:spcBef>
                <a:spcPct val="0"/>
              </a:spcBef>
              <a:spcAft>
                <a:spcPct val="0"/>
              </a:spcAft>
              <a:defRPr sz="21100">
                <a:solidFill>
                  <a:schemeClr val="tx2"/>
                </a:solidFill>
                <a:latin typeface="Times New Roman" pitchFamily="18" charset="0"/>
              </a:defRPr>
            </a:lvl3pPr>
            <a:lvl4pPr algn="ctr" defTabSz="4389438" rtl="0" eaLnBrk="0" fontAlgn="base" hangingPunct="0">
              <a:spcBef>
                <a:spcPct val="0"/>
              </a:spcBef>
              <a:spcAft>
                <a:spcPct val="0"/>
              </a:spcAft>
              <a:defRPr sz="21100">
                <a:solidFill>
                  <a:schemeClr val="tx2"/>
                </a:solidFill>
                <a:latin typeface="Times New Roman" pitchFamily="18" charset="0"/>
              </a:defRPr>
            </a:lvl4pPr>
            <a:lvl5pPr algn="ctr" defTabSz="4389438" rtl="0" eaLnBrk="0" fontAlgn="base" hangingPunct="0">
              <a:spcBef>
                <a:spcPct val="0"/>
              </a:spcBef>
              <a:spcAft>
                <a:spcPct val="0"/>
              </a:spcAft>
              <a:defRPr sz="21100">
                <a:solidFill>
                  <a:schemeClr val="tx2"/>
                </a:solidFill>
                <a:latin typeface="Times New Roman" pitchFamily="18" charset="0"/>
              </a:defRPr>
            </a:lvl5pPr>
            <a:lvl6pPr marL="457200" algn="ctr" defTabSz="4389438" rtl="0" eaLnBrk="0" fontAlgn="base" hangingPunct="0">
              <a:spcBef>
                <a:spcPct val="0"/>
              </a:spcBef>
              <a:spcAft>
                <a:spcPct val="0"/>
              </a:spcAft>
              <a:defRPr sz="21100">
                <a:solidFill>
                  <a:schemeClr val="tx2"/>
                </a:solidFill>
                <a:latin typeface="Times New Roman" pitchFamily="18" charset="0"/>
              </a:defRPr>
            </a:lvl6pPr>
            <a:lvl7pPr marL="914400" algn="ctr" defTabSz="4389438" rtl="0" eaLnBrk="0" fontAlgn="base" hangingPunct="0">
              <a:spcBef>
                <a:spcPct val="0"/>
              </a:spcBef>
              <a:spcAft>
                <a:spcPct val="0"/>
              </a:spcAft>
              <a:defRPr sz="21100">
                <a:solidFill>
                  <a:schemeClr val="tx2"/>
                </a:solidFill>
                <a:latin typeface="Times New Roman" pitchFamily="18" charset="0"/>
              </a:defRPr>
            </a:lvl7pPr>
            <a:lvl8pPr marL="1371600" algn="ctr" defTabSz="4389438" rtl="0" eaLnBrk="0" fontAlgn="base" hangingPunct="0">
              <a:spcBef>
                <a:spcPct val="0"/>
              </a:spcBef>
              <a:spcAft>
                <a:spcPct val="0"/>
              </a:spcAft>
              <a:defRPr sz="21100">
                <a:solidFill>
                  <a:schemeClr val="tx2"/>
                </a:solidFill>
                <a:latin typeface="Times New Roman" pitchFamily="18" charset="0"/>
              </a:defRPr>
            </a:lvl8pPr>
            <a:lvl9pPr marL="1828800" algn="ctr" defTabSz="4389438" rtl="0" eaLnBrk="0" fontAlgn="base" hangingPunct="0">
              <a:spcBef>
                <a:spcPct val="0"/>
              </a:spcBef>
              <a:spcAft>
                <a:spcPct val="0"/>
              </a:spcAft>
              <a:defRPr sz="21100">
                <a:solidFill>
                  <a:schemeClr val="tx2"/>
                </a:solidFill>
                <a:latin typeface="Times New Roman" pitchFamily="18" charset="0"/>
              </a:defRPr>
            </a:lvl9pPr>
          </a:lstStyle>
          <a:p>
            <a:pPr algn="l">
              <a:spcBef>
                <a:spcPts val="0"/>
              </a:spcBef>
              <a:spcAft>
                <a:spcPts val="0"/>
              </a:spcAft>
              <a:buClr>
                <a:srgbClr val="000000"/>
              </a:buClr>
              <a:buSzPts val="1100"/>
              <a:buFont typeface="Arial"/>
              <a:buNone/>
            </a:pPr>
            <a:r>
              <a:rPr lang="en-US" sz="2400" b="1" kern="0" dirty="0">
                <a:solidFill>
                  <a:schemeClr val="bg1"/>
                </a:solidFill>
                <a:effectLst/>
              </a:rPr>
              <a:t>1600, August 18, 2017</a:t>
            </a:r>
          </a:p>
          <a:p>
            <a:pPr algn="l">
              <a:spcBef>
                <a:spcPts val="0"/>
              </a:spcBef>
              <a:spcAft>
                <a:spcPts val="0"/>
              </a:spcAft>
            </a:pPr>
            <a:endParaRPr lang="en-US" sz="6000" kern="0" dirty="0">
              <a:effectLst/>
            </a:endParaRPr>
          </a:p>
        </p:txBody>
      </p:sp>
      <p:pic>
        <p:nvPicPr>
          <p:cNvPr id="69" name="Google Shape;141;p23">
            <a:extLst>
              <a:ext uri="{FF2B5EF4-FFF2-40B4-BE49-F238E27FC236}">
                <a16:creationId xmlns:a16="http://schemas.microsoft.com/office/drawing/2014/main" id="{572D872D-D333-4F36-8714-F84F4B329482}"/>
              </a:ext>
            </a:extLst>
          </p:cNvPr>
          <p:cNvPicPr preferRelativeResize="0"/>
          <p:nvPr/>
        </p:nvPicPr>
        <p:blipFill rotWithShape="1">
          <a:blip r:embed="rId16">
            <a:alphaModFix/>
          </a:blip>
          <a:srcRect t="3707" r="4983" b="7157"/>
          <a:stretch/>
        </p:blipFill>
        <p:spPr>
          <a:xfrm>
            <a:off x="22696868" y="27028706"/>
            <a:ext cx="9144000" cy="3640475"/>
          </a:xfrm>
          <a:prstGeom prst="rect">
            <a:avLst/>
          </a:prstGeom>
          <a:noFill/>
          <a:ln w="76200" cap="flat" cmpd="sng">
            <a:solidFill>
              <a:schemeClr val="tx1">
                <a:lumMod val="75000"/>
                <a:lumOff val="25000"/>
              </a:schemeClr>
            </a:solidFill>
            <a:prstDash val="solid"/>
            <a:round/>
            <a:headEnd type="none" w="sm" len="sm"/>
            <a:tailEnd type="none" w="sm" len="sm"/>
          </a:ln>
        </p:spPr>
      </p:pic>
      <p:sp>
        <p:nvSpPr>
          <p:cNvPr id="71" name="Google Shape;142;p23">
            <a:extLst>
              <a:ext uri="{FF2B5EF4-FFF2-40B4-BE49-F238E27FC236}">
                <a16:creationId xmlns:a16="http://schemas.microsoft.com/office/drawing/2014/main" id="{78B19A96-48E4-4069-912C-062F51CFF46D}"/>
              </a:ext>
            </a:extLst>
          </p:cNvPr>
          <p:cNvSpPr/>
          <p:nvPr/>
        </p:nvSpPr>
        <p:spPr>
          <a:xfrm>
            <a:off x="28554625" y="27615745"/>
            <a:ext cx="507600" cy="13275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Text Box 28">
            <a:extLst>
              <a:ext uri="{FF2B5EF4-FFF2-40B4-BE49-F238E27FC236}">
                <a16:creationId xmlns:a16="http://schemas.microsoft.com/office/drawing/2014/main" id="{AB1A622C-F777-4B3D-AF1B-ABC37B90233B}"/>
              </a:ext>
            </a:extLst>
          </p:cNvPr>
          <p:cNvSpPr txBox="1">
            <a:spLocks noChangeArrowheads="1"/>
          </p:cNvSpPr>
          <p:nvPr/>
        </p:nvSpPr>
        <p:spPr bwMode="auto">
          <a:xfrm>
            <a:off x="22758499" y="25766637"/>
            <a:ext cx="9020739" cy="923330"/>
          </a:xfrm>
          <a:prstGeom prst="rect">
            <a:avLst/>
          </a:prstGeom>
          <a:solidFill>
            <a:srgbClr val="FFFFFF">
              <a:alpha val="20000"/>
            </a:srgbClr>
          </a:solidFill>
          <a:ln w="9525">
            <a:noFill/>
            <a:miter lim="800000"/>
            <a:headEnd/>
            <a:tailEnd/>
          </a:ln>
          <a:effectLst>
            <a:glow rad="38100">
              <a:schemeClr val="bg1">
                <a:alpha val="40000"/>
              </a:schemeClr>
            </a:glow>
            <a:softEdge rad="101600"/>
          </a:effectLst>
        </p:spPr>
        <p:txBody>
          <a:bodyPr wrap="none">
            <a:spAutoFit/>
          </a:bodyPr>
          <a:lstStyle/>
          <a:p>
            <a:pPr algn="ctr"/>
            <a:r>
              <a:rPr lang="en-US" sz="5400" b="1" dirty="0">
                <a:solidFill>
                  <a:srgbClr val="800000"/>
                </a:solidFill>
              </a:rPr>
              <a:t> USFS Hourly Measurements </a:t>
            </a:r>
          </a:p>
        </p:txBody>
      </p:sp>
      <p:sp>
        <p:nvSpPr>
          <p:cNvPr id="74" name="Text Box 100">
            <a:extLst>
              <a:ext uri="{FF2B5EF4-FFF2-40B4-BE49-F238E27FC236}">
                <a16:creationId xmlns:a16="http://schemas.microsoft.com/office/drawing/2014/main" id="{60E3008E-97B4-4047-8823-4D206B358111}"/>
              </a:ext>
            </a:extLst>
          </p:cNvPr>
          <p:cNvSpPr txBox="1">
            <a:spLocks noChangeArrowheads="1"/>
          </p:cNvSpPr>
          <p:nvPr/>
        </p:nvSpPr>
        <p:spPr bwMode="auto">
          <a:xfrm>
            <a:off x="23611268" y="30971344"/>
            <a:ext cx="7315200" cy="553998"/>
          </a:xfrm>
          <a:prstGeom prst="rect">
            <a:avLst/>
          </a:prstGeom>
          <a:solidFill>
            <a:srgbClr val="FFFFFF">
              <a:alpha val="20000"/>
            </a:srgbClr>
          </a:solidFill>
          <a:ln w="9525">
            <a:noFill/>
            <a:miter lim="800000"/>
            <a:headEnd/>
            <a:tailEnd/>
          </a:ln>
          <a:effectLst>
            <a:glow rad="38100">
              <a:schemeClr val="bg1">
                <a:alpha val="40000"/>
              </a:schemeClr>
            </a:glow>
            <a:softEdge rad="101600"/>
          </a:effectLst>
        </p:spPr>
        <p:txBody>
          <a:bodyPr lIns="182880" tIns="91440" rIns="182880" bIns="91440">
            <a:spAutoFit/>
          </a:bodyPr>
          <a:lstStyle/>
          <a:p>
            <a:r>
              <a:rPr lang="en-US" dirty="0">
                <a:effectLst/>
              </a:rPr>
              <a:t>Figure 6. R1-307 PM2.5 Sensor data, August 17, 2017.</a:t>
            </a:r>
          </a:p>
        </p:txBody>
      </p:sp>
      <p:pic>
        <p:nvPicPr>
          <p:cNvPr id="1122" name="Picture 1121">
            <a:extLst>
              <a:ext uri="{FF2B5EF4-FFF2-40B4-BE49-F238E27FC236}">
                <a16:creationId xmlns:a16="http://schemas.microsoft.com/office/drawing/2014/main" id="{EFCE2D5D-4E9D-4613-811D-695115E27E94}"/>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2812" t="7137" r="2925" b="1820"/>
          <a:stretch/>
        </p:blipFill>
        <p:spPr>
          <a:xfrm>
            <a:off x="1401323" y="15196526"/>
            <a:ext cx="9114277" cy="6802284"/>
          </a:xfrm>
          <a:prstGeom prst="rect">
            <a:avLst/>
          </a:prstGeom>
          <a:ln w="28575">
            <a:solidFill>
              <a:schemeClr val="tx1">
                <a:lumMod val="75000"/>
                <a:lumOff val="25000"/>
              </a:schemeClr>
            </a:solidFill>
          </a:ln>
        </p:spPr>
      </p:pic>
      <p:sp>
        <p:nvSpPr>
          <p:cNvPr id="54" name="Text Box 100"/>
          <p:cNvSpPr txBox="1">
            <a:spLocks noChangeArrowheads="1"/>
          </p:cNvSpPr>
          <p:nvPr/>
        </p:nvSpPr>
        <p:spPr bwMode="auto">
          <a:xfrm>
            <a:off x="2350119" y="27400042"/>
            <a:ext cx="7315200" cy="553998"/>
          </a:xfrm>
          <a:prstGeom prst="rect">
            <a:avLst/>
          </a:prstGeom>
          <a:solidFill>
            <a:srgbClr val="FFFFFF">
              <a:alpha val="20000"/>
            </a:srgbClr>
          </a:solidFill>
          <a:ln w="9525">
            <a:noFill/>
            <a:miter lim="800000"/>
            <a:headEnd/>
            <a:tailEnd/>
          </a:ln>
          <a:effectLst>
            <a:glow rad="38100">
              <a:schemeClr val="bg1">
                <a:alpha val="40000"/>
              </a:schemeClr>
            </a:glow>
            <a:softEdge rad="101600"/>
          </a:effectLst>
        </p:spPr>
        <p:txBody>
          <a:bodyPr lIns="182880" tIns="91440" rIns="182880" bIns="91440">
            <a:spAutoFit/>
          </a:bodyPr>
          <a:lstStyle/>
          <a:p>
            <a:r>
              <a:rPr lang="en-US" dirty="0">
                <a:effectLst/>
              </a:rPr>
              <a:t>Figure 2. MODIS Satellite Imagery for August 18, 2017.</a:t>
            </a:r>
          </a:p>
        </p:txBody>
      </p:sp>
      <p:sp>
        <p:nvSpPr>
          <p:cNvPr id="59" name="Text Box 100"/>
          <p:cNvSpPr txBox="1">
            <a:spLocks noChangeArrowheads="1"/>
          </p:cNvSpPr>
          <p:nvPr/>
        </p:nvSpPr>
        <p:spPr bwMode="auto">
          <a:xfrm>
            <a:off x="34409379" y="15279205"/>
            <a:ext cx="7315200" cy="923330"/>
          </a:xfrm>
          <a:prstGeom prst="rect">
            <a:avLst/>
          </a:prstGeom>
          <a:solidFill>
            <a:srgbClr val="FFFFFF">
              <a:alpha val="20000"/>
            </a:srgbClr>
          </a:solidFill>
          <a:ln w="9525">
            <a:noFill/>
            <a:miter lim="800000"/>
            <a:headEnd/>
            <a:tailEnd/>
          </a:ln>
          <a:effectLst>
            <a:glow rad="38100">
              <a:schemeClr val="bg1">
                <a:alpha val="40000"/>
              </a:schemeClr>
            </a:glow>
            <a:softEdge rad="101600"/>
          </a:effectLst>
        </p:spPr>
        <p:txBody>
          <a:bodyPr lIns="182880" tIns="91440" rIns="182880" bIns="91440">
            <a:spAutoFit/>
          </a:bodyPr>
          <a:lstStyle/>
          <a:p>
            <a:pPr algn="ctr"/>
            <a:r>
              <a:rPr lang="en-US" dirty="0">
                <a:effectLst/>
              </a:rPr>
              <a:t>Table 4.  Comparison of AIRPACT, HYSPLIT, and MODIS AOD implementation and results. </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14246</TotalTime>
  <Words>783</Words>
  <Application>Microsoft Office PowerPoint</Application>
  <PresentationFormat>Custom</PresentationFormat>
  <Paragraphs>152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Times New Roman</vt:lpstr>
      <vt:lpstr>Wingdings</vt:lpstr>
      <vt:lpstr>Default Design</vt:lpstr>
      <vt:lpstr>PowerPoint Presentation</vt:lpstr>
    </vt:vector>
  </TitlesOfParts>
  <Company>UNIVERSITY of Delaware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Administrator</dc:creator>
  <cp:lastModifiedBy>Enger, Maxwell</cp:lastModifiedBy>
  <cp:revision>448</cp:revision>
  <cp:lastPrinted>2015-12-12T20:52:57Z</cp:lastPrinted>
  <dcterms:created xsi:type="dcterms:W3CDTF">2000-07-25T21:30:15Z</dcterms:created>
  <dcterms:modified xsi:type="dcterms:W3CDTF">2019-04-14T22:25:56Z</dcterms:modified>
</cp:coreProperties>
</file>