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0233600" cy="32918400"/>
  <p:notesSz cx="7010400" cy="9296400"/>
  <p:defaultTextStyle>
    <a:defPPr>
      <a:defRPr lang="en-US"/>
    </a:defPPr>
    <a:lvl1pPr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1pPr>
    <a:lvl2pPr marL="455613" indent="1588"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2pPr>
    <a:lvl3pPr marL="912813" indent="1588"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3pPr>
    <a:lvl4pPr marL="1370013" indent="1588"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4pPr>
    <a:lvl5pPr marL="1827213" indent="1588"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76" userDrawn="1">
          <p15:clr>
            <a:srgbClr val="A4A3A4"/>
          </p15:clr>
        </p15:guide>
        <p15:guide id="2" orient="horz" pos="20160" userDrawn="1">
          <p15:clr>
            <a:srgbClr val="A4A3A4"/>
          </p15:clr>
        </p15:guide>
        <p15:guide id="3" pos="17279" userDrawn="1">
          <p15:clr>
            <a:srgbClr val="A4A3A4"/>
          </p15:clr>
        </p15:guide>
        <p15:guide id="4" pos="8065" userDrawn="1">
          <p15:clr>
            <a:srgbClr val="A4A3A4"/>
          </p15:clr>
        </p15:guide>
        <p15:guide id="5" pos="24768" userDrawn="1">
          <p15:clr>
            <a:srgbClr val="A4A3A4"/>
          </p15:clr>
        </p15:guide>
        <p15:guide id="6" pos="16702" userDrawn="1">
          <p15:clr>
            <a:srgbClr val="A4A3A4"/>
          </p15:clr>
        </p15:guide>
        <p15:guide id="7" pos="576" userDrawn="1">
          <p15:clr>
            <a:srgbClr val="A4A3A4"/>
          </p15:clr>
        </p15:guide>
        <p15:guide id="8" pos="8642" userDrawn="1">
          <p15:clr>
            <a:srgbClr val="A4A3A4"/>
          </p15:clr>
        </p15:guide>
        <p15:guide id="9" orient="horz" pos="20448">
          <p15:clr>
            <a:srgbClr val="A4A3A4"/>
          </p15:clr>
        </p15:guide>
        <p15:guide id="10" pos="17087">
          <p15:clr>
            <a:srgbClr val="A4A3A4"/>
          </p15:clr>
        </p15:guide>
        <p15:guide id="11" pos="9649">
          <p15:clr>
            <a:srgbClr val="A4A3A4"/>
          </p15:clr>
        </p15:guide>
        <p15:guide id="12" pos="92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Osterli" initials="EO" lastIdx="6" clrIdx="0">
    <p:extLst/>
  </p:cmAuthor>
  <p:cmAuthor id="2" name="Jenessa Olson" initials="C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5FF"/>
    <a:srgbClr val="E4E4E4"/>
    <a:srgbClr val="E0E0E0"/>
    <a:srgbClr val="CDD3E8"/>
    <a:srgbClr val="C8AF24"/>
    <a:srgbClr val="9D9813"/>
    <a:srgbClr val="8E0000"/>
    <a:srgbClr val="C7C14D"/>
    <a:srgbClr val="FFF2E5"/>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076" autoAdjust="0"/>
    <p:restoredTop sz="95122" autoAdjust="0"/>
  </p:normalViewPr>
  <p:slideViewPr>
    <p:cSldViewPr>
      <p:cViewPr>
        <p:scale>
          <a:sx n="20" d="100"/>
          <a:sy n="20" d="100"/>
        </p:scale>
        <p:origin x="1200" y="-84"/>
      </p:cViewPr>
      <p:guideLst>
        <p:guide orient="horz" pos="576"/>
        <p:guide orient="horz" pos="20160"/>
        <p:guide pos="17279"/>
        <p:guide pos="8065"/>
        <p:guide pos="24768"/>
        <p:guide pos="16702"/>
        <p:guide pos="576"/>
        <p:guide pos="8642"/>
        <p:guide orient="horz" pos="20448"/>
        <p:guide pos="17087"/>
        <p:guide pos="9649"/>
        <p:guide pos="92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5252418-4595-4348-8634-F8827E818E41}" type="datetimeFigureOut">
              <a:rPr lang="en-US" smtClean="0"/>
              <a:pPr/>
              <a:t>4/10/2019</a:t>
            </a:fld>
            <a:endParaRPr lang="en-US"/>
          </a:p>
        </p:txBody>
      </p:sp>
      <p:sp>
        <p:nvSpPr>
          <p:cNvPr id="4" name="Slide Image Placeholder 3"/>
          <p:cNvSpPr>
            <a:spLocks noGrp="1" noRot="1" noChangeAspect="1"/>
          </p:cNvSpPr>
          <p:nvPr>
            <p:ph type="sldImg" idx="2"/>
          </p:nvPr>
        </p:nvSpPr>
        <p:spPr>
          <a:xfrm>
            <a:off x="1587500" y="1162050"/>
            <a:ext cx="38354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4A0E005-F79B-4664-924F-C7FF843915EA}" type="slidenum">
              <a:rPr lang="en-US" smtClean="0"/>
              <a:pPr/>
              <a:t>‹#›</a:t>
            </a:fld>
            <a:endParaRPr lang="en-US"/>
          </a:p>
        </p:txBody>
      </p:sp>
    </p:spTree>
    <p:extLst>
      <p:ext uri="{BB962C8B-B14F-4D97-AF65-F5344CB8AC3E}">
        <p14:creationId xmlns:p14="http://schemas.microsoft.com/office/powerpoint/2010/main" val="22523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4A0E005-F79B-4664-924F-C7FF843915EA}" type="slidenum">
              <a:rPr lang="en-US" smtClean="0"/>
              <a:pPr/>
              <a:t>1</a:t>
            </a:fld>
            <a:endParaRPr lang="en-US"/>
          </a:p>
        </p:txBody>
      </p:sp>
    </p:spTree>
    <p:extLst>
      <p:ext uri="{BB962C8B-B14F-4D97-AF65-F5344CB8AC3E}">
        <p14:creationId xmlns:p14="http://schemas.microsoft.com/office/powerpoint/2010/main" val="64873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10226678"/>
            <a:ext cx="34197926" cy="7054848"/>
          </a:xfrm>
        </p:spPr>
        <p:txBody>
          <a:bodyPr/>
          <a:lstStyle/>
          <a:p>
            <a:r>
              <a:rPr lang="en-US"/>
              <a:t>Click to edit Master title style</a:t>
            </a:r>
          </a:p>
        </p:txBody>
      </p:sp>
      <p:sp>
        <p:nvSpPr>
          <p:cNvPr id="3" name="Subtitle 2"/>
          <p:cNvSpPr>
            <a:spLocks noGrp="1"/>
          </p:cNvSpPr>
          <p:nvPr>
            <p:ph type="subTitle" idx="1"/>
          </p:nvPr>
        </p:nvSpPr>
        <p:spPr>
          <a:xfrm>
            <a:off x="6035681" y="18653130"/>
            <a:ext cx="28162248" cy="8413752"/>
          </a:xfrm>
        </p:spPr>
        <p:txBody>
          <a:bodyPr/>
          <a:lstStyle>
            <a:lvl1pPr marL="0" indent="0" algn="ctr">
              <a:buNone/>
              <a:defRPr/>
            </a:lvl1pPr>
            <a:lvl2pPr marL="457111" indent="0" algn="ctr">
              <a:buNone/>
              <a:defRPr/>
            </a:lvl2pPr>
            <a:lvl3pPr marL="914218" indent="0" algn="ctr">
              <a:buNone/>
              <a:defRPr/>
            </a:lvl3pPr>
            <a:lvl4pPr marL="1371329" indent="0" algn="ctr">
              <a:buNone/>
              <a:defRPr/>
            </a:lvl4pPr>
            <a:lvl5pPr marL="1828441" indent="0" algn="ctr">
              <a:buNone/>
              <a:defRPr/>
            </a:lvl5pPr>
            <a:lvl6pPr marL="2285547" indent="0" algn="ctr">
              <a:buNone/>
              <a:defRPr/>
            </a:lvl6pPr>
            <a:lvl7pPr marL="2742659" indent="0" algn="ctr">
              <a:buNone/>
              <a:defRPr/>
            </a:lvl7pPr>
            <a:lvl8pPr marL="3199766" indent="0" algn="ctr">
              <a:buNone/>
              <a:defRPr/>
            </a:lvl8pPr>
            <a:lvl9pPr marL="36568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88FBCAE-7C24-4B04-A6BE-8313E38D2D07}" type="slidenum">
              <a:rPr lang="en-US" altLang="en-US"/>
              <a:pPr/>
              <a:t>‹#›</a:t>
            </a:fld>
            <a:endParaRPr lang="en-US" altLang="en-US"/>
          </a:p>
        </p:txBody>
      </p:sp>
    </p:spTree>
    <p:extLst>
      <p:ext uri="{BB962C8B-B14F-4D97-AF65-F5344CB8AC3E}">
        <p14:creationId xmlns:p14="http://schemas.microsoft.com/office/powerpoint/2010/main" val="211447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FCB846-1C45-4F20-B792-6F66DC34A8DE}" type="slidenum">
              <a:rPr lang="en-US" altLang="en-US"/>
              <a:pPr/>
              <a:t>‹#›</a:t>
            </a:fld>
            <a:endParaRPr lang="en-US" altLang="en-US"/>
          </a:p>
        </p:txBody>
      </p:sp>
    </p:spTree>
    <p:extLst>
      <p:ext uri="{BB962C8B-B14F-4D97-AF65-F5344CB8AC3E}">
        <p14:creationId xmlns:p14="http://schemas.microsoft.com/office/powerpoint/2010/main" val="339422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7074" y="2925764"/>
            <a:ext cx="8548690"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838" y="2925764"/>
            <a:ext cx="25496838"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9D2D36A-74EC-4294-B3B6-072CFC53CAB7}" type="slidenum">
              <a:rPr lang="en-US" altLang="en-US"/>
              <a:pPr/>
              <a:t>‹#›</a:t>
            </a:fld>
            <a:endParaRPr lang="en-US" altLang="en-US"/>
          </a:p>
        </p:txBody>
      </p:sp>
    </p:spTree>
    <p:extLst>
      <p:ext uri="{BB962C8B-B14F-4D97-AF65-F5344CB8AC3E}">
        <p14:creationId xmlns:p14="http://schemas.microsoft.com/office/powerpoint/2010/main" val="422441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C6EFF1A-864E-42D7-8F96-194FE337F9C2}" type="slidenum">
              <a:rPr lang="en-US" altLang="en-US"/>
              <a:pPr/>
              <a:t>‹#›</a:t>
            </a:fld>
            <a:endParaRPr lang="en-US" altLang="en-US"/>
          </a:p>
        </p:txBody>
      </p:sp>
    </p:spTree>
    <p:extLst>
      <p:ext uri="{BB962C8B-B14F-4D97-AF65-F5344CB8AC3E}">
        <p14:creationId xmlns:p14="http://schemas.microsoft.com/office/powerpoint/2010/main" val="44418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4" y="21153439"/>
            <a:ext cx="34197926" cy="6537326"/>
          </a:xfrm>
        </p:spPr>
        <p:txBody>
          <a:bodyPr anchor="t"/>
          <a:lstStyle>
            <a:lvl1pPr algn="l">
              <a:defRPr sz="4101" b="1" cap="all"/>
            </a:lvl1pPr>
          </a:lstStyle>
          <a:p>
            <a:r>
              <a:rPr lang="en-US"/>
              <a:t>Click to edit Master title style</a:t>
            </a:r>
          </a:p>
        </p:txBody>
      </p:sp>
      <p:sp>
        <p:nvSpPr>
          <p:cNvPr id="3" name="Text Placeholder 2"/>
          <p:cNvSpPr>
            <a:spLocks noGrp="1"/>
          </p:cNvSpPr>
          <p:nvPr>
            <p:ph type="body" idx="1"/>
          </p:nvPr>
        </p:nvSpPr>
        <p:spPr>
          <a:xfrm>
            <a:off x="3178174" y="13952540"/>
            <a:ext cx="34197926" cy="7200902"/>
          </a:xfrm>
        </p:spPr>
        <p:txBody>
          <a:bodyPr anchor="b"/>
          <a:lstStyle>
            <a:lvl1pPr marL="0" indent="0">
              <a:buNone/>
              <a:defRPr sz="1800"/>
            </a:lvl1pPr>
            <a:lvl2pPr marL="457111" indent="0">
              <a:buNone/>
              <a:defRPr sz="1800"/>
            </a:lvl2pPr>
            <a:lvl3pPr marL="914218" indent="0">
              <a:buNone/>
              <a:defRPr sz="1400"/>
            </a:lvl3pPr>
            <a:lvl4pPr marL="1371329" indent="0">
              <a:buNone/>
              <a:defRPr sz="1400"/>
            </a:lvl4pPr>
            <a:lvl5pPr marL="1828441" indent="0">
              <a:buNone/>
              <a:defRPr sz="1400"/>
            </a:lvl5pPr>
            <a:lvl6pPr marL="2285547" indent="0">
              <a:buNone/>
              <a:defRPr sz="1400"/>
            </a:lvl6pPr>
            <a:lvl7pPr marL="2742659" indent="0">
              <a:buNone/>
              <a:defRPr sz="1400"/>
            </a:lvl7pPr>
            <a:lvl8pPr marL="3199766" indent="0">
              <a:buNone/>
              <a:defRPr sz="1400"/>
            </a:lvl8pPr>
            <a:lvl9pPr marL="365687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04B861-3268-42F0-A62E-C267313FE350}" type="slidenum">
              <a:rPr lang="en-US" altLang="en-US"/>
              <a:pPr/>
              <a:t>‹#›</a:t>
            </a:fld>
            <a:endParaRPr lang="en-US" altLang="en-US"/>
          </a:p>
        </p:txBody>
      </p:sp>
    </p:spTree>
    <p:extLst>
      <p:ext uri="{BB962C8B-B14F-4D97-AF65-F5344CB8AC3E}">
        <p14:creationId xmlns:p14="http://schemas.microsoft.com/office/powerpoint/2010/main" val="121107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837" y="9510719"/>
            <a:ext cx="17022764" cy="19750085"/>
          </a:xfrm>
        </p:spPr>
        <p:txBody>
          <a:bodyPr/>
          <a:lstStyle>
            <a:lvl1pPr>
              <a:defRPr sz="2701"/>
            </a:lvl1pPr>
            <a:lvl2pPr>
              <a:defRPr sz="2301"/>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92999" y="9510719"/>
            <a:ext cx="17022764" cy="19750085"/>
          </a:xfrm>
        </p:spPr>
        <p:txBody>
          <a:bodyPr/>
          <a:lstStyle>
            <a:lvl1pPr>
              <a:defRPr sz="2701"/>
            </a:lvl1pPr>
            <a:lvl2pPr>
              <a:defRPr sz="2301"/>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10E6D1A-8ABD-4081-BAA2-8B513D9E61E7}" type="slidenum">
              <a:rPr lang="en-US" altLang="en-US"/>
              <a:pPr/>
              <a:t>‹#›</a:t>
            </a:fld>
            <a:endParaRPr lang="en-US" altLang="en-US"/>
          </a:p>
        </p:txBody>
      </p:sp>
    </p:spTree>
    <p:extLst>
      <p:ext uri="{BB962C8B-B14F-4D97-AF65-F5344CB8AC3E}">
        <p14:creationId xmlns:p14="http://schemas.microsoft.com/office/powerpoint/2010/main" val="378108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364" y="1317624"/>
            <a:ext cx="36210874"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364" y="7369176"/>
            <a:ext cx="17776827" cy="3070224"/>
          </a:xfrm>
        </p:spPr>
        <p:txBody>
          <a:bodyPr anchor="b"/>
          <a:lstStyle>
            <a:lvl1pPr marL="0" indent="0">
              <a:buNone/>
              <a:defRPr sz="2301" b="1"/>
            </a:lvl1pPr>
            <a:lvl2pPr marL="457111" indent="0">
              <a:buNone/>
              <a:defRPr sz="1800" b="1"/>
            </a:lvl2pPr>
            <a:lvl3pPr marL="914218" indent="0">
              <a:buNone/>
              <a:defRPr sz="1800" b="1"/>
            </a:lvl3pPr>
            <a:lvl4pPr marL="1371329" indent="0">
              <a:buNone/>
              <a:defRPr sz="1400" b="1"/>
            </a:lvl4pPr>
            <a:lvl5pPr marL="1828441" indent="0">
              <a:buNone/>
              <a:defRPr sz="1400" b="1"/>
            </a:lvl5pPr>
            <a:lvl6pPr marL="2285547" indent="0">
              <a:buNone/>
              <a:defRPr sz="1400" b="1"/>
            </a:lvl6pPr>
            <a:lvl7pPr marL="2742659" indent="0">
              <a:buNone/>
              <a:defRPr sz="1400" b="1"/>
            </a:lvl7pPr>
            <a:lvl8pPr marL="3199766" indent="0">
              <a:buNone/>
              <a:defRPr sz="1400" b="1"/>
            </a:lvl8pPr>
            <a:lvl9pPr marL="3656878" indent="0">
              <a:buNone/>
              <a:defRPr sz="1400" b="1"/>
            </a:lvl9pPr>
          </a:lstStyle>
          <a:p>
            <a:pPr lvl="0"/>
            <a:r>
              <a:rPr lang="en-US"/>
              <a:t>Click to edit Master text styles</a:t>
            </a:r>
          </a:p>
        </p:txBody>
      </p:sp>
      <p:sp>
        <p:nvSpPr>
          <p:cNvPr id="4" name="Content Placeholder 3"/>
          <p:cNvSpPr>
            <a:spLocks noGrp="1"/>
          </p:cNvSpPr>
          <p:nvPr>
            <p:ph sz="half" idx="2"/>
          </p:nvPr>
        </p:nvSpPr>
        <p:spPr>
          <a:xfrm>
            <a:off x="2011364" y="10439402"/>
            <a:ext cx="17776827" cy="18965861"/>
          </a:xfrm>
        </p:spPr>
        <p:txBody>
          <a:bodyPr/>
          <a:lstStyle>
            <a:lvl1pPr>
              <a:defRPr sz="2301"/>
            </a:lvl1pPr>
            <a:lvl2pPr>
              <a:defRPr sz="18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7477" y="7369176"/>
            <a:ext cx="17784765" cy="3070224"/>
          </a:xfrm>
        </p:spPr>
        <p:txBody>
          <a:bodyPr anchor="b"/>
          <a:lstStyle>
            <a:lvl1pPr marL="0" indent="0">
              <a:buNone/>
              <a:defRPr sz="2301" b="1"/>
            </a:lvl1pPr>
            <a:lvl2pPr marL="457111" indent="0">
              <a:buNone/>
              <a:defRPr sz="1800" b="1"/>
            </a:lvl2pPr>
            <a:lvl3pPr marL="914218" indent="0">
              <a:buNone/>
              <a:defRPr sz="1800" b="1"/>
            </a:lvl3pPr>
            <a:lvl4pPr marL="1371329" indent="0">
              <a:buNone/>
              <a:defRPr sz="1400" b="1"/>
            </a:lvl4pPr>
            <a:lvl5pPr marL="1828441" indent="0">
              <a:buNone/>
              <a:defRPr sz="1400" b="1"/>
            </a:lvl5pPr>
            <a:lvl6pPr marL="2285547" indent="0">
              <a:buNone/>
              <a:defRPr sz="1400" b="1"/>
            </a:lvl6pPr>
            <a:lvl7pPr marL="2742659" indent="0">
              <a:buNone/>
              <a:defRPr sz="1400" b="1"/>
            </a:lvl7pPr>
            <a:lvl8pPr marL="3199766" indent="0">
              <a:buNone/>
              <a:defRPr sz="1400" b="1"/>
            </a:lvl8pPr>
            <a:lvl9pPr marL="3656878" indent="0">
              <a:buNone/>
              <a:defRPr sz="1400" b="1"/>
            </a:lvl9pPr>
          </a:lstStyle>
          <a:p>
            <a:pPr lvl="0"/>
            <a:r>
              <a:rPr lang="en-US"/>
              <a:t>Click to edit Master text styles</a:t>
            </a:r>
          </a:p>
        </p:txBody>
      </p:sp>
      <p:sp>
        <p:nvSpPr>
          <p:cNvPr id="6" name="Content Placeholder 5"/>
          <p:cNvSpPr>
            <a:spLocks noGrp="1"/>
          </p:cNvSpPr>
          <p:nvPr>
            <p:ph sz="quarter" idx="4"/>
          </p:nvPr>
        </p:nvSpPr>
        <p:spPr>
          <a:xfrm>
            <a:off x="20437477" y="10439402"/>
            <a:ext cx="17784765" cy="18965861"/>
          </a:xfrm>
        </p:spPr>
        <p:txBody>
          <a:bodyPr/>
          <a:lstStyle>
            <a:lvl1pPr>
              <a:defRPr sz="2301"/>
            </a:lvl1pPr>
            <a:lvl2pPr>
              <a:defRPr sz="18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D988B35-A4CB-4396-85C6-F6E80D22A8A7}" type="slidenum">
              <a:rPr lang="en-US" altLang="en-US"/>
              <a:pPr/>
              <a:t>‹#›</a:t>
            </a:fld>
            <a:endParaRPr lang="en-US" altLang="en-US"/>
          </a:p>
        </p:txBody>
      </p:sp>
    </p:spTree>
    <p:extLst>
      <p:ext uri="{BB962C8B-B14F-4D97-AF65-F5344CB8AC3E}">
        <p14:creationId xmlns:p14="http://schemas.microsoft.com/office/powerpoint/2010/main" val="125248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9D78D69-AA6B-41C1-BD61-24620BDDC704}" type="slidenum">
              <a:rPr lang="en-US" altLang="en-US"/>
              <a:pPr/>
              <a:t>‹#›</a:t>
            </a:fld>
            <a:endParaRPr lang="en-US" altLang="en-US"/>
          </a:p>
        </p:txBody>
      </p:sp>
    </p:spTree>
    <p:extLst>
      <p:ext uri="{BB962C8B-B14F-4D97-AF65-F5344CB8AC3E}">
        <p14:creationId xmlns:p14="http://schemas.microsoft.com/office/powerpoint/2010/main" val="380854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0628514-C316-4405-8A78-15B176F87FE9}" type="slidenum">
              <a:rPr lang="en-US" altLang="en-US"/>
              <a:pPr/>
              <a:t>‹#›</a:t>
            </a:fld>
            <a:endParaRPr lang="en-US" altLang="en-US"/>
          </a:p>
        </p:txBody>
      </p:sp>
    </p:spTree>
    <p:extLst>
      <p:ext uri="{BB962C8B-B14F-4D97-AF65-F5344CB8AC3E}">
        <p14:creationId xmlns:p14="http://schemas.microsoft.com/office/powerpoint/2010/main" val="325671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7" y="1311274"/>
            <a:ext cx="13236577" cy="557689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15730537" y="1311275"/>
            <a:ext cx="22491700" cy="28093987"/>
          </a:xfrm>
        </p:spPr>
        <p:txBody>
          <a:bodyPr/>
          <a:lstStyle>
            <a:lvl1pPr>
              <a:defRPr sz="3200"/>
            </a:lvl1pPr>
            <a:lvl2pPr>
              <a:defRPr sz="2701"/>
            </a:lvl2pPr>
            <a:lvl3pPr>
              <a:defRPr sz="2301"/>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367" y="6888166"/>
            <a:ext cx="13236577" cy="22517102"/>
          </a:xfrm>
        </p:spPr>
        <p:txBody>
          <a:bodyPr/>
          <a:lstStyle>
            <a:lvl1pPr marL="0" indent="0">
              <a:buNone/>
              <a:defRPr sz="1400"/>
            </a:lvl1pPr>
            <a:lvl2pPr marL="457111" indent="0">
              <a:buNone/>
              <a:defRPr sz="1400"/>
            </a:lvl2pPr>
            <a:lvl3pPr marL="914218" indent="0">
              <a:buNone/>
              <a:defRPr sz="901"/>
            </a:lvl3pPr>
            <a:lvl4pPr marL="1371329" indent="0">
              <a:buNone/>
              <a:defRPr sz="901"/>
            </a:lvl4pPr>
            <a:lvl5pPr marL="1828441" indent="0">
              <a:buNone/>
              <a:defRPr sz="901"/>
            </a:lvl5pPr>
            <a:lvl6pPr marL="2285547" indent="0">
              <a:buNone/>
              <a:defRPr sz="901"/>
            </a:lvl6pPr>
            <a:lvl7pPr marL="2742659" indent="0">
              <a:buNone/>
              <a:defRPr sz="901"/>
            </a:lvl7pPr>
            <a:lvl8pPr marL="3199766" indent="0">
              <a:buNone/>
              <a:defRPr sz="901"/>
            </a:lvl8pPr>
            <a:lvl9pPr marL="3656878" indent="0">
              <a:buNone/>
              <a:defRPr sz="9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5F1F14A-619F-466B-BEAE-BD7A2CCC7525}" type="slidenum">
              <a:rPr lang="en-US" altLang="en-US"/>
              <a:pPr/>
              <a:t>‹#›</a:t>
            </a:fld>
            <a:endParaRPr lang="en-US" altLang="en-US"/>
          </a:p>
        </p:txBody>
      </p:sp>
    </p:spTree>
    <p:extLst>
      <p:ext uri="{BB962C8B-B14F-4D97-AF65-F5344CB8AC3E}">
        <p14:creationId xmlns:p14="http://schemas.microsoft.com/office/powerpoint/2010/main" val="322133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2" y="23042563"/>
            <a:ext cx="24139526" cy="2720976"/>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7886702" y="2941644"/>
            <a:ext cx="24139526" cy="19750085"/>
          </a:xfrm>
        </p:spPr>
        <p:txBody>
          <a:bodyPr/>
          <a:lstStyle>
            <a:lvl1pPr marL="0" indent="0">
              <a:buNone/>
              <a:defRPr sz="3200"/>
            </a:lvl1pPr>
            <a:lvl2pPr marL="457111" indent="0">
              <a:buNone/>
              <a:defRPr sz="2701"/>
            </a:lvl2pPr>
            <a:lvl3pPr marL="914218" indent="0">
              <a:buNone/>
              <a:defRPr sz="2301"/>
            </a:lvl3pPr>
            <a:lvl4pPr marL="1371329" indent="0">
              <a:buNone/>
              <a:defRPr sz="1800"/>
            </a:lvl4pPr>
            <a:lvl5pPr marL="1828441" indent="0">
              <a:buNone/>
              <a:defRPr sz="1800"/>
            </a:lvl5pPr>
            <a:lvl6pPr marL="2285547" indent="0">
              <a:buNone/>
              <a:defRPr sz="1800"/>
            </a:lvl6pPr>
            <a:lvl7pPr marL="2742659" indent="0">
              <a:buNone/>
              <a:defRPr sz="1800"/>
            </a:lvl7pPr>
            <a:lvl8pPr marL="3199766" indent="0">
              <a:buNone/>
              <a:defRPr sz="1800"/>
            </a:lvl8pPr>
            <a:lvl9pPr marL="3656878" indent="0">
              <a:buNone/>
              <a:defRPr sz="1800"/>
            </a:lvl9pPr>
          </a:lstStyle>
          <a:p>
            <a:pPr lvl="0"/>
            <a:endParaRPr lang="en-US" noProof="0"/>
          </a:p>
        </p:txBody>
      </p:sp>
      <p:sp>
        <p:nvSpPr>
          <p:cNvPr id="4" name="Text Placeholder 3"/>
          <p:cNvSpPr>
            <a:spLocks noGrp="1"/>
          </p:cNvSpPr>
          <p:nvPr>
            <p:ph type="body" sz="half" idx="2"/>
          </p:nvPr>
        </p:nvSpPr>
        <p:spPr>
          <a:xfrm>
            <a:off x="7886702" y="25763540"/>
            <a:ext cx="24139526" cy="3862387"/>
          </a:xfrm>
        </p:spPr>
        <p:txBody>
          <a:bodyPr/>
          <a:lstStyle>
            <a:lvl1pPr marL="0" indent="0">
              <a:buNone/>
              <a:defRPr sz="1400"/>
            </a:lvl1pPr>
            <a:lvl2pPr marL="457111" indent="0">
              <a:buNone/>
              <a:defRPr sz="1400"/>
            </a:lvl2pPr>
            <a:lvl3pPr marL="914218" indent="0">
              <a:buNone/>
              <a:defRPr sz="901"/>
            </a:lvl3pPr>
            <a:lvl4pPr marL="1371329" indent="0">
              <a:buNone/>
              <a:defRPr sz="901"/>
            </a:lvl4pPr>
            <a:lvl5pPr marL="1828441" indent="0">
              <a:buNone/>
              <a:defRPr sz="901"/>
            </a:lvl5pPr>
            <a:lvl6pPr marL="2285547" indent="0">
              <a:buNone/>
              <a:defRPr sz="901"/>
            </a:lvl6pPr>
            <a:lvl7pPr marL="2742659" indent="0">
              <a:buNone/>
              <a:defRPr sz="901"/>
            </a:lvl7pPr>
            <a:lvl8pPr marL="3199766" indent="0">
              <a:buNone/>
              <a:defRPr sz="901"/>
            </a:lvl8pPr>
            <a:lvl9pPr marL="3656878" indent="0">
              <a:buNone/>
              <a:defRPr sz="9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0757D2-607B-4D0F-AA76-50A401A6F460}" type="slidenum">
              <a:rPr lang="en-US" altLang="en-US"/>
              <a:pPr/>
              <a:t>‹#›</a:t>
            </a:fld>
            <a:endParaRPr lang="en-US" altLang="en-US"/>
          </a:p>
        </p:txBody>
      </p:sp>
    </p:spTree>
    <p:extLst>
      <p:ext uri="{BB962C8B-B14F-4D97-AF65-F5344CB8AC3E}">
        <p14:creationId xmlns:p14="http://schemas.microsoft.com/office/powerpoint/2010/main" val="95571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17838" y="2925763"/>
            <a:ext cx="34197925" cy="548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07463" tIns="203729" rIns="407463" bIns="2037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17838" y="9510713"/>
            <a:ext cx="34197925" cy="19750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07463" tIns="203729" rIns="407463" bIns="2037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017838" y="29992639"/>
            <a:ext cx="8382000" cy="219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07463" tIns="203729" rIns="407463" bIns="203729" numCol="1" anchor="t" anchorCtr="0" compatLnSpc="1">
            <a:prstTxWarp prst="textNoShape">
              <a:avLst/>
            </a:prstTxWarp>
          </a:bodyPr>
          <a:lstStyle>
            <a:lvl1pPr defTabSz="4074308">
              <a:defRPr sz="6400">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3746163" y="29992639"/>
            <a:ext cx="12741275" cy="219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07463" tIns="203729" rIns="407463" bIns="203729" numCol="1" anchor="t" anchorCtr="0" compatLnSpc="1">
            <a:prstTxWarp prst="textNoShape">
              <a:avLst/>
            </a:prstTxWarp>
          </a:bodyPr>
          <a:lstStyle>
            <a:lvl1pPr algn="ctr" defTabSz="4074308">
              <a:defRPr sz="640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28833763" y="29992639"/>
            <a:ext cx="8382000" cy="219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07463" tIns="203729" rIns="407463" bIns="203729" numCol="1" anchor="t" anchorCtr="0" compatLnSpc="1">
            <a:prstTxWarp prst="textNoShape">
              <a:avLst/>
            </a:prstTxWarp>
          </a:bodyPr>
          <a:lstStyle>
            <a:lvl1pPr algn="r" defTabSz="4073677">
              <a:defRPr sz="6400">
                <a:latin typeface="Times New Roman" panose="02020603050405020304" pitchFamily="18" charset="0"/>
              </a:defRPr>
            </a:lvl1pPr>
          </a:lstStyle>
          <a:p>
            <a:fld id="{42C8D778-E7BD-4E3E-B3A3-14AECCC972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3677" rtl="0" eaLnBrk="0" fontAlgn="base" hangingPunct="0">
        <a:spcBef>
          <a:spcPct val="0"/>
        </a:spcBef>
        <a:spcAft>
          <a:spcPct val="0"/>
        </a:spcAft>
        <a:defRPr sz="19701">
          <a:solidFill>
            <a:schemeClr val="tx2"/>
          </a:solidFill>
          <a:latin typeface="+mj-lt"/>
          <a:ea typeface="MS PGothic" panose="020B0600070205080204" pitchFamily="34" charset="-128"/>
          <a:cs typeface="ＭＳ Ｐゴシック" charset="0"/>
        </a:defRPr>
      </a:lvl1pPr>
      <a:lvl2pPr algn="ctr" defTabSz="4073677" rtl="0" eaLnBrk="0" fontAlgn="base" hangingPunct="0">
        <a:spcBef>
          <a:spcPct val="0"/>
        </a:spcBef>
        <a:spcAft>
          <a:spcPct val="0"/>
        </a:spcAft>
        <a:defRPr sz="19701">
          <a:solidFill>
            <a:schemeClr val="tx2"/>
          </a:solidFill>
          <a:latin typeface="Times New Roman" pitchFamily="18" charset="0"/>
          <a:ea typeface="MS PGothic" panose="020B0600070205080204" pitchFamily="34" charset="-128"/>
          <a:cs typeface="ＭＳ Ｐゴシック" charset="0"/>
        </a:defRPr>
      </a:lvl2pPr>
      <a:lvl3pPr algn="ctr" defTabSz="4073677" rtl="0" eaLnBrk="0" fontAlgn="base" hangingPunct="0">
        <a:spcBef>
          <a:spcPct val="0"/>
        </a:spcBef>
        <a:spcAft>
          <a:spcPct val="0"/>
        </a:spcAft>
        <a:defRPr sz="19701">
          <a:solidFill>
            <a:schemeClr val="tx2"/>
          </a:solidFill>
          <a:latin typeface="Times New Roman" pitchFamily="18" charset="0"/>
          <a:ea typeface="MS PGothic" panose="020B0600070205080204" pitchFamily="34" charset="-128"/>
          <a:cs typeface="ＭＳ Ｐゴシック" charset="0"/>
        </a:defRPr>
      </a:lvl3pPr>
      <a:lvl4pPr algn="ctr" defTabSz="4073677" rtl="0" eaLnBrk="0" fontAlgn="base" hangingPunct="0">
        <a:spcBef>
          <a:spcPct val="0"/>
        </a:spcBef>
        <a:spcAft>
          <a:spcPct val="0"/>
        </a:spcAft>
        <a:defRPr sz="19701">
          <a:solidFill>
            <a:schemeClr val="tx2"/>
          </a:solidFill>
          <a:latin typeface="Times New Roman" pitchFamily="18" charset="0"/>
          <a:ea typeface="MS PGothic" panose="020B0600070205080204" pitchFamily="34" charset="-128"/>
          <a:cs typeface="ＭＳ Ｐゴシック" charset="0"/>
        </a:defRPr>
      </a:lvl4pPr>
      <a:lvl5pPr algn="ctr" defTabSz="4073677" rtl="0" eaLnBrk="0" fontAlgn="base" hangingPunct="0">
        <a:spcBef>
          <a:spcPct val="0"/>
        </a:spcBef>
        <a:spcAft>
          <a:spcPct val="0"/>
        </a:spcAft>
        <a:defRPr sz="19701">
          <a:solidFill>
            <a:schemeClr val="tx2"/>
          </a:solidFill>
          <a:latin typeface="Times New Roman" pitchFamily="18" charset="0"/>
          <a:ea typeface="MS PGothic" panose="020B0600070205080204" pitchFamily="34" charset="-128"/>
          <a:cs typeface="ＭＳ Ｐゴシック" charset="0"/>
        </a:defRPr>
      </a:lvl5pPr>
      <a:lvl6pPr marL="457111" algn="ctr" defTabSz="4074308" rtl="0" fontAlgn="base">
        <a:spcBef>
          <a:spcPct val="0"/>
        </a:spcBef>
        <a:spcAft>
          <a:spcPct val="0"/>
        </a:spcAft>
        <a:defRPr sz="19701">
          <a:solidFill>
            <a:schemeClr val="tx2"/>
          </a:solidFill>
          <a:latin typeface="Times New Roman" pitchFamily="18" charset="0"/>
        </a:defRPr>
      </a:lvl6pPr>
      <a:lvl7pPr marL="914218" algn="ctr" defTabSz="4074308" rtl="0" fontAlgn="base">
        <a:spcBef>
          <a:spcPct val="0"/>
        </a:spcBef>
        <a:spcAft>
          <a:spcPct val="0"/>
        </a:spcAft>
        <a:defRPr sz="19701">
          <a:solidFill>
            <a:schemeClr val="tx2"/>
          </a:solidFill>
          <a:latin typeface="Times New Roman" pitchFamily="18" charset="0"/>
        </a:defRPr>
      </a:lvl7pPr>
      <a:lvl8pPr marL="1371329" algn="ctr" defTabSz="4074308" rtl="0" fontAlgn="base">
        <a:spcBef>
          <a:spcPct val="0"/>
        </a:spcBef>
        <a:spcAft>
          <a:spcPct val="0"/>
        </a:spcAft>
        <a:defRPr sz="19701">
          <a:solidFill>
            <a:schemeClr val="tx2"/>
          </a:solidFill>
          <a:latin typeface="Times New Roman" pitchFamily="18" charset="0"/>
        </a:defRPr>
      </a:lvl8pPr>
      <a:lvl9pPr marL="1828441" algn="ctr" defTabSz="4074308" rtl="0" fontAlgn="base">
        <a:spcBef>
          <a:spcPct val="0"/>
        </a:spcBef>
        <a:spcAft>
          <a:spcPct val="0"/>
        </a:spcAft>
        <a:defRPr sz="19701">
          <a:solidFill>
            <a:schemeClr val="tx2"/>
          </a:solidFill>
          <a:latin typeface="Times New Roman" pitchFamily="18" charset="0"/>
        </a:defRPr>
      </a:lvl9pPr>
    </p:titleStyle>
    <p:bodyStyle>
      <a:lvl1pPr marL="1527232" indent="-1527232" algn="l" defTabSz="4073677" rtl="0" eaLnBrk="0" fontAlgn="base" hangingPunct="0">
        <a:spcBef>
          <a:spcPct val="20000"/>
        </a:spcBef>
        <a:spcAft>
          <a:spcPct val="0"/>
        </a:spcAft>
        <a:buChar char="•"/>
        <a:defRPr sz="14201">
          <a:solidFill>
            <a:schemeClr val="tx1"/>
          </a:solidFill>
          <a:latin typeface="+mn-lt"/>
          <a:ea typeface="MS PGothic" panose="020B0600070205080204" pitchFamily="34" charset="-128"/>
          <a:cs typeface="ＭＳ Ｐゴシック" charset="0"/>
        </a:defRPr>
      </a:lvl1pPr>
      <a:lvl2pPr marL="3310062" indent="-1271636" algn="l" defTabSz="4073677" rtl="0" eaLnBrk="0" fontAlgn="base" hangingPunct="0">
        <a:spcBef>
          <a:spcPct val="20000"/>
        </a:spcBef>
        <a:spcAft>
          <a:spcPct val="0"/>
        </a:spcAft>
        <a:buChar char="–"/>
        <a:defRPr sz="12301">
          <a:solidFill>
            <a:schemeClr val="tx1"/>
          </a:solidFill>
          <a:latin typeface="+mn-lt"/>
          <a:ea typeface="MS PGothic" panose="020B0600070205080204" pitchFamily="34" charset="-128"/>
        </a:defRPr>
      </a:lvl2pPr>
      <a:lvl3pPr marL="5092892" indent="-1017627" algn="l" defTabSz="4073677" rtl="0" eaLnBrk="0" fontAlgn="base" hangingPunct="0">
        <a:spcBef>
          <a:spcPct val="20000"/>
        </a:spcBef>
        <a:spcAft>
          <a:spcPct val="0"/>
        </a:spcAft>
        <a:buChar char="•"/>
        <a:defRPr sz="10501">
          <a:solidFill>
            <a:schemeClr val="tx1"/>
          </a:solidFill>
          <a:latin typeface="+mn-lt"/>
          <a:ea typeface="MS PGothic" panose="020B0600070205080204" pitchFamily="34" charset="-128"/>
        </a:defRPr>
      </a:lvl3pPr>
      <a:lvl4pPr marL="7129730" indent="-1017627" algn="l" defTabSz="4073677" rtl="0" eaLnBrk="0" fontAlgn="base" hangingPunct="0">
        <a:spcBef>
          <a:spcPct val="20000"/>
        </a:spcBef>
        <a:spcAft>
          <a:spcPct val="0"/>
        </a:spcAft>
        <a:buChar char="–"/>
        <a:defRPr sz="8701">
          <a:solidFill>
            <a:schemeClr val="tx1"/>
          </a:solidFill>
          <a:latin typeface="+mn-lt"/>
          <a:ea typeface="MS PGothic" panose="020B0600070205080204" pitchFamily="34" charset="-128"/>
        </a:defRPr>
      </a:lvl4pPr>
      <a:lvl5pPr marL="9166569" indent="-1016038" algn="l" defTabSz="4073677" rtl="0" eaLnBrk="0" fontAlgn="base" hangingPunct="0">
        <a:spcBef>
          <a:spcPct val="20000"/>
        </a:spcBef>
        <a:spcAft>
          <a:spcPct val="0"/>
        </a:spcAft>
        <a:buChar char="»"/>
        <a:defRPr sz="8701">
          <a:solidFill>
            <a:schemeClr val="tx1"/>
          </a:solidFill>
          <a:latin typeface="+mn-lt"/>
          <a:ea typeface="MS PGothic" panose="020B0600070205080204" pitchFamily="34" charset="-128"/>
        </a:defRPr>
      </a:lvl5pPr>
      <a:lvl6pPr marL="9624699" indent="-1017386" algn="l" defTabSz="4074308" rtl="0" fontAlgn="base">
        <a:spcBef>
          <a:spcPct val="20000"/>
        </a:spcBef>
        <a:spcAft>
          <a:spcPct val="0"/>
        </a:spcAft>
        <a:buChar char="»"/>
        <a:defRPr sz="8701">
          <a:solidFill>
            <a:schemeClr val="tx1"/>
          </a:solidFill>
          <a:latin typeface="+mn-lt"/>
        </a:defRPr>
      </a:lvl6pPr>
      <a:lvl7pPr marL="10081810" indent="-1017386" algn="l" defTabSz="4074308" rtl="0" fontAlgn="base">
        <a:spcBef>
          <a:spcPct val="20000"/>
        </a:spcBef>
        <a:spcAft>
          <a:spcPct val="0"/>
        </a:spcAft>
        <a:buChar char="»"/>
        <a:defRPr sz="8701">
          <a:solidFill>
            <a:schemeClr val="tx1"/>
          </a:solidFill>
          <a:latin typeface="+mn-lt"/>
        </a:defRPr>
      </a:lvl7pPr>
      <a:lvl8pPr marL="10538921" indent="-1017386" algn="l" defTabSz="4074308" rtl="0" fontAlgn="base">
        <a:spcBef>
          <a:spcPct val="20000"/>
        </a:spcBef>
        <a:spcAft>
          <a:spcPct val="0"/>
        </a:spcAft>
        <a:buChar char="»"/>
        <a:defRPr sz="8701">
          <a:solidFill>
            <a:schemeClr val="tx1"/>
          </a:solidFill>
          <a:latin typeface="+mn-lt"/>
        </a:defRPr>
      </a:lvl8pPr>
      <a:lvl9pPr marL="10996028" indent="-1017386" algn="l" defTabSz="4074308" rtl="0" fontAlgn="base">
        <a:spcBef>
          <a:spcPct val="20000"/>
        </a:spcBef>
        <a:spcAft>
          <a:spcPct val="0"/>
        </a:spcAft>
        <a:buChar char="»"/>
        <a:defRPr sz="8701">
          <a:solidFill>
            <a:schemeClr val="tx1"/>
          </a:solidFill>
          <a:latin typeface="+mn-lt"/>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11"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9" algn="l" defTabSz="914218" rtl="0" eaLnBrk="1" latinLnBrk="0" hangingPunct="1">
        <a:defRPr sz="1800" kern="1200">
          <a:solidFill>
            <a:schemeClr val="tx1"/>
          </a:solidFill>
          <a:latin typeface="+mn-lt"/>
          <a:ea typeface="+mn-ea"/>
          <a:cs typeface="+mn-cs"/>
        </a:defRPr>
      </a:lvl4pPr>
      <a:lvl5pPr marL="1828441" algn="l" defTabSz="914218" rtl="0" eaLnBrk="1" latinLnBrk="0" hangingPunct="1">
        <a:defRPr sz="1800" kern="1200">
          <a:solidFill>
            <a:schemeClr val="tx1"/>
          </a:solidFill>
          <a:latin typeface="+mn-lt"/>
          <a:ea typeface="+mn-ea"/>
          <a:cs typeface="+mn-cs"/>
        </a:defRPr>
      </a:lvl5pPr>
      <a:lvl6pPr marL="2285547" algn="l" defTabSz="914218" rtl="0" eaLnBrk="1" latinLnBrk="0" hangingPunct="1">
        <a:defRPr sz="1800" kern="1200">
          <a:solidFill>
            <a:schemeClr val="tx1"/>
          </a:solidFill>
          <a:latin typeface="+mn-lt"/>
          <a:ea typeface="+mn-ea"/>
          <a:cs typeface="+mn-cs"/>
        </a:defRPr>
      </a:lvl6pPr>
      <a:lvl7pPr marL="2742659" algn="l" defTabSz="914218" rtl="0" eaLnBrk="1" latinLnBrk="0" hangingPunct="1">
        <a:defRPr sz="1800" kern="1200">
          <a:solidFill>
            <a:schemeClr val="tx1"/>
          </a:solidFill>
          <a:latin typeface="+mn-lt"/>
          <a:ea typeface="+mn-ea"/>
          <a:cs typeface="+mn-cs"/>
        </a:defRPr>
      </a:lvl7pPr>
      <a:lvl8pPr marL="3199766" algn="l" defTabSz="914218" rtl="0" eaLnBrk="1" latinLnBrk="0" hangingPunct="1">
        <a:defRPr sz="1800" kern="1200">
          <a:solidFill>
            <a:schemeClr val="tx1"/>
          </a:solidFill>
          <a:latin typeface="+mn-lt"/>
          <a:ea typeface="+mn-ea"/>
          <a:cs typeface="+mn-cs"/>
        </a:defRPr>
      </a:lvl8pPr>
      <a:lvl9pPr marL="3656878" algn="l" defTabSz="9142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18" Type="http://schemas.openxmlformats.org/officeDocument/2006/relationships/image" Target="../media/image14.svg"/><Relationship Id="rId3" Type="http://schemas.openxmlformats.org/officeDocument/2006/relationships/image" Target="../media/image1.jpg"/><Relationship Id="rId21" Type="http://schemas.openxmlformats.org/officeDocument/2006/relationships/image" Target="../media/image17.jpg"/><Relationship Id="rId7" Type="http://schemas.openxmlformats.org/officeDocument/2006/relationships/image" Target="../media/image5.png"/><Relationship Id="rId12" Type="http://schemas.microsoft.com/office/2007/relationships/hdphoto" Target="../media/hdphoto2.wdp"/><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svg"/><Relationship Id="rId20"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4.tif"/><Relationship Id="rId11" Type="http://schemas.openxmlformats.org/officeDocument/2006/relationships/image" Target="../media/image8.png"/><Relationship Id="rId24" Type="http://schemas.openxmlformats.org/officeDocument/2006/relationships/image" Target="../media/image20.png"/><Relationship Id="rId5" Type="http://schemas.openxmlformats.org/officeDocument/2006/relationships/image" Target="../media/image3.png"/><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image" Target="../media/image7.png"/><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0.sv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l="-5000" r="-5000"/>
          </a:stretch>
        </a:blipFill>
        <a:effectLst/>
      </p:bgPr>
    </p:bg>
    <p:spTree>
      <p:nvGrpSpPr>
        <p:cNvPr id="1" name=""/>
        <p:cNvGrpSpPr/>
        <p:nvPr/>
      </p:nvGrpSpPr>
      <p:grpSpPr>
        <a:xfrm>
          <a:off x="0" y="0"/>
          <a:ext cx="0" cy="0"/>
          <a:chOff x="0" y="0"/>
          <a:chExt cx="0" cy="0"/>
        </a:xfrm>
      </p:grpSpPr>
      <p:sp>
        <p:nvSpPr>
          <p:cNvPr id="113" name="Rectangle: Rounded Corners 112">
            <a:extLst>
              <a:ext uri="{FF2B5EF4-FFF2-40B4-BE49-F238E27FC236}">
                <a16:creationId xmlns:a16="http://schemas.microsoft.com/office/drawing/2014/main" id="{5DAB40C4-592A-48C7-9839-4E735AB52BA1}"/>
              </a:ext>
            </a:extLst>
          </p:cNvPr>
          <p:cNvSpPr/>
          <p:nvPr/>
        </p:nvSpPr>
        <p:spPr>
          <a:xfrm>
            <a:off x="586646" y="11560809"/>
            <a:ext cx="13065872" cy="3198272"/>
          </a:xfrm>
          <a:prstGeom prst="roundRect">
            <a:avLst/>
          </a:prstGeom>
          <a:solidFill>
            <a:srgbClr val="DBE5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54BA9DBA-8E5D-47E4-BB8E-BF6974030F2D}"/>
              </a:ext>
            </a:extLst>
          </p:cNvPr>
          <p:cNvSpPr/>
          <p:nvPr/>
        </p:nvSpPr>
        <p:spPr>
          <a:xfrm>
            <a:off x="27149131" y="4188143"/>
            <a:ext cx="12565128" cy="7799097"/>
          </a:xfrm>
          <a:prstGeom prst="roundRect">
            <a:avLst>
              <a:gd name="adj" fmla="val 9744"/>
            </a:avLst>
          </a:prstGeom>
          <a:solidFill>
            <a:srgbClr val="DBE5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9E815952-12AE-4DF4-A65F-7E2EE22E7D21}"/>
              </a:ext>
            </a:extLst>
          </p:cNvPr>
          <p:cNvSpPr/>
          <p:nvPr/>
        </p:nvSpPr>
        <p:spPr>
          <a:xfrm>
            <a:off x="27203291" y="12110747"/>
            <a:ext cx="12507795" cy="6896092"/>
          </a:xfrm>
          <a:prstGeom prst="roundRect">
            <a:avLst>
              <a:gd name="adj" fmla="val 13744"/>
            </a:avLst>
          </a:prstGeom>
          <a:solidFill>
            <a:srgbClr val="DBE5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 name="Rectangle: Rounded Corners 2047">
            <a:extLst>
              <a:ext uri="{FF2B5EF4-FFF2-40B4-BE49-F238E27FC236}">
                <a16:creationId xmlns:a16="http://schemas.microsoft.com/office/drawing/2014/main" id="{64678C5F-B4BE-4499-A3A8-6C3FFC992845}"/>
              </a:ext>
            </a:extLst>
          </p:cNvPr>
          <p:cNvSpPr/>
          <p:nvPr/>
        </p:nvSpPr>
        <p:spPr>
          <a:xfrm>
            <a:off x="27236078" y="30120132"/>
            <a:ext cx="12520495" cy="2188971"/>
          </a:xfrm>
          <a:prstGeom prst="roundRect">
            <a:avLst>
              <a:gd name="adj" fmla="val 24961"/>
            </a:avLst>
          </a:prstGeom>
          <a:solidFill>
            <a:srgbClr val="DBE5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Rounded Corners 2048">
            <a:extLst>
              <a:ext uri="{FF2B5EF4-FFF2-40B4-BE49-F238E27FC236}">
                <a16:creationId xmlns:a16="http://schemas.microsoft.com/office/drawing/2014/main" id="{8894B4E1-F084-4747-A4FD-0E747C2E866E}"/>
              </a:ext>
            </a:extLst>
          </p:cNvPr>
          <p:cNvSpPr/>
          <p:nvPr/>
        </p:nvSpPr>
        <p:spPr>
          <a:xfrm>
            <a:off x="27177797" y="19235766"/>
            <a:ext cx="12507795" cy="6896092"/>
          </a:xfrm>
          <a:prstGeom prst="roundRect">
            <a:avLst>
              <a:gd name="adj" fmla="val 13314"/>
            </a:avLst>
          </a:prstGeom>
          <a:solidFill>
            <a:srgbClr val="DBE5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48A31D4-5CA3-4BBD-BF91-F8208AD276BC}"/>
              </a:ext>
            </a:extLst>
          </p:cNvPr>
          <p:cNvSpPr/>
          <p:nvPr/>
        </p:nvSpPr>
        <p:spPr>
          <a:xfrm>
            <a:off x="13832597" y="4188143"/>
            <a:ext cx="13066001" cy="5870257"/>
          </a:xfrm>
          <a:prstGeom prst="roundRect">
            <a:avLst>
              <a:gd name="adj" fmla="val 13267"/>
            </a:avLst>
          </a:prstGeom>
          <a:solidFill>
            <a:srgbClr val="DBE5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6E967C9C-575B-4A28-8F6F-ADB89784C069}"/>
              </a:ext>
            </a:extLst>
          </p:cNvPr>
          <p:cNvSpPr/>
          <p:nvPr/>
        </p:nvSpPr>
        <p:spPr>
          <a:xfrm>
            <a:off x="13830067" y="10386119"/>
            <a:ext cx="13206160" cy="21937788"/>
          </a:xfrm>
          <a:prstGeom prst="roundRect">
            <a:avLst>
              <a:gd name="adj" fmla="val 4181"/>
            </a:avLst>
          </a:prstGeom>
          <a:solidFill>
            <a:srgbClr val="DBE5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D7821854-7235-44EE-9035-77D6F09DB2FE}"/>
              </a:ext>
            </a:extLst>
          </p:cNvPr>
          <p:cNvSpPr/>
          <p:nvPr/>
        </p:nvSpPr>
        <p:spPr>
          <a:xfrm>
            <a:off x="522514" y="14927452"/>
            <a:ext cx="13130003" cy="17396455"/>
          </a:xfrm>
          <a:prstGeom prst="roundRect">
            <a:avLst>
              <a:gd name="adj" fmla="val 5635"/>
            </a:avLst>
          </a:prstGeom>
          <a:solidFill>
            <a:srgbClr val="DBE5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ext Box 16"/>
          <p:cNvSpPr txBox="1">
            <a:spLocks noChangeArrowheads="1"/>
          </p:cNvSpPr>
          <p:nvPr/>
        </p:nvSpPr>
        <p:spPr bwMode="auto">
          <a:xfrm>
            <a:off x="27437523" y="31077748"/>
            <a:ext cx="12156638" cy="830975"/>
          </a:xfrm>
          <a:prstGeom prst="rect">
            <a:avLst/>
          </a:prstGeom>
          <a:noFill/>
          <a:ln w="9525">
            <a:noFill/>
            <a:miter lim="800000"/>
            <a:headEnd/>
            <a:tailEnd/>
          </a:ln>
        </p:spPr>
        <p:txBody>
          <a:bodyPr wrap="square" lIns="91419" tIns="45709" rIns="91419" bIns="45709">
            <a:prstTxWarp prst="textNoShape">
              <a:avLst/>
            </a:prstTxWarp>
            <a:spAutoFit/>
          </a:bodyPr>
          <a:lstStyle/>
          <a:p>
            <a:pPr>
              <a:spcBef>
                <a:spcPts val="0"/>
              </a:spcBef>
            </a:pPr>
            <a:r>
              <a:rPr lang="en-US" sz="2400" dirty="0">
                <a:cs typeface="Arial" panose="020B0604020202020204" pitchFamily="34" charset="0"/>
              </a:rPr>
              <a:t>Thank you to all lab members in the Voronina Lab for their time and generosity helping me with this project. Work was funded by a grant from the NIH (R01GM109053) to EV.</a:t>
            </a:r>
          </a:p>
        </p:txBody>
      </p:sp>
      <p:sp>
        <p:nvSpPr>
          <p:cNvPr id="2054" name="Text Box 13"/>
          <p:cNvSpPr txBox="1">
            <a:spLocks noChangeArrowheads="1"/>
          </p:cNvSpPr>
          <p:nvPr/>
        </p:nvSpPr>
        <p:spPr bwMode="auto">
          <a:xfrm>
            <a:off x="29194272" y="4327660"/>
            <a:ext cx="8382000" cy="769419"/>
          </a:xfrm>
          <a:prstGeom prst="rect">
            <a:avLst/>
          </a:prstGeom>
          <a:noFill/>
          <a:ln w="28575">
            <a:noFill/>
            <a:miter lim="800000"/>
            <a:headEnd/>
            <a:tailEnd/>
          </a:ln>
        </p:spPr>
        <p:txBody>
          <a:bodyPr wrap="square" lIns="91419" tIns="45709" rIns="91419" bIns="45709">
            <a:prstTxWarp prst="textNoShape">
              <a:avLst/>
            </a:prstTxWarp>
            <a:spAutoFit/>
          </a:bodyPr>
          <a:lstStyle/>
          <a:p>
            <a:r>
              <a:rPr lang="en-US" sz="4400" b="1" dirty="0">
                <a:cs typeface="Arial" panose="020B0604020202020204" pitchFamily="34" charset="0"/>
              </a:rPr>
              <a:t> Conclusions and Discussions</a:t>
            </a:r>
          </a:p>
        </p:txBody>
      </p:sp>
      <p:sp>
        <p:nvSpPr>
          <p:cNvPr id="2055" name="Text Box 14"/>
          <p:cNvSpPr txBox="1">
            <a:spLocks noChangeArrowheads="1"/>
          </p:cNvSpPr>
          <p:nvPr/>
        </p:nvSpPr>
        <p:spPr bwMode="auto">
          <a:xfrm>
            <a:off x="-2476500" y="560590"/>
            <a:ext cx="45186599" cy="1107973"/>
          </a:xfrm>
          <a:prstGeom prst="rect">
            <a:avLst/>
          </a:prstGeom>
          <a:noFill/>
          <a:ln w="9525">
            <a:noFill/>
            <a:miter lim="800000"/>
            <a:headEnd/>
            <a:tailEnd/>
          </a:ln>
        </p:spPr>
        <p:txBody>
          <a:bodyPr wrap="square" lIns="91419" tIns="45709" rIns="91419" bIns="45709">
            <a:prstTxWarp prst="textNoShape">
              <a:avLst/>
            </a:prstTxWarp>
            <a:spAutoFit/>
          </a:bodyPr>
          <a:lstStyle/>
          <a:p>
            <a:pPr algn="ctr"/>
            <a:r>
              <a:rPr lang="en" sz="6600" b="1" dirty="0">
                <a:latin typeface="Times New Roman"/>
                <a:ea typeface="Times New Roman"/>
                <a:cs typeface="Times New Roman"/>
                <a:sym typeface="Times New Roman"/>
              </a:rPr>
              <a:t>Identifying causes of unregulated cell proliferation and changes body length in</a:t>
            </a:r>
            <a:r>
              <a:rPr lang="en" sz="6600" b="1" i="1" dirty="0">
                <a:latin typeface="Times New Roman"/>
                <a:ea typeface="Times New Roman"/>
                <a:cs typeface="Times New Roman"/>
                <a:sym typeface="Times New Roman"/>
              </a:rPr>
              <a:t> Caenorhabditis elegans</a:t>
            </a:r>
            <a:endParaRPr lang="en-US" sz="6600" dirty="0"/>
          </a:p>
        </p:txBody>
      </p:sp>
      <p:sp>
        <p:nvSpPr>
          <p:cNvPr id="2058" name="Text Box 18"/>
          <p:cNvSpPr txBox="1">
            <a:spLocks noChangeArrowheads="1"/>
          </p:cNvSpPr>
          <p:nvPr/>
        </p:nvSpPr>
        <p:spPr bwMode="auto">
          <a:xfrm>
            <a:off x="7453019" y="1860382"/>
            <a:ext cx="26046112" cy="1785082"/>
          </a:xfrm>
          <a:prstGeom prst="rect">
            <a:avLst/>
          </a:prstGeom>
          <a:noFill/>
          <a:ln w="9525">
            <a:noFill/>
            <a:miter lim="800000"/>
            <a:headEnd/>
            <a:tailEnd/>
          </a:ln>
        </p:spPr>
        <p:txBody>
          <a:bodyPr wrap="square" lIns="91419" tIns="45709" rIns="91419" bIns="45709">
            <a:prstTxWarp prst="textNoShape">
              <a:avLst/>
            </a:prstTxWarp>
            <a:spAutoFit/>
          </a:bodyPr>
          <a:lstStyle/>
          <a:p>
            <a:pPr algn="ctr">
              <a:spcBef>
                <a:spcPct val="50000"/>
              </a:spcBef>
            </a:pPr>
            <a:r>
              <a:rPr lang="en-US" sz="4400" dirty="0">
                <a:cs typeface="Arial" panose="020B0604020202020204" pitchFamily="34" charset="0"/>
              </a:rPr>
              <a:t>Mikaya Terzo, Xiaobo Wang, Mary </a:t>
            </a:r>
            <a:r>
              <a:rPr lang="en-US" sz="4400" dirty="0" err="1">
                <a:cs typeface="Arial" panose="020B0604020202020204" pitchFamily="34" charset="0"/>
              </a:rPr>
              <a:t>Ellenbecker</a:t>
            </a:r>
            <a:r>
              <a:rPr lang="en-US" sz="4400" dirty="0">
                <a:cs typeface="Arial" panose="020B0604020202020204" pitchFamily="34" charset="0"/>
              </a:rPr>
              <a:t>, and Ekaterina Voronina</a:t>
            </a:r>
          </a:p>
          <a:p>
            <a:pPr algn="ctr">
              <a:spcBef>
                <a:spcPct val="50000"/>
              </a:spcBef>
            </a:pPr>
            <a:r>
              <a:rPr lang="en-US" sz="4400" i="1" dirty="0">
                <a:cs typeface="Arial" panose="020B0604020202020204" pitchFamily="34" charset="0"/>
              </a:rPr>
              <a:t>Division of Biological Sciences, Center for Biomolecular Structure and Dynamics, University of Montana</a:t>
            </a:r>
          </a:p>
        </p:txBody>
      </p:sp>
      <p:sp>
        <p:nvSpPr>
          <p:cNvPr id="2060" name="Rectangle 22"/>
          <p:cNvSpPr>
            <a:spLocks noChangeArrowheads="1"/>
          </p:cNvSpPr>
          <p:nvPr/>
        </p:nvSpPr>
        <p:spPr bwMode="auto">
          <a:xfrm>
            <a:off x="17243286" y="4130043"/>
            <a:ext cx="6315075" cy="965565"/>
          </a:xfrm>
          <a:prstGeom prst="rect">
            <a:avLst/>
          </a:prstGeom>
          <a:noFill/>
          <a:ln w="28575">
            <a:noFill/>
            <a:miter lim="800000"/>
            <a:headEnd/>
            <a:tailEnd/>
          </a:ln>
        </p:spPr>
        <p:txBody>
          <a:bodyPr lIns="91419" tIns="45709" rIns="91419" bIns="45709">
            <a:prstTxWarp prst="textNoShape">
              <a:avLst/>
            </a:prstTxWarp>
          </a:bodyPr>
          <a:lstStyle/>
          <a:p>
            <a:pPr eaLnBrk="1" hangingPunct="1"/>
            <a:r>
              <a:rPr lang="en-US" sz="4400" b="1" dirty="0">
                <a:cs typeface="Arial" panose="020B0604020202020204" pitchFamily="34" charset="0"/>
              </a:rPr>
              <a:t>Methods and Materials</a:t>
            </a:r>
          </a:p>
          <a:p>
            <a:pPr eaLnBrk="1" hangingPunct="1"/>
            <a:endParaRPr lang="en-US" dirty="0">
              <a:cs typeface="Arial" panose="020B0604020202020204" pitchFamily="34" charset="0"/>
            </a:endParaRPr>
          </a:p>
          <a:p>
            <a:pPr eaLnBrk="1" hangingPunct="1"/>
            <a:endParaRPr lang="en-US" dirty="0">
              <a:cs typeface="Arial" panose="020B0604020202020204" pitchFamily="34" charset="0"/>
            </a:endParaRPr>
          </a:p>
          <a:p>
            <a:pPr eaLnBrk="1" hangingPunct="1"/>
            <a:endParaRPr lang="en-US" dirty="0">
              <a:cs typeface="Arial" panose="020B0604020202020204" pitchFamily="34" charset="0"/>
            </a:endParaRPr>
          </a:p>
          <a:p>
            <a:pPr eaLnBrk="1" hangingPunct="1"/>
            <a:endParaRPr lang="en-US" dirty="0">
              <a:cs typeface="Arial" panose="020B0604020202020204" pitchFamily="34" charset="0"/>
            </a:endParaRPr>
          </a:p>
          <a:p>
            <a:pPr eaLnBrk="1" hangingPunct="1"/>
            <a:endParaRPr lang="en-US" dirty="0">
              <a:cs typeface="Arial" panose="020B0604020202020204" pitchFamily="34" charset="0"/>
            </a:endParaRPr>
          </a:p>
        </p:txBody>
      </p:sp>
      <p:sp>
        <p:nvSpPr>
          <p:cNvPr id="2065" name="TextBox 2"/>
          <p:cNvSpPr txBox="1">
            <a:spLocks noChangeArrowheads="1"/>
          </p:cNvSpPr>
          <p:nvPr/>
        </p:nvSpPr>
        <p:spPr bwMode="auto">
          <a:xfrm>
            <a:off x="30973814" y="19277496"/>
            <a:ext cx="5711687" cy="769441"/>
          </a:xfrm>
          <a:prstGeom prst="rect">
            <a:avLst/>
          </a:prstGeom>
          <a:noFill/>
          <a:ln w="28575">
            <a:noFill/>
            <a:headEnd/>
            <a:tailEnd/>
          </a:ln>
        </p:spPr>
        <p:style>
          <a:lnRef idx="2">
            <a:schemeClr val="dk1"/>
          </a:lnRef>
          <a:fillRef idx="1">
            <a:schemeClr val="lt1"/>
          </a:fillRef>
          <a:effectRef idx="0">
            <a:schemeClr val="dk1"/>
          </a:effectRef>
          <a:fontRef idx="minor">
            <a:schemeClr val="dk1"/>
          </a:fontRef>
        </p:style>
        <p:txBody>
          <a:bodyPr wrap="square">
            <a:prstTxWarp prst="textNoShape">
              <a:avLst/>
            </a:prstTxWarp>
            <a:spAutoFit/>
          </a:bodyPr>
          <a:lstStyle/>
          <a:p>
            <a:pPr eaLnBrk="1" hangingPunct="1">
              <a:spcBef>
                <a:spcPct val="50000"/>
              </a:spcBef>
            </a:pPr>
            <a:r>
              <a:rPr lang="en-US" sz="4400" b="1" dirty="0">
                <a:latin typeface="Arial" panose="020B0604020202020204" pitchFamily="34" charset="0"/>
                <a:cs typeface="Arial" panose="020B0604020202020204" pitchFamily="34" charset="0"/>
              </a:rPr>
              <a:t>Future Directions</a:t>
            </a:r>
          </a:p>
        </p:txBody>
      </p:sp>
      <p:sp>
        <p:nvSpPr>
          <p:cNvPr id="12" name="Rectangle: Rounded Corners 11">
            <a:extLst>
              <a:ext uri="{FF2B5EF4-FFF2-40B4-BE49-F238E27FC236}">
                <a16:creationId xmlns:a16="http://schemas.microsoft.com/office/drawing/2014/main" id="{6A74E8DD-4406-45CE-8941-387C06B2CEE6}"/>
              </a:ext>
            </a:extLst>
          </p:cNvPr>
          <p:cNvSpPr/>
          <p:nvPr/>
        </p:nvSpPr>
        <p:spPr>
          <a:xfrm>
            <a:off x="519341" y="4188143"/>
            <a:ext cx="13133176" cy="7170392"/>
          </a:xfrm>
          <a:prstGeom prst="roundRect">
            <a:avLst>
              <a:gd name="adj" fmla="val 10154"/>
            </a:avLst>
          </a:prstGeom>
          <a:solidFill>
            <a:srgbClr val="DBE5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Text Box 7"/>
          <p:cNvSpPr txBox="1">
            <a:spLocks noChangeArrowheads="1"/>
          </p:cNvSpPr>
          <p:nvPr/>
        </p:nvSpPr>
        <p:spPr bwMode="auto">
          <a:xfrm>
            <a:off x="5967387" y="11645979"/>
            <a:ext cx="3565525" cy="769419"/>
          </a:xfrm>
          <a:prstGeom prst="rect">
            <a:avLst/>
          </a:prstGeom>
          <a:noFill/>
          <a:ln w="28575">
            <a:noFill/>
            <a:headEnd/>
            <a:tailEnd/>
          </a:ln>
        </p:spPr>
        <p:style>
          <a:lnRef idx="2">
            <a:schemeClr val="dk1"/>
          </a:lnRef>
          <a:fillRef idx="1">
            <a:schemeClr val="lt1"/>
          </a:fillRef>
          <a:effectRef idx="0">
            <a:schemeClr val="dk1"/>
          </a:effectRef>
          <a:fontRef idx="minor">
            <a:schemeClr val="dk1"/>
          </a:fontRef>
        </p:style>
        <p:txBody>
          <a:bodyPr wrap="square" lIns="91419" tIns="45709" rIns="91419" bIns="45709">
            <a:prstTxWarp prst="textNoShape">
              <a:avLst/>
            </a:prstTxWarp>
            <a:spAutoFit/>
          </a:bodyPr>
          <a:lstStyle/>
          <a:p>
            <a:pPr>
              <a:spcBef>
                <a:spcPct val="50000"/>
              </a:spcBef>
            </a:pPr>
            <a:r>
              <a:rPr lang="en-US" sz="4400" b="1" dirty="0">
                <a:latin typeface="Arial" panose="020B0604020202020204" pitchFamily="34" charset="0"/>
                <a:cs typeface="Arial" panose="020B0604020202020204" pitchFamily="34" charset="0"/>
              </a:rPr>
              <a:t>Objectives</a:t>
            </a:r>
          </a:p>
        </p:txBody>
      </p:sp>
      <p:sp>
        <p:nvSpPr>
          <p:cNvPr id="2052" name="Rectangle: Rounded Corners 2051">
            <a:extLst>
              <a:ext uri="{FF2B5EF4-FFF2-40B4-BE49-F238E27FC236}">
                <a16:creationId xmlns:a16="http://schemas.microsoft.com/office/drawing/2014/main" id="{B9D30462-903D-49A5-9171-7B9FE430AED6}"/>
              </a:ext>
            </a:extLst>
          </p:cNvPr>
          <p:cNvSpPr/>
          <p:nvPr/>
        </p:nvSpPr>
        <p:spPr>
          <a:xfrm>
            <a:off x="27203400" y="26287122"/>
            <a:ext cx="12390760" cy="3665004"/>
          </a:xfrm>
          <a:prstGeom prst="roundRect">
            <a:avLst>
              <a:gd name="adj" fmla="val 12198"/>
            </a:avLst>
          </a:prstGeom>
          <a:solidFill>
            <a:srgbClr val="DBE5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1E39B527-3BFC-4303-96B7-9A6771DDBE1F}"/>
              </a:ext>
            </a:extLst>
          </p:cNvPr>
          <p:cNvSpPr/>
          <p:nvPr/>
        </p:nvSpPr>
        <p:spPr>
          <a:xfrm rot="16200000">
            <a:off x="8343530" y="27124001"/>
            <a:ext cx="3311161" cy="6523672"/>
          </a:xfrm>
          <a:prstGeom prst="rect">
            <a:avLst/>
          </a:prstGeom>
          <a:solidFill>
            <a:srgbClr val="E4E4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TextBox 2061">
            <a:extLst>
              <a:ext uri="{FF2B5EF4-FFF2-40B4-BE49-F238E27FC236}">
                <a16:creationId xmlns:a16="http://schemas.microsoft.com/office/drawing/2014/main" id="{54D6A320-5FE6-4AA2-A41F-BA7DFA45106C}"/>
              </a:ext>
            </a:extLst>
          </p:cNvPr>
          <p:cNvSpPr txBox="1"/>
          <p:nvPr/>
        </p:nvSpPr>
        <p:spPr>
          <a:xfrm>
            <a:off x="4603701" y="15544800"/>
            <a:ext cx="6292899" cy="584775"/>
          </a:xfrm>
          <a:prstGeom prst="rect">
            <a:avLst/>
          </a:prstGeom>
          <a:noFill/>
        </p:spPr>
        <p:txBody>
          <a:bodyPr wrap="square" rtlCol="0">
            <a:spAutoFit/>
          </a:bodyPr>
          <a:lstStyle/>
          <a:p>
            <a:endParaRPr lang="en-US" dirty="0"/>
          </a:p>
        </p:txBody>
      </p:sp>
      <p:sp>
        <p:nvSpPr>
          <p:cNvPr id="70" name="Text Box 7">
            <a:extLst>
              <a:ext uri="{FF2B5EF4-FFF2-40B4-BE49-F238E27FC236}">
                <a16:creationId xmlns:a16="http://schemas.microsoft.com/office/drawing/2014/main" id="{FCFE85D6-C40E-46FC-BD0B-BCF89FE7D928}"/>
              </a:ext>
            </a:extLst>
          </p:cNvPr>
          <p:cNvSpPr txBox="1">
            <a:spLocks noChangeArrowheads="1"/>
          </p:cNvSpPr>
          <p:nvPr/>
        </p:nvSpPr>
        <p:spPr bwMode="auto">
          <a:xfrm>
            <a:off x="5552877" y="15181471"/>
            <a:ext cx="3565525" cy="769419"/>
          </a:xfrm>
          <a:prstGeom prst="rect">
            <a:avLst/>
          </a:prstGeom>
          <a:noFill/>
          <a:ln w="28575">
            <a:noFill/>
            <a:headEnd/>
            <a:tailEnd/>
          </a:ln>
        </p:spPr>
        <p:style>
          <a:lnRef idx="2">
            <a:schemeClr val="dk1"/>
          </a:lnRef>
          <a:fillRef idx="1">
            <a:schemeClr val="lt1"/>
          </a:fillRef>
          <a:effectRef idx="0">
            <a:schemeClr val="dk1"/>
          </a:effectRef>
          <a:fontRef idx="minor">
            <a:schemeClr val="dk1"/>
          </a:fontRef>
        </p:style>
        <p:txBody>
          <a:bodyPr wrap="square" lIns="91419" tIns="45709" rIns="91419" bIns="45709">
            <a:prstTxWarp prst="textNoShape">
              <a:avLst/>
            </a:prstTxWarp>
            <a:spAutoFit/>
          </a:bodyPr>
          <a:lstStyle/>
          <a:p>
            <a:pPr>
              <a:spcBef>
                <a:spcPct val="50000"/>
              </a:spcBef>
            </a:pPr>
            <a:r>
              <a:rPr lang="en-US" sz="4400" b="1" dirty="0">
                <a:latin typeface="Arial" panose="020B0604020202020204" pitchFamily="34" charset="0"/>
                <a:cs typeface="Arial" panose="020B0604020202020204" pitchFamily="34" charset="0"/>
              </a:rPr>
              <a:t>Background</a:t>
            </a:r>
          </a:p>
        </p:txBody>
      </p:sp>
      <p:sp>
        <p:nvSpPr>
          <p:cNvPr id="76" name="Text Box 7">
            <a:extLst>
              <a:ext uri="{FF2B5EF4-FFF2-40B4-BE49-F238E27FC236}">
                <a16:creationId xmlns:a16="http://schemas.microsoft.com/office/drawing/2014/main" id="{A35C5B83-10F5-4428-8269-017E0E01C513}"/>
              </a:ext>
            </a:extLst>
          </p:cNvPr>
          <p:cNvSpPr txBox="1">
            <a:spLocks noChangeArrowheads="1"/>
          </p:cNvSpPr>
          <p:nvPr/>
        </p:nvSpPr>
        <p:spPr bwMode="auto">
          <a:xfrm>
            <a:off x="19354800" y="10483557"/>
            <a:ext cx="2445550" cy="769419"/>
          </a:xfrm>
          <a:prstGeom prst="rect">
            <a:avLst/>
          </a:prstGeom>
          <a:noFill/>
          <a:ln w="28575">
            <a:noFill/>
            <a:headEnd/>
            <a:tailEnd/>
          </a:ln>
        </p:spPr>
        <p:style>
          <a:lnRef idx="2">
            <a:schemeClr val="dk1"/>
          </a:lnRef>
          <a:fillRef idx="1">
            <a:schemeClr val="lt1"/>
          </a:fillRef>
          <a:effectRef idx="0">
            <a:schemeClr val="dk1"/>
          </a:effectRef>
          <a:fontRef idx="minor">
            <a:schemeClr val="dk1"/>
          </a:fontRef>
        </p:style>
        <p:txBody>
          <a:bodyPr wrap="square" lIns="91419" tIns="45709" rIns="91419" bIns="45709">
            <a:prstTxWarp prst="textNoShape">
              <a:avLst/>
            </a:prstTxWarp>
            <a:spAutoFit/>
          </a:bodyPr>
          <a:lstStyle/>
          <a:p>
            <a:pPr>
              <a:spcBef>
                <a:spcPct val="50000"/>
              </a:spcBef>
            </a:pPr>
            <a:r>
              <a:rPr lang="en-US" sz="4400" b="1" dirty="0">
                <a:latin typeface="Arial" panose="020B0604020202020204" pitchFamily="34" charset="0"/>
                <a:cs typeface="Arial" panose="020B0604020202020204" pitchFamily="34" charset="0"/>
              </a:rPr>
              <a:t>Results</a:t>
            </a:r>
          </a:p>
        </p:txBody>
      </p:sp>
      <p:pic>
        <p:nvPicPr>
          <p:cNvPr id="77" name="Google Shape;58;p13">
            <a:extLst>
              <a:ext uri="{FF2B5EF4-FFF2-40B4-BE49-F238E27FC236}">
                <a16:creationId xmlns:a16="http://schemas.microsoft.com/office/drawing/2014/main" id="{93F022C8-837B-4DBE-B962-83FF8342D2E2}"/>
              </a:ext>
            </a:extLst>
          </p:cNvPr>
          <p:cNvPicPr preferRelativeResize="0"/>
          <p:nvPr/>
        </p:nvPicPr>
        <p:blipFill>
          <a:blip r:embed="rId4">
            <a:alphaModFix/>
          </a:blip>
          <a:stretch>
            <a:fillRect/>
          </a:stretch>
        </p:blipFill>
        <p:spPr>
          <a:xfrm>
            <a:off x="586645" y="2168253"/>
            <a:ext cx="6248400" cy="1107973"/>
          </a:xfrm>
          <a:prstGeom prst="rect">
            <a:avLst/>
          </a:prstGeom>
          <a:noFill/>
          <a:ln>
            <a:noFill/>
          </a:ln>
        </p:spPr>
      </p:pic>
      <p:sp>
        <p:nvSpPr>
          <p:cNvPr id="78" name="Text Box 7">
            <a:extLst>
              <a:ext uri="{FF2B5EF4-FFF2-40B4-BE49-F238E27FC236}">
                <a16:creationId xmlns:a16="http://schemas.microsoft.com/office/drawing/2014/main" id="{E1CC0C8D-2718-4321-AA78-33A03375E539}"/>
              </a:ext>
            </a:extLst>
          </p:cNvPr>
          <p:cNvSpPr txBox="1">
            <a:spLocks noChangeArrowheads="1"/>
          </p:cNvSpPr>
          <p:nvPr/>
        </p:nvSpPr>
        <p:spPr bwMode="auto">
          <a:xfrm>
            <a:off x="6168579" y="4362416"/>
            <a:ext cx="3565525" cy="769419"/>
          </a:xfrm>
          <a:prstGeom prst="rect">
            <a:avLst/>
          </a:prstGeom>
          <a:noFill/>
          <a:ln w="28575">
            <a:noFill/>
            <a:headEnd/>
            <a:tailEnd/>
          </a:ln>
        </p:spPr>
        <p:style>
          <a:lnRef idx="2">
            <a:schemeClr val="dk1"/>
          </a:lnRef>
          <a:fillRef idx="1">
            <a:schemeClr val="lt1"/>
          </a:fillRef>
          <a:effectRef idx="0">
            <a:schemeClr val="dk1"/>
          </a:effectRef>
          <a:fontRef idx="minor">
            <a:schemeClr val="dk1"/>
          </a:fontRef>
        </p:style>
        <p:txBody>
          <a:bodyPr wrap="square" lIns="91419" tIns="45709" rIns="91419" bIns="45709">
            <a:prstTxWarp prst="textNoShape">
              <a:avLst/>
            </a:prstTxWarp>
            <a:spAutoFit/>
          </a:bodyPr>
          <a:lstStyle/>
          <a:p>
            <a:pPr>
              <a:spcBef>
                <a:spcPct val="50000"/>
              </a:spcBef>
            </a:pPr>
            <a:r>
              <a:rPr lang="en-US" sz="4400" b="1" dirty="0">
                <a:latin typeface="Arial" panose="020B0604020202020204" pitchFamily="34" charset="0"/>
                <a:cs typeface="Arial" panose="020B0604020202020204" pitchFamily="34" charset="0"/>
              </a:rPr>
              <a:t>Abstract</a:t>
            </a:r>
          </a:p>
        </p:txBody>
      </p:sp>
      <p:sp>
        <p:nvSpPr>
          <p:cNvPr id="2067" name="TextBox 2066">
            <a:extLst>
              <a:ext uri="{FF2B5EF4-FFF2-40B4-BE49-F238E27FC236}">
                <a16:creationId xmlns:a16="http://schemas.microsoft.com/office/drawing/2014/main" id="{D096DA3C-06BF-4AE6-93CE-E2E6A6813716}"/>
              </a:ext>
            </a:extLst>
          </p:cNvPr>
          <p:cNvSpPr txBox="1"/>
          <p:nvPr/>
        </p:nvSpPr>
        <p:spPr>
          <a:xfrm>
            <a:off x="983056" y="15686066"/>
            <a:ext cx="12811125" cy="3662541"/>
          </a:xfrm>
          <a:prstGeom prst="rect">
            <a:avLst/>
          </a:prstGeom>
          <a:noFill/>
        </p:spPr>
        <p:txBody>
          <a:bodyPr wrap="square" rtlCol="0">
            <a:spAutoFit/>
          </a:bodyPr>
          <a:lstStyle/>
          <a:p>
            <a:pPr>
              <a:lnSpc>
                <a:spcPct val="200000"/>
              </a:lnSpc>
            </a:pPr>
            <a:r>
              <a:rPr lang="en-US" sz="3600" b="1" i="1" dirty="0"/>
              <a:t>C. elegans</a:t>
            </a:r>
          </a:p>
          <a:p>
            <a:pPr marL="457200" indent="-457200">
              <a:buFont typeface="Arial" panose="020B0604020202020204" pitchFamily="34" charset="0"/>
              <a:buChar char="•"/>
            </a:pPr>
            <a:r>
              <a:rPr lang="en-US" dirty="0"/>
              <a:t>Eukaryotic free soil living nematode</a:t>
            </a:r>
          </a:p>
          <a:p>
            <a:pPr marL="457200" indent="-457200">
              <a:buFont typeface="Arial" panose="020B0604020202020204" pitchFamily="34" charset="0"/>
              <a:buChar char="•"/>
            </a:pPr>
            <a:r>
              <a:rPr lang="en-US" dirty="0"/>
              <a:t>Short life span (2-3 weeks)</a:t>
            </a:r>
          </a:p>
          <a:p>
            <a:pPr marL="457200" indent="-457200">
              <a:buFont typeface="Arial" panose="020B0604020202020204" pitchFamily="34" charset="0"/>
              <a:buChar char="•"/>
            </a:pPr>
            <a:r>
              <a:rPr lang="en-US" dirty="0"/>
              <a:t>Reaches adulthood in 5 days</a:t>
            </a:r>
          </a:p>
          <a:p>
            <a:pPr marL="457200" indent="-457200">
              <a:buFont typeface="Arial" panose="020B0604020202020204" pitchFamily="34" charset="0"/>
              <a:buChar char="•"/>
            </a:pPr>
            <a:r>
              <a:rPr lang="en-US" dirty="0"/>
              <a:t>~80% of genes have human homologues</a:t>
            </a:r>
          </a:p>
          <a:p>
            <a:pPr marL="457200" indent="-457200">
              <a:buFont typeface="Arial" panose="020B0604020202020204" pitchFamily="34" charset="0"/>
              <a:buChar char="•"/>
            </a:pPr>
            <a:endParaRPr lang="en-US" dirty="0"/>
          </a:p>
        </p:txBody>
      </p:sp>
      <p:sp>
        <p:nvSpPr>
          <p:cNvPr id="2068" name="TextBox 2067">
            <a:extLst>
              <a:ext uri="{FF2B5EF4-FFF2-40B4-BE49-F238E27FC236}">
                <a16:creationId xmlns:a16="http://schemas.microsoft.com/office/drawing/2014/main" id="{7FFB7E5A-D998-4A43-AE63-665EEAFB60E5}"/>
              </a:ext>
            </a:extLst>
          </p:cNvPr>
          <p:cNvSpPr txBox="1"/>
          <p:nvPr/>
        </p:nvSpPr>
        <p:spPr>
          <a:xfrm>
            <a:off x="4653022" y="18856512"/>
            <a:ext cx="8694533" cy="5139869"/>
          </a:xfrm>
          <a:prstGeom prst="rect">
            <a:avLst/>
          </a:prstGeom>
          <a:noFill/>
        </p:spPr>
        <p:txBody>
          <a:bodyPr wrap="square" rtlCol="0">
            <a:spAutoFit/>
          </a:bodyPr>
          <a:lstStyle/>
          <a:p>
            <a:pPr>
              <a:lnSpc>
                <a:spcPct val="200000"/>
              </a:lnSpc>
            </a:pPr>
            <a:r>
              <a:rPr lang="en-US" sz="3600" b="1" dirty="0"/>
              <a:t>Protein of Interest: CYB-2.1</a:t>
            </a:r>
          </a:p>
          <a:p>
            <a:pPr marL="571500" indent="-571500">
              <a:buFont typeface="Arial" panose="020B0604020202020204" pitchFamily="34" charset="0"/>
              <a:buChar char="•"/>
            </a:pPr>
            <a:r>
              <a:rPr lang="en-US" i="1" dirty="0"/>
              <a:t>C. elegans</a:t>
            </a:r>
            <a:r>
              <a:rPr lang="en-US" dirty="0"/>
              <a:t> has 4 cyclin B genes</a:t>
            </a:r>
            <a:r>
              <a:rPr lang="en-US" i="1" dirty="0"/>
              <a:t>: cyb-1, cyb-2.1, cyb-2.2, </a:t>
            </a:r>
            <a:r>
              <a:rPr lang="en-US" dirty="0"/>
              <a:t>and</a:t>
            </a:r>
            <a:r>
              <a:rPr lang="en-US" i="1" dirty="0"/>
              <a:t> cyb-3. </a:t>
            </a:r>
            <a:r>
              <a:rPr lang="en-US" dirty="0"/>
              <a:t>All partner with CDK1.</a:t>
            </a:r>
          </a:p>
          <a:p>
            <a:pPr marL="571500" indent="-571500">
              <a:buFont typeface="Arial" panose="020B0604020202020204" pitchFamily="34" charset="0"/>
              <a:buChar char="•"/>
            </a:pPr>
            <a:r>
              <a:rPr lang="en-US" dirty="0"/>
              <a:t>Function of </a:t>
            </a:r>
            <a:r>
              <a:rPr lang="en-US" i="1" dirty="0"/>
              <a:t>cyb-2.1</a:t>
            </a:r>
            <a:r>
              <a:rPr lang="en-US" dirty="0"/>
              <a:t> is still unknown</a:t>
            </a:r>
          </a:p>
          <a:p>
            <a:pPr marL="571500" indent="-571500">
              <a:buFont typeface="Arial" panose="020B0604020202020204" pitchFamily="34" charset="0"/>
              <a:buChar char="•"/>
            </a:pPr>
            <a:r>
              <a:rPr lang="en-US" i="1" dirty="0"/>
              <a:t>cyb-2.1 </a:t>
            </a:r>
            <a:r>
              <a:rPr lang="en-US" dirty="0"/>
              <a:t>is an ortholog of human </a:t>
            </a:r>
            <a:r>
              <a:rPr lang="en-US" i="1" dirty="0"/>
              <a:t>ccnb-1</a:t>
            </a:r>
            <a:r>
              <a:rPr lang="en-US" dirty="0"/>
              <a:t> and </a:t>
            </a:r>
            <a:r>
              <a:rPr lang="en-US" i="1" dirty="0"/>
              <a:t>ccnb-2</a:t>
            </a:r>
          </a:p>
          <a:p>
            <a:pPr marL="571500" indent="-571500">
              <a:buFont typeface="Arial" panose="020B0604020202020204" pitchFamily="34" charset="0"/>
              <a:buChar char="•"/>
            </a:pPr>
            <a:r>
              <a:rPr lang="en-US" dirty="0"/>
              <a:t>Cyclin B in complex with CDK1 initiate progression of the cell into M phase</a:t>
            </a:r>
          </a:p>
        </p:txBody>
      </p:sp>
      <p:pic>
        <p:nvPicPr>
          <p:cNvPr id="2070" name="Picture 2069">
            <a:extLst>
              <a:ext uri="{FF2B5EF4-FFF2-40B4-BE49-F238E27FC236}">
                <a16:creationId xmlns:a16="http://schemas.microsoft.com/office/drawing/2014/main" id="{AC7EE976-65CE-412D-8AB3-898CB4C0B714}"/>
              </a:ext>
            </a:extLst>
          </p:cNvPr>
          <p:cNvPicPr>
            <a:picLocks noChangeAspect="1"/>
          </p:cNvPicPr>
          <p:nvPr/>
        </p:nvPicPr>
        <p:blipFill rotWithShape="1">
          <a:blip r:embed="rId5"/>
          <a:srcRect l="8754" t="53872"/>
          <a:stretch/>
        </p:blipFill>
        <p:spPr>
          <a:xfrm>
            <a:off x="873054" y="19006839"/>
            <a:ext cx="3612904" cy="2579635"/>
          </a:xfrm>
          <a:prstGeom prst="rect">
            <a:avLst/>
          </a:prstGeom>
          <a:ln>
            <a:solidFill>
              <a:schemeClr val="tx1"/>
            </a:solidFill>
          </a:ln>
        </p:spPr>
      </p:pic>
      <p:pic>
        <p:nvPicPr>
          <p:cNvPr id="2073" name="Picture 2072">
            <a:extLst>
              <a:ext uri="{FF2B5EF4-FFF2-40B4-BE49-F238E27FC236}">
                <a16:creationId xmlns:a16="http://schemas.microsoft.com/office/drawing/2014/main" id="{C432A842-EE4C-47B7-A952-6A15342986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91805" y="16440570"/>
            <a:ext cx="49989" cy="37260"/>
          </a:xfrm>
          <a:prstGeom prst="rect">
            <a:avLst/>
          </a:prstGeom>
        </p:spPr>
      </p:pic>
      <p:pic>
        <p:nvPicPr>
          <p:cNvPr id="2075" name="Picture 2074">
            <a:extLst>
              <a:ext uri="{FF2B5EF4-FFF2-40B4-BE49-F238E27FC236}">
                <a16:creationId xmlns:a16="http://schemas.microsoft.com/office/drawing/2014/main" id="{510BAD8F-E234-48C4-B890-798A21A67A2C}"/>
              </a:ext>
            </a:extLst>
          </p:cNvPr>
          <p:cNvPicPr>
            <a:picLocks noChangeAspect="1"/>
          </p:cNvPicPr>
          <p:nvPr/>
        </p:nvPicPr>
        <p:blipFill rotWithShape="1">
          <a:blip r:embed="rId6">
            <a:extLst>
              <a:ext uri="{28A0092B-C50C-407E-A947-70E740481C1C}">
                <a14:useLocalDpi xmlns:a14="http://schemas.microsoft.com/office/drawing/2010/main" val="0"/>
              </a:ext>
            </a:extLst>
          </a:blip>
          <a:srcRect l="9834" t="5682" r="10315"/>
          <a:stretch/>
        </p:blipFill>
        <p:spPr>
          <a:xfrm>
            <a:off x="9629966" y="15943043"/>
            <a:ext cx="3505200" cy="3085949"/>
          </a:xfrm>
          <a:prstGeom prst="rect">
            <a:avLst/>
          </a:prstGeom>
          <a:ln>
            <a:solidFill>
              <a:schemeClr val="tx1"/>
            </a:solidFill>
          </a:ln>
        </p:spPr>
      </p:pic>
      <p:pic>
        <p:nvPicPr>
          <p:cNvPr id="2059" name="Picture 2058">
            <a:extLst>
              <a:ext uri="{FF2B5EF4-FFF2-40B4-BE49-F238E27FC236}">
                <a16:creationId xmlns:a16="http://schemas.microsoft.com/office/drawing/2014/main" id="{7105D545-B62B-45C9-A004-115B499AB3A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363" b="99743" l="10000" r="90000">
                        <a14:foregroundMark x1="50857" y1="97690" x2="38857" y2="70060"/>
                        <a14:foregroundMark x1="38857" y1="70060" x2="57143" y2="9324"/>
                        <a14:foregroundMark x1="57143" y1="9324" x2="62571" y2="4448"/>
                        <a14:foregroundMark x1="50857" y1="99743" x2="46571" y2="91959"/>
                        <a14:foregroundMark x1="53143" y1="98460" x2="57714" y2="71086"/>
                        <a14:foregroundMark x1="57714" y1="71086" x2="55714" y2="56801"/>
                        <a14:foregroundMark x1="55714" y1="56801" x2="63143" y2="14115"/>
                        <a14:foregroundMark x1="51429" y1="98460" x2="31429" y2="57143"/>
                        <a14:foregroundMark x1="31429" y1="57143" x2="38000" y2="30197"/>
                        <a14:foregroundMark x1="38000" y1="30197" x2="54000" y2="17793"/>
                        <a14:foregroundMark x1="54000" y1="17793" x2="56286" y2="8896"/>
                        <a14:foregroundMark x1="34571" y1="62019" x2="44857" y2="88965"/>
                        <a14:foregroundMark x1="44857" y1="88965" x2="33143" y2="73396"/>
                        <a14:foregroundMark x1="33143" y1="73396" x2="34000" y2="67750"/>
                        <a14:foregroundMark x1="53143" y1="96578" x2="56286" y2="83490"/>
                        <a14:foregroundMark x1="56286" y1="83490" x2="53714" y2="78871"/>
                        <a14:foregroundMark x1="50000" y1="99059" x2="32000" y2="86741"/>
                        <a14:foregroundMark x1="32000" y1="86741" x2="42571" y2="77844"/>
                        <a14:backgroundMark x1="18571" y1="95723" x2="16571" y2="67836"/>
                        <a14:backgroundMark x1="16571" y1="67836" x2="18571" y2="52267"/>
                        <a14:backgroundMark x1="18571" y1="52267" x2="16000" y2="35672"/>
                        <a14:backgroundMark x1="16000" y1="35672" x2="18571" y2="27288"/>
                      </a14:backgroundRemoval>
                    </a14:imgEffect>
                  </a14:imgLayer>
                </a14:imgProps>
              </a:ext>
              <a:ext uri="{28A0092B-C50C-407E-A947-70E740481C1C}">
                <a14:useLocalDpi xmlns:a14="http://schemas.microsoft.com/office/drawing/2010/main" val="0"/>
              </a:ext>
            </a:extLst>
          </a:blip>
          <a:srcRect t="3414"/>
          <a:stretch/>
        </p:blipFill>
        <p:spPr>
          <a:xfrm rot="5400000">
            <a:off x="10835020" y="27517494"/>
            <a:ext cx="1095092" cy="3532719"/>
          </a:xfrm>
          <a:prstGeom prst="rect">
            <a:avLst/>
          </a:prstGeom>
        </p:spPr>
      </p:pic>
      <p:pic>
        <p:nvPicPr>
          <p:cNvPr id="2078" name="Picture 2077">
            <a:extLst>
              <a:ext uri="{FF2B5EF4-FFF2-40B4-BE49-F238E27FC236}">
                <a16:creationId xmlns:a16="http://schemas.microsoft.com/office/drawing/2014/main" id="{0258EC2B-84C9-4BC9-870A-97141D7857B0}"/>
              </a:ext>
            </a:extLst>
          </p:cNvPr>
          <p:cNvPicPr>
            <a:picLocks noChangeAspect="1"/>
          </p:cNvPicPr>
          <p:nvPr/>
        </p:nvPicPr>
        <p:blipFill rotWithShape="1">
          <a:blip r:embed="rId9"/>
          <a:srcRect l="23750" t="46796" r="36984" b="38993"/>
          <a:stretch/>
        </p:blipFill>
        <p:spPr>
          <a:xfrm>
            <a:off x="9087880" y="29601757"/>
            <a:ext cx="4024258" cy="791133"/>
          </a:xfrm>
          <a:prstGeom prst="rect">
            <a:avLst/>
          </a:prstGeom>
        </p:spPr>
      </p:pic>
      <p:pic>
        <p:nvPicPr>
          <p:cNvPr id="34" name="Picture 33">
            <a:extLst>
              <a:ext uri="{FF2B5EF4-FFF2-40B4-BE49-F238E27FC236}">
                <a16:creationId xmlns:a16="http://schemas.microsoft.com/office/drawing/2014/main" id="{7D54D331-CF5E-4D61-AE53-82105EFA0CAC}"/>
              </a:ext>
            </a:extLst>
          </p:cNvPr>
          <p:cNvPicPr>
            <a:picLocks noChangeAspect="1"/>
          </p:cNvPicPr>
          <p:nvPr/>
        </p:nvPicPr>
        <p:blipFill rotWithShape="1">
          <a:blip r:embed="rId10"/>
          <a:srcRect l="35103" t="42547" r="31863" b="38993"/>
          <a:stretch/>
        </p:blipFill>
        <p:spPr>
          <a:xfrm rot="10800000">
            <a:off x="8843684" y="30322567"/>
            <a:ext cx="4268454" cy="1341716"/>
          </a:xfrm>
          <a:prstGeom prst="rect">
            <a:avLst/>
          </a:prstGeom>
        </p:spPr>
      </p:pic>
      <p:pic>
        <p:nvPicPr>
          <p:cNvPr id="2056" name="Picture 2055">
            <a:extLst>
              <a:ext uri="{FF2B5EF4-FFF2-40B4-BE49-F238E27FC236}">
                <a16:creationId xmlns:a16="http://schemas.microsoft.com/office/drawing/2014/main" id="{E4875B67-31AE-477D-8AA9-328CF32399F0}"/>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21389" b="86574" l="54375" r="63750">
                        <a14:foregroundMark x1="60104" y1="82315" x2="60104" y2="82315"/>
                        <a14:foregroundMark x1="60677" y1="85185" x2="60677" y2="85185"/>
                        <a14:foregroundMark x1="60260" y1="28519" x2="60260" y2="28519"/>
                        <a14:foregroundMark x1="60313" y1="28611" x2="60052" y2="21481"/>
                        <a14:foregroundMark x1="60417" y1="85093" x2="57760" y2="60000"/>
                        <a14:foregroundMark x1="57760" y1="60000" x2="59479" y2="30926"/>
                        <a14:foregroundMark x1="59479" y1="30926" x2="58333" y2="42593"/>
                        <a14:foregroundMark x1="60729" y1="85370" x2="59531" y2="49444"/>
                        <a14:foregroundMark x1="59531" y1="49444" x2="60469" y2="28148"/>
                        <a14:foregroundMark x1="59635" y1="51574" x2="60677" y2="29907"/>
                        <a14:foregroundMark x1="60625" y1="85926" x2="57552" y2="60463"/>
                        <a14:foregroundMark x1="57552" y1="60463" x2="58906" y2="33889"/>
                        <a14:foregroundMark x1="58906" y1="33889" x2="60469" y2="25648"/>
                        <a14:foregroundMark x1="60469" y1="25648" x2="58750" y2="35741"/>
                        <a14:foregroundMark x1="58750" y1="35741" x2="58698" y2="44167"/>
                        <a14:foregroundMark x1="58698" y1="44167" x2="60625" y2="30463"/>
                        <a14:foregroundMark x1="60833" y1="86296" x2="60260" y2="68889"/>
                        <a14:foregroundMark x1="60260" y1="68889" x2="60260" y2="68333"/>
                        <a14:foregroundMark x1="60417" y1="85833" x2="57813" y2="69537"/>
                        <a14:foregroundMark x1="57813" y1="69537" x2="57448" y2="57593"/>
                        <a14:foregroundMark x1="60885" y1="86019" x2="59167" y2="78056"/>
                        <a14:foregroundMark x1="59167" y1="78056" x2="59062" y2="75926"/>
                        <a14:foregroundMark x1="61042" y1="85741" x2="59635" y2="56574"/>
                        <a14:foregroundMark x1="60625" y1="86204" x2="58958" y2="78426"/>
                        <a14:foregroundMark x1="58958" y1="78426" x2="58854" y2="74259"/>
                        <a14:foregroundMark x1="57552" y1="57778" x2="57135" y2="49259"/>
                        <a14:foregroundMark x1="57135" y1="49259" x2="57865" y2="41019"/>
                        <a14:foregroundMark x1="57865" y1="41019" x2="59375" y2="36574"/>
                        <a14:foregroundMark x1="59948" y1="48056" x2="60729" y2="30185"/>
                        <a14:foregroundMark x1="60729" y1="30185" x2="60573" y2="30833"/>
                        <a14:foregroundMark x1="60625" y1="86574" x2="59844" y2="82315"/>
                        <a14:foregroundMark x1="59531" y1="65926" x2="59167" y2="58981"/>
                        <a14:foregroundMark x1="60365" y1="85926" x2="59427" y2="79537"/>
                        <a14:foregroundMark x1="60313" y1="85833" x2="59635" y2="78981"/>
                        <a14:foregroundMark x1="60260" y1="85556" x2="59062" y2="79537"/>
                      </a14:backgroundRemoval>
                    </a14:imgEffect>
                  </a14:imgLayer>
                </a14:imgProps>
              </a:ext>
            </a:extLst>
          </a:blip>
          <a:srcRect l="55870" t="19591" r="37528" b="12582"/>
          <a:stretch/>
        </p:blipFill>
        <p:spPr>
          <a:xfrm rot="5400000">
            <a:off x="10501033" y="29307959"/>
            <a:ext cx="791133" cy="4572000"/>
          </a:xfrm>
          <a:prstGeom prst="rect">
            <a:avLst/>
          </a:prstGeom>
        </p:spPr>
      </p:pic>
      <p:sp>
        <p:nvSpPr>
          <p:cNvPr id="40" name="TextBox 39">
            <a:extLst>
              <a:ext uri="{FF2B5EF4-FFF2-40B4-BE49-F238E27FC236}">
                <a16:creationId xmlns:a16="http://schemas.microsoft.com/office/drawing/2014/main" id="{7C082646-C03A-4196-A0BD-CEED0D1D67D9}"/>
              </a:ext>
            </a:extLst>
          </p:cNvPr>
          <p:cNvSpPr txBox="1"/>
          <p:nvPr/>
        </p:nvSpPr>
        <p:spPr>
          <a:xfrm>
            <a:off x="931273" y="5203474"/>
            <a:ext cx="12435927" cy="6063198"/>
          </a:xfrm>
          <a:prstGeom prst="rect">
            <a:avLst/>
          </a:prstGeom>
          <a:noFill/>
        </p:spPr>
        <p:txBody>
          <a:bodyPr wrap="square" rtlCol="0">
            <a:spAutoFit/>
          </a:bodyPr>
          <a:lstStyle/>
          <a:p>
            <a:r>
              <a:rPr lang="en-US" sz="2400" dirty="0"/>
              <a:t>	</a:t>
            </a:r>
            <a:r>
              <a:rPr lang="en-US" sz="2800" dirty="0"/>
              <a:t>The regulation of cell divisions is an essential process that contributes to the normal growth and division as well as the prevention of tumor formation. The decision to enter mitosis is mediated by a network of proteins which effect the cyclin B–Cdk1</a:t>
            </a:r>
            <a:r>
              <a:rPr lang="en-US" sz="2800" i="1" dirty="0"/>
              <a:t> </a:t>
            </a:r>
            <a:r>
              <a:rPr lang="en-US" sz="2800" dirty="0"/>
              <a:t>complex. After noticing a potential increase in length of </a:t>
            </a:r>
            <a:r>
              <a:rPr lang="en-US" sz="2800" i="1" dirty="0"/>
              <a:t>fbf-2;cyb-2.1(h)</a:t>
            </a:r>
            <a:r>
              <a:rPr lang="en-US" sz="2800" dirty="0"/>
              <a:t> worms, we started to investigate the relationship between abnormal somatic cell proliferation and hyperactive </a:t>
            </a:r>
            <a:r>
              <a:rPr lang="en-US" sz="2800" i="1" dirty="0"/>
              <a:t>cyb-2.1</a:t>
            </a:r>
            <a:r>
              <a:rPr lang="en-US" sz="2800" dirty="0"/>
              <a:t>. </a:t>
            </a:r>
          </a:p>
          <a:p>
            <a:r>
              <a:rPr lang="en-US" sz="2800" dirty="0"/>
              <a:t>	Similar findings in research on</a:t>
            </a:r>
            <a:r>
              <a:rPr lang="en-US" sz="2800" i="1" dirty="0"/>
              <a:t> C. elegans</a:t>
            </a:r>
            <a:r>
              <a:rPr lang="en-US" sz="2800" dirty="0"/>
              <a:t> transcription factor, </a:t>
            </a:r>
            <a:r>
              <a:rPr lang="en-US" sz="2800" i="1" dirty="0"/>
              <a:t>rnt-1, </a:t>
            </a:r>
            <a:r>
              <a:rPr lang="en-US" sz="2800" dirty="0"/>
              <a:t>(Nimmo, Antebi, and Woolard 2005), lead to our hypothesis that over-production of CYB-2.</a:t>
            </a:r>
            <a:r>
              <a:rPr lang="en-US" sz="2800" i="1" dirty="0"/>
              <a:t>1</a:t>
            </a:r>
            <a:r>
              <a:rPr lang="en-US" sz="2800" dirty="0"/>
              <a:t> could increase the rate of cell entry into mitosis leading to extra cell divisions and cell hyperplasia (unregulated cell proliferation). This hypothesis will be tested on multiple strains including a negative control wild-type </a:t>
            </a:r>
            <a:r>
              <a:rPr lang="en-US" sz="2800" i="1" dirty="0"/>
              <a:t>N2</a:t>
            </a:r>
            <a:r>
              <a:rPr lang="en-US" sz="2800" dirty="0"/>
              <a:t> worms, </a:t>
            </a:r>
            <a:r>
              <a:rPr lang="en-US" sz="2800" i="1" dirty="0"/>
              <a:t>cyb-2.1(h)</a:t>
            </a:r>
            <a:r>
              <a:rPr lang="en-US" sz="2800" dirty="0"/>
              <a:t>, </a:t>
            </a:r>
            <a:r>
              <a:rPr lang="en-US" sz="2800" i="1" dirty="0"/>
              <a:t>fbf-2;cyb-2.1(wild type)</a:t>
            </a:r>
            <a:r>
              <a:rPr lang="en-US" sz="2800" dirty="0"/>
              <a:t> worms, and</a:t>
            </a:r>
            <a:r>
              <a:rPr lang="en-US" sz="2800" i="1" dirty="0"/>
              <a:t> fbf-2;cyb-2.1(h)</a:t>
            </a:r>
            <a:r>
              <a:rPr lang="en-US" sz="2800" dirty="0"/>
              <a:t> worms. </a:t>
            </a:r>
            <a:br>
              <a:rPr lang="en-US" sz="2800" dirty="0"/>
            </a:br>
            <a:endParaRPr lang="en-US" sz="2400" dirty="0"/>
          </a:p>
        </p:txBody>
      </p:sp>
      <p:sp>
        <p:nvSpPr>
          <p:cNvPr id="41" name="TextBox 40">
            <a:extLst>
              <a:ext uri="{FF2B5EF4-FFF2-40B4-BE49-F238E27FC236}">
                <a16:creationId xmlns:a16="http://schemas.microsoft.com/office/drawing/2014/main" id="{C4234266-232F-4BF4-9885-04C10EE0A2A6}"/>
              </a:ext>
            </a:extLst>
          </p:cNvPr>
          <p:cNvSpPr txBox="1"/>
          <p:nvPr/>
        </p:nvSpPr>
        <p:spPr>
          <a:xfrm>
            <a:off x="14093067" y="4932504"/>
            <a:ext cx="12692896" cy="4832092"/>
          </a:xfrm>
          <a:prstGeom prst="rect">
            <a:avLst/>
          </a:prstGeom>
          <a:noFill/>
        </p:spPr>
        <p:txBody>
          <a:bodyPr wrap="square" rtlCol="0">
            <a:spAutoFit/>
          </a:bodyPr>
          <a:lstStyle/>
          <a:p>
            <a:r>
              <a:rPr lang="en-US" sz="2800" dirty="0"/>
              <a:t>Day 0     		Worm strains are synchronized to the same developmental 			stage via bleaching Incubated overnight at 20˚C </a:t>
            </a:r>
          </a:p>
          <a:p>
            <a:pPr marL="514350" indent="-514350">
              <a:buFont typeface="+mj-lt"/>
              <a:buAutoNum type="arabicPeriod"/>
            </a:pPr>
            <a:endParaRPr lang="en-US" sz="2800" dirty="0"/>
          </a:p>
          <a:p>
            <a:r>
              <a:rPr lang="en-US" sz="2800" dirty="0"/>
              <a:t>Day 1		Hatched larvae were plated on agarose food plates and kept </a:t>
            </a:r>
          </a:p>
          <a:p>
            <a:r>
              <a:rPr lang="en-US" sz="2800" dirty="0"/>
              <a:t>			at 15˚C </a:t>
            </a:r>
          </a:p>
          <a:p>
            <a:endParaRPr lang="en-US" sz="2800" dirty="0"/>
          </a:p>
          <a:p>
            <a:r>
              <a:rPr lang="en-US" sz="2800" dirty="0"/>
              <a:t>Day 1-8		10 worms per strain were imaged using </a:t>
            </a:r>
            <a:r>
              <a:rPr lang="en-US" sz="2800" i="1" dirty="0"/>
              <a:t>Leica </a:t>
            </a:r>
            <a:r>
              <a:rPr lang="en-US" sz="2800" dirty="0"/>
              <a:t>microscope </a:t>
            </a:r>
          </a:p>
          <a:p>
            <a:r>
              <a:rPr lang="en-US" sz="2800" dirty="0"/>
              <a:t>			daily for 9 days</a:t>
            </a:r>
          </a:p>
          <a:p>
            <a:r>
              <a:rPr lang="en-US" sz="2800" dirty="0"/>
              <a:t>			</a:t>
            </a:r>
          </a:p>
          <a:p>
            <a:r>
              <a:rPr lang="en-US" sz="2800" dirty="0"/>
              <a:t>			The length of each worm was measured using LAS X 				software. </a:t>
            </a:r>
          </a:p>
        </p:txBody>
      </p:sp>
      <p:sp>
        <p:nvSpPr>
          <p:cNvPr id="44" name="TextBox 43">
            <a:extLst>
              <a:ext uri="{FF2B5EF4-FFF2-40B4-BE49-F238E27FC236}">
                <a16:creationId xmlns:a16="http://schemas.microsoft.com/office/drawing/2014/main" id="{12732794-8979-48AF-BCF7-770CC6E22DFC}"/>
              </a:ext>
            </a:extLst>
          </p:cNvPr>
          <p:cNvSpPr txBox="1"/>
          <p:nvPr/>
        </p:nvSpPr>
        <p:spPr>
          <a:xfrm>
            <a:off x="6705793" y="28730256"/>
            <a:ext cx="2301262" cy="3493264"/>
          </a:xfrm>
          <a:prstGeom prst="rect">
            <a:avLst/>
          </a:prstGeom>
          <a:noFill/>
        </p:spPr>
        <p:txBody>
          <a:bodyPr wrap="square" rtlCol="0">
            <a:spAutoFit/>
          </a:bodyPr>
          <a:lstStyle/>
          <a:p>
            <a:pPr algn="ctr">
              <a:lnSpc>
                <a:spcPct val="150000"/>
              </a:lnSpc>
            </a:pPr>
            <a:r>
              <a:rPr lang="en-US" sz="1800" i="1" dirty="0"/>
              <a:t>a) N2</a:t>
            </a:r>
          </a:p>
          <a:p>
            <a:pPr algn="ctr">
              <a:lnSpc>
                <a:spcPct val="150000"/>
              </a:lnSpc>
            </a:pPr>
            <a:endParaRPr lang="en-US" sz="1800" i="1" dirty="0"/>
          </a:p>
          <a:p>
            <a:pPr algn="ctr">
              <a:lnSpc>
                <a:spcPct val="150000"/>
              </a:lnSpc>
            </a:pPr>
            <a:r>
              <a:rPr lang="en-US" sz="1800" i="1" dirty="0"/>
              <a:t>b) cyb2.1(h)</a:t>
            </a:r>
          </a:p>
          <a:p>
            <a:pPr algn="ctr">
              <a:lnSpc>
                <a:spcPct val="150000"/>
              </a:lnSpc>
            </a:pPr>
            <a:endParaRPr lang="en-US" sz="1800" i="1" dirty="0"/>
          </a:p>
          <a:p>
            <a:pPr algn="ctr">
              <a:lnSpc>
                <a:spcPct val="150000"/>
              </a:lnSpc>
            </a:pPr>
            <a:r>
              <a:rPr lang="en-US" sz="1800" i="1" dirty="0"/>
              <a:t>c)fbf-2;cyb-2.1(</a:t>
            </a:r>
            <a:r>
              <a:rPr lang="en-US" sz="1800" i="1" dirty="0" err="1"/>
              <a:t>wt</a:t>
            </a:r>
            <a:r>
              <a:rPr lang="en-US" sz="1800" i="1" dirty="0"/>
              <a:t>)</a:t>
            </a:r>
          </a:p>
          <a:p>
            <a:pPr algn="ctr">
              <a:lnSpc>
                <a:spcPct val="150000"/>
              </a:lnSpc>
            </a:pPr>
            <a:endParaRPr lang="en-US" sz="1800" i="1" dirty="0"/>
          </a:p>
          <a:p>
            <a:pPr algn="ctr">
              <a:lnSpc>
                <a:spcPct val="150000"/>
              </a:lnSpc>
            </a:pPr>
            <a:r>
              <a:rPr lang="en-US" sz="1800" i="1" dirty="0"/>
              <a:t>d) fbf-2;cyb-2.1(h)</a:t>
            </a:r>
          </a:p>
          <a:p>
            <a:endParaRPr lang="en-US" sz="2800" dirty="0"/>
          </a:p>
        </p:txBody>
      </p:sp>
      <p:pic>
        <p:nvPicPr>
          <p:cNvPr id="60" name="Graphic 59" descr="Microscope">
            <a:extLst>
              <a:ext uri="{FF2B5EF4-FFF2-40B4-BE49-F238E27FC236}">
                <a16:creationId xmlns:a16="http://schemas.microsoft.com/office/drawing/2014/main" id="{2A6FBDCB-93C5-4FBE-87A4-D9CD1A300B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682587" y="7440809"/>
            <a:ext cx="914400" cy="914400"/>
          </a:xfrm>
          <a:prstGeom prst="rect">
            <a:avLst/>
          </a:prstGeom>
        </p:spPr>
      </p:pic>
      <p:pic>
        <p:nvPicPr>
          <p:cNvPr id="62" name="Graphic 61" descr="Test tubes">
            <a:extLst>
              <a:ext uri="{FF2B5EF4-FFF2-40B4-BE49-F238E27FC236}">
                <a16:creationId xmlns:a16="http://schemas.microsoft.com/office/drawing/2014/main" id="{A4874202-9B58-4AA3-9962-5A18465BA24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5544800" y="4877986"/>
            <a:ext cx="914400" cy="914400"/>
          </a:xfrm>
          <a:prstGeom prst="rect">
            <a:avLst/>
          </a:prstGeom>
        </p:spPr>
      </p:pic>
      <p:pic>
        <p:nvPicPr>
          <p:cNvPr id="64" name="Graphic 63" descr="Plate">
            <a:extLst>
              <a:ext uri="{FF2B5EF4-FFF2-40B4-BE49-F238E27FC236}">
                <a16:creationId xmlns:a16="http://schemas.microsoft.com/office/drawing/2014/main" id="{C53E9D5C-9C6D-4A46-BA9D-CD7263CE2D5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5649732" y="6136931"/>
            <a:ext cx="914400" cy="914400"/>
          </a:xfrm>
          <a:prstGeom prst="rect">
            <a:avLst/>
          </a:prstGeom>
        </p:spPr>
      </p:pic>
      <p:pic>
        <p:nvPicPr>
          <p:cNvPr id="67" name="Graphic 66" descr="Ruler">
            <a:extLst>
              <a:ext uri="{FF2B5EF4-FFF2-40B4-BE49-F238E27FC236}">
                <a16:creationId xmlns:a16="http://schemas.microsoft.com/office/drawing/2014/main" id="{819A7E17-51C1-4A65-84B2-6CDD6B40C3F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5682587" y="8682927"/>
            <a:ext cx="914400" cy="914400"/>
          </a:xfrm>
          <a:prstGeom prst="rect">
            <a:avLst/>
          </a:prstGeom>
        </p:spPr>
      </p:pic>
      <p:sp>
        <p:nvSpPr>
          <p:cNvPr id="79" name="TextBox 78">
            <a:extLst>
              <a:ext uri="{FF2B5EF4-FFF2-40B4-BE49-F238E27FC236}">
                <a16:creationId xmlns:a16="http://schemas.microsoft.com/office/drawing/2014/main" id="{656A6682-65D2-45F0-B348-A3E7F4D6623D}"/>
              </a:ext>
            </a:extLst>
          </p:cNvPr>
          <p:cNvSpPr txBox="1"/>
          <p:nvPr/>
        </p:nvSpPr>
        <p:spPr>
          <a:xfrm>
            <a:off x="772478" y="12422601"/>
            <a:ext cx="12682753" cy="2062103"/>
          </a:xfrm>
          <a:prstGeom prst="rect">
            <a:avLst/>
          </a:prstGeom>
          <a:noFill/>
        </p:spPr>
        <p:txBody>
          <a:bodyPr wrap="square" rtlCol="0">
            <a:spAutoFit/>
          </a:bodyPr>
          <a:lstStyle/>
          <a:p>
            <a:pPr marL="457200" indent="-457200">
              <a:buFont typeface="Arial" panose="020B0604020202020204" pitchFamily="34" charset="0"/>
              <a:buChar char="•"/>
            </a:pPr>
            <a:r>
              <a:rPr lang="en-US" dirty="0"/>
              <a:t>To investigate any correlation between overproduction of CYB-2.1 and length in </a:t>
            </a:r>
            <a:r>
              <a:rPr lang="en-US" i="1" dirty="0"/>
              <a:t>C. elegans</a:t>
            </a:r>
          </a:p>
          <a:p>
            <a:pPr marL="457200" indent="-457200">
              <a:buFont typeface="Arial" panose="020B0604020202020204" pitchFamily="34" charset="0"/>
              <a:buChar char="•"/>
            </a:pPr>
            <a:r>
              <a:rPr lang="en-US" dirty="0"/>
              <a:t>To examine if </a:t>
            </a:r>
            <a:r>
              <a:rPr lang="en-US" i="1" dirty="0"/>
              <a:t>cyb-2.1</a:t>
            </a:r>
            <a:r>
              <a:rPr lang="en-US" dirty="0"/>
              <a:t> plays a crucial role </a:t>
            </a:r>
            <a:r>
              <a:rPr lang="en-US" i="1" dirty="0"/>
              <a:t>by itself </a:t>
            </a:r>
            <a:r>
              <a:rPr lang="en-US" dirty="0"/>
              <a:t>in cell hyperplasia</a:t>
            </a:r>
          </a:p>
        </p:txBody>
      </p:sp>
      <p:sp>
        <p:nvSpPr>
          <p:cNvPr id="80" name="TextBox 79">
            <a:extLst>
              <a:ext uri="{FF2B5EF4-FFF2-40B4-BE49-F238E27FC236}">
                <a16:creationId xmlns:a16="http://schemas.microsoft.com/office/drawing/2014/main" id="{B954865F-4F60-4F6A-B5B5-35597F605C31}"/>
              </a:ext>
            </a:extLst>
          </p:cNvPr>
          <p:cNvSpPr txBox="1"/>
          <p:nvPr/>
        </p:nvSpPr>
        <p:spPr>
          <a:xfrm>
            <a:off x="692685" y="23020558"/>
            <a:ext cx="12660285" cy="6370975"/>
          </a:xfrm>
          <a:prstGeom prst="rect">
            <a:avLst/>
          </a:prstGeom>
          <a:noFill/>
        </p:spPr>
        <p:txBody>
          <a:bodyPr wrap="square" rtlCol="0">
            <a:spAutoFit/>
          </a:bodyPr>
          <a:lstStyle/>
          <a:p>
            <a:pPr>
              <a:lnSpc>
                <a:spcPct val="200000"/>
              </a:lnSpc>
            </a:pPr>
            <a:r>
              <a:rPr lang="en-US" sz="3600" b="1" dirty="0"/>
              <a:t>Worm Strains</a:t>
            </a:r>
          </a:p>
          <a:p>
            <a:r>
              <a:rPr lang="en-US" sz="2800" b="1" i="1" dirty="0"/>
              <a:t>N2</a:t>
            </a:r>
          </a:p>
          <a:p>
            <a:pPr marL="912813" lvl="1" indent="-457200">
              <a:buFont typeface="Arial" panose="020B0604020202020204" pitchFamily="34" charset="0"/>
              <a:buChar char="•"/>
            </a:pPr>
            <a:r>
              <a:rPr lang="en-US" sz="2800" dirty="0"/>
              <a:t>Unmutated wild-type C. elegans strain</a:t>
            </a:r>
          </a:p>
          <a:p>
            <a:r>
              <a:rPr lang="en-US" sz="2800" b="1" i="1" dirty="0"/>
              <a:t>fbf-2;cyb-2.1(h)</a:t>
            </a:r>
          </a:p>
          <a:p>
            <a:pPr marL="912813" lvl="1" indent="-457200">
              <a:buFont typeface="Arial" panose="020B0604020202020204" pitchFamily="34" charset="0"/>
              <a:buChar char="•"/>
            </a:pPr>
            <a:r>
              <a:rPr lang="en-US" sz="2800" dirty="0"/>
              <a:t>C. elegans strain first identified by Xiaobo Wang to exhibit increased length </a:t>
            </a:r>
          </a:p>
          <a:p>
            <a:pPr marL="912813" lvl="1" indent="-457200">
              <a:buFont typeface="Arial" panose="020B0604020202020204" pitchFamily="34" charset="0"/>
              <a:buChar char="•"/>
            </a:pPr>
            <a:r>
              <a:rPr lang="en-US" sz="2800" dirty="0"/>
              <a:t>Mutation to </a:t>
            </a:r>
            <a:r>
              <a:rPr lang="en-US" sz="2800" i="1" dirty="0"/>
              <a:t>fbf-2</a:t>
            </a:r>
            <a:r>
              <a:rPr lang="en-US" sz="2800" dirty="0"/>
              <a:t> as well as overexpression of </a:t>
            </a:r>
            <a:r>
              <a:rPr lang="en-US" sz="2800" i="1" dirty="0"/>
              <a:t>cyb-2.1</a:t>
            </a:r>
          </a:p>
          <a:p>
            <a:pPr marL="912813" lvl="1" indent="-457200">
              <a:buFont typeface="Arial" panose="020B0604020202020204" pitchFamily="34" charset="0"/>
              <a:buChar char="•"/>
            </a:pPr>
            <a:r>
              <a:rPr lang="en-US" sz="2800" dirty="0"/>
              <a:t>(h stands for hyperactivity)</a:t>
            </a:r>
          </a:p>
          <a:p>
            <a:r>
              <a:rPr lang="en-US" sz="2800" b="1" i="1" dirty="0"/>
              <a:t>fbf-2;cyb-2.1(</a:t>
            </a:r>
            <a:r>
              <a:rPr lang="en-US" sz="2800" b="1" i="1" dirty="0" err="1"/>
              <a:t>wt</a:t>
            </a:r>
            <a:r>
              <a:rPr lang="en-US" sz="2800" b="1" i="1" dirty="0"/>
              <a:t>)</a:t>
            </a:r>
          </a:p>
          <a:p>
            <a:pPr marL="912813" lvl="1" indent="-457200">
              <a:buFont typeface="Arial" panose="020B0604020202020204" pitchFamily="34" charset="0"/>
              <a:buChar char="•"/>
            </a:pPr>
            <a:r>
              <a:rPr lang="en-US" sz="2800" dirty="0"/>
              <a:t>Identical </a:t>
            </a:r>
            <a:r>
              <a:rPr lang="en-US" sz="2800" i="1" dirty="0"/>
              <a:t>fbf-2</a:t>
            </a:r>
            <a:r>
              <a:rPr lang="en-US" sz="2800" dirty="0"/>
              <a:t> mutation with wild-type (normal) c</a:t>
            </a:r>
            <a:r>
              <a:rPr lang="en-US" sz="2800" i="1" dirty="0"/>
              <a:t>yb-2.1</a:t>
            </a:r>
            <a:r>
              <a:rPr lang="en-US" sz="2800" dirty="0"/>
              <a:t> expression</a:t>
            </a:r>
          </a:p>
          <a:p>
            <a:pPr marL="912813" lvl="1" indent="-457200">
              <a:buFont typeface="Arial" panose="020B0604020202020204" pitchFamily="34" charset="0"/>
              <a:buChar char="•"/>
            </a:pPr>
            <a:r>
              <a:rPr lang="en-US" sz="2800" dirty="0"/>
              <a:t>Used to test whether </a:t>
            </a:r>
            <a:r>
              <a:rPr lang="en-US" sz="2800" i="1" dirty="0"/>
              <a:t>fbf-2</a:t>
            </a:r>
            <a:r>
              <a:rPr lang="en-US" sz="2800" dirty="0"/>
              <a:t> mutation causes similar increase in length</a:t>
            </a:r>
          </a:p>
          <a:p>
            <a:pPr marL="912813" lvl="1" indent="-457200">
              <a:buFont typeface="Arial" panose="020B0604020202020204" pitchFamily="34" charset="0"/>
              <a:buChar char="•"/>
            </a:pPr>
            <a:endParaRPr lang="en-US" sz="2800" dirty="0"/>
          </a:p>
          <a:p>
            <a:pPr lvl="1" indent="0"/>
            <a:endParaRPr lang="en-US" sz="2800" dirty="0"/>
          </a:p>
        </p:txBody>
      </p:sp>
      <p:sp>
        <p:nvSpPr>
          <p:cNvPr id="81" name="TextBox 80">
            <a:extLst>
              <a:ext uri="{FF2B5EF4-FFF2-40B4-BE49-F238E27FC236}">
                <a16:creationId xmlns:a16="http://schemas.microsoft.com/office/drawing/2014/main" id="{92292143-78D3-4E92-941B-6454380F82AD}"/>
              </a:ext>
            </a:extLst>
          </p:cNvPr>
          <p:cNvSpPr txBox="1"/>
          <p:nvPr/>
        </p:nvSpPr>
        <p:spPr>
          <a:xfrm>
            <a:off x="788668" y="31116905"/>
            <a:ext cx="5878144" cy="954107"/>
          </a:xfrm>
          <a:prstGeom prst="rect">
            <a:avLst/>
          </a:prstGeom>
          <a:noFill/>
        </p:spPr>
        <p:txBody>
          <a:bodyPr wrap="square" rtlCol="0">
            <a:spAutoFit/>
          </a:bodyPr>
          <a:lstStyle/>
          <a:p>
            <a:r>
              <a:rPr lang="en-US" sz="2000" b="1" dirty="0"/>
              <a:t>Figure 2. </a:t>
            </a:r>
            <a:r>
              <a:rPr lang="en-US" sz="1800" dirty="0"/>
              <a:t>Length comparison of worms strains (day 6). a) negative control. b) ~0.01% increase. c )~19% increased</a:t>
            </a:r>
            <a:r>
              <a:rPr lang="en-US" sz="1800" i="1" dirty="0"/>
              <a:t>) d)~</a:t>
            </a:r>
            <a:r>
              <a:rPr lang="en-US" sz="1800" dirty="0"/>
              <a:t>24% increase.</a:t>
            </a:r>
            <a:endParaRPr lang="en-US" sz="2000" dirty="0"/>
          </a:p>
        </p:txBody>
      </p:sp>
      <p:sp>
        <p:nvSpPr>
          <p:cNvPr id="86" name="TextBox 85">
            <a:extLst>
              <a:ext uri="{FF2B5EF4-FFF2-40B4-BE49-F238E27FC236}">
                <a16:creationId xmlns:a16="http://schemas.microsoft.com/office/drawing/2014/main" id="{94AD1B95-2D62-4C65-9493-D089BF89C13A}"/>
              </a:ext>
            </a:extLst>
          </p:cNvPr>
          <p:cNvSpPr txBox="1"/>
          <p:nvPr/>
        </p:nvSpPr>
        <p:spPr>
          <a:xfrm>
            <a:off x="27548128" y="20106256"/>
            <a:ext cx="11650236" cy="5693866"/>
          </a:xfrm>
          <a:prstGeom prst="rect">
            <a:avLst/>
          </a:prstGeom>
          <a:noFill/>
        </p:spPr>
        <p:txBody>
          <a:bodyPr wrap="square" rtlCol="0">
            <a:spAutoFit/>
          </a:bodyPr>
          <a:lstStyle/>
          <a:p>
            <a:pPr marL="514350" indent="-514350">
              <a:buAutoNum type="arabicParenR"/>
            </a:pPr>
            <a:r>
              <a:rPr lang="en-US" sz="2800" dirty="0"/>
              <a:t>For future research, we will continue to investigate the role of </a:t>
            </a:r>
            <a:r>
              <a:rPr lang="en-US" sz="2800" i="1" dirty="0"/>
              <a:t>cyb-2.1 </a:t>
            </a:r>
            <a:r>
              <a:rPr lang="en-US" sz="2800" dirty="0"/>
              <a:t>and </a:t>
            </a:r>
            <a:r>
              <a:rPr lang="en-US" sz="2800" i="1" dirty="0"/>
              <a:t>fbf-2 on </a:t>
            </a:r>
            <a:r>
              <a:rPr lang="en-US" sz="2800" dirty="0"/>
              <a:t>cell proliferation and its effect on C. elegans length. </a:t>
            </a:r>
          </a:p>
          <a:p>
            <a:pPr marL="514350" indent="-514350">
              <a:buAutoNum type="arabicParenR"/>
            </a:pPr>
            <a:r>
              <a:rPr lang="en-US" sz="2800" dirty="0"/>
              <a:t>The first step is to compare the length of a </a:t>
            </a:r>
            <a:r>
              <a:rPr lang="en-US" sz="2800" i="1" dirty="0"/>
              <a:t>fbf-2</a:t>
            </a:r>
            <a:r>
              <a:rPr lang="en-US" sz="2800" dirty="0"/>
              <a:t> mutant to the other strains previously tested to understand its role and interaction.</a:t>
            </a:r>
          </a:p>
          <a:p>
            <a:pPr marL="514350" indent="-514350">
              <a:buAutoNum type="arabicParenR"/>
            </a:pPr>
            <a:r>
              <a:rPr lang="en-US" sz="2800" dirty="0"/>
              <a:t>Research on </a:t>
            </a:r>
            <a:r>
              <a:rPr lang="en-US" sz="2800" i="1" dirty="0"/>
              <a:t>rnt-1, </a:t>
            </a:r>
            <a:r>
              <a:rPr lang="en-US" sz="2800" dirty="0"/>
              <a:t>(Nimmo 2005), looked at the altered proliferation of lateral hypodermal seam cells that contribute to development of the worm longitudinally. We hope to explore if </a:t>
            </a:r>
            <a:r>
              <a:rPr lang="en-US" sz="2800" i="1" dirty="0"/>
              <a:t>cyb-2.1 </a:t>
            </a:r>
            <a:r>
              <a:rPr lang="en-US" sz="2800" dirty="0"/>
              <a:t>and</a:t>
            </a:r>
            <a:r>
              <a:rPr lang="en-US" sz="2800" i="1" dirty="0"/>
              <a:t> fbf-2’s </a:t>
            </a:r>
            <a:r>
              <a:rPr lang="en-US" sz="2800" dirty="0"/>
              <a:t>increase the number of seam cells which could cause the observed length increase.</a:t>
            </a:r>
          </a:p>
          <a:p>
            <a:pPr marL="514350" indent="-514350">
              <a:buAutoNum type="arabicParenR"/>
            </a:pPr>
            <a:r>
              <a:rPr lang="en-US" sz="2800" dirty="0"/>
              <a:t>Several other identified proteins have been implicated as potential length regulators. We will expand research to include these and study their interaction with </a:t>
            </a:r>
            <a:r>
              <a:rPr lang="en-US" sz="2800" i="1" dirty="0"/>
              <a:t>fbf-2 </a:t>
            </a:r>
            <a:r>
              <a:rPr lang="en-US" sz="2800" dirty="0"/>
              <a:t>and</a:t>
            </a:r>
            <a:r>
              <a:rPr lang="en-US" sz="2800" i="1" dirty="0"/>
              <a:t> cyb-2.1</a:t>
            </a:r>
            <a:r>
              <a:rPr lang="en-US" sz="2800" dirty="0"/>
              <a:t> as well as their effects on worm length.</a:t>
            </a:r>
          </a:p>
        </p:txBody>
      </p:sp>
      <p:sp>
        <p:nvSpPr>
          <p:cNvPr id="87" name="TextBox 86">
            <a:extLst>
              <a:ext uri="{FF2B5EF4-FFF2-40B4-BE49-F238E27FC236}">
                <a16:creationId xmlns:a16="http://schemas.microsoft.com/office/drawing/2014/main" id="{CE548482-5CDE-4B3B-8DC5-47D3D462D9C8}"/>
              </a:ext>
            </a:extLst>
          </p:cNvPr>
          <p:cNvSpPr txBox="1"/>
          <p:nvPr/>
        </p:nvSpPr>
        <p:spPr>
          <a:xfrm>
            <a:off x="27078678" y="5061467"/>
            <a:ext cx="12408705" cy="6494085"/>
          </a:xfrm>
          <a:prstGeom prst="rect">
            <a:avLst/>
          </a:prstGeom>
          <a:noFill/>
        </p:spPr>
        <p:txBody>
          <a:bodyPr wrap="square" rtlCol="0">
            <a:spAutoFit/>
          </a:bodyPr>
          <a:lstStyle/>
          <a:p>
            <a:pPr marL="455630" lvl="1" indent="0">
              <a:spcBef>
                <a:spcPts val="1920"/>
              </a:spcBef>
            </a:pPr>
            <a:r>
              <a:rPr lang="en-US" dirty="0"/>
              <a:t>	Our hypothesis that over-production of CYB-2.</a:t>
            </a:r>
            <a:r>
              <a:rPr lang="en-US" i="1" dirty="0"/>
              <a:t>1</a:t>
            </a:r>
            <a:r>
              <a:rPr lang="en-US" dirty="0"/>
              <a:t> could increase the rate of cell entry into mitosis leading to extra cell divisions and cell hyperplasia was supported by the data but leaves much more to investigate. The ~24% increased length of </a:t>
            </a:r>
            <a:r>
              <a:rPr lang="en-US" i="1" dirty="0"/>
              <a:t>fbf-2;cyb-2.1(h) </a:t>
            </a:r>
            <a:r>
              <a:rPr lang="en-US" dirty="0"/>
              <a:t>versus ~18% in the </a:t>
            </a:r>
            <a:r>
              <a:rPr lang="en-US" i="1" dirty="0"/>
              <a:t>fbf-2;cyb-2.1(</a:t>
            </a:r>
            <a:r>
              <a:rPr lang="en-US" i="1" dirty="0" err="1"/>
              <a:t>wt</a:t>
            </a:r>
            <a:r>
              <a:rPr lang="en-US" i="1" dirty="0"/>
              <a:t>) </a:t>
            </a:r>
            <a:r>
              <a:rPr lang="en-US" dirty="0"/>
              <a:t>does indicate that overproduction of CYB-2.1 leads to a greater length difference. However, </a:t>
            </a:r>
            <a:r>
              <a:rPr lang="en-US" i="1" dirty="0"/>
              <a:t>fbf-2;cyb-2.1(</a:t>
            </a:r>
            <a:r>
              <a:rPr lang="en-US" i="1" dirty="0" err="1"/>
              <a:t>wt</a:t>
            </a:r>
            <a:r>
              <a:rPr lang="en-US" i="1" dirty="0"/>
              <a:t>) </a:t>
            </a:r>
            <a:r>
              <a:rPr lang="en-US" dirty="0"/>
              <a:t>still did increase in length significantly leading to the possibility that </a:t>
            </a:r>
            <a:r>
              <a:rPr lang="en-US" i="1" dirty="0"/>
              <a:t>fbf-2</a:t>
            </a:r>
            <a:r>
              <a:rPr lang="en-US" dirty="0"/>
              <a:t> plays a potentially more notable role than </a:t>
            </a:r>
            <a:r>
              <a:rPr lang="en-US" i="1" dirty="0"/>
              <a:t>cyb-2.1</a:t>
            </a:r>
            <a:r>
              <a:rPr lang="en-US" dirty="0"/>
              <a:t>. However, the most telling data is that the length of </a:t>
            </a:r>
            <a:r>
              <a:rPr lang="en-US" i="1" dirty="0"/>
              <a:t>cyb-2.1(h)</a:t>
            </a:r>
            <a:r>
              <a:rPr lang="en-US" dirty="0"/>
              <a:t> mutants is almost greater than the </a:t>
            </a:r>
            <a:r>
              <a:rPr lang="en-US" i="1" dirty="0"/>
              <a:t>fbf-2;cyb-2.1(h) </a:t>
            </a:r>
            <a:r>
              <a:rPr lang="en-US" dirty="0"/>
              <a:t>during its larval stage. This indicates CYB2.1 does indeed plays an important role by itself in cell proliferation and the growth of the worm.</a:t>
            </a:r>
          </a:p>
        </p:txBody>
      </p:sp>
      <p:sp>
        <p:nvSpPr>
          <p:cNvPr id="123" name="Text Box 7">
            <a:extLst>
              <a:ext uri="{FF2B5EF4-FFF2-40B4-BE49-F238E27FC236}">
                <a16:creationId xmlns:a16="http://schemas.microsoft.com/office/drawing/2014/main" id="{942B8DAF-7DD7-4BA9-8E20-133F34ADFDB3}"/>
              </a:ext>
            </a:extLst>
          </p:cNvPr>
          <p:cNvSpPr txBox="1">
            <a:spLocks noChangeArrowheads="1"/>
          </p:cNvSpPr>
          <p:nvPr/>
        </p:nvSpPr>
        <p:spPr bwMode="auto">
          <a:xfrm>
            <a:off x="29870400" y="12197544"/>
            <a:ext cx="7467600" cy="769419"/>
          </a:xfrm>
          <a:prstGeom prst="rect">
            <a:avLst/>
          </a:prstGeom>
          <a:noFill/>
          <a:ln w="28575">
            <a:noFill/>
            <a:headEnd/>
            <a:tailEnd/>
          </a:ln>
        </p:spPr>
        <p:style>
          <a:lnRef idx="2">
            <a:schemeClr val="dk1"/>
          </a:lnRef>
          <a:fillRef idx="1">
            <a:schemeClr val="lt1"/>
          </a:fillRef>
          <a:effectRef idx="0">
            <a:schemeClr val="dk1"/>
          </a:effectRef>
          <a:fontRef idx="minor">
            <a:schemeClr val="dk1"/>
          </a:fontRef>
        </p:style>
        <p:txBody>
          <a:bodyPr wrap="square" lIns="91419" tIns="45709" rIns="91419" bIns="45709">
            <a:prstTxWarp prst="textNoShape">
              <a:avLst/>
            </a:prstTxWarp>
            <a:spAutoFit/>
          </a:bodyPr>
          <a:lstStyle/>
          <a:p>
            <a:pPr>
              <a:spcBef>
                <a:spcPct val="50000"/>
              </a:spcBef>
            </a:pPr>
            <a:r>
              <a:rPr lang="en-US" sz="4400" b="1" dirty="0">
                <a:latin typeface="Arial" panose="020B0604020202020204" pitchFamily="34" charset="0"/>
                <a:cs typeface="Arial" panose="020B0604020202020204" pitchFamily="34" charset="0"/>
              </a:rPr>
              <a:t>Significance of Research</a:t>
            </a:r>
          </a:p>
        </p:txBody>
      </p:sp>
      <p:sp>
        <p:nvSpPr>
          <p:cNvPr id="90" name="TextBox 89">
            <a:extLst>
              <a:ext uri="{FF2B5EF4-FFF2-40B4-BE49-F238E27FC236}">
                <a16:creationId xmlns:a16="http://schemas.microsoft.com/office/drawing/2014/main" id="{489640A1-A6DF-4EAC-9F20-02DFD3A9AFF1}"/>
              </a:ext>
            </a:extLst>
          </p:cNvPr>
          <p:cNvSpPr txBox="1"/>
          <p:nvPr/>
        </p:nvSpPr>
        <p:spPr>
          <a:xfrm>
            <a:off x="27535909" y="27549614"/>
            <a:ext cx="11650236" cy="584775"/>
          </a:xfrm>
          <a:prstGeom prst="rect">
            <a:avLst/>
          </a:prstGeom>
          <a:noFill/>
        </p:spPr>
        <p:txBody>
          <a:bodyPr wrap="square" rtlCol="0">
            <a:spAutoFit/>
          </a:bodyPr>
          <a:lstStyle/>
          <a:p>
            <a:endParaRPr lang="en-US" dirty="0"/>
          </a:p>
        </p:txBody>
      </p:sp>
      <p:sp>
        <p:nvSpPr>
          <p:cNvPr id="91" name="TextBox 90">
            <a:extLst>
              <a:ext uri="{FF2B5EF4-FFF2-40B4-BE49-F238E27FC236}">
                <a16:creationId xmlns:a16="http://schemas.microsoft.com/office/drawing/2014/main" id="{896EFD15-A0AA-43FC-B530-64F3D53A6C72}"/>
              </a:ext>
            </a:extLst>
          </p:cNvPr>
          <p:cNvSpPr txBox="1"/>
          <p:nvPr/>
        </p:nvSpPr>
        <p:spPr>
          <a:xfrm>
            <a:off x="31921012" y="26544642"/>
            <a:ext cx="2971801" cy="707886"/>
          </a:xfrm>
          <a:prstGeom prst="rect">
            <a:avLst/>
          </a:prstGeom>
          <a:noFill/>
        </p:spPr>
        <p:txBody>
          <a:bodyPr wrap="square" rtlCol="0">
            <a:spAutoFit/>
          </a:bodyPr>
          <a:lstStyle/>
          <a:p>
            <a:r>
              <a:rPr lang="en-US" sz="4000" b="1" dirty="0"/>
              <a:t>References</a:t>
            </a:r>
          </a:p>
        </p:txBody>
      </p:sp>
      <p:sp>
        <p:nvSpPr>
          <p:cNvPr id="92" name="TextBox 91">
            <a:extLst>
              <a:ext uri="{FF2B5EF4-FFF2-40B4-BE49-F238E27FC236}">
                <a16:creationId xmlns:a16="http://schemas.microsoft.com/office/drawing/2014/main" id="{DD0B3171-3C8B-4DBF-A098-9FA711CE794D}"/>
              </a:ext>
            </a:extLst>
          </p:cNvPr>
          <p:cNvSpPr txBox="1"/>
          <p:nvPr/>
        </p:nvSpPr>
        <p:spPr>
          <a:xfrm>
            <a:off x="31094988" y="30330978"/>
            <a:ext cx="4724400" cy="707886"/>
          </a:xfrm>
          <a:prstGeom prst="rect">
            <a:avLst/>
          </a:prstGeom>
          <a:noFill/>
        </p:spPr>
        <p:txBody>
          <a:bodyPr wrap="square" rtlCol="0">
            <a:spAutoFit/>
          </a:bodyPr>
          <a:lstStyle/>
          <a:p>
            <a:r>
              <a:rPr lang="en-US" sz="4000" b="1" dirty="0"/>
              <a:t>Acknowledgments</a:t>
            </a:r>
          </a:p>
        </p:txBody>
      </p:sp>
      <p:sp>
        <p:nvSpPr>
          <p:cNvPr id="93" name="TextBox 92">
            <a:extLst>
              <a:ext uri="{FF2B5EF4-FFF2-40B4-BE49-F238E27FC236}">
                <a16:creationId xmlns:a16="http://schemas.microsoft.com/office/drawing/2014/main" id="{A7FA625F-905A-4833-B60E-8D5F6BBEBF6E}"/>
              </a:ext>
            </a:extLst>
          </p:cNvPr>
          <p:cNvSpPr txBox="1"/>
          <p:nvPr/>
        </p:nvSpPr>
        <p:spPr>
          <a:xfrm>
            <a:off x="27548128" y="27252528"/>
            <a:ext cx="11650236" cy="2585323"/>
          </a:xfrm>
          <a:prstGeom prst="rect">
            <a:avLst/>
          </a:prstGeom>
          <a:noFill/>
        </p:spPr>
        <p:txBody>
          <a:bodyPr wrap="square" rtlCol="0">
            <a:spAutoFit/>
          </a:bodyPr>
          <a:lstStyle/>
          <a:p>
            <a:r>
              <a:rPr lang="en-US" sz="1800" dirty="0"/>
              <a:t>Rachael Nimmo, Adam Antebi, Alison </a:t>
            </a:r>
            <a:r>
              <a:rPr lang="en-US" sz="1800" dirty="0" err="1"/>
              <a:t>Woollard</a:t>
            </a:r>
            <a:r>
              <a:rPr lang="en-US" sz="1800" dirty="0"/>
              <a:t>. </a:t>
            </a:r>
            <a:r>
              <a:rPr lang="en-US" sz="1800" i="1" dirty="0"/>
              <a:t>mab-2</a:t>
            </a:r>
            <a:r>
              <a:rPr lang="en-US" sz="1800" dirty="0"/>
              <a:t> encodes RNT-1, a </a:t>
            </a:r>
            <a:r>
              <a:rPr lang="en-US" sz="1800" i="1" dirty="0"/>
              <a:t>C. elegans</a:t>
            </a:r>
            <a:r>
              <a:rPr lang="en-US" sz="1800" dirty="0"/>
              <a:t> </a:t>
            </a:r>
            <a:r>
              <a:rPr lang="en-US" sz="1800" dirty="0" err="1"/>
              <a:t>Runx</a:t>
            </a:r>
            <a:r>
              <a:rPr lang="en-US" sz="1800" dirty="0"/>
              <a:t> homologue essential for controlling cell proliferation in a stem cell-like developmental lineage. Development 2005 132: 5043-5054; </a:t>
            </a:r>
            <a:r>
              <a:rPr lang="en-US" sz="1800" dirty="0" err="1"/>
              <a:t>doi</a:t>
            </a:r>
            <a:r>
              <a:rPr lang="en-US" sz="1800" dirty="0"/>
              <a:t>: 10.1242/dev.02102 </a:t>
            </a:r>
          </a:p>
          <a:p>
            <a:endParaRPr lang="en-US" sz="1800" dirty="0"/>
          </a:p>
          <a:p>
            <a:r>
              <a:rPr lang="en-US" sz="1800" dirty="0"/>
              <a:t>Herndon, L.A., </a:t>
            </a:r>
            <a:r>
              <a:rPr lang="en-US" sz="1800" dirty="0" err="1"/>
              <a:t>Wolkow</a:t>
            </a:r>
            <a:r>
              <a:rPr lang="en-US" sz="1800" dirty="0"/>
              <a:t>, C.A., Driscoll, M. and Hall, D.H. 2018. Introduction to Aging in </a:t>
            </a:r>
            <a:r>
              <a:rPr lang="en-US" sz="1800" i="1" dirty="0"/>
              <a:t>C. elegans</a:t>
            </a:r>
            <a:r>
              <a:rPr lang="en-US" sz="1800" dirty="0"/>
              <a:t>. In</a:t>
            </a:r>
            <a:r>
              <a:rPr lang="en-US" sz="1800" i="1" dirty="0"/>
              <a:t> </a:t>
            </a:r>
            <a:r>
              <a:rPr lang="en-US" sz="1800" i="1" dirty="0" err="1"/>
              <a:t>WormAtlas</a:t>
            </a:r>
            <a:r>
              <a:rPr lang="en-US" sz="1800" dirty="0"/>
              <a:t>.</a:t>
            </a:r>
            <a:br>
              <a:rPr lang="en-US" sz="1800" dirty="0"/>
            </a:br>
            <a:r>
              <a:rPr lang="en-US" sz="1800" dirty="0"/>
              <a:t>Edited for the web by Laura A. Herndon. Last revision: December 1, 2018.</a:t>
            </a:r>
          </a:p>
          <a:p>
            <a:endParaRPr lang="en-US" sz="1800" dirty="0"/>
          </a:p>
          <a:p>
            <a:r>
              <a:rPr lang="en-US" sz="1800" i="1" dirty="0"/>
              <a:t>C. elegans worms</a:t>
            </a:r>
            <a:r>
              <a:rPr lang="en-US" sz="1800" dirty="0"/>
              <a:t>. Image ;credits PROZEISS Microscopy / Flickr.</a:t>
            </a:r>
          </a:p>
          <a:p>
            <a:endParaRPr lang="en-US" sz="1800" dirty="0"/>
          </a:p>
        </p:txBody>
      </p:sp>
      <p:sp>
        <p:nvSpPr>
          <p:cNvPr id="95" name="TextBox 94">
            <a:extLst>
              <a:ext uri="{FF2B5EF4-FFF2-40B4-BE49-F238E27FC236}">
                <a16:creationId xmlns:a16="http://schemas.microsoft.com/office/drawing/2014/main" id="{613B924C-2E42-486E-9FE0-9C16FEBD90C3}"/>
              </a:ext>
            </a:extLst>
          </p:cNvPr>
          <p:cNvSpPr txBox="1"/>
          <p:nvPr/>
        </p:nvSpPr>
        <p:spPr>
          <a:xfrm>
            <a:off x="27493626" y="12970847"/>
            <a:ext cx="11783291" cy="5509200"/>
          </a:xfrm>
          <a:prstGeom prst="rect">
            <a:avLst/>
          </a:prstGeom>
          <a:noFill/>
        </p:spPr>
        <p:txBody>
          <a:bodyPr wrap="square" rtlCol="0">
            <a:spAutoFit/>
          </a:bodyPr>
          <a:lstStyle/>
          <a:p>
            <a:r>
              <a:rPr lang="en-US" dirty="0"/>
              <a:t>	Our finding, that excessive CYB-2.1 can cause such drastic hyperplasia, is important when considering the potential involvement in human diseases. Cancer is characterized by abnormal increase in  the rate of cell proliferation which is implied by the length increase of our mutant worms. If human orthologs to </a:t>
            </a:r>
            <a:r>
              <a:rPr lang="en-US" i="1" dirty="0"/>
              <a:t>cyb-2.1</a:t>
            </a:r>
            <a:r>
              <a:rPr lang="en-US" dirty="0"/>
              <a:t> are dysregulated, as shown in this study, tumorigenesis could potentially be observed. It is important to identify proteins which can contribute to cancer formation as modern medicine shifts </a:t>
            </a:r>
          </a:p>
          <a:p>
            <a:r>
              <a:rPr lang="en-US" dirty="0"/>
              <a:t>towards personalized </a:t>
            </a:r>
          </a:p>
          <a:p>
            <a:r>
              <a:rPr lang="en-US" dirty="0"/>
              <a:t>gene therapy. </a:t>
            </a:r>
          </a:p>
        </p:txBody>
      </p:sp>
      <p:sp>
        <p:nvSpPr>
          <p:cNvPr id="96" name="TextBox 95">
            <a:extLst>
              <a:ext uri="{FF2B5EF4-FFF2-40B4-BE49-F238E27FC236}">
                <a16:creationId xmlns:a16="http://schemas.microsoft.com/office/drawing/2014/main" id="{89641AF6-CE5F-40BA-B339-C2F199A89F4F}"/>
              </a:ext>
            </a:extLst>
          </p:cNvPr>
          <p:cNvSpPr txBox="1"/>
          <p:nvPr/>
        </p:nvSpPr>
        <p:spPr>
          <a:xfrm>
            <a:off x="756789" y="21720590"/>
            <a:ext cx="3846912" cy="1569660"/>
          </a:xfrm>
          <a:prstGeom prst="rect">
            <a:avLst/>
          </a:prstGeom>
          <a:noFill/>
        </p:spPr>
        <p:txBody>
          <a:bodyPr wrap="square" rtlCol="0">
            <a:spAutoFit/>
          </a:bodyPr>
          <a:lstStyle/>
          <a:p>
            <a:r>
              <a:rPr lang="en-US" sz="2400" b="1" dirty="0"/>
              <a:t>Figure 1</a:t>
            </a:r>
            <a:r>
              <a:rPr lang="en-US" sz="2400" dirty="0"/>
              <a:t>. Illustration of the cell cycle and the different cyclin/CDK complexes (including cyb-2.1</a:t>
            </a:r>
          </a:p>
        </p:txBody>
      </p:sp>
      <p:sp>
        <p:nvSpPr>
          <p:cNvPr id="99" name="TextBox 98">
            <a:extLst>
              <a:ext uri="{FF2B5EF4-FFF2-40B4-BE49-F238E27FC236}">
                <a16:creationId xmlns:a16="http://schemas.microsoft.com/office/drawing/2014/main" id="{806ADE25-9723-47C8-9254-C09BA2DCBDB7}"/>
              </a:ext>
            </a:extLst>
          </p:cNvPr>
          <p:cNvSpPr txBox="1"/>
          <p:nvPr/>
        </p:nvSpPr>
        <p:spPr>
          <a:xfrm>
            <a:off x="14102475" y="29347189"/>
            <a:ext cx="3176576" cy="2246769"/>
          </a:xfrm>
          <a:prstGeom prst="rect">
            <a:avLst/>
          </a:prstGeom>
          <a:noFill/>
        </p:spPr>
        <p:txBody>
          <a:bodyPr wrap="square" rtlCol="0">
            <a:spAutoFit/>
          </a:bodyPr>
          <a:lstStyle/>
          <a:p>
            <a:r>
              <a:rPr lang="en-US" sz="2800" b="1" dirty="0"/>
              <a:t>Figure 5 (Right). </a:t>
            </a:r>
            <a:r>
              <a:rPr lang="en-US" sz="2800" dirty="0"/>
              <a:t>Length comparison of </a:t>
            </a:r>
          </a:p>
          <a:p>
            <a:r>
              <a:rPr lang="en-US" sz="2800" dirty="0"/>
              <a:t>fbf-2;cyb-2.1(h) and </a:t>
            </a:r>
            <a:r>
              <a:rPr lang="en-US" sz="2800" i="1" dirty="0"/>
              <a:t>cyb2.1(h).</a:t>
            </a:r>
            <a:r>
              <a:rPr lang="en-US" sz="2800" b="1" dirty="0"/>
              <a:t> </a:t>
            </a:r>
            <a:endParaRPr lang="en-US" sz="2800" dirty="0"/>
          </a:p>
        </p:txBody>
      </p:sp>
      <p:sp>
        <p:nvSpPr>
          <p:cNvPr id="100" name="TextBox 99">
            <a:extLst>
              <a:ext uri="{FF2B5EF4-FFF2-40B4-BE49-F238E27FC236}">
                <a16:creationId xmlns:a16="http://schemas.microsoft.com/office/drawing/2014/main" id="{18B0A31A-0F87-4B3C-8A7E-AF39C6A7EEDA}"/>
              </a:ext>
            </a:extLst>
          </p:cNvPr>
          <p:cNvSpPr txBox="1"/>
          <p:nvPr/>
        </p:nvSpPr>
        <p:spPr>
          <a:xfrm>
            <a:off x="14093067" y="25525356"/>
            <a:ext cx="3176576" cy="3108543"/>
          </a:xfrm>
          <a:prstGeom prst="rect">
            <a:avLst/>
          </a:prstGeom>
          <a:noFill/>
        </p:spPr>
        <p:txBody>
          <a:bodyPr wrap="square" rtlCol="0">
            <a:spAutoFit/>
          </a:bodyPr>
          <a:lstStyle/>
          <a:p>
            <a:r>
              <a:rPr lang="en-US" sz="2800" b="1" dirty="0"/>
              <a:t>Figure 4 (Above). </a:t>
            </a:r>
          </a:p>
          <a:p>
            <a:r>
              <a:rPr lang="en-US" sz="2800" dirty="0"/>
              <a:t>RNAi Length Comparison. </a:t>
            </a:r>
            <a:r>
              <a:rPr lang="en-US" sz="2800" b="1" dirty="0"/>
              <a:t>9.93</a:t>
            </a:r>
            <a:r>
              <a:rPr lang="en-US" sz="2800" dirty="0"/>
              <a:t> (negative control), </a:t>
            </a:r>
            <a:r>
              <a:rPr lang="en-US" sz="2800" b="1" dirty="0"/>
              <a:t>cyb-2.1</a:t>
            </a:r>
            <a:r>
              <a:rPr lang="en-US" sz="2800" dirty="0"/>
              <a:t> (RNAi suppression of CYB-2.1). </a:t>
            </a:r>
          </a:p>
        </p:txBody>
      </p:sp>
      <p:sp>
        <p:nvSpPr>
          <p:cNvPr id="101" name="TextBox 100">
            <a:extLst>
              <a:ext uri="{FF2B5EF4-FFF2-40B4-BE49-F238E27FC236}">
                <a16:creationId xmlns:a16="http://schemas.microsoft.com/office/drawing/2014/main" id="{B1227234-E3B9-4A91-9217-09672F675806}"/>
              </a:ext>
            </a:extLst>
          </p:cNvPr>
          <p:cNvSpPr txBox="1"/>
          <p:nvPr/>
        </p:nvSpPr>
        <p:spPr>
          <a:xfrm>
            <a:off x="14120134" y="18139749"/>
            <a:ext cx="13427994" cy="461665"/>
          </a:xfrm>
          <a:prstGeom prst="rect">
            <a:avLst/>
          </a:prstGeom>
          <a:noFill/>
        </p:spPr>
        <p:txBody>
          <a:bodyPr wrap="square" rtlCol="0">
            <a:spAutoFit/>
          </a:bodyPr>
          <a:lstStyle/>
          <a:p>
            <a:r>
              <a:rPr lang="en-US" sz="2400" b="1" dirty="0"/>
              <a:t>Figure 3 (Above)</a:t>
            </a:r>
            <a:r>
              <a:rPr lang="en-US" sz="2400" dirty="0"/>
              <a:t>. Length comparison of </a:t>
            </a:r>
            <a:r>
              <a:rPr lang="en-US" sz="2400" i="1" dirty="0"/>
              <a:t>N2</a:t>
            </a:r>
            <a:r>
              <a:rPr lang="en-US" sz="2400" dirty="0"/>
              <a:t> control, </a:t>
            </a:r>
            <a:r>
              <a:rPr lang="en-US" sz="2400" i="1" dirty="0"/>
              <a:t>fbf-2;cyb-2.1 (</a:t>
            </a:r>
            <a:r>
              <a:rPr lang="en-US" sz="2400" i="1" dirty="0" err="1"/>
              <a:t>wt</a:t>
            </a:r>
            <a:r>
              <a:rPr lang="en-US" sz="2400" i="1" dirty="0"/>
              <a:t>), </a:t>
            </a:r>
            <a:r>
              <a:rPr lang="en-US" sz="2400" dirty="0"/>
              <a:t>and</a:t>
            </a:r>
            <a:r>
              <a:rPr lang="en-US" sz="2400" i="1" dirty="0"/>
              <a:t> fbf-2;cyb-2.1(h)</a:t>
            </a:r>
          </a:p>
        </p:txBody>
      </p:sp>
      <p:pic>
        <p:nvPicPr>
          <p:cNvPr id="103" name="Picture 102">
            <a:extLst>
              <a:ext uri="{FF2B5EF4-FFF2-40B4-BE49-F238E27FC236}">
                <a16:creationId xmlns:a16="http://schemas.microsoft.com/office/drawing/2014/main" id="{884DC430-D44D-4D4D-B89C-78D8537978F2}"/>
              </a:ext>
            </a:extLst>
          </p:cNvPr>
          <p:cNvPicPr>
            <a:picLocks noChangeAspect="1"/>
          </p:cNvPicPr>
          <p:nvPr/>
        </p:nvPicPr>
        <p:blipFill rotWithShape="1">
          <a:blip r:embed="rId21">
            <a:extLst>
              <a:ext uri="{28A0092B-C50C-407E-A947-70E740481C1C}">
                <a14:useLocalDpi xmlns:a14="http://schemas.microsoft.com/office/drawing/2010/main" val="0"/>
              </a:ext>
            </a:extLst>
          </a:blip>
          <a:srcRect t="31434" b="45506"/>
          <a:stretch/>
        </p:blipFill>
        <p:spPr>
          <a:xfrm>
            <a:off x="31970867" y="17349104"/>
            <a:ext cx="7348333" cy="1217907"/>
          </a:xfrm>
          <a:prstGeom prst="rect">
            <a:avLst/>
          </a:prstGeom>
        </p:spPr>
      </p:pic>
      <p:pic>
        <p:nvPicPr>
          <p:cNvPr id="104" name="Picture 103">
            <a:extLst>
              <a:ext uri="{FF2B5EF4-FFF2-40B4-BE49-F238E27FC236}">
                <a16:creationId xmlns:a16="http://schemas.microsoft.com/office/drawing/2014/main" id="{AA997DDF-C4F1-4C5A-9187-84BDC79D9219}"/>
              </a:ext>
            </a:extLst>
          </p:cNvPr>
          <p:cNvPicPr>
            <a:picLocks noChangeAspect="1"/>
          </p:cNvPicPr>
          <p:nvPr/>
        </p:nvPicPr>
        <p:blipFill rotWithShape="1">
          <a:blip r:embed="rId22"/>
          <a:srcRect l="2917" t="17832" r="41250" b="14547"/>
          <a:stretch/>
        </p:blipFill>
        <p:spPr>
          <a:xfrm>
            <a:off x="14309339" y="11394845"/>
            <a:ext cx="12158198" cy="6621397"/>
          </a:xfrm>
          <a:prstGeom prst="rect">
            <a:avLst/>
          </a:prstGeom>
          <a:ln w="19050">
            <a:solidFill>
              <a:schemeClr val="tx1"/>
            </a:solidFill>
          </a:ln>
        </p:spPr>
      </p:pic>
      <p:pic>
        <p:nvPicPr>
          <p:cNvPr id="106" name="Picture 105">
            <a:extLst>
              <a:ext uri="{FF2B5EF4-FFF2-40B4-BE49-F238E27FC236}">
                <a16:creationId xmlns:a16="http://schemas.microsoft.com/office/drawing/2014/main" id="{4F233CFB-FD19-4281-8A10-F25544F85C78}"/>
              </a:ext>
            </a:extLst>
          </p:cNvPr>
          <p:cNvPicPr>
            <a:picLocks noChangeAspect="1"/>
          </p:cNvPicPr>
          <p:nvPr/>
        </p:nvPicPr>
        <p:blipFill rotWithShape="1">
          <a:blip r:embed="rId23"/>
          <a:srcRect l="29584" t="19031" r="14895" b="15124"/>
          <a:stretch/>
        </p:blipFill>
        <p:spPr>
          <a:xfrm>
            <a:off x="14402856" y="18761590"/>
            <a:ext cx="12158198" cy="6436047"/>
          </a:xfrm>
          <a:prstGeom prst="rect">
            <a:avLst/>
          </a:prstGeom>
          <a:ln w="28575">
            <a:solidFill>
              <a:schemeClr val="tx1"/>
            </a:solidFill>
          </a:ln>
        </p:spPr>
      </p:pic>
      <p:sp>
        <p:nvSpPr>
          <p:cNvPr id="107" name="TextBox 106">
            <a:extLst>
              <a:ext uri="{FF2B5EF4-FFF2-40B4-BE49-F238E27FC236}">
                <a16:creationId xmlns:a16="http://schemas.microsoft.com/office/drawing/2014/main" id="{48CA5EC5-A905-44F8-A492-254B4CD09333}"/>
              </a:ext>
            </a:extLst>
          </p:cNvPr>
          <p:cNvSpPr txBox="1"/>
          <p:nvPr/>
        </p:nvSpPr>
        <p:spPr>
          <a:xfrm>
            <a:off x="694329" y="28350774"/>
            <a:ext cx="5764532" cy="2677656"/>
          </a:xfrm>
          <a:prstGeom prst="rect">
            <a:avLst/>
          </a:prstGeom>
          <a:noFill/>
        </p:spPr>
        <p:txBody>
          <a:bodyPr wrap="square" rtlCol="0">
            <a:spAutoFit/>
          </a:bodyPr>
          <a:lstStyle/>
          <a:p>
            <a:r>
              <a:rPr lang="en-US" sz="2800" b="1" i="1" dirty="0"/>
              <a:t>cyb-2.1(h)</a:t>
            </a:r>
          </a:p>
          <a:p>
            <a:pPr marL="912813" lvl="1" indent="-457200">
              <a:buFont typeface="Arial" panose="020B0604020202020204" pitchFamily="34" charset="0"/>
              <a:buChar char="•"/>
            </a:pPr>
            <a:r>
              <a:rPr lang="en-US" sz="2800" i="1" dirty="0"/>
              <a:t>cyb-2.1 </a:t>
            </a:r>
            <a:r>
              <a:rPr lang="en-US" sz="2800" dirty="0"/>
              <a:t>overexpression with no </a:t>
            </a:r>
            <a:r>
              <a:rPr lang="en-US" sz="2800" i="1" dirty="0"/>
              <a:t>fbf-2 </a:t>
            </a:r>
            <a:r>
              <a:rPr lang="en-US" sz="2800" dirty="0"/>
              <a:t>mutation</a:t>
            </a:r>
          </a:p>
          <a:p>
            <a:pPr marL="912813" lvl="1" indent="-457200">
              <a:buFont typeface="Arial" panose="020B0604020202020204" pitchFamily="34" charset="0"/>
              <a:buChar char="•"/>
            </a:pPr>
            <a:r>
              <a:rPr lang="en-US" sz="2800" dirty="0"/>
              <a:t>Used to test if CYB2.1 overexpression alone is enough to increase length</a:t>
            </a:r>
          </a:p>
        </p:txBody>
      </p:sp>
      <p:pic>
        <p:nvPicPr>
          <p:cNvPr id="108" name="Picture 107">
            <a:extLst>
              <a:ext uri="{FF2B5EF4-FFF2-40B4-BE49-F238E27FC236}">
                <a16:creationId xmlns:a16="http://schemas.microsoft.com/office/drawing/2014/main" id="{EFA5D0A7-7E72-4978-8738-26190A4FBA70}"/>
              </a:ext>
            </a:extLst>
          </p:cNvPr>
          <p:cNvPicPr>
            <a:picLocks noChangeAspect="1"/>
          </p:cNvPicPr>
          <p:nvPr/>
        </p:nvPicPr>
        <p:blipFill rotWithShape="1">
          <a:blip r:embed="rId24"/>
          <a:srcRect l="16435" t="21852" r="39063" b="10745"/>
          <a:stretch/>
        </p:blipFill>
        <p:spPr>
          <a:xfrm>
            <a:off x="17340797" y="25390557"/>
            <a:ext cx="9220258" cy="6680455"/>
          </a:xfrm>
          <a:prstGeom prst="rect">
            <a:avLst/>
          </a:prstGeom>
          <a:ln w="19050">
            <a:solidFill>
              <a:schemeClr val="tx1"/>
            </a:solidFill>
          </a:ln>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11250</TotalTime>
  <Words>620</Words>
  <Application>Microsoft Office PowerPoint</Application>
  <PresentationFormat>Custom</PresentationFormat>
  <Paragraphs>81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Company>University of Montana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IBS-Core</dc:creator>
  <cp:keywords/>
  <cp:lastModifiedBy>Mikaya Terzo</cp:lastModifiedBy>
  <cp:revision>362</cp:revision>
  <cp:lastPrinted>2017-04-21T09:38:05Z</cp:lastPrinted>
  <dcterms:created xsi:type="dcterms:W3CDTF">2017-06-16T22:39:36Z</dcterms:created>
  <dcterms:modified xsi:type="dcterms:W3CDTF">2019-04-15T05:47:32Z</dcterms:modified>
</cp:coreProperties>
</file>