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4" r:id="rId3"/>
    <p:sldId id="268" r:id="rId4"/>
    <p:sldId id="260" r:id="rId5"/>
    <p:sldId id="269" r:id="rId6"/>
    <p:sldId id="266" r:id="rId7"/>
    <p:sldId id="270" r:id="rId8"/>
    <p:sldId id="275" r:id="rId9"/>
    <p:sldId id="271" r:id="rId10"/>
    <p:sldId id="267" r:id="rId11"/>
    <p:sldId id="272" r:id="rId12"/>
    <p:sldId id="276" r:id="rId13"/>
    <p:sldId id="265" r:id="rId14"/>
    <p:sldId id="261" r:id="rId15"/>
    <p:sldId id="274" r:id="rId16"/>
    <p:sldId id="277" r:id="rId17"/>
    <p:sldId id="257" r:id="rId18"/>
    <p:sldId id="262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243"/>
  </p:normalViewPr>
  <p:slideViewPr>
    <p:cSldViewPr snapToGrid="0" snapToObjects="1">
      <p:cViewPr varScale="1">
        <p:scale>
          <a:sx n="79" d="100"/>
          <a:sy n="79" d="100"/>
        </p:scale>
        <p:origin x="18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Private US Agricultural Land Ownership (Value)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772451115072603"/>
          <c:y val="0.20939300513636022"/>
          <c:w val="0.63508597179060489"/>
          <c:h val="0.7112693089819983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 of Private US Agricultural Land Ownership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65-2C40-B243-656116A918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65-2C40-B243-656116A918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Non-Whites</c:v>
                </c:pt>
                <c:pt idx="1">
                  <c:v>Whites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3.2000000000000001E-2</c:v>
                </c:pt>
                <c:pt idx="1">
                  <c:v>0.96799999999999997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65-2C40-B243-656116A918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17269834103929502"/>
          <c:w val="0.19436703191196525"/>
          <c:h val="0.587639928936159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619023876661097"/>
          <c:y val="0.23779767418524905"/>
          <c:w val="0.66880912433573969"/>
          <c:h val="0.7107273120198668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Private US Agricultural Land Ownership (Acres)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87-7748-B6E3-B73DAF5B76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87-7748-B6E3-B73DAF5B76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Non-Whites</c:v>
                </c:pt>
                <c:pt idx="1">
                  <c:v>Whites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5.0999999999999997E-2</c:v>
                </c:pt>
                <c:pt idx="1">
                  <c:v>0.96199999999999997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91-124F-9206-2329412B9B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381305670916178E-2"/>
          <c:y val="0.1899359129872597"/>
          <c:w val="0.21357415008313818"/>
          <c:h val="0.554271279005774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foodfirst.org/wp-content/uploads/2016/06/DRnumber2_VF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8ABE-54A0-034C-A2CA-E013E7BC0F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Consolidation of corn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6D96AE-7BBA-8E44-A01B-108011410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243387"/>
            <a:ext cx="6801612" cy="1557337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 Case Study to Inspire Design for the Wicked Problems of our Time by Sophie Moon</a:t>
            </a:r>
          </a:p>
        </p:txBody>
      </p:sp>
    </p:spTree>
    <p:extLst>
      <p:ext uri="{BB962C8B-B14F-4D97-AF65-F5344CB8AC3E}">
        <p14:creationId xmlns:p14="http://schemas.microsoft.com/office/powerpoint/2010/main" val="3022700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11797-FB46-A041-ABD9-CAF3CF142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86" y="246234"/>
            <a:ext cx="6032360" cy="773673"/>
          </a:xfrm>
        </p:spPr>
        <p:txBody>
          <a:bodyPr>
            <a:normAutofit fontScale="90000"/>
          </a:bodyPr>
          <a:lstStyle/>
          <a:p>
            <a:r>
              <a:rPr lang="en-US" dirty="0"/>
              <a:t>Consolidation of Land, labor, and machinery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9D07B5-C4C8-6040-A97D-190D670E8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416" y="1141102"/>
            <a:ext cx="6743700" cy="537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52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B48815-CC1D-A446-8900-E61C1F5E7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640" y="269680"/>
            <a:ext cx="6137868" cy="820565"/>
          </a:xfrm>
        </p:spPr>
        <p:txBody>
          <a:bodyPr>
            <a:normAutofit fontScale="90000"/>
          </a:bodyPr>
          <a:lstStyle/>
          <a:p>
            <a:r>
              <a:rPr lang="en-US" dirty="0"/>
              <a:t>Early impacts of large scale industrial agriculture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1D643F-42FE-A54C-8B5B-86F7A7CED0B8}"/>
              </a:ext>
            </a:extLst>
          </p:cNvPr>
          <p:cNvSpPr txBox="1"/>
          <p:nvPr/>
        </p:nvSpPr>
        <p:spPr>
          <a:xfrm>
            <a:off x="3111640" y="1641231"/>
            <a:ext cx="69869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USDA Anthropologist Walter Goldschmidt found…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smaller middle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lower incomes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higher poverty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poorer quality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fewer community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less control over public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significant influence on local politics from agribusinesses</a:t>
            </a:r>
          </a:p>
        </p:txBody>
      </p:sp>
    </p:spTree>
    <p:extLst>
      <p:ext uri="{BB962C8B-B14F-4D97-AF65-F5344CB8AC3E}">
        <p14:creationId xmlns:p14="http://schemas.microsoft.com/office/powerpoint/2010/main" val="3043484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D91F-0D29-814C-A76D-CBA9B622F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326" y="325784"/>
            <a:ext cx="6141749" cy="858246"/>
          </a:xfrm>
        </p:spPr>
        <p:txBody>
          <a:bodyPr>
            <a:normAutofit fontScale="90000"/>
          </a:bodyPr>
          <a:lstStyle/>
          <a:p>
            <a:r>
              <a:rPr lang="en-US" dirty="0"/>
              <a:t>Racial disparities in land ownership (Value and Acres)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B0AF5AC1-F095-5641-A4FA-AB5ABD847D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185561"/>
              </p:ext>
            </p:extLst>
          </p:nvPr>
        </p:nvGraphicFramePr>
        <p:xfrm>
          <a:off x="0" y="1346899"/>
          <a:ext cx="6172199" cy="5511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8149518-D0E6-5843-8931-31ED7E7B55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5470156"/>
              </p:ext>
            </p:extLst>
          </p:nvPr>
        </p:nvGraphicFramePr>
        <p:xfrm>
          <a:off x="6172199" y="1346898"/>
          <a:ext cx="5856514" cy="5511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4007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073E-8CCF-9443-BE6B-D4E67CD84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768" y="491164"/>
            <a:ext cx="5998464" cy="684494"/>
          </a:xfrm>
        </p:spPr>
        <p:txBody>
          <a:bodyPr>
            <a:normAutofit fontScale="90000"/>
          </a:bodyPr>
          <a:lstStyle/>
          <a:p>
            <a:r>
              <a:rPr lang="en-US" dirty="0"/>
              <a:t>The roots of consolidation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4C72BA-5358-2246-83EB-3D47DFBE6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064" y="1306575"/>
            <a:ext cx="3999871" cy="530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76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0861-4AD3-974E-9142-0E54AC633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34461"/>
            <a:ext cx="5677335" cy="817266"/>
          </a:xfrm>
        </p:spPr>
        <p:txBody>
          <a:bodyPr>
            <a:normAutofit fontScale="90000"/>
          </a:bodyPr>
          <a:lstStyle/>
          <a:p>
            <a:r>
              <a:rPr lang="en-US" dirty="0"/>
              <a:t>Efforts to address consolidation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10A8E9-05F2-FE4B-8980-E486A04C5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168400"/>
            <a:ext cx="102489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51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977C708-FFE5-BD4E-A926-23ADFE65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342" y="344206"/>
            <a:ext cx="5633793" cy="635508"/>
          </a:xfrm>
        </p:spPr>
        <p:txBody>
          <a:bodyPr>
            <a:normAutofit fontScale="90000"/>
          </a:bodyPr>
          <a:lstStyle/>
          <a:p>
            <a:r>
              <a:rPr lang="en-US" dirty="0"/>
              <a:t>Wicked Problem tool kit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667E2B-EF7F-A24A-825D-FDF72AE2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614" y="1249588"/>
            <a:ext cx="7255328" cy="544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64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394B4-B878-FD41-A751-49CB65796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893" y="374142"/>
            <a:ext cx="7046214" cy="845058"/>
          </a:xfrm>
        </p:spPr>
        <p:txBody>
          <a:bodyPr/>
          <a:lstStyle/>
          <a:p>
            <a:r>
              <a:rPr lang="en-US" dirty="0"/>
              <a:t>Leadership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59789-C905-CA4E-988E-D6725A571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2893" y="1797558"/>
            <a:ext cx="8208264" cy="404457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Question the paradigm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Think and act collaboratively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Experiment to understand the problem and emergent solutions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Mobilize creative responses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Do continual high level reflection</a:t>
            </a:r>
          </a:p>
        </p:txBody>
      </p:sp>
      <p:pic>
        <p:nvPicPr>
          <p:cNvPr id="5" name="Graphic 4" descr="Gears">
            <a:extLst>
              <a:ext uri="{FF2B5EF4-FFF2-40B4-BE49-F238E27FC236}">
                <a16:creationId xmlns:a16="http://schemas.microsoft.com/office/drawing/2014/main" id="{A3DD0A5C-CC59-D34D-AC42-D94C53CD3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1289" y="952500"/>
            <a:ext cx="1887093" cy="1887093"/>
          </a:xfrm>
          <a:prstGeom prst="rect">
            <a:avLst/>
          </a:prstGeom>
        </p:spPr>
      </p:pic>
      <p:pic>
        <p:nvPicPr>
          <p:cNvPr id="7" name="Graphic 6" descr="Single gear">
            <a:extLst>
              <a:ext uri="{FF2B5EF4-FFF2-40B4-BE49-F238E27FC236}">
                <a16:creationId xmlns:a16="http://schemas.microsoft.com/office/drawing/2014/main" id="{D3E80804-90CC-7A43-A33C-ADE6B9AF3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8468" y="47625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E5393762-D614-E44C-B9EF-6A0B1860F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896" y="3789807"/>
            <a:ext cx="1887093" cy="188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80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9F5B6D8-6A86-9A43-A74D-7A9AA3DF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418" y="177800"/>
            <a:ext cx="6773164" cy="769620"/>
          </a:xfrm>
        </p:spPr>
        <p:txBody>
          <a:bodyPr/>
          <a:lstStyle/>
          <a:p>
            <a:r>
              <a:rPr lang="en-US" dirty="0"/>
              <a:t>Emerging opportunities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8A8705-C215-9E46-AC76-CA555EE42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168400"/>
            <a:ext cx="102489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61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2897E-CB32-5844-A914-1D5CAA2ED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036" y="1588579"/>
            <a:ext cx="7729728" cy="118872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9DF14-0BC4-6542-9B2A-E95DDFD3AF7F}"/>
              </a:ext>
            </a:extLst>
          </p:cNvPr>
          <p:cNvSpPr txBox="1"/>
          <p:nvPr/>
        </p:nvSpPr>
        <p:spPr>
          <a:xfrm>
            <a:off x="2320036" y="3032979"/>
            <a:ext cx="7729728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Professor William McLauchlan, Political Science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Professor Neva Hassanein, Environmental Studies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Laure Pengelly Drake,  Advisor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91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1353B-4593-724E-8560-B2299488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414" y="249584"/>
            <a:ext cx="4275172" cy="571031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32DEF-339D-4245-AD91-49416444D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38" y="984738"/>
            <a:ext cx="11430000" cy="55332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Barrett, Christopher B. N.D. “Lecture 10: Competition: trader behavior.” Lecture, Cornell University, Ithaca, N.D.</a:t>
            </a:r>
          </a:p>
          <a:p>
            <a:pPr marL="0" indent="0">
              <a:buNone/>
            </a:pPr>
            <a:r>
              <a:rPr lang="en-US" dirty="0"/>
              <a:t>Bonny, Sylvie. 2017. ”Corporate Concentration and Technological Change in the Global Seed Industry.” </a:t>
            </a:r>
            <a:r>
              <a:rPr lang="en-US" i="1" dirty="0"/>
              <a:t>Sustainability</a:t>
            </a:r>
            <a:r>
              <a:rPr lang="en-US" dirty="0"/>
              <a:t>, no. 9. Accessed April 14, 2019. doi:10.3390/su9091632</a:t>
            </a:r>
          </a:p>
          <a:p>
            <a:pPr marL="0" indent="0">
              <a:buNone/>
            </a:pPr>
            <a:r>
              <a:rPr lang="en-US" dirty="0"/>
              <a:t>Boudreau, Catherine and Helena Bottemiller-Evich. 2017. “Strange bedfellows unite to push for subsidy reform in farm bill.” </a:t>
            </a:r>
            <a:r>
              <a:rPr lang="en-US" i="1" dirty="0"/>
              <a:t>Politico</a:t>
            </a:r>
            <a:r>
              <a:rPr lang="en-US" dirty="0"/>
              <a:t>. Accessed April 14, 2019. https://</a:t>
            </a:r>
            <a:r>
              <a:rPr lang="en-US" dirty="0" err="1"/>
              <a:t>www.politico.com</a:t>
            </a:r>
            <a:r>
              <a:rPr lang="en-US" dirty="0"/>
              <a:t>/story/2017/11/15/farm-bill-subsidy-reform-244928</a:t>
            </a:r>
          </a:p>
          <a:p>
            <a:pPr marL="0" indent="0">
              <a:buNone/>
            </a:pPr>
            <a:r>
              <a:rPr lang="en-US" dirty="0"/>
              <a:t>Elia, Gianluca and Alessandro Margherita. 2018. “Can we solve wicked problems? A conceptual framework and a collective intelligence system to support problem analysis and solution design for complex social issues.” </a:t>
            </a:r>
            <a:r>
              <a:rPr lang="en-US" i="1" dirty="0"/>
              <a:t>Technological Forecasting &amp; Social Change</a:t>
            </a:r>
            <a:r>
              <a:rPr lang="en-US" dirty="0"/>
              <a:t>, no. 133: 279-286. Accessed April 14, 2019. https://</a:t>
            </a:r>
            <a:r>
              <a:rPr lang="en-US" dirty="0" err="1"/>
              <a:t>doi.org</a:t>
            </a:r>
            <a:r>
              <a:rPr lang="en-US" dirty="0"/>
              <a:t>/10.1016/j.techfore.2018.03.010 </a:t>
            </a:r>
          </a:p>
          <a:p>
            <a:pPr marL="0" indent="0">
              <a:buNone/>
            </a:pPr>
            <a:r>
              <a:rPr lang="en-US" dirty="0"/>
              <a:t>Eller, </a:t>
            </a:r>
            <a:r>
              <a:rPr lang="en-US" dirty="0" err="1"/>
              <a:t>Donnelle</a:t>
            </a:r>
            <a:r>
              <a:rPr lang="en-US" dirty="0"/>
              <a:t> and Kevin Hardy. 2017. “Dow-DuPont merger closes Thursday. How will Pioneer, Iowa fare?” </a:t>
            </a:r>
            <a:r>
              <a:rPr lang="en-US" i="1" dirty="0"/>
              <a:t>Des Moines Register</a:t>
            </a:r>
            <a:r>
              <a:rPr lang="en-US" dirty="0"/>
              <a:t>. Accessed April 14, 2019. https://</a:t>
            </a:r>
            <a:r>
              <a:rPr lang="en-US" dirty="0" err="1"/>
              <a:t>www.desmoinesregister</a:t>
            </a:r>
            <a:r>
              <a:rPr lang="en-US" dirty="0"/>
              <a:t>. com/story/money/agriculture/2017/08/31/</a:t>
            </a:r>
            <a:r>
              <a:rPr lang="en-US" dirty="0" err="1"/>
              <a:t>dow</a:t>
            </a:r>
            <a:r>
              <a:rPr lang="en-US" dirty="0"/>
              <a:t>-</a:t>
            </a:r>
            <a:r>
              <a:rPr lang="en-US" dirty="0" err="1"/>
              <a:t>dupont</a:t>
            </a:r>
            <a:r>
              <a:rPr lang="en-US" dirty="0"/>
              <a:t>-merger-closes-</a:t>
            </a:r>
            <a:r>
              <a:rPr lang="en-US" dirty="0" err="1"/>
              <a:t>thursday</a:t>
            </a:r>
            <a:r>
              <a:rPr lang="en-US" dirty="0"/>
              <a:t>-how-pioneer-</a:t>
            </a:r>
            <a:r>
              <a:rPr lang="en-US" dirty="0" err="1"/>
              <a:t>iowa</a:t>
            </a:r>
            <a:r>
              <a:rPr lang="en-US" dirty="0"/>
              <a:t>-fare/611784001/ </a:t>
            </a:r>
          </a:p>
          <a:p>
            <a:pPr marL="0" indent="0">
              <a:buNone/>
            </a:pPr>
            <a:r>
              <a:rPr lang="en-US" dirty="0" err="1"/>
              <a:t>Elsheikh</a:t>
            </a:r>
            <a:r>
              <a:rPr lang="en-US" dirty="0"/>
              <a:t>, </a:t>
            </a:r>
            <a:r>
              <a:rPr lang="en-US" dirty="0" err="1"/>
              <a:t>Elsadig</a:t>
            </a:r>
            <a:r>
              <a:rPr lang="en-US" dirty="0"/>
              <a:t>. 2016. “Race and Corporate Power in the US Food System: Examining the Farm Bill.” </a:t>
            </a:r>
            <a:r>
              <a:rPr lang="en-US" i="1" dirty="0"/>
              <a:t>Food First</a:t>
            </a:r>
            <a:r>
              <a:rPr lang="en-US" dirty="0"/>
              <a:t>. Accessed April 14, 2019. </a:t>
            </a:r>
            <a:r>
              <a:rPr lang="en-US" dirty="0">
                <a:hlinkClick r:id="rId2"/>
              </a:rPr>
              <a:t>https://foodfirst.org/wp-content/uploads/2016/06/DRnumber2_VF.pdf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Haas Institute. 2018. </a:t>
            </a:r>
            <a:r>
              <a:rPr lang="en-US" i="1" dirty="0"/>
              <a:t>The Era of Corporate Consolidation and the End of Competition</a:t>
            </a:r>
            <a:r>
              <a:rPr lang="en-US" dirty="0"/>
              <a:t>. Berkeley: Haas Institute of Berkeley. </a:t>
            </a:r>
          </a:p>
          <a:p>
            <a:pPr marL="0" indent="0">
              <a:buNone/>
            </a:pPr>
            <a:r>
              <a:rPr lang="en-US" dirty="0"/>
              <a:t>Holt-Giménez, Eric. 2017. </a:t>
            </a:r>
            <a:r>
              <a:rPr lang="en-US" i="1" dirty="0"/>
              <a:t>A Foodie’s Guide to Capitalism: Understanding the Political Economy of What we Eat</a:t>
            </a:r>
            <a:r>
              <a:rPr lang="en-US" dirty="0"/>
              <a:t>. New York: Monthly Review Press. </a:t>
            </a:r>
          </a:p>
          <a:p>
            <a:pPr marL="0" indent="0">
              <a:buNone/>
            </a:pPr>
            <a:r>
              <a:rPr lang="en-US" dirty="0"/>
              <a:t>Horst, Megan. 2019. “How Racism has Shaped the American Farming Landscape.” </a:t>
            </a:r>
            <a:r>
              <a:rPr lang="en-US" i="1" dirty="0"/>
              <a:t>Eater</a:t>
            </a:r>
            <a:r>
              <a:rPr lang="en-US" dirty="0"/>
              <a:t>. Accessed April 14, 2019. https://</a:t>
            </a:r>
            <a:r>
              <a:rPr lang="en-US" dirty="0" err="1"/>
              <a:t>www.eater.com</a:t>
            </a:r>
            <a:r>
              <a:rPr lang="en-US" dirty="0"/>
              <a:t>/2019/1/25/18197352/american-farming-racism-us-agriculture-history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6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BD64D-2C5F-6B4F-A192-6029230BD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F448B-3217-4649-BB40-C0145F0C1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1733931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Explore the consolidation of U.S. corn production as a case study of wicked problems</a:t>
            </a:r>
          </a:p>
          <a:p>
            <a:r>
              <a:rPr lang="en-US" sz="2400" dirty="0"/>
              <a:t>Consider the roots of consolidation and other wicked problems</a:t>
            </a:r>
          </a:p>
          <a:p>
            <a:r>
              <a:rPr lang="en-US" sz="2400" dirty="0"/>
              <a:t>Inspire complex, interconnected solutions for wicked problems</a:t>
            </a:r>
          </a:p>
        </p:txBody>
      </p:sp>
    </p:spTree>
    <p:extLst>
      <p:ext uri="{BB962C8B-B14F-4D97-AF65-F5344CB8AC3E}">
        <p14:creationId xmlns:p14="http://schemas.microsoft.com/office/powerpoint/2010/main" val="3854040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13B7C-B804-184F-8E67-75984F8A5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184" y="351692"/>
            <a:ext cx="8721969" cy="62249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Pollan, Michael. 2016. </a:t>
            </a:r>
            <a:r>
              <a:rPr lang="en-US" i="1" dirty="0"/>
              <a:t>The Omnivore’s Dilemma: A Natural History of Four Meals</a:t>
            </a:r>
            <a:r>
              <a:rPr lang="en-US" dirty="0"/>
              <a:t>. New York, NY: Penguin Press.</a:t>
            </a:r>
          </a:p>
          <a:p>
            <a:pPr marL="0" indent="0">
              <a:buNone/>
            </a:pPr>
            <a:r>
              <a:rPr lang="en-US" dirty="0"/>
              <a:t>Quinn, Bob and Liz Carlisle. 2019. </a:t>
            </a:r>
            <a:r>
              <a:rPr lang="en-US" i="1" dirty="0"/>
              <a:t>Grain by Grain: A Quest to Revive Ancient Wheat, Rural Jobs, and Healthy Food.</a:t>
            </a:r>
            <a:r>
              <a:rPr lang="en-US" dirty="0"/>
              <a:t> Washington, D.C.: Island Press.</a:t>
            </a:r>
          </a:p>
          <a:p>
            <a:pPr marL="0" indent="0">
              <a:buNone/>
            </a:pPr>
            <a:r>
              <a:rPr lang="en-US" dirty="0" err="1"/>
              <a:t>Reibel</a:t>
            </a:r>
            <a:r>
              <a:rPr lang="en-US" dirty="0"/>
              <a:t>, Jennifer. 2018. “Manufacturer Consolidation Reshaping the Farm Equipment Marketplace.” </a:t>
            </a:r>
            <a:r>
              <a:rPr lang="en-US" i="1" dirty="0"/>
              <a:t>Farm Equipment</a:t>
            </a:r>
            <a:r>
              <a:rPr lang="en-US" dirty="0"/>
              <a:t>. Accessed April 14, 2019. https://www.farm-equipment.com/articles/15962-manufacturer-consolidation-reshaping-the-farm-equipment-marketplace</a:t>
            </a:r>
          </a:p>
          <a:p>
            <a:pPr marL="0" indent="0">
              <a:buNone/>
            </a:pPr>
            <a:r>
              <a:rPr lang="en-US" dirty="0"/>
              <a:t>Seed World Videos. 2016. “An Effort to Bring Biodiversity Back to U.S. Corn.” Seed World, September 15. Accessed April 14, 2019. https://</a:t>
            </a:r>
            <a:r>
              <a:rPr lang="en-US" dirty="0" err="1"/>
              <a:t>seedworld.com</a:t>
            </a:r>
            <a:r>
              <a:rPr lang="en-US" dirty="0"/>
              <a:t>/dr-jim-holland-usda-ars-ncsu-corn-genetic-diversity-dna-sequencing-fusarium-resistance/</a:t>
            </a:r>
          </a:p>
          <a:p>
            <a:pPr marL="0" indent="0">
              <a:buNone/>
            </a:pPr>
            <a:r>
              <a:rPr lang="en-US" dirty="0"/>
              <a:t>Smith, Vincent H., Joseph W. Glauber, and Barry K. Goodwin. 2018. </a:t>
            </a:r>
            <a:r>
              <a:rPr lang="en-US" i="1" dirty="0"/>
              <a:t>Agricultural Policy in Disarray: Volume I</a:t>
            </a:r>
            <a:r>
              <a:rPr lang="en-US" dirty="0"/>
              <a:t>. Washington, D.C.: American Enterprise Institute. </a:t>
            </a:r>
          </a:p>
          <a:p>
            <a:pPr marL="0" indent="0">
              <a:buNone/>
            </a:pPr>
            <a:r>
              <a:rPr lang="en-US" dirty="0"/>
              <a:t>Texas A&amp;M University. 2016. </a:t>
            </a:r>
            <a:r>
              <a:rPr lang="en-US" i="1" dirty="0"/>
              <a:t>Effects of Proposed Mergers and Acquisitions Among Biotechnology Firms on Seed Prices</a:t>
            </a:r>
            <a:r>
              <a:rPr lang="en-US" dirty="0"/>
              <a:t>. Texas: Agricultural and Food Policy Center.</a:t>
            </a:r>
          </a:p>
          <a:p>
            <a:pPr marL="0" indent="0">
              <a:buNone/>
            </a:pPr>
            <a:r>
              <a:rPr lang="en-US" dirty="0"/>
              <a:t>U.S. Department of Agriculture. 2013. </a:t>
            </a:r>
            <a:r>
              <a:rPr lang="en-US" i="1" dirty="0"/>
              <a:t>Farm Size and the Organization of U.S. Crop Farming</a:t>
            </a:r>
            <a:r>
              <a:rPr lang="en-US" dirty="0"/>
              <a:t>, Economic Research Service. Washington D.C. </a:t>
            </a:r>
          </a:p>
          <a:p>
            <a:pPr marL="0" indent="0">
              <a:buNone/>
            </a:pPr>
            <a:r>
              <a:rPr lang="en-US" dirty="0"/>
              <a:t>U.S. Department of Agriculture. 2015. </a:t>
            </a:r>
            <a:r>
              <a:rPr lang="en-US" i="1" dirty="0"/>
              <a:t>Factsheet: USDA </a:t>
            </a:r>
            <a:r>
              <a:rPr lang="en-US" i="1" dirty="0" err="1"/>
              <a:t>Coexistance</a:t>
            </a:r>
            <a:r>
              <a:rPr lang="en-US" i="1" dirty="0"/>
              <a:t> Fact Sheets Corn</a:t>
            </a:r>
            <a:r>
              <a:rPr lang="en-US" dirty="0"/>
              <a:t>, Office of Communications. Washington, D.C.</a:t>
            </a:r>
          </a:p>
          <a:p>
            <a:pPr marL="0" indent="0">
              <a:buNone/>
            </a:pPr>
            <a:r>
              <a:rPr lang="en-US" dirty="0"/>
              <a:t>U.S. Department of Agriculture. 2017. </a:t>
            </a:r>
            <a:r>
              <a:rPr lang="en-US" i="1" dirty="0"/>
              <a:t>Large Family Farms Continue to Dominate U.S. Agricultural Production</a:t>
            </a:r>
            <a:r>
              <a:rPr lang="en-US" dirty="0"/>
              <a:t>, Economic Research Service. Washington, D.C. </a:t>
            </a:r>
          </a:p>
          <a:p>
            <a:pPr marL="0" indent="0">
              <a:buNone/>
            </a:pPr>
            <a:r>
              <a:rPr lang="en-US" dirty="0"/>
              <a:t>University of Iowa, University of Northern Iowa, Drake University, Iowa Public Health Association. 2017. </a:t>
            </a:r>
            <a:r>
              <a:rPr lang="en-US" i="1" dirty="0"/>
              <a:t>Nitrate in Your Drinking Water: What You Need to Know</a:t>
            </a:r>
            <a:r>
              <a:rPr lang="en-US" dirty="0"/>
              <a:t>. Iowa Water Quality and Public Health Consortium.</a:t>
            </a:r>
          </a:p>
          <a:p>
            <a:pPr marL="0" indent="0">
              <a:buNone/>
            </a:pPr>
            <a:r>
              <a:rPr lang="en-US" dirty="0"/>
              <a:t>Yukawa, Joyce. 2015. “Preparing for Complexity and Wicked Problems through Transformational Learning Approaches.” </a:t>
            </a:r>
            <a:r>
              <a:rPr lang="en-US" i="1" dirty="0"/>
              <a:t>Journal of Education for Library and Information Science</a:t>
            </a:r>
            <a:r>
              <a:rPr lang="en-US" dirty="0"/>
              <a:t> 56, no. 2 (Spring): 158-168. Accessed April 14, 2019. https://</a:t>
            </a:r>
            <a:r>
              <a:rPr lang="en-US" dirty="0" err="1"/>
              <a:t>www.jstor.org</a:t>
            </a:r>
            <a:r>
              <a:rPr lang="en-US" dirty="0"/>
              <a:t>/stable/10.2307/90015180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27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F43BF-CD3B-6B45-B3D2-DB2CD8BB8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779" y="687107"/>
            <a:ext cx="7729728" cy="1188720"/>
          </a:xfrm>
        </p:spPr>
        <p:txBody>
          <a:bodyPr/>
          <a:lstStyle/>
          <a:p>
            <a:r>
              <a:rPr lang="en-US" dirty="0"/>
              <a:t>But first…</a:t>
            </a:r>
          </a:p>
        </p:txBody>
      </p:sp>
      <p:pic>
        <p:nvPicPr>
          <p:cNvPr id="5" name="Graphic 4" descr="Fork and knife">
            <a:extLst>
              <a:ext uri="{FF2B5EF4-FFF2-40B4-BE49-F238E27FC236}">
                <a16:creationId xmlns:a16="http://schemas.microsoft.com/office/drawing/2014/main" id="{08F8E14E-4BE3-4143-AE65-ACEF67827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4780" y="2913456"/>
            <a:ext cx="1681163" cy="1681163"/>
          </a:xfrm>
          <a:prstGeom prst="rect">
            <a:avLst/>
          </a:prstGeom>
        </p:spPr>
      </p:pic>
      <p:pic>
        <p:nvPicPr>
          <p:cNvPr id="7" name="Graphic 6" descr="Highway scene">
            <a:extLst>
              <a:ext uri="{FF2B5EF4-FFF2-40B4-BE49-F238E27FC236}">
                <a16:creationId xmlns:a16="http://schemas.microsoft.com/office/drawing/2014/main" id="{55EF9634-3746-D54F-8452-A5BAEEF63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55582" y="2888455"/>
            <a:ext cx="1681163" cy="1681163"/>
          </a:xfrm>
          <a:prstGeom prst="rect">
            <a:avLst/>
          </a:prstGeom>
        </p:spPr>
      </p:pic>
      <p:pic>
        <p:nvPicPr>
          <p:cNvPr id="11" name="Graphic 10" descr="Scales of justice">
            <a:extLst>
              <a:ext uri="{FF2B5EF4-FFF2-40B4-BE49-F238E27FC236}">
                <a16:creationId xmlns:a16="http://schemas.microsoft.com/office/drawing/2014/main" id="{929F4BCE-4BD2-664A-8FF2-B68C775FD9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67763" y="2826542"/>
            <a:ext cx="1743076" cy="1743076"/>
          </a:xfrm>
          <a:prstGeom prst="rect">
            <a:avLst/>
          </a:prstGeom>
        </p:spPr>
      </p:pic>
      <p:pic>
        <p:nvPicPr>
          <p:cNvPr id="13" name="Graphic 12" descr="Car">
            <a:extLst>
              <a:ext uri="{FF2B5EF4-FFF2-40B4-BE49-F238E27FC236}">
                <a16:creationId xmlns:a16="http://schemas.microsoft.com/office/drawing/2014/main" id="{CE160987-343E-A945-8CE1-94B35530EB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26961" y="2888455"/>
            <a:ext cx="2055019" cy="205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97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EE69E-FADE-B046-A3DD-124BF75F2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Consolidation</a:t>
            </a:r>
          </a:p>
        </p:txBody>
      </p:sp>
      <p:pic>
        <p:nvPicPr>
          <p:cNvPr id="11" name="Graphic 10" descr="Barn">
            <a:extLst>
              <a:ext uri="{FF2B5EF4-FFF2-40B4-BE49-F238E27FC236}">
                <a16:creationId xmlns:a16="http://schemas.microsoft.com/office/drawing/2014/main" id="{18787123-7346-7D4B-A519-9561447A2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6995" y="4470115"/>
            <a:ext cx="914400" cy="914400"/>
          </a:xfrm>
          <a:prstGeom prst="rect">
            <a:avLst/>
          </a:prstGeom>
        </p:spPr>
      </p:pic>
      <p:pic>
        <p:nvPicPr>
          <p:cNvPr id="13" name="Graphic 12" descr="Cow">
            <a:extLst>
              <a:ext uri="{FF2B5EF4-FFF2-40B4-BE49-F238E27FC236}">
                <a16:creationId xmlns:a16="http://schemas.microsoft.com/office/drawing/2014/main" id="{6B917CFC-5689-2145-A8A3-03DFF44FA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65983" y="5384515"/>
            <a:ext cx="914400" cy="914400"/>
          </a:xfrm>
          <a:prstGeom prst="rect">
            <a:avLst/>
          </a:prstGeom>
        </p:spPr>
      </p:pic>
      <p:pic>
        <p:nvPicPr>
          <p:cNvPr id="15" name="Graphic 14" descr="Line arrow: Straight">
            <a:extLst>
              <a:ext uri="{FF2B5EF4-FFF2-40B4-BE49-F238E27FC236}">
                <a16:creationId xmlns:a16="http://schemas.microsoft.com/office/drawing/2014/main" id="{1F32D6DE-513C-B448-9E27-16B3ED1444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890872" y="3671588"/>
            <a:ext cx="3663811" cy="1496786"/>
          </a:xfrm>
          <a:prstGeom prst="rect">
            <a:avLst/>
          </a:prstGeom>
        </p:spPr>
      </p:pic>
      <p:pic>
        <p:nvPicPr>
          <p:cNvPr id="19" name="Graphic 18" descr="Factory">
            <a:extLst>
              <a:ext uri="{FF2B5EF4-FFF2-40B4-BE49-F238E27FC236}">
                <a16:creationId xmlns:a16="http://schemas.microsoft.com/office/drawing/2014/main" id="{40E758BC-60F2-404E-81A0-1B7904C884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16995" y="3537748"/>
            <a:ext cx="914400" cy="914400"/>
          </a:xfrm>
          <a:prstGeom prst="rect">
            <a:avLst/>
          </a:prstGeom>
        </p:spPr>
      </p:pic>
      <p:pic>
        <p:nvPicPr>
          <p:cNvPr id="21" name="Graphic 20" descr="Truck">
            <a:extLst>
              <a:ext uri="{FF2B5EF4-FFF2-40B4-BE49-F238E27FC236}">
                <a16:creationId xmlns:a16="http://schemas.microsoft.com/office/drawing/2014/main" id="{954DDA68-9EC4-A14A-A17F-0D4D329544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07229" y="2603424"/>
            <a:ext cx="914400" cy="914400"/>
          </a:xfrm>
          <a:prstGeom prst="rect">
            <a:avLst/>
          </a:prstGeom>
        </p:spPr>
      </p:pic>
      <p:pic>
        <p:nvPicPr>
          <p:cNvPr id="22" name="Graphic 21" descr="Line arrow: Straight">
            <a:extLst>
              <a:ext uri="{FF2B5EF4-FFF2-40B4-BE49-F238E27FC236}">
                <a16:creationId xmlns:a16="http://schemas.microsoft.com/office/drawing/2014/main" id="{51A52099-6284-2A4E-B27D-66C066F7A8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1802881">
            <a:off x="6566720" y="3133580"/>
            <a:ext cx="1850159" cy="1302694"/>
          </a:xfrm>
          <a:prstGeom prst="rect">
            <a:avLst/>
          </a:prstGeom>
        </p:spPr>
      </p:pic>
      <p:pic>
        <p:nvPicPr>
          <p:cNvPr id="24" name="Graphic 23" descr="Factory">
            <a:extLst>
              <a:ext uri="{FF2B5EF4-FFF2-40B4-BE49-F238E27FC236}">
                <a16:creationId xmlns:a16="http://schemas.microsoft.com/office/drawing/2014/main" id="{51870762-A038-3840-81E5-DFB4EC6E8A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54474" y="3844709"/>
            <a:ext cx="914400" cy="914400"/>
          </a:xfrm>
          <a:prstGeom prst="rect">
            <a:avLst/>
          </a:prstGeom>
        </p:spPr>
      </p:pic>
      <p:pic>
        <p:nvPicPr>
          <p:cNvPr id="25" name="Graphic 24" descr="Factory">
            <a:extLst>
              <a:ext uri="{FF2B5EF4-FFF2-40B4-BE49-F238E27FC236}">
                <a16:creationId xmlns:a16="http://schemas.microsoft.com/office/drawing/2014/main" id="{8E51D9BB-B821-D54A-9E23-953AC127DC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50306" y="4959600"/>
            <a:ext cx="914400" cy="914400"/>
          </a:xfrm>
          <a:prstGeom prst="rect">
            <a:avLst/>
          </a:prstGeom>
        </p:spPr>
      </p:pic>
      <p:pic>
        <p:nvPicPr>
          <p:cNvPr id="26" name="Graphic 25" descr="Factory">
            <a:extLst>
              <a:ext uri="{FF2B5EF4-FFF2-40B4-BE49-F238E27FC236}">
                <a16:creationId xmlns:a16="http://schemas.microsoft.com/office/drawing/2014/main" id="{DD6729E2-0CC2-7546-BF5F-12C1B1686F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54474" y="2895042"/>
            <a:ext cx="914400" cy="914400"/>
          </a:xfrm>
          <a:prstGeom prst="rect">
            <a:avLst/>
          </a:prstGeom>
        </p:spPr>
      </p:pic>
      <p:pic>
        <p:nvPicPr>
          <p:cNvPr id="27" name="Graphic 26" descr="Factory">
            <a:extLst>
              <a:ext uri="{FF2B5EF4-FFF2-40B4-BE49-F238E27FC236}">
                <a16:creationId xmlns:a16="http://schemas.microsoft.com/office/drawing/2014/main" id="{9330D3CA-6915-404C-8D3D-BFCF958FB9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34629" y="3004170"/>
            <a:ext cx="2612297" cy="2612297"/>
          </a:xfrm>
          <a:prstGeom prst="rect">
            <a:avLst/>
          </a:prstGeom>
        </p:spPr>
      </p:pic>
      <p:pic>
        <p:nvPicPr>
          <p:cNvPr id="30" name="Graphic 29" descr="Line arrow: Straight">
            <a:extLst>
              <a:ext uri="{FF2B5EF4-FFF2-40B4-BE49-F238E27FC236}">
                <a16:creationId xmlns:a16="http://schemas.microsoft.com/office/drawing/2014/main" id="{B714497E-9C7E-2E44-BC89-35D233BA76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6566719" y="3883680"/>
            <a:ext cx="1850159" cy="1302694"/>
          </a:xfrm>
          <a:prstGeom prst="rect">
            <a:avLst/>
          </a:prstGeom>
        </p:spPr>
      </p:pic>
      <p:pic>
        <p:nvPicPr>
          <p:cNvPr id="31" name="Graphic 30" descr="Line arrow: Straight">
            <a:extLst>
              <a:ext uri="{FF2B5EF4-FFF2-40B4-BE49-F238E27FC236}">
                <a16:creationId xmlns:a16="http://schemas.microsoft.com/office/drawing/2014/main" id="{7C1CF585-460D-CB40-A2D3-BE2612D0E8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968506">
            <a:off x="6566718" y="4699636"/>
            <a:ext cx="1850159" cy="130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0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EB6F-B056-7C4D-A536-EB6AD28A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 of U.S. Corn Production</a:t>
            </a:r>
          </a:p>
        </p:txBody>
      </p:sp>
      <p:pic>
        <p:nvPicPr>
          <p:cNvPr id="5" name="Graphic 4" descr="Open hand with plant">
            <a:extLst>
              <a:ext uri="{FF2B5EF4-FFF2-40B4-BE49-F238E27FC236}">
                <a16:creationId xmlns:a16="http://schemas.microsoft.com/office/drawing/2014/main" id="{9FA942FA-4135-0D46-893B-1EE67C137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5787" y="3013406"/>
            <a:ext cx="1715330" cy="1715330"/>
          </a:xfrm>
          <a:prstGeom prst="rect">
            <a:avLst/>
          </a:prstGeom>
        </p:spPr>
      </p:pic>
      <p:pic>
        <p:nvPicPr>
          <p:cNvPr id="9" name="Graphic 8" descr="Tractor">
            <a:extLst>
              <a:ext uri="{FF2B5EF4-FFF2-40B4-BE49-F238E27FC236}">
                <a16:creationId xmlns:a16="http://schemas.microsoft.com/office/drawing/2014/main" id="{5D3F9BB0-96B9-4848-8735-66A9E348C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23504" y="2951229"/>
            <a:ext cx="2003218" cy="2003218"/>
          </a:xfrm>
          <a:prstGeom prst="rect">
            <a:avLst/>
          </a:prstGeom>
        </p:spPr>
      </p:pic>
      <p:pic>
        <p:nvPicPr>
          <p:cNvPr id="11" name="Graphic 10" descr="Farm scene">
            <a:extLst>
              <a:ext uri="{FF2B5EF4-FFF2-40B4-BE49-F238E27FC236}">
                <a16:creationId xmlns:a16="http://schemas.microsoft.com/office/drawing/2014/main" id="{4AD90785-5474-BB47-8C62-2E91344F3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6722" y="2889051"/>
            <a:ext cx="1839685" cy="1839685"/>
          </a:xfrm>
          <a:prstGeom prst="rect">
            <a:avLst/>
          </a:prstGeom>
        </p:spPr>
      </p:pic>
      <p:pic>
        <p:nvPicPr>
          <p:cNvPr id="13" name="Graphic 12" descr="DNA">
            <a:extLst>
              <a:ext uri="{FF2B5EF4-FFF2-40B4-BE49-F238E27FC236}">
                <a16:creationId xmlns:a16="http://schemas.microsoft.com/office/drawing/2014/main" id="{9DBCDB2D-660E-EC48-9B05-D80552289E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9125" y="3075582"/>
            <a:ext cx="1581134" cy="1581134"/>
          </a:xfrm>
          <a:prstGeom prst="rect">
            <a:avLst/>
          </a:prstGeom>
        </p:spPr>
      </p:pic>
      <p:pic>
        <p:nvPicPr>
          <p:cNvPr id="15" name="Graphic 14" descr="Seeds">
            <a:extLst>
              <a:ext uri="{FF2B5EF4-FFF2-40B4-BE49-F238E27FC236}">
                <a16:creationId xmlns:a16="http://schemas.microsoft.com/office/drawing/2014/main" id="{E7C41B8B-B6F0-744A-82C5-902E7C7F71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15633" y="2889051"/>
            <a:ext cx="1896503" cy="1896503"/>
          </a:xfrm>
          <a:prstGeom prst="rect">
            <a:avLst/>
          </a:prstGeom>
        </p:spPr>
      </p:pic>
      <p:pic>
        <p:nvPicPr>
          <p:cNvPr id="17" name="Graphic 16" descr="Flask">
            <a:extLst>
              <a:ext uri="{FF2B5EF4-FFF2-40B4-BE49-F238E27FC236}">
                <a16:creationId xmlns:a16="http://schemas.microsoft.com/office/drawing/2014/main" id="{42C431AC-27A2-7740-B056-D59B0B1AD0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22471" y="2820609"/>
            <a:ext cx="1845950" cy="1845950"/>
          </a:xfrm>
          <a:prstGeom prst="rect">
            <a:avLst/>
          </a:prstGeom>
        </p:spPr>
      </p:pic>
      <p:pic>
        <p:nvPicPr>
          <p:cNvPr id="4" name="Graphic 3" descr="Farmer">
            <a:extLst>
              <a:ext uri="{FF2B5EF4-FFF2-40B4-BE49-F238E27FC236}">
                <a16:creationId xmlns:a16="http://schemas.microsoft.com/office/drawing/2014/main" id="{5DF4C9C7-2BD0-CC4C-A40D-B775E541EA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98689" y="3085425"/>
            <a:ext cx="1571291" cy="157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9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2C78-BA8D-C847-8B1C-50E12F601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181256"/>
            <a:ext cx="9807389" cy="751114"/>
          </a:xfrm>
        </p:spPr>
        <p:txBody>
          <a:bodyPr>
            <a:normAutofit fontScale="90000"/>
          </a:bodyPr>
          <a:lstStyle/>
          <a:p>
            <a:r>
              <a:rPr lang="en-US" dirty="0"/>
              <a:t>Consolidation of Seed, Pesticide, and fertilizer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2C7867-3AAC-C447-A4DB-B21942644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152" y="1593878"/>
            <a:ext cx="8691219" cy="49915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3870D6-7A82-FA45-96E3-DDB2B909D25A}"/>
              </a:ext>
            </a:extLst>
          </p:cNvPr>
          <p:cNvSpPr txBox="1"/>
          <p:nvPr/>
        </p:nvSpPr>
        <p:spPr>
          <a:xfrm>
            <a:off x="1739151" y="1021976"/>
            <a:ext cx="86912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leading 12 companies in the seed industry after the 2015-2016 consolidation wave (sales in billion USD.) Bonny 2017.</a:t>
            </a:r>
          </a:p>
        </p:txBody>
      </p:sp>
    </p:spTree>
    <p:extLst>
      <p:ext uri="{BB962C8B-B14F-4D97-AF65-F5344CB8AC3E}">
        <p14:creationId xmlns:p14="http://schemas.microsoft.com/office/powerpoint/2010/main" val="309454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A27F72-BCAD-B247-A403-75AF85956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378" y="142875"/>
            <a:ext cx="5798221" cy="751114"/>
          </a:xfrm>
        </p:spPr>
        <p:txBody>
          <a:bodyPr>
            <a:normAutofit fontScale="90000"/>
          </a:bodyPr>
          <a:lstStyle/>
          <a:p>
            <a:r>
              <a:rPr lang="en-US" dirty="0"/>
              <a:t>Consolidation of Research and development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081B66-A667-9E44-B68F-C20C16F97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111" y="1061569"/>
            <a:ext cx="6920753" cy="557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7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8800F-7888-8040-BEF5-0DD0F8F3A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717" y="128588"/>
            <a:ext cx="5485257" cy="1109662"/>
          </a:xfrm>
        </p:spPr>
        <p:txBody>
          <a:bodyPr>
            <a:normAutofit fontScale="90000"/>
          </a:bodyPr>
          <a:lstStyle/>
          <a:p>
            <a:r>
              <a:rPr lang="en-US" dirty="0"/>
              <a:t>Impacts of consolidation on seed diversity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9AFE2F-DEC7-E44B-990E-327946D30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256" y="1411492"/>
            <a:ext cx="7223487" cy="521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20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6194141-515D-1146-8763-CD781F4E2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3732" y="166119"/>
            <a:ext cx="5685175" cy="1085850"/>
          </a:xfrm>
        </p:spPr>
        <p:txBody>
          <a:bodyPr>
            <a:normAutofit fontScale="90000"/>
          </a:bodyPr>
          <a:lstStyle/>
          <a:p>
            <a:r>
              <a:rPr lang="en-US" dirty="0"/>
              <a:t>Impacts of consolidation on Human and Environmental heath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726EA5-D6B9-2B4B-9892-DDFCEDE20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574" y="1416964"/>
            <a:ext cx="7839490" cy="52103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5D64B6-CD3B-7247-BF6D-F6AEBC7D8B5D}"/>
              </a:ext>
            </a:extLst>
          </p:cNvPr>
          <p:cNvSpPr txBox="1"/>
          <p:nvPr/>
        </p:nvSpPr>
        <p:spPr>
          <a:xfrm>
            <a:off x="3814762" y="2828925"/>
            <a:ext cx="10001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Houston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3FC2F-8289-1644-A6C3-EC69078EC0A9}"/>
              </a:ext>
            </a:extLst>
          </p:cNvPr>
          <p:cNvSpPr txBox="1"/>
          <p:nvPr/>
        </p:nvSpPr>
        <p:spPr>
          <a:xfrm>
            <a:off x="7408984" y="1770185"/>
            <a:ext cx="11019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Louisiana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D04508-245A-5D49-8B51-951A0F85F1E1}"/>
              </a:ext>
            </a:extLst>
          </p:cNvPr>
          <p:cNvSpPr txBox="1"/>
          <p:nvPr/>
        </p:nvSpPr>
        <p:spPr>
          <a:xfrm>
            <a:off x="5650522" y="6119446"/>
            <a:ext cx="16295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Gulf of Mexico</a:t>
            </a:r>
          </a:p>
        </p:txBody>
      </p:sp>
    </p:spTree>
    <p:extLst>
      <p:ext uri="{BB962C8B-B14F-4D97-AF65-F5344CB8AC3E}">
        <p14:creationId xmlns:p14="http://schemas.microsoft.com/office/powerpoint/2010/main" val="403926816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5111</TotalTime>
  <Words>769</Words>
  <Application>Microsoft Macintosh PowerPoint</Application>
  <PresentationFormat>Widescreen</PresentationFormat>
  <Paragraphs>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Gill Sans MT</vt:lpstr>
      <vt:lpstr>Parcel</vt:lpstr>
      <vt:lpstr>The Consolidation of corn</vt:lpstr>
      <vt:lpstr>Road map</vt:lpstr>
      <vt:lpstr>But first…</vt:lpstr>
      <vt:lpstr>Defining Consolidation</vt:lpstr>
      <vt:lpstr>Inputs of U.S. Corn Production</vt:lpstr>
      <vt:lpstr>Consolidation of Seed, Pesticide, and fertilizer</vt:lpstr>
      <vt:lpstr>Consolidation of Research and development</vt:lpstr>
      <vt:lpstr>Impacts of consolidation on seed diversity</vt:lpstr>
      <vt:lpstr>Impacts of consolidation on Human and Environmental heath</vt:lpstr>
      <vt:lpstr>Consolidation of Land, labor, and machinery</vt:lpstr>
      <vt:lpstr>Early impacts of large scale industrial agriculture</vt:lpstr>
      <vt:lpstr>Racial disparities in land ownership (Value and Acres)</vt:lpstr>
      <vt:lpstr>The roots of consolidation</vt:lpstr>
      <vt:lpstr>Efforts to address consolidation</vt:lpstr>
      <vt:lpstr>Wicked Problem tool kit</vt:lpstr>
      <vt:lpstr>Leadership qualities</vt:lpstr>
      <vt:lpstr>Emerging opportunities</vt:lpstr>
      <vt:lpstr>Thank you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Consolidation of corn</dc:title>
  <dc:creator>Microsoft Office User</dc:creator>
  <cp:lastModifiedBy>Microsoft Office User</cp:lastModifiedBy>
  <cp:revision>50</cp:revision>
  <dcterms:created xsi:type="dcterms:W3CDTF">2019-04-11T23:21:00Z</dcterms:created>
  <dcterms:modified xsi:type="dcterms:W3CDTF">2019-04-17T04:21:17Z</dcterms:modified>
</cp:coreProperties>
</file>