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pen Sans" panose="020B0604020202020204" charset="0"/>
      <p:regular r:id="rId17"/>
      <p:bold r:id="rId18"/>
      <p:italic r:id="rId19"/>
      <p:boldItalic r:id="rId20"/>
    </p:embeddedFont>
    <p:embeddedFont>
      <p:font typeface="PT Sans Narrow"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McDonough"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75" y="3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4-17T03:30:07.584" idx="1">
    <p:pos x="6000" y="0"/>
    <p:text>You have temp difference in F, but no scale. What is the color gradient showing (was 1884 colder than the average, or colder than 2018...?)</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4-17T03:31:29.870" idx="2">
    <p:pos x="6000" y="0"/>
    <p:text>Would it help to have endemic range in here, or is that too much info (or better for the next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4-17T03:34:38.803" idx="3">
    <p:pos x="6000" y="0"/>
    <p:text>Cool!</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04-17T03:41:01.118" idx="4">
    <p:pos x="6000" y="0"/>
    <p:text>You have this in your notes, but it might be worth having on the slide some mention of why you chose these methods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9-04-17T03:42:55.901" idx="5">
    <p:pos x="6000" y="0"/>
    <p:text>This is nit-picky, but go over wording/phrasing again on this brochure. It's fine for the most part, but some areas are awkward. E.g. "What do I do if I get bitten" could be "What should I do if I'm bitten"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9-04-17T03:45:20.201" idx="6">
    <p:pos x="6000" y="0"/>
    <p:text>Given your audience, try to keep lingo to a minimum</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9-04-17T03:50:40.135" idx="7">
    <p:pos x="6000" y="0"/>
    <p:text>Do you have this? Also, any time you propose education toolkits and lessons, you generally have to show which curriculum standards you're meeting. If you don't, someone's going to ask about them!</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9-04-17T03:54:12.910" idx="8">
    <p:pos x="6000" y="0"/>
    <p:text>"organizations in orders"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460df029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460df029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460df0291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460df029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460df0291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460df029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460df0291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460df029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0e535c9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0e535c9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60df029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60df029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460df029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460df029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7d91ee8b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7d91ee8b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 </a:t>
            </a:r>
            <a:endParaRPr/>
          </a:p>
          <a:p>
            <a:pPr marL="0" lvl="0" indent="0" algn="l" rtl="0">
              <a:spcBef>
                <a:spcPts val="0"/>
              </a:spcBef>
              <a:spcAft>
                <a:spcPts val="0"/>
              </a:spcAft>
              <a:buNone/>
            </a:pPr>
            <a:r>
              <a:rPr lang="en" sz="1200">
                <a:latin typeface="Times New Roman"/>
                <a:ea typeface="Times New Roman"/>
                <a:cs typeface="Times New Roman"/>
                <a:sym typeface="Times New Roman"/>
              </a:rPr>
              <a:t>1.</a:t>
            </a: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RMSF infection sites map:</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This is our study area. We chose the counties from the bitterroot corridor up to the glacier park counties. These counties are going to experience the most climate change affects (temp increases in the warmer valleys and glaciated/former glaciated areas up north)</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The highlighted counties are our Region of interest. We overlayed the counties with coordinate presence data. Presence data here is the infection sites…aka where people claimed they were infected with the disease. To model this we used a random point generator to place presence data among vegetated areas in the corresponding areas.</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460df029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460df029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Notes:</a:t>
            </a:r>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2.</a:t>
            </a: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Projected infection sites:</a:t>
            </a:r>
            <a:endParaRPr sz="120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Char char="●"/>
            </a:pPr>
            <a:r>
              <a:rPr lang="en" sz="1200">
                <a:latin typeface="Times New Roman"/>
                <a:ea typeface="Times New Roman"/>
                <a:cs typeface="Times New Roman"/>
                <a:sym typeface="Times New Roman"/>
              </a:rPr>
              <a:t>RCP8.5 = Representative Concentration Pathway. This corresponds to the IPCC Greenhouse gas concentration pathways. There are 4 different pathways, but we chose RCP8.5 because this pathway shows business as usual or rather where we are headed without making major changes. RCP 8.5 models that we will experience around 640 ppm of co2 in our atmosphere. Right now, we sit at just under 450 ppm.</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Warmer values show a suitable environment for someone to come in contact with RMSF… Colder values yield the opposite</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Left Image: Ran the first model using only 5 bioclimatic variables, uses Normal distribution ideals in its algorithm to produce species distribution probability per pixel</a:t>
            </a:r>
            <a:endParaRPr sz="1200">
              <a:latin typeface="Times New Roman"/>
              <a:ea typeface="Times New Roman"/>
              <a:cs typeface="Times New Roman"/>
              <a:sym typeface="Times New Roman"/>
            </a:endParaRPr>
          </a:p>
          <a:p>
            <a:pPr marL="457200" lvl="0" indent="-304800" algn="l" rtl="0">
              <a:lnSpc>
                <a:spcPct val="115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Right image: Ran using all 19 bioclimatic variables: Uses maximum entropy modeling algorithm that creates probability distribution </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MAXENT variables (chosen through algorithm)</a:t>
            </a:r>
            <a:endParaRPr/>
          </a:p>
          <a:p>
            <a:pPr marL="0" lvl="0" indent="0" algn="l" rtl="0">
              <a:spcBef>
                <a:spcPts val="0"/>
              </a:spcBef>
              <a:spcAft>
                <a:spcPts val="0"/>
              </a:spcAft>
              <a:buNone/>
            </a:pPr>
            <a:r>
              <a:rPr lang="en"/>
              <a:t>18:  precip of warmest quarter</a:t>
            </a:r>
            <a:endParaRPr/>
          </a:p>
          <a:p>
            <a:pPr marL="0" lvl="0" indent="0" algn="l" rtl="0">
              <a:spcBef>
                <a:spcPts val="0"/>
              </a:spcBef>
              <a:spcAft>
                <a:spcPts val="0"/>
              </a:spcAft>
              <a:buNone/>
            </a:pPr>
            <a:r>
              <a:rPr lang="en"/>
              <a:t>8: mean temperature of wettest quarter</a:t>
            </a:r>
            <a:endParaRPr/>
          </a:p>
          <a:p>
            <a:pPr marL="0" lvl="0" indent="0" algn="l" rtl="0">
              <a:spcBef>
                <a:spcPts val="0"/>
              </a:spcBef>
              <a:spcAft>
                <a:spcPts val="0"/>
              </a:spcAft>
              <a:buNone/>
            </a:pPr>
            <a:r>
              <a:rPr lang="en"/>
              <a:t>13: precip of wettest month </a:t>
            </a:r>
            <a:endParaRPr/>
          </a:p>
          <a:p>
            <a:pPr marL="0" lvl="0" indent="0" algn="l" rtl="0">
              <a:spcBef>
                <a:spcPts val="0"/>
              </a:spcBef>
              <a:spcAft>
                <a:spcPts val="0"/>
              </a:spcAft>
              <a:buNone/>
            </a:pPr>
            <a:r>
              <a:rPr lang="en"/>
              <a:t>10: mean temp of warmest quarter</a:t>
            </a:r>
            <a:endParaRPr/>
          </a:p>
          <a:p>
            <a:pPr marL="0" lvl="0" indent="0" algn="l" rtl="0">
              <a:spcBef>
                <a:spcPts val="0"/>
              </a:spcBef>
              <a:spcAft>
                <a:spcPts val="0"/>
              </a:spcAft>
              <a:buNone/>
            </a:pPr>
            <a:r>
              <a:rPr lang="en"/>
              <a:t>15: precipitation seasonality (coefficient of variation)</a:t>
            </a:r>
            <a:endParaRPr/>
          </a:p>
          <a:p>
            <a:pPr marL="0" lvl="0" indent="0" algn="l" rtl="0">
              <a:spcBef>
                <a:spcPts val="0"/>
              </a:spcBef>
              <a:spcAft>
                <a:spcPts val="0"/>
              </a:spcAft>
              <a:buNone/>
            </a:pPr>
            <a:r>
              <a:rPr lang="en"/>
              <a:t>3: isothermality (Mean diurnal range/temperature annual range)</a:t>
            </a:r>
            <a:endParaRPr/>
          </a:p>
          <a:p>
            <a:pPr marL="0" lvl="0" indent="0" algn="l" rtl="0">
              <a:spcBef>
                <a:spcPts val="0"/>
              </a:spcBef>
              <a:spcAft>
                <a:spcPts val="0"/>
              </a:spcAft>
              <a:buNone/>
            </a:pPr>
            <a:endParaRPr/>
          </a:p>
          <a:p>
            <a:pPr marL="0" lvl="0" indent="0" algn="l" rtl="0">
              <a:spcBef>
                <a:spcPts val="0"/>
              </a:spcBef>
              <a:spcAft>
                <a:spcPts val="0"/>
              </a:spcAft>
              <a:buNone/>
            </a:pPr>
            <a:r>
              <a:rPr lang="en"/>
              <a:t>Mahalanobis typicallity</a:t>
            </a:r>
            <a:endParaRPr/>
          </a:p>
          <a:p>
            <a:pPr marL="0" lvl="0" indent="0" algn="l" rtl="0">
              <a:spcBef>
                <a:spcPts val="0"/>
              </a:spcBef>
              <a:spcAft>
                <a:spcPts val="0"/>
              </a:spcAft>
              <a:buNone/>
            </a:pPr>
            <a:r>
              <a:rPr lang="en"/>
              <a:t>1</a:t>
            </a:r>
            <a:endParaRPr/>
          </a:p>
          <a:p>
            <a:pPr marL="0" lvl="0" indent="0" algn="l" rtl="0">
              <a:spcBef>
                <a:spcPts val="0"/>
              </a:spcBef>
              <a:spcAft>
                <a:spcPts val="0"/>
              </a:spcAft>
              <a:buNone/>
            </a:pPr>
            <a:r>
              <a:rPr lang="en"/>
              <a:t>2</a:t>
            </a:r>
            <a:endParaRPr/>
          </a:p>
          <a:p>
            <a:pPr marL="0" lvl="0" indent="0" algn="l" rtl="0">
              <a:spcBef>
                <a:spcPts val="0"/>
              </a:spcBef>
              <a:spcAft>
                <a:spcPts val="0"/>
              </a:spcAft>
              <a:buNone/>
            </a:pPr>
            <a:r>
              <a:rPr lang="en"/>
              <a:t>4</a:t>
            </a:r>
            <a:endParaRPr/>
          </a:p>
          <a:p>
            <a:pPr marL="0" lvl="0" indent="0" algn="l" rtl="0">
              <a:spcBef>
                <a:spcPts val="0"/>
              </a:spcBef>
              <a:spcAft>
                <a:spcPts val="0"/>
              </a:spcAft>
              <a:buNone/>
            </a:pPr>
            <a:r>
              <a:rPr lang="en"/>
              <a:t>7</a:t>
            </a:r>
            <a:endParaRPr/>
          </a:p>
          <a:p>
            <a:pPr marL="0" lvl="0" indent="0" algn="l" rtl="0">
              <a:spcBef>
                <a:spcPts val="0"/>
              </a:spcBef>
              <a:spcAft>
                <a:spcPts val="0"/>
              </a:spcAft>
              <a:buNone/>
            </a:pPr>
            <a:r>
              <a:rPr lang="en"/>
              <a:t>12</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460df0291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460df029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of these measures is to reduce the prevalence of RMSF in Western Montana through increasing awareness of RMSF throughout the general public and medical/health professionals. </a:t>
            </a:r>
            <a:endParaRPr/>
          </a:p>
          <a:p>
            <a:pPr marL="0" lvl="0" indent="0" algn="l" rtl="0">
              <a:spcBef>
                <a:spcPts val="0"/>
              </a:spcBef>
              <a:spcAft>
                <a:spcPts val="0"/>
              </a:spcAft>
              <a:buNone/>
            </a:pPr>
            <a:r>
              <a:rPr lang="en"/>
              <a:t>We designed these measures off of lyme disease preventative measures that have been put in place, such the Maine CDC lyme disease educational programs… </a:t>
            </a:r>
            <a:endParaRPr/>
          </a:p>
          <a:p>
            <a:pPr marL="0" lvl="0" indent="0" algn="l" rtl="0">
              <a:spcBef>
                <a:spcPts val="0"/>
              </a:spcBef>
              <a:spcAft>
                <a:spcPts val="0"/>
              </a:spcAft>
              <a:buNone/>
            </a:pPr>
            <a:r>
              <a:rPr lang="en"/>
              <a:t>The goal is to prevent RMSF spread before more people are at risk in the future due to climate change. </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0e535c9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0e535c9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0e535c9a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0e535c9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0e535c9a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0e535c9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5.g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omments" Target="../comments/commen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omments" Target="../comments/comment6.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Effects of Climate Change on Rocky Mountain Spotted Fever and Public Health Implications in Western Montana</a:t>
            </a:r>
            <a:endParaRPr sz="300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Ella Baumgarten, Max Enger, Benjamin Hickey, Ronan Kennedy, Tiffany Matthews, Sydney Qualls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Implications in Global Public Health</a:t>
            </a:r>
            <a:endParaRPr/>
          </a:p>
        </p:txBody>
      </p:sp>
      <p:sp>
        <p:nvSpPr>
          <p:cNvPr id="136" name="Google Shape;136;p22"/>
          <p:cNvSpPr txBox="1">
            <a:spLocks noGrp="1"/>
          </p:cNvSpPr>
          <p:nvPr>
            <p:ph type="body" idx="1"/>
          </p:nvPr>
        </p:nvSpPr>
        <p:spPr>
          <a:xfrm>
            <a:off x="311700" y="1266325"/>
            <a:ext cx="38751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Demonstrates the broad implications of climate change on the human experience</a:t>
            </a:r>
            <a:endParaRPr/>
          </a:p>
          <a:p>
            <a:pPr marL="457200" lvl="0" indent="-342900" algn="l" rtl="0">
              <a:spcBef>
                <a:spcPts val="0"/>
              </a:spcBef>
              <a:spcAft>
                <a:spcPts val="0"/>
              </a:spcAft>
              <a:buSzPts val="1800"/>
              <a:buChar char="●"/>
            </a:pPr>
            <a:r>
              <a:rPr lang="en"/>
              <a:t>Allows healthcare professionals  and their communities to prepare for novel and exacerbated epidemics</a:t>
            </a:r>
            <a:endParaRPr/>
          </a:p>
          <a:p>
            <a:pPr marL="457200" lvl="0" indent="-342900" algn="l" rtl="0">
              <a:spcBef>
                <a:spcPts val="0"/>
              </a:spcBef>
              <a:spcAft>
                <a:spcPts val="0"/>
              </a:spcAft>
              <a:buSzPts val="1800"/>
              <a:buChar char="●"/>
            </a:pPr>
            <a:r>
              <a:rPr lang="en"/>
              <a:t>Democratizing public health planning and action</a:t>
            </a:r>
            <a:endParaRPr/>
          </a:p>
        </p:txBody>
      </p:sp>
      <p:pic>
        <p:nvPicPr>
          <p:cNvPr id="137" name="Google Shape;137;p22"/>
          <p:cNvPicPr preferRelativeResize="0"/>
          <p:nvPr/>
        </p:nvPicPr>
        <p:blipFill>
          <a:blip r:embed="rId3">
            <a:alphaModFix/>
          </a:blip>
          <a:stretch>
            <a:fillRect/>
          </a:stretch>
        </p:blipFill>
        <p:spPr>
          <a:xfrm>
            <a:off x="4186800" y="1492275"/>
            <a:ext cx="4957200" cy="269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Directions</a:t>
            </a:r>
            <a:endParaRPr/>
          </a:p>
        </p:txBody>
      </p:sp>
      <p:sp>
        <p:nvSpPr>
          <p:cNvPr id="143" name="Google Shape;143;p23"/>
          <p:cNvSpPr txBox="1">
            <a:spLocks noGrp="1"/>
          </p:cNvSpPr>
          <p:nvPr>
            <p:ph type="body" idx="1"/>
          </p:nvPr>
        </p:nvSpPr>
        <p:spPr>
          <a:xfrm>
            <a:off x="311700" y="1152425"/>
            <a:ext cx="8629800" cy="3570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Connect with governmental organizations in orders </a:t>
            </a:r>
            <a:endParaRPr/>
          </a:p>
          <a:p>
            <a:pPr marL="457200" lvl="0" indent="-342900" algn="l" rtl="0">
              <a:spcBef>
                <a:spcPts val="0"/>
              </a:spcBef>
              <a:spcAft>
                <a:spcPts val="0"/>
              </a:spcAft>
              <a:buSzPts val="1800"/>
              <a:buChar char="●"/>
            </a:pPr>
            <a:r>
              <a:rPr lang="en"/>
              <a:t>Utilize this methodology to model and prepare for vector-borne diseases that will spread as the climate changes</a:t>
            </a:r>
            <a:endParaRPr/>
          </a:p>
          <a:p>
            <a:pPr marL="914400" lvl="1" indent="-317500" algn="l" rtl="0">
              <a:spcBef>
                <a:spcPts val="0"/>
              </a:spcBef>
              <a:spcAft>
                <a:spcPts val="0"/>
              </a:spcAft>
              <a:buSzPts val="1400"/>
              <a:buChar char="○"/>
            </a:pPr>
            <a:r>
              <a:rPr lang="en"/>
              <a:t>Dengue Fever</a:t>
            </a:r>
            <a:endParaRPr/>
          </a:p>
          <a:p>
            <a:pPr marL="914400" lvl="1" indent="-317500" algn="l" rtl="0">
              <a:spcBef>
                <a:spcPts val="0"/>
              </a:spcBef>
              <a:spcAft>
                <a:spcPts val="0"/>
              </a:spcAft>
              <a:buSzPts val="1400"/>
              <a:buChar char="○"/>
            </a:pPr>
            <a:r>
              <a:rPr lang="en"/>
              <a:t>Yellow Fever</a:t>
            </a:r>
            <a:endParaRPr/>
          </a:p>
          <a:p>
            <a:pPr marL="914400" lvl="1" indent="-317500" algn="l" rtl="0">
              <a:spcBef>
                <a:spcPts val="0"/>
              </a:spcBef>
              <a:spcAft>
                <a:spcPts val="0"/>
              </a:spcAft>
              <a:buSzPts val="1400"/>
              <a:buChar char="○"/>
            </a:pPr>
            <a:r>
              <a:rPr lang="en"/>
              <a:t>Malaria</a:t>
            </a:r>
            <a:endParaRPr/>
          </a:p>
          <a:p>
            <a:pPr marL="914400" lvl="1" indent="-317500" algn="l" rtl="0">
              <a:spcBef>
                <a:spcPts val="0"/>
              </a:spcBef>
              <a:spcAft>
                <a:spcPts val="0"/>
              </a:spcAft>
              <a:buSzPts val="1400"/>
              <a:buChar char="○"/>
            </a:pPr>
            <a:r>
              <a:rPr lang="en"/>
              <a:t>Relapsing Fevers</a:t>
            </a:r>
            <a:endParaRPr/>
          </a:p>
          <a:p>
            <a:pPr marL="914400" lvl="1" indent="-317500" algn="l" rtl="0">
              <a:spcBef>
                <a:spcPts val="0"/>
              </a:spcBef>
              <a:spcAft>
                <a:spcPts val="0"/>
              </a:spcAft>
              <a:buSzPts val="1400"/>
              <a:buChar char="○"/>
            </a:pPr>
            <a:r>
              <a:rPr lang="en"/>
              <a:t>Zika Virus</a:t>
            </a:r>
            <a:endParaRPr/>
          </a:p>
          <a:p>
            <a:pPr marL="914400" lvl="1" indent="-317500" algn="l" rtl="0">
              <a:spcBef>
                <a:spcPts val="0"/>
              </a:spcBef>
              <a:spcAft>
                <a:spcPts val="0"/>
              </a:spcAft>
              <a:buSzPts val="1400"/>
              <a:buChar char="○"/>
            </a:pPr>
            <a:r>
              <a:rPr lang="en"/>
              <a:t>Chagas Disease</a:t>
            </a:r>
            <a:endParaRPr/>
          </a:p>
          <a:p>
            <a:pPr marL="914400" lvl="1" indent="-317500" algn="l" rtl="0">
              <a:spcBef>
                <a:spcPts val="0"/>
              </a:spcBef>
              <a:spcAft>
                <a:spcPts val="0"/>
              </a:spcAft>
              <a:buSzPts val="1400"/>
              <a:buChar char="○"/>
            </a:pPr>
            <a:r>
              <a:rPr lang="en"/>
              <a:t>African Sleeping </a:t>
            </a:r>
            <a:br>
              <a:rPr lang="en"/>
            </a:br>
            <a:r>
              <a:rPr lang="en"/>
              <a:t>Sickness</a:t>
            </a:r>
            <a:endParaRPr/>
          </a:p>
          <a:p>
            <a:pPr marL="914400" lvl="0" indent="0" algn="l" rtl="0">
              <a:spcBef>
                <a:spcPts val="1600"/>
              </a:spcBef>
              <a:spcAft>
                <a:spcPts val="0"/>
              </a:spcAft>
              <a:buNone/>
            </a:pPr>
            <a:endParaRPr/>
          </a:p>
          <a:p>
            <a:pPr marL="457200" lvl="0" indent="0" algn="l" rtl="0">
              <a:spcBef>
                <a:spcPts val="1600"/>
              </a:spcBef>
              <a:spcAft>
                <a:spcPts val="1600"/>
              </a:spcAft>
              <a:buNone/>
            </a:pPr>
            <a:endParaRPr/>
          </a:p>
        </p:txBody>
      </p:sp>
      <p:pic>
        <p:nvPicPr>
          <p:cNvPr id="144" name="Google Shape;144;p23"/>
          <p:cNvPicPr preferRelativeResize="0"/>
          <p:nvPr/>
        </p:nvPicPr>
        <p:blipFill rotWithShape="1">
          <a:blip r:embed="rId3">
            <a:alphaModFix/>
          </a:blip>
          <a:srcRect l="6655" t="6437"/>
          <a:stretch/>
        </p:blipFill>
        <p:spPr>
          <a:xfrm>
            <a:off x="2849975" y="2191425"/>
            <a:ext cx="6294023" cy="2856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50" name="Google Shape;150;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200">
                <a:solidFill>
                  <a:srgbClr val="000000"/>
                </a:solidFill>
                <a:latin typeface="Arial"/>
                <a:ea typeface="Arial"/>
                <a:cs typeface="Arial"/>
                <a:sym typeface="Arial"/>
              </a:rPr>
              <a:t>CDC.gov</a:t>
            </a:r>
            <a:endParaRPr sz="1200">
              <a:solidFill>
                <a:srgbClr val="000000"/>
              </a:solidFill>
              <a:latin typeface="Arial"/>
              <a:ea typeface="Arial"/>
              <a:cs typeface="Arial"/>
              <a:sym typeface="Arial"/>
            </a:endParaRPr>
          </a:p>
          <a:p>
            <a:pPr marL="457200" lvl="0" indent="-457200" algn="l" rtl="0">
              <a:spcBef>
                <a:spcPts val="600"/>
              </a:spcBef>
              <a:spcAft>
                <a:spcPts val="0"/>
              </a:spcAft>
              <a:buNone/>
            </a:pPr>
            <a:r>
              <a:rPr lang="en" sz="1200">
                <a:solidFill>
                  <a:srgbClr val="000000"/>
                </a:solidFill>
                <a:latin typeface="Arial"/>
                <a:ea typeface="Arial"/>
                <a:cs typeface="Arial"/>
                <a:sym typeface="Arial"/>
              </a:rPr>
              <a:t>Estrada-Peña, A., Ayllón, N., &amp; de la Fuente, J. (2012). Impact of climate trends on tick-borne pathogen transmission. Frontiers in Physiology, 3, 64. doi:10.3389/fphys.2012.00064</a:t>
            </a:r>
            <a:endParaRPr sz="1200">
              <a:solidFill>
                <a:srgbClr val="000000"/>
              </a:solidFill>
              <a:latin typeface="Arial"/>
              <a:ea typeface="Arial"/>
              <a:cs typeface="Arial"/>
              <a:sym typeface="Arial"/>
            </a:endParaRPr>
          </a:p>
          <a:p>
            <a:pPr marL="457200" lvl="0" indent="-457200" algn="l" rtl="0">
              <a:spcBef>
                <a:spcPts val="600"/>
              </a:spcBef>
              <a:spcAft>
                <a:spcPts val="0"/>
              </a:spcAft>
              <a:buNone/>
            </a:pPr>
            <a:r>
              <a:rPr lang="en" sz="1200">
                <a:solidFill>
                  <a:srgbClr val="000000"/>
                </a:solidFill>
                <a:latin typeface="Arial"/>
                <a:ea typeface="Arial"/>
                <a:cs typeface="Arial"/>
                <a:sym typeface="Arial"/>
              </a:rPr>
              <a:t>Gottlieb, M., Long, B., &amp; Koyfman, A. (2018). The evaluation and management of rocky mountain spotted fever in the emergency department: A review of the literature. The Journal of Emergency Medicine, 55(1), 42-50. doi:S0736-4679(18)30230-0 [pii]</a:t>
            </a:r>
            <a:endParaRPr sz="1200">
              <a:solidFill>
                <a:srgbClr val="000000"/>
              </a:solidFill>
              <a:latin typeface="Arial"/>
              <a:ea typeface="Arial"/>
              <a:cs typeface="Arial"/>
              <a:sym typeface="Arial"/>
            </a:endParaRPr>
          </a:p>
          <a:p>
            <a:pPr marL="457200" lvl="0" indent="-457200" algn="l" rtl="0">
              <a:spcBef>
                <a:spcPts val="600"/>
              </a:spcBef>
              <a:spcAft>
                <a:spcPts val="0"/>
              </a:spcAft>
              <a:buNone/>
            </a:pPr>
            <a:r>
              <a:rPr lang="en" sz="1200">
                <a:solidFill>
                  <a:srgbClr val="000000"/>
                </a:solidFill>
                <a:latin typeface="Arial"/>
                <a:ea typeface="Arial"/>
                <a:cs typeface="Arial"/>
                <a:sym typeface="Arial"/>
              </a:rPr>
              <a:t>Hijmans, R.J., S.E. Cameron, J.L. Parra, P.G. Jones and A. Jarvis, 2005. Very high resolution interpolated climate surfaces for global land areas. International Journal of Climatology 25: 1965-1978</a:t>
            </a:r>
            <a:endParaRPr sz="1200">
              <a:solidFill>
                <a:srgbClr val="000000"/>
              </a:solidFill>
              <a:latin typeface="Arial"/>
              <a:ea typeface="Arial"/>
              <a:cs typeface="Arial"/>
              <a:sym typeface="Arial"/>
            </a:endParaRPr>
          </a:p>
          <a:p>
            <a:pPr marL="457200" lvl="0" indent="-457200" algn="l" rtl="0">
              <a:spcBef>
                <a:spcPts val="600"/>
              </a:spcBef>
              <a:spcAft>
                <a:spcPts val="0"/>
              </a:spcAft>
              <a:buNone/>
            </a:pPr>
            <a:r>
              <a:rPr lang="en" sz="1200">
                <a:solidFill>
                  <a:srgbClr val="000000"/>
                </a:solidFill>
                <a:latin typeface="Arial"/>
                <a:ea typeface="Arial"/>
                <a:cs typeface="Arial"/>
                <a:sym typeface="Arial"/>
              </a:rPr>
              <a:t>Li, Zhe, and Jefferson M. Fox. "Integrating Mahalanobis Typicalities with a Neural Network for Rubber Distribution Mapping." Remote Sensing Letters 2, no. 2 (06 2011): 157-66. doi:10.1080/01431161.2010.505589.</a:t>
            </a:r>
            <a:endParaRPr sz="1200">
              <a:solidFill>
                <a:srgbClr val="000000"/>
              </a:solidFill>
              <a:latin typeface="Arial"/>
              <a:ea typeface="Arial"/>
              <a:cs typeface="Arial"/>
              <a:sym typeface="Arial"/>
            </a:endParaRPr>
          </a:p>
          <a:p>
            <a:pPr marL="457200" lvl="0" indent="-457200" algn="l" rtl="0">
              <a:spcBef>
                <a:spcPts val="600"/>
              </a:spcBef>
              <a:spcAft>
                <a:spcPts val="0"/>
              </a:spcAft>
              <a:buNone/>
            </a:pPr>
            <a:r>
              <a:rPr lang="en" sz="1200">
                <a:solidFill>
                  <a:srgbClr val="000000"/>
                </a:solidFill>
                <a:latin typeface="Arial"/>
                <a:ea typeface="Arial"/>
                <a:cs typeface="Arial"/>
                <a:sym typeface="Arial"/>
              </a:rPr>
              <a:t>Wilkinson, P. R. (1967). The distribution of dermacentor ticks in canada in relation to bioclimatic zones. Canadian Journal of Zoology, 45(4), 517-537. doi:10.1139/z67-066</a:t>
            </a:r>
            <a:endParaRPr sz="1200">
              <a:solidFill>
                <a:srgbClr val="000000"/>
              </a:solidFill>
              <a:latin typeface="Arial"/>
              <a:ea typeface="Arial"/>
              <a:cs typeface="Arial"/>
              <a:sym typeface="Arial"/>
            </a:endParaRPr>
          </a:p>
          <a:p>
            <a:pPr marL="0" lvl="0" indent="0" algn="l" rtl="0">
              <a:spcBef>
                <a:spcPts val="600"/>
              </a:spcBef>
              <a:spcAft>
                <a:spcPts val="0"/>
              </a:spcAft>
              <a:buNone/>
            </a:pP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 Thanks</a:t>
            </a:r>
            <a:endParaRPr/>
          </a:p>
        </p:txBody>
      </p:sp>
      <p:sp>
        <p:nvSpPr>
          <p:cNvPr id="156" name="Google Shape;156;p25"/>
          <p:cNvSpPr txBox="1">
            <a:spLocks noGrp="1"/>
          </p:cNvSpPr>
          <p:nvPr>
            <p:ph type="body" idx="1"/>
          </p:nvPr>
        </p:nvSpPr>
        <p:spPr>
          <a:xfrm>
            <a:off x="339025" y="1152425"/>
            <a:ext cx="8520600" cy="375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Peter McDonough</a:t>
            </a:r>
            <a:r>
              <a:rPr lang="en"/>
              <a:t>, </a:t>
            </a:r>
            <a:r>
              <a:rPr lang="en" i="1"/>
              <a:t>GLI Capstone Mentor, Hero, Tea Aficionado </a:t>
            </a:r>
            <a:endParaRPr i="1"/>
          </a:p>
          <a:p>
            <a:pPr marL="0" lvl="0" indent="0" algn="l" rtl="0">
              <a:lnSpc>
                <a:spcPct val="100000"/>
              </a:lnSpc>
              <a:spcBef>
                <a:spcPts val="0"/>
              </a:spcBef>
              <a:spcAft>
                <a:spcPts val="0"/>
              </a:spcAft>
              <a:buNone/>
            </a:pPr>
            <a:r>
              <a:rPr lang="en" b="1"/>
              <a:t>Jeanne Loftus</a:t>
            </a:r>
            <a:r>
              <a:rPr lang="en"/>
              <a:t>, </a:t>
            </a:r>
            <a:r>
              <a:rPr lang="en" i="1"/>
              <a:t>GLI Director</a:t>
            </a:r>
            <a:endParaRPr i="1"/>
          </a:p>
          <a:p>
            <a:pPr marL="0" lvl="0" indent="0" algn="l" rtl="0">
              <a:lnSpc>
                <a:spcPct val="100000"/>
              </a:lnSpc>
              <a:spcBef>
                <a:spcPts val="0"/>
              </a:spcBef>
              <a:spcAft>
                <a:spcPts val="0"/>
              </a:spcAft>
              <a:buNone/>
            </a:pPr>
            <a:r>
              <a:rPr lang="en" b="1"/>
              <a:t>Jim Battisti</a:t>
            </a:r>
            <a:r>
              <a:rPr lang="en"/>
              <a:t>, </a:t>
            </a:r>
            <a:r>
              <a:rPr lang="en" i="1"/>
              <a:t>University of Montana Division of Biological Sciences Research</a:t>
            </a:r>
            <a:endParaRPr i="1"/>
          </a:p>
          <a:p>
            <a:pPr marL="0" lvl="0" indent="0" algn="l" rtl="0">
              <a:lnSpc>
                <a:spcPct val="100000"/>
              </a:lnSpc>
              <a:spcBef>
                <a:spcPts val="0"/>
              </a:spcBef>
              <a:spcAft>
                <a:spcPts val="0"/>
              </a:spcAft>
              <a:buNone/>
            </a:pPr>
            <a:r>
              <a:rPr lang="en" b="1"/>
              <a:t>Anna Klene</a:t>
            </a:r>
            <a:r>
              <a:rPr lang="en"/>
              <a:t>,  </a:t>
            </a:r>
            <a:r>
              <a:rPr lang="en" i="1"/>
              <a:t>University of Montana Geography Department</a:t>
            </a:r>
            <a:endParaRPr i="1"/>
          </a:p>
          <a:p>
            <a:pPr marL="0" lvl="0" indent="0" algn="l" rtl="0">
              <a:lnSpc>
                <a:spcPct val="100000"/>
              </a:lnSpc>
              <a:spcBef>
                <a:spcPts val="0"/>
              </a:spcBef>
              <a:spcAft>
                <a:spcPts val="0"/>
              </a:spcAft>
              <a:buNone/>
            </a:pPr>
            <a:r>
              <a:rPr lang="en" b="1"/>
              <a:t>Erika Baldry</a:t>
            </a:r>
            <a:r>
              <a:rPr lang="en"/>
              <a:t>, </a:t>
            </a:r>
            <a:r>
              <a:rPr lang="en" i="1"/>
              <a:t>Communicable Disease Control and Prevention Bureau</a:t>
            </a:r>
            <a:endParaRPr b="1"/>
          </a:p>
          <a:p>
            <a:pPr marL="0" lvl="0" indent="0" algn="l" rtl="0">
              <a:lnSpc>
                <a:spcPct val="100000"/>
              </a:lnSpc>
              <a:spcBef>
                <a:spcPts val="0"/>
              </a:spcBef>
              <a:spcAft>
                <a:spcPts val="0"/>
              </a:spcAft>
              <a:buNone/>
            </a:pPr>
            <a:r>
              <a:rPr lang="en" b="1"/>
              <a:t>Outside Bozeman</a:t>
            </a:r>
            <a:r>
              <a:rPr lang="en"/>
              <a:t>, </a:t>
            </a:r>
            <a:r>
              <a:rPr lang="en" i="1"/>
              <a:t>Editing Team</a:t>
            </a:r>
            <a:endParaRPr i="1"/>
          </a:p>
          <a:p>
            <a:pPr marL="0" lvl="0" indent="0" algn="l" rtl="0">
              <a:lnSpc>
                <a:spcPct val="100000"/>
              </a:lnSpc>
              <a:spcBef>
                <a:spcPts val="0"/>
              </a:spcBef>
              <a:spcAft>
                <a:spcPts val="0"/>
              </a:spcAft>
              <a:buNone/>
            </a:pPr>
            <a:r>
              <a:rPr lang="en" b="1"/>
              <a:t>Montana Quarterly</a:t>
            </a:r>
            <a:r>
              <a:rPr lang="en"/>
              <a:t>, </a:t>
            </a:r>
            <a:r>
              <a:rPr lang="en" i="1"/>
              <a:t>Editing Team</a:t>
            </a:r>
            <a:endParaRPr i="1"/>
          </a:p>
          <a:p>
            <a:pPr marL="0" lvl="0" indent="0" algn="l" rtl="0">
              <a:lnSpc>
                <a:spcPct val="100000"/>
              </a:lnSpc>
              <a:spcBef>
                <a:spcPts val="0"/>
              </a:spcBef>
              <a:spcAft>
                <a:spcPts val="0"/>
              </a:spcAft>
              <a:buNone/>
            </a:pPr>
            <a:r>
              <a:rPr lang="en" b="1"/>
              <a:t>Mountain Outlaw</a:t>
            </a:r>
            <a:r>
              <a:rPr lang="en"/>
              <a:t>, </a:t>
            </a:r>
            <a:r>
              <a:rPr lang="en" i="1"/>
              <a:t>Editing Team</a:t>
            </a:r>
            <a:endParaRPr i="1"/>
          </a:p>
          <a:p>
            <a:pPr marL="0" lvl="0" indent="0" algn="l" rtl="0">
              <a:lnSpc>
                <a:spcPct val="100000"/>
              </a:lnSpc>
              <a:spcBef>
                <a:spcPts val="0"/>
              </a:spcBef>
              <a:spcAft>
                <a:spcPts val="0"/>
              </a:spcAft>
              <a:buNone/>
            </a:pPr>
            <a:r>
              <a:rPr lang="en" b="1"/>
              <a:t>Big Sky Journal</a:t>
            </a:r>
            <a:r>
              <a:rPr lang="en"/>
              <a:t>, </a:t>
            </a:r>
            <a:r>
              <a:rPr lang="en" i="1"/>
              <a:t>Editing Team</a:t>
            </a:r>
            <a:endParaRPr i="1"/>
          </a:p>
          <a:p>
            <a:pPr marL="0" lvl="0" indent="0" algn="l" rtl="0">
              <a:lnSpc>
                <a:spcPct val="100000"/>
              </a:lnSpc>
              <a:spcBef>
                <a:spcPts val="0"/>
              </a:spcBef>
              <a:spcAft>
                <a:spcPts val="0"/>
              </a:spcAft>
              <a:buNone/>
            </a:pPr>
            <a:r>
              <a:rPr lang="en" b="1"/>
              <a:t>Distinctly Montana,</a:t>
            </a:r>
            <a:r>
              <a:rPr lang="en"/>
              <a:t> </a:t>
            </a:r>
            <a:r>
              <a:rPr lang="en" i="1"/>
              <a:t>Editing Team</a:t>
            </a:r>
            <a:r>
              <a:rPr lang="en"/>
              <a:t> </a:t>
            </a:r>
            <a:endParaRPr/>
          </a:p>
          <a:p>
            <a:pPr marL="0" lvl="0" indent="0" algn="l" rtl="0">
              <a:lnSpc>
                <a:spcPct val="100000"/>
              </a:lnSpc>
              <a:spcBef>
                <a:spcPts val="0"/>
              </a:spcBef>
              <a:spcAft>
                <a:spcPts val="0"/>
              </a:spcAft>
              <a:buNone/>
            </a:pPr>
            <a:r>
              <a:rPr lang="en" b="1"/>
              <a:t>The University of Montana</a:t>
            </a:r>
            <a:endParaRPr b="1"/>
          </a:p>
          <a:p>
            <a:pPr marL="0" lvl="0" indent="0" algn="l" rtl="0">
              <a:lnSpc>
                <a:spcPct val="100000"/>
              </a:lnSpc>
              <a:spcBef>
                <a:spcPts val="0"/>
              </a:spcBef>
              <a:spcAft>
                <a:spcPts val="0"/>
              </a:spcAft>
              <a:buNone/>
            </a:pPr>
            <a:r>
              <a:rPr lang="en" b="1"/>
              <a:t>The Franke Family</a:t>
            </a:r>
            <a:endParaRPr b="1"/>
          </a:p>
          <a:p>
            <a:pPr marL="0" lvl="0" indent="0" algn="l" rtl="0">
              <a:lnSpc>
                <a:spcPct val="100000"/>
              </a:lnSpc>
              <a:spcBef>
                <a:spcPts val="0"/>
              </a:spcBef>
              <a:spcAft>
                <a:spcPts val="0"/>
              </a:spcAft>
              <a:buNone/>
            </a:pPr>
            <a:r>
              <a:rPr lang="en" b="1"/>
              <a:t>Missoula County Health Department</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2421750" y="1837650"/>
            <a:ext cx="4300500" cy="14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900"/>
              <a:t>Questions?</a:t>
            </a:r>
            <a:endParaRPr sz="7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Change and Vector Borne Diseases</a:t>
            </a:r>
            <a:endParaRPr/>
          </a:p>
        </p:txBody>
      </p:sp>
      <p:pic>
        <p:nvPicPr>
          <p:cNvPr id="73" name="Google Shape;73;p14"/>
          <p:cNvPicPr preferRelativeResize="0"/>
          <p:nvPr/>
        </p:nvPicPr>
        <p:blipFill>
          <a:blip r:embed="rId3">
            <a:alphaModFix/>
          </a:blip>
          <a:stretch>
            <a:fillRect/>
          </a:stretch>
        </p:blipFill>
        <p:spPr>
          <a:xfrm>
            <a:off x="216075" y="1330200"/>
            <a:ext cx="3983251" cy="1991625"/>
          </a:xfrm>
          <a:prstGeom prst="rect">
            <a:avLst/>
          </a:prstGeom>
          <a:noFill/>
          <a:ln w="38100" cap="flat" cmpd="sng">
            <a:solidFill>
              <a:schemeClr val="dk2"/>
            </a:solidFill>
            <a:prstDash val="solid"/>
            <a:round/>
            <a:headEnd type="none" w="sm" len="sm"/>
            <a:tailEnd type="none" w="sm" len="sm"/>
          </a:ln>
        </p:spPr>
      </p:pic>
      <p:pic>
        <p:nvPicPr>
          <p:cNvPr id="74" name="Google Shape;74;p14"/>
          <p:cNvPicPr preferRelativeResize="0"/>
          <p:nvPr/>
        </p:nvPicPr>
        <p:blipFill>
          <a:blip r:embed="rId4">
            <a:alphaModFix/>
          </a:blip>
          <a:stretch>
            <a:fillRect/>
          </a:stretch>
        </p:blipFill>
        <p:spPr>
          <a:xfrm>
            <a:off x="4727725" y="1318187"/>
            <a:ext cx="4174951" cy="2015650"/>
          </a:xfrm>
          <a:prstGeom prst="rect">
            <a:avLst/>
          </a:prstGeom>
          <a:noFill/>
          <a:ln w="38100" cap="flat" cmpd="sng">
            <a:solidFill>
              <a:schemeClr val="dk2"/>
            </a:solidFill>
            <a:prstDash val="solid"/>
            <a:round/>
            <a:headEnd type="none" w="sm" len="sm"/>
            <a:tailEnd type="none" w="sm" len="sm"/>
          </a:ln>
        </p:spPr>
      </p:pic>
      <p:sp>
        <p:nvSpPr>
          <p:cNvPr id="75" name="Google Shape;75;p14"/>
          <p:cNvSpPr txBox="1"/>
          <p:nvPr/>
        </p:nvSpPr>
        <p:spPr>
          <a:xfrm>
            <a:off x="1864050" y="3499600"/>
            <a:ext cx="6873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1884</a:t>
            </a:r>
            <a:endParaRPr b="1">
              <a:latin typeface="Open Sans"/>
              <a:ea typeface="Open Sans"/>
              <a:cs typeface="Open Sans"/>
              <a:sym typeface="Open Sans"/>
            </a:endParaRPr>
          </a:p>
        </p:txBody>
      </p:sp>
      <p:sp>
        <p:nvSpPr>
          <p:cNvPr id="76" name="Google Shape;76;p14"/>
          <p:cNvSpPr txBox="1"/>
          <p:nvPr/>
        </p:nvSpPr>
        <p:spPr>
          <a:xfrm>
            <a:off x="6497950" y="3499575"/>
            <a:ext cx="6345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2018</a:t>
            </a:r>
            <a:endParaRPr b="1">
              <a:latin typeface="Open Sans"/>
              <a:ea typeface="Open Sans"/>
              <a:cs typeface="Open Sans"/>
              <a:sym typeface="Open Sans"/>
            </a:endParaRPr>
          </a:p>
        </p:txBody>
      </p:sp>
      <p:sp>
        <p:nvSpPr>
          <p:cNvPr id="77" name="Google Shape;77;p14"/>
          <p:cNvSpPr txBox="1"/>
          <p:nvPr/>
        </p:nvSpPr>
        <p:spPr>
          <a:xfrm>
            <a:off x="2765100" y="4020525"/>
            <a:ext cx="36138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Temperature Difference in Fahrenheit</a:t>
            </a:r>
            <a:endParaRPr b="1">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Rocky Mountain Spotted Fever (RMSF) </a:t>
            </a:r>
            <a:endParaRPr/>
          </a:p>
        </p:txBody>
      </p:sp>
      <p:sp>
        <p:nvSpPr>
          <p:cNvPr id="83" name="Google Shape;83;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Open Sans"/>
              <a:buChar char="-"/>
            </a:pPr>
            <a:r>
              <a:rPr lang="en"/>
              <a:t>Tick-borne disease (TBD) caused by </a:t>
            </a:r>
            <a:r>
              <a:rPr lang="en" i="1"/>
              <a:t>Rickettsia rickettsii </a:t>
            </a:r>
            <a:endParaRPr/>
          </a:p>
          <a:p>
            <a:pPr marL="457200" marR="0" lvl="0" indent="-342900" algn="l" rtl="0">
              <a:lnSpc>
                <a:spcPct val="115000"/>
              </a:lnSpc>
              <a:spcBef>
                <a:spcPts val="0"/>
              </a:spcBef>
              <a:spcAft>
                <a:spcPts val="0"/>
              </a:spcAft>
              <a:buSzPts val="1800"/>
              <a:buChar char="-"/>
            </a:pPr>
            <a:r>
              <a:rPr lang="en"/>
              <a:t>Carried by the Rocky Mountain Wood Tick (</a:t>
            </a:r>
            <a:r>
              <a:rPr lang="en" i="1"/>
              <a:t>Dermacentor andersoni</a:t>
            </a:r>
            <a:r>
              <a:rPr lang="en"/>
              <a:t>)</a:t>
            </a:r>
            <a:endParaRPr/>
          </a:p>
          <a:p>
            <a:pPr marL="457200" marR="0" lvl="0" indent="-342900" algn="l" rtl="0">
              <a:lnSpc>
                <a:spcPct val="115000"/>
              </a:lnSpc>
              <a:spcBef>
                <a:spcPts val="0"/>
              </a:spcBef>
              <a:spcAft>
                <a:spcPts val="0"/>
              </a:spcAft>
              <a:buSzPts val="1800"/>
              <a:buChar char="-"/>
            </a:pPr>
            <a:r>
              <a:rPr lang="en"/>
              <a:t>Symptoms begin as flu-like symptoms with rash and progress to coma and necrosis</a:t>
            </a:r>
            <a:endParaRPr/>
          </a:p>
          <a:p>
            <a:pPr marL="914400" marR="0" lvl="1" indent="-317500" algn="l" rtl="0">
              <a:lnSpc>
                <a:spcPct val="115000"/>
              </a:lnSpc>
              <a:spcBef>
                <a:spcPts val="0"/>
              </a:spcBef>
              <a:spcAft>
                <a:spcPts val="0"/>
              </a:spcAft>
              <a:buSzPts val="1400"/>
              <a:buChar char="-"/>
            </a:pPr>
            <a:r>
              <a:rPr lang="en"/>
              <a:t>Rarity of disease and commonality of symptoms increase misdiagnosis</a:t>
            </a:r>
            <a:endParaRPr/>
          </a:p>
          <a:p>
            <a:pPr marL="914400" marR="0" lvl="1" indent="-317500" algn="l" rtl="0">
              <a:lnSpc>
                <a:spcPct val="115000"/>
              </a:lnSpc>
              <a:spcBef>
                <a:spcPts val="0"/>
              </a:spcBef>
              <a:spcAft>
                <a:spcPts val="0"/>
              </a:spcAft>
              <a:buSzPts val="1400"/>
              <a:buChar char="-"/>
            </a:pPr>
            <a:r>
              <a:rPr lang="en"/>
              <a:t>Deadly if left untreated</a:t>
            </a:r>
            <a:endParaRPr/>
          </a:p>
        </p:txBody>
      </p:sp>
      <p:pic>
        <p:nvPicPr>
          <p:cNvPr id="84" name="Google Shape;84;p15"/>
          <p:cNvPicPr preferRelativeResize="0"/>
          <p:nvPr/>
        </p:nvPicPr>
        <p:blipFill>
          <a:blip r:embed="rId3">
            <a:alphaModFix/>
          </a:blip>
          <a:stretch>
            <a:fillRect/>
          </a:stretch>
        </p:blipFill>
        <p:spPr>
          <a:xfrm>
            <a:off x="636324" y="3163449"/>
            <a:ext cx="1853673" cy="1246100"/>
          </a:xfrm>
          <a:prstGeom prst="rect">
            <a:avLst/>
          </a:prstGeom>
          <a:noFill/>
          <a:ln>
            <a:noFill/>
          </a:ln>
        </p:spPr>
      </p:pic>
      <p:pic>
        <p:nvPicPr>
          <p:cNvPr id="85" name="Google Shape;85;p15" descr="Image result for rmsf rash"/>
          <p:cNvPicPr preferRelativeResize="0"/>
          <p:nvPr/>
        </p:nvPicPr>
        <p:blipFill>
          <a:blip r:embed="rId4">
            <a:alphaModFix/>
          </a:blip>
          <a:stretch>
            <a:fillRect/>
          </a:stretch>
        </p:blipFill>
        <p:spPr>
          <a:xfrm>
            <a:off x="3703663" y="3163450"/>
            <a:ext cx="1666134" cy="1246100"/>
          </a:xfrm>
          <a:prstGeom prst="rect">
            <a:avLst/>
          </a:prstGeom>
          <a:noFill/>
          <a:ln>
            <a:noFill/>
          </a:ln>
        </p:spPr>
      </p:pic>
      <p:pic>
        <p:nvPicPr>
          <p:cNvPr id="86" name="Google Shape;86;p15" descr="Image result for cdc rickettsia rickettsii"/>
          <p:cNvPicPr preferRelativeResize="0"/>
          <p:nvPr/>
        </p:nvPicPr>
        <p:blipFill>
          <a:blip r:embed="rId5">
            <a:alphaModFix/>
          </a:blip>
          <a:stretch>
            <a:fillRect/>
          </a:stretch>
        </p:blipFill>
        <p:spPr>
          <a:xfrm>
            <a:off x="6583475" y="3158963"/>
            <a:ext cx="1666125" cy="1255074"/>
          </a:xfrm>
          <a:prstGeom prst="rect">
            <a:avLst/>
          </a:prstGeom>
          <a:noFill/>
          <a:ln>
            <a:noFill/>
          </a:ln>
        </p:spPr>
      </p:pic>
      <p:sp>
        <p:nvSpPr>
          <p:cNvPr id="87" name="Google Shape;87;p15"/>
          <p:cNvSpPr txBox="1"/>
          <p:nvPr/>
        </p:nvSpPr>
        <p:spPr>
          <a:xfrm>
            <a:off x="538075" y="4409550"/>
            <a:ext cx="7844400" cy="6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pen Sans"/>
                <a:ea typeface="Open Sans"/>
                <a:cs typeface="Open Sans"/>
                <a:sym typeface="Open Sans"/>
              </a:rPr>
              <a:t>Dermacentor andersoni</a:t>
            </a:r>
            <a:r>
              <a:rPr lang="en">
                <a:latin typeface="Open Sans"/>
                <a:ea typeface="Open Sans"/>
                <a:cs typeface="Open Sans"/>
                <a:sym typeface="Open Sans"/>
              </a:rPr>
              <a:t>		      “Spotted Fever” Rash		             </a:t>
            </a:r>
            <a:r>
              <a:rPr lang="en" i="1">
                <a:latin typeface="Open Sans"/>
                <a:ea typeface="Open Sans"/>
                <a:cs typeface="Open Sans"/>
                <a:sym typeface="Open Sans"/>
              </a:rPr>
              <a:t>Rickettsia rickettsii</a:t>
            </a:r>
            <a:endParaRPr i="1">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             cdc.gov						cdc.gov				 	 cdc.gov</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6"/>
          <p:cNvPicPr preferRelativeResize="0"/>
          <p:nvPr/>
        </p:nvPicPr>
        <p:blipFill>
          <a:blip r:embed="rId3">
            <a:alphaModFix/>
          </a:blip>
          <a:stretch>
            <a:fillRect/>
          </a:stretch>
        </p:blipFill>
        <p:spPr>
          <a:xfrm>
            <a:off x="1397188" y="35150"/>
            <a:ext cx="6349625" cy="4920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899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Projected Infection Areas (RCP 8.5, 2050)</a:t>
            </a:r>
            <a:endParaRPr sz="3000"/>
          </a:p>
        </p:txBody>
      </p:sp>
      <p:sp>
        <p:nvSpPr>
          <p:cNvPr id="98" name="Google Shape;98;p17"/>
          <p:cNvSpPr txBox="1"/>
          <p:nvPr/>
        </p:nvSpPr>
        <p:spPr>
          <a:xfrm>
            <a:off x="1067150" y="4673625"/>
            <a:ext cx="28974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Mahalanobis Typicality, IDRISI</a:t>
            </a:r>
            <a:endParaRPr>
              <a:latin typeface="Open Sans"/>
              <a:ea typeface="Open Sans"/>
              <a:cs typeface="Open Sans"/>
              <a:sym typeface="Open Sans"/>
            </a:endParaRPr>
          </a:p>
        </p:txBody>
      </p:sp>
      <p:sp>
        <p:nvSpPr>
          <p:cNvPr id="99" name="Google Shape;99;p17"/>
          <p:cNvSpPr txBox="1"/>
          <p:nvPr/>
        </p:nvSpPr>
        <p:spPr>
          <a:xfrm>
            <a:off x="5630425" y="4673625"/>
            <a:ext cx="15201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MAXENT, IDRISI</a:t>
            </a:r>
            <a:endParaRPr>
              <a:latin typeface="Open Sans"/>
              <a:ea typeface="Open Sans"/>
              <a:cs typeface="Open Sans"/>
              <a:sym typeface="Open Sans"/>
            </a:endParaRPr>
          </a:p>
        </p:txBody>
      </p:sp>
      <p:pic>
        <p:nvPicPr>
          <p:cNvPr id="100" name="Google Shape;100;p17"/>
          <p:cNvPicPr preferRelativeResize="0"/>
          <p:nvPr/>
        </p:nvPicPr>
        <p:blipFill>
          <a:blip r:embed="rId3">
            <a:alphaModFix/>
          </a:blip>
          <a:stretch>
            <a:fillRect/>
          </a:stretch>
        </p:blipFill>
        <p:spPr>
          <a:xfrm>
            <a:off x="4570405" y="477125"/>
            <a:ext cx="3477694" cy="4275324"/>
          </a:xfrm>
          <a:prstGeom prst="rect">
            <a:avLst/>
          </a:prstGeom>
          <a:noFill/>
          <a:ln>
            <a:noFill/>
          </a:ln>
        </p:spPr>
      </p:pic>
      <p:pic>
        <p:nvPicPr>
          <p:cNvPr id="101" name="Google Shape;101;p17"/>
          <p:cNvPicPr preferRelativeResize="0"/>
          <p:nvPr/>
        </p:nvPicPr>
        <p:blipFill>
          <a:blip r:embed="rId4">
            <a:alphaModFix/>
          </a:blip>
          <a:stretch>
            <a:fillRect/>
          </a:stretch>
        </p:blipFill>
        <p:spPr>
          <a:xfrm>
            <a:off x="696025" y="448750"/>
            <a:ext cx="3501750" cy="427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Public Health</a:t>
            </a:r>
            <a:endParaRPr/>
          </a:p>
        </p:txBody>
      </p:sp>
      <p:sp>
        <p:nvSpPr>
          <p:cNvPr id="107" name="Google Shape;107;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Increase public awareness of RMSF transmission, symptoms, and treatments</a:t>
            </a:r>
            <a:endParaRPr/>
          </a:p>
          <a:p>
            <a:pPr marL="914400" lvl="1" indent="-317500" algn="l" rtl="0">
              <a:spcBef>
                <a:spcPts val="0"/>
              </a:spcBef>
              <a:spcAft>
                <a:spcPts val="0"/>
              </a:spcAft>
              <a:buSzPts val="1400"/>
              <a:buChar char="-"/>
            </a:pPr>
            <a:r>
              <a:rPr lang="en"/>
              <a:t>3 tactics:</a:t>
            </a:r>
            <a:endParaRPr/>
          </a:p>
          <a:p>
            <a:pPr marL="1371600" lvl="2" indent="-317500" algn="l" rtl="0">
              <a:spcBef>
                <a:spcPts val="0"/>
              </a:spcBef>
              <a:spcAft>
                <a:spcPts val="0"/>
              </a:spcAft>
              <a:buSzPts val="1400"/>
              <a:buChar char="-"/>
            </a:pPr>
            <a:r>
              <a:rPr lang="en"/>
              <a:t>Brochures </a:t>
            </a:r>
            <a:endParaRPr/>
          </a:p>
          <a:p>
            <a:pPr marL="1371600" lvl="2" indent="-317500" algn="l" rtl="0">
              <a:spcBef>
                <a:spcPts val="0"/>
              </a:spcBef>
              <a:spcAft>
                <a:spcPts val="0"/>
              </a:spcAft>
              <a:buSzPts val="1400"/>
              <a:buChar char="-"/>
            </a:pPr>
            <a:r>
              <a:rPr lang="en"/>
              <a:t>Informational media</a:t>
            </a:r>
            <a:endParaRPr/>
          </a:p>
          <a:p>
            <a:pPr marL="1371600" lvl="2" indent="-317500" algn="l" rtl="0">
              <a:spcBef>
                <a:spcPts val="0"/>
              </a:spcBef>
              <a:spcAft>
                <a:spcPts val="0"/>
              </a:spcAft>
              <a:buSzPts val="1400"/>
              <a:buChar char="-"/>
            </a:pPr>
            <a:r>
              <a:rPr lang="en"/>
              <a:t>Educational programs </a:t>
            </a:r>
            <a:endParaRPr/>
          </a:p>
          <a:p>
            <a:pPr marL="457200" lvl="0" indent="-342900" algn="l" rtl="0">
              <a:spcBef>
                <a:spcPts val="0"/>
              </a:spcBef>
              <a:spcAft>
                <a:spcPts val="0"/>
              </a:spcAft>
              <a:buSzPts val="1800"/>
              <a:buChar char="-"/>
            </a:pPr>
            <a:r>
              <a:rPr lang="en"/>
              <a:t>Articles in statewide articles</a:t>
            </a:r>
            <a:endParaRPr/>
          </a:p>
          <a:p>
            <a:pPr marL="914400" lvl="1" indent="-317500" algn="l" rtl="0">
              <a:spcBef>
                <a:spcPts val="0"/>
              </a:spcBef>
              <a:spcAft>
                <a:spcPts val="0"/>
              </a:spcAft>
              <a:buSzPts val="1400"/>
              <a:buChar char="-"/>
            </a:pPr>
            <a:r>
              <a:rPr lang="en"/>
              <a:t>Outside Bozeman</a:t>
            </a:r>
            <a:endParaRPr/>
          </a:p>
          <a:p>
            <a:pPr marL="914400" lvl="1" indent="-317500" algn="l" rtl="0">
              <a:spcBef>
                <a:spcPts val="0"/>
              </a:spcBef>
              <a:spcAft>
                <a:spcPts val="0"/>
              </a:spcAft>
              <a:buSzPts val="1400"/>
              <a:buChar char="-"/>
            </a:pPr>
            <a:r>
              <a:rPr lang="en"/>
              <a:t>Big Sky Journal</a:t>
            </a:r>
            <a:endParaRPr/>
          </a:p>
          <a:p>
            <a:pPr marL="914400" lvl="1" indent="-317500" algn="l" rtl="0">
              <a:spcBef>
                <a:spcPts val="0"/>
              </a:spcBef>
              <a:spcAft>
                <a:spcPts val="0"/>
              </a:spcAft>
              <a:buSzPts val="1400"/>
              <a:buChar char="-"/>
            </a:pPr>
            <a:r>
              <a:rPr lang="en"/>
              <a:t>Montana Quarterly</a:t>
            </a:r>
            <a:endParaRPr/>
          </a:p>
          <a:p>
            <a:pPr marL="914400" lvl="1" indent="-317500" algn="l" rtl="0">
              <a:spcBef>
                <a:spcPts val="0"/>
              </a:spcBef>
              <a:spcAft>
                <a:spcPts val="0"/>
              </a:spcAft>
              <a:buSzPts val="1400"/>
              <a:buChar char="-"/>
            </a:pPr>
            <a:r>
              <a:rPr lang="en"/>
              <a:t>Mountain Outlaw</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pic>
        <p:nvPicPr>
          <p:cNvPr id="108" name="Google Shape;108;p18" descr="Image result for missoula public health"/>
          <p:cNvPicPr preferRelativeResize="0"/>
          <p:nvPr/>
        </p:nvPicPr>
        <p:blipFill>
          <a:blip r:embed="rId3">
            <a:alphaModFix/>
          </a:blip>
          <a:stretch>
            <a:fillRect/>
          </a:stretch>
        </p:blipFill>
        <p:spPr>
          <a:xfrm>
            <a:off x="3947150" y="1800325"/>
            <a:ext cx="4382250" cy="268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rabicPeriod"/>
            </a:pPr>
            <a:r>
              <a:rPr lang="en"/>
              <a:t>RMSF Brochure </a:t>
            </a:r>
            <a:endParaRPr/>
          </a:p>
        </p:txBody>
      </p:sp>
      <p:pic>
        <p:nvPicPr>
          <p:cNvPr id="114" name="Google Shape;114;p19"/>
          <p:cNvPicPr preferRelativeResize="0"/>
          <p:nvPr/>
        </p:nvPicPr>
        <p:blipFill>
          <a:blip r:embed="rId3">
            <a:alphaModFix/>
          </a:blip>
          <a:stretch>
            <a:fillRect/>
          </a:stretch>
        </p:blipFill>
        <p:spPr>
          <a:xfrm>
            <a:off x="202325" y="1180800"/>
            <a:ext cx="4238909" cy="3265225"/>
          </a:xfrm>
          <a:prstGeom prst="rect">
            <a:avLst/>
          </a:prstGeom>
          <a:noFill/>
          <a:ln>
            <a:noFill/>
          </a:ln>
        </p:spPr>
      </p:pic>
      <p:pic>
        <p:nvPicPr>
          <p:cNvPr id="115" name="Google Shape;115;p19"/>
          <p:cNvPicPr preferRelativeResize="0"/>
          <p:nvPr/>
        </p:nvPicPr>
        <p:blipFill>
          <a:blip r:embed="rId4">
            <a:alphaModFix/>
          </a:blip>
          <a:stretch>
            <a:fillRect/>
          </a:stretch>
        </p:blipFill>
        <p:spPr>
          <a:xfrm>
            <a:off x="4640900" y="1180804"/>
            <a:ext cx="4191400" cy="32652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Informational Media</a:t>
            </a:r>
            <a:endParaRPr/>
          </a:p>
        </p:txBody>
      </p:sp>
      <p:pic>
        <p:nvPicPr>
          <p:cNvPr id="121" name="Google Shape;121;p20"/>
          <p:cNvPicPr preferRelativeResize="0"/>
          <p:nvPr/>
        </p:nvPicPr>
        <p:blipFill>
          <a:blip r:embed="rId3">
            <a:alphaModFix/>
          </a:blip>
          <a:stretch>
            <a:fillRect/>
          </a:stretch>
        </p:blipFill>
        <p:spPr>
          <a:xfrm>
            <a:off x="1142025" y="1152425"/>
            <a:ext cx="2949020" cy="3686275"/>
          </a:xfrm>
          <a:prstGeom prst="rect">
            <a:avLst/>
          </a:prstGeom>
          <a:noFill/>
          <a:ln>
            <a:noFill/>
          </a:ln>
        </p:spPr>
      </p:pic>
      <p:pic>
        <p:nvPicPr>
          <p:cNvPr id="122" name="Google Shape;122;p20"/>
          <p:cNvPicPr preferRelativeResize="0"/>
          <p:nvPr/>
        </p:nvPicPr>
        <p:blipFill>
          <a:blip r:embed="rId4">
            <a:alphaModFix/>
          </a:blip>
          <a:stretch>
            <a:fillRect/>
          </a:stretch>
        </p:blipFill>
        <p:spPr>
          <a:xfrm>
            <a:off x="5060625" y="316350"/>
            <a:ext cx="1503600" cy="4510800"/>
          </a:xfrm>
          <a:prstGeom prst="rect">
            <a:avLst/>
          </a:prstGeom>
          <a:noFill/>
          <a:ln>
            <a:noFill/>
          </a:ln>
        </p:spPr>
      </p:pic>
      <p:pic>
        <p:nvPicPr>
          <p:cNvPr id="123" name="Google Shape;123;p20"/>
          <p:cNvPicPr preferRelativeResize="0"/>
          <p:nvPr/>
        </p:nvPicPr>
        <p:blipFill>
          <a:blip r:embed="rId5">
            <a:alphaModFix/>
          </a:blip>
          <a:stretch>
            <a:fillRect/>
          </a:stretch>
        </p:blipFill>
        <p:spPr>
          <a:xfrm>
            <a:off x="6881525" y="316350"/>
            <a:ext cx="1503600" cy="451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Educational Program </a:t>
            </a:r>
            <a:endParaRPr/>
          </a:p>
        </p:txBody>
      </p:sp>
      <p:sp>
        <p:nvSpPr>
          <p:cNvPr id="129" name="Google Shape;129;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This program is designed for children in elementary school. It covers: </a:t>
            </a:r>
            <a:endParaRPr/>
          </a:p>
          <a:p>
            <a:pPr marL="914400" lvl="1" indent="-317500" algn="l" rtl="0">
              <a:spcBef>
                <a:spcPts val="0"/>
              </a:spcBef>
              <a:spcAft>
                <a:spcPts val="0"/>
              </a:spcAft>
              <a:buSzPts val="1400"/>
              <a:buChar char="-"/>
            </a:pPr>
            <a:r>
              <a:rPr lang="en"/>
              <a:t>General information about ticks</a:t>
            </a:r>
            <a:endParaRPr/>
          </a:p>
          <a:p>
            <a:pPr marL="914400" lvl="1" indent="-317500" algn="l" rtl="0">
              <a:spcBef>
                <a:spcPts val="0"/>
              </a:spcBef>
              <a:spcAft>
                <a:spcPts val="0"/>
              </a:spcAft>
              <a:buSzPts val="1400"/>
              <a:buChar char="-"/>
            </a:pPr>
            <a:r>
              <a:rPr lang="en"/>
              <a:t>Tick life cycle</a:t>
            </a:r>
            <a:endParaRPr/>
          </a:p>
          <a:p>
            <a:pPr marL="914400" lvl="1" indent="-317500" algn="l" rtl="0">
              <a:spcBef>
                <a:spcPts val="0"/>
              </a:spcBef>
              <a:spcAft>
                <a:spcPts val="0"/>
              </a:spcAft>
              <a:buSzPts val="1400"/>
              <a:buChar char="-"/>
            </a:pPr>
            <a:r>
              <a:rPr lang="en"/>
              <a:t>RMSF prevention</a:t>
            </a:r>
            <a:endParaRPr/>
          </a:p>
          <a:p>
            <a:pPr marL="457200" lvl="0" indent="-342900" algn="l" rtl="0">
              <a:spcBef>
                <a:spcPts val="0"/>
              </a:spcBef>
              <a:spcAft>
                <a:spcPts val="0"/>
              </a:spcAft>
              <a:buSzPts val="1800"/>
              <a:buChar char="-"/>
            </a:pPr>
            <a:r>
              <a:rPr lang="en"/>
              <a:t>These topics will be integrated into PowerPoint presentations, games, and teacher demonstrations. </a:t>
            </a:r>
            <a:endParaRPr/>
          </a:p>
          <a:p>
            <a:pPr marL="0" lvl="0" indent="0" algn="l" rtl="0">
              <a:spcBef>
                <a:spcPts val="1600"/>
              </a:spcBef>
              <a:spcAft>
                <a:spcPts val="1600"/>
              </a:spcAft>
              <a:buNone/>
            </a:pPr>
            <a:endParaRPr/>
          </a:p>
        </p:txBody>
      </p:sp>
      <p:pic>
        <p:nvPicPr>
          <p:cNvPr id="130" name="Google Shape;130;p21" descr="Image result for teacher and books pictures"/>
          <p:cNvPicPr preferRelativeResize="0"/>
          <p:nvPr/>
        </p:nvPicPr>
        <p:blipFill>
          <a:blip r:embed="rId3">
            <a:alphaModFix/>
          </a:blip>
          <a:stretch>
            <a:fillRect/>
          </a:stretch>
        </p:blipFill>
        <p:spPr>
          <a:xfrm>
            <a:off x="2519425" y="3263200"/>
            <a:ext cx="3343175" cy="15552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On-screen Show (16:9)</PresentationFormat>
  <Paragraphs>115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PT Sans Narrow</vt:lpstr>
      <vt:lpstr>Open Sans</vt:lpstr>
      <vt:lpstr>Tropic</vt:lpstr>
      <vt:lpstr>Effects of Climate Change on Rocky Mountain Spotted Fever and Public Health Implications in Western Montana</vt:lpstr>
      <vt:lpstr>Climate Change and Vector Borne Diseases</vt:lpstr>
      <vt:lpstr>Rocky Mountain Spotted Fever (RMSF) </vt:lpstr>
      <vt:lpstr>PowerPoint Presentation</vt:lpstr>
      <vt:lpstr>Projected Infection Areas (RCP 8.5, 2050)</vt:lpstr>
      <vt:lpstr>Local Public Health</vt:lpstr>
      <vt:lpstr>RMSF Brochure </vt:lpstr>
      <vt:lpstr>2.  Informational Media</vt:lpstr>
      <vt:lpstr>3.  Educational Program </vt:lpstr>
      <vt:lpstr>Implications in Global Public Health</vt:lpstr>
      <vt:lpstr>Future Directions</vt:lpstr>
      <vt:lpstr>References</vt:lpstr>
      <vt:lpstr>Special Thanks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Climate Change on Rocky Mountain Spotted Fever and Public Health Implications in Western Montana</dc:title>
  <dc:creator>Ella Baumgarten</dc:creator>
  <cp:lastModifiedBy>Ella Baumgarten</cp:lastModifiedBy>
  <cp:revision>1</cp:revision>
  <dcterms:modified xsi:type="dcterms:W3CDTF">2019-04-17T15:35:48Z</dcterms:modified>
</cp:coreProperties>
</file>