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sldIdLst>
    <p:sldId id="258" r:id="rId2"/>
    <p:sldId id="260" r:id="rId3"/>
    <p:sldId id="261" r:id="rId4"/>
    <p:sldId id="264" r:id="rId5"/>
    <p:sldId id="257" r:id="rId6"/>
    <p:sldId id="265" r:id="rId7"/>
    <p:sldId id="271" r:id="rId8"/>
    <p:sldId id="259" r:id="rId9"/>
    <p:sldId id="263" r:id="rId10"/>
    <p:sldId id="267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0" autoAdjust="0"/>
  </p:normalViewPr>
  <p:slideViewPr>
    <p:cSldViewPr snapToGrid="0" snapToObjects="1">
      <p:cViewPr>
        <p:scale>
          <a:sx n="90" d="100"/>
          <a:sy n="90" d="100"/>
        </p:scale>
        <p:origin x="-163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159DE99-60E5-A94B-83EA-44DA0D77619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FBBC21D-8E11-F844-99B3-15F55DD14B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199" y="728983"/>
            <a:ext cx="8218368" cy="24047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Evidence </a:t>
            </a:r>
            <a:r>
              <a:rPr lang="en-US" sz="4400" dirty="0"/>
              <a:t>of Arthritis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in </a:t>
            </a:r>
            <a:r>
              <a:rPr lang="en-US" sz="4400" dirty="0"/>
              <a:t>a 92-year-old Female Cadaveric Specimen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Sydney Ladas</a:t>
            </a:r>
          </a:p>
          <a:p>
            <a:endParaRPr lang="en-US" sz="2000" dirty="0" smtClean="0"/>
          </a:p>
          <a:p>
            <a:r>
              <a:rPr lang="en-US" sz="2000" dirty="0" smtClean="0"/>
              <a:t>Department of Biological Sciences at the University of Montana </a:t>
            </a:r>
          </a:p>
          <a:p>
            <a:endParaRPr lang="en-US" sz="1800" dirty="0" smtClean="0"/>
          </a:p>
          <a:p>
            <a:r>
              <a:rPr lang="en-US" sz="1800" dirty="0" smtClean="0"/>
              <a:t>April 17, 2019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945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3" y="428812"/>
            <a:ext cx="8229600" cy="990600"/>
          </a:xfrm>
        </p:spPr>
        <p:txBody>
          <a:bodyPr/>
          <a:lstStyle/>
          <a:p>
            <a:r>
              <a:rPr lang="en-US" dirty="0" smtClean="0"/>
              <a:t>Conclusions and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4329" cy="4876800"/>
          </a:xfrm>
        </p:spPr>
        <p:txBody>
          <a:bodyPr/>
          <a:lstStyle/>
          <a:p>
            <a:r>
              <a:rPr lang="en-US" dirty="0" smtClean="0"/>
              <a:t>Arthritic pathology noted in all joints of female hand</a:t>
            </a:r>
          </a:p>
          <a:p>
            <a:r>
              <a:rPr lang="en-US" dirty="0" smtClean="0"/>
              <a:t>Evidence of gout suspected in the foot </a:t>
            </a:r>
          </a:p>
          <a:p>
            <a:r>
              <a:rPr lang="en-US" dirty="0" smtClean="0"/>
              <a:t>Perhaps arthritis in one joint CAN have body-wide implications </a:t>
            </a:r>
          </a:p>
          <a:p>
            <a:r>
              <a:rPr lang="en-US" dirty="0" smtClean="0"/>
              <a:t>Important to understand the pathology of this disease for future aging populations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8636" y="4953042"/>
            <a:ext cx="369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97979"/>
                </a:solidFill>
              </a:rPr>
              <a:t>https://</a:t>
            </a:r>
            <a:r>
              <a:rPr lang="en-US" sz="1000" dirty="0" err="1">
                <a:solidFill>
                  <a:srgbClr val="797979"/>
                </a:solidFill>
              </a:rPr>
              <a:t>www.mirror.co.uk</a:t>
            </a:r>
            <a:r>
              <a:rPr lang="en-US" sz="1000" dirty="0">
                <a:solidFill>
                  <a:srgbClr val="797979"/>
                </a:solidFill>
              </a:rPr>
              <a:t>/lifestyle/health/facts-arthritis-how-you-can-6416990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23" y="2021213"/>
            <a:ext cx="3909106" cy="29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9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/>
              <a:t>1. </a:t>
            </a:r>
            <a:r>
              <a:rPr lang="en-US" sz="1800" dirty="0" smtClean="0"/>
              <a:t>U.S</a:t>
            </a:r>
            <a:r>
              <a:rPr lang="en-US" sz="1800" dirty="0"/>
              <a:t>. Department of Health &amp; Human Services. Arthritis Basics | Arthritis | CDC. https://</a:t>
            </a:r>
            <a:r>
              <a:rPr lang="en-US" sz="1800" dirty="0" err="1"/>
              <a:t>www.cdc.gov</a:t>
            </a:r>
            <a:r>
              <a:rPr lang="en-US" sz="1800" dirty="0"/>
              <a:t>/arthritis/basics/</a:t>
            </a:r>
            <a:r>
              <a:rPr lang="en-US" sz="1800" dirty="0" err="1"/>
              <a:t>index.html</a:t>
            </a:r>
            <a:r>
              <a:rPr lang="en-US" sz="1800" dirty="0"/>
              <a:t>. Accessed October 20, 2018.</a:t>
            </a:r>
          </a:p>
          <a:p>
            <a:pPr marL="0" indent="0">
              <a:buNone/>
            </a:pPr>
            <a:r>
              <a:rPr lang="en-US" sz="1800" dirty="0"/>
              <a:t>2. </a:t>
            </a:r>
            <a:r>
              <a:rPr lang="en-US" sz="1800" dirty="0" smtClean="0"/>
              <a:t>McKinley </a:t>
            </a:r>
            <a:r>
              <a:rPr lang="en-US" sz="1800" dirty="0"/>
              <a:t>M, </a:t>
            </a:r>
            <a:r>
              <a:rPr lang="en-US" sz="1800" dirty="0" err="1"/>
              <a:t>O’Laughlin</a:t>
            </a:r>
            <a:r>
              <a:rPr lang="en-US" sz="1800" dirty="0"/>
              <a:t> V, </a:t>
            </a:r>
            <a:r>
              <a:rPr lang="en-US" sz="1800" dirty="0" err="1"/>
              <a:t>Bidle</a:t>
            </a:r>
            <a:r>
              <a:rPr lang="en-US" sz="1800" dirty="0"/>
              <a:t> T. </a:t>
            </a:r>
            <a:r>
              <a:rPr lang="en-US" sz="1800" i="1" dirty="0"/>
              <a:t>Anatomy and Physiology: An Integrative Approach</a:t>
            </a:r>
            <a:r>
              <a:rPr lang="en-US" sz="1800" dirty="0"/>
              <a:t>. 2nd ed. McGraw Hill; 2012.</a:t>
            </a:r>
          </a:p>
          <a:p>
            <a:pPr marL="0" indent="0">
              <a:buNone/>
            </a:pPr>
            <a:r>
              <a:rPr lang="en-US" sz="1800" dirty="0"/>
              <a:t>3. </a:t>
            </a:r>
            <a:r>
              <a:rPr lang="en-US" sz="1800" dirty="0" smtClean="0"/>
              <a:t>Mora </a:t>
            </a:r>
            <a:r>
              <a:rPr lang="en-US" sz="1800" dirty="0"/>
              <a:t>JC, </a:t>
            </a:r>
            <a:r>
              <a:rPr lang="en-US" sz="1800" dirty="0" err="1"/>
              <a:t>Przkora</a:t>
            </a:r>
            <a:r>
              <a:rPr lang="en-US" sz="1800" dirty="0"/>
              <a:t> R, Cruz-Almeida Y. Knee osteoarthritis: pathophysiology and current treatment modalities. </a:t>
            </a:r>
            <a:r>
              <a:rPr lang="en-US" sz="1800" i="1" dirty="0"/>
              <a:t>J Pain Res</a:t>
            </a:r>
            <a:r>
              <a:rPr lang="en-US" sz="1800" dirty="0"/>
              <a:t>. 2018;11:2189-2196. doi:10.2147/JPR.S154002</a:t>
            </a:r>
          </a:p>
          <a:p>
            <a:pPr marL="0" indent="0">
              <a:buNone/>
            </a:pPr>
            <a:r>
              <a:rPr lang="en-US" sz="1800" dirty="0"/>
              <a:t>4. </a:t>
            </a:r>
            <a:r>
              <a:rPr lang="en-US" sz="1800" dirty="0" smtClean="0"/>
              <a:t>Gonzalez </a:t>
            </a:r>
            <a:r>
              <a:rPr lang="en-US" sz="1800" dirty="0"/>
              <a:t>EB. An update on the pathology and clinical management of gouty arthritis. </a:t>
            </a:r>
            <a:r>
              <a:rPr lang="en-US" sz="1800" i="1" dirty="0" err="1"/>
              <a:t>Clin</a:t>
            </a:r>
            <a:r>
              <a:rPr lang="en-US" sz="1800" i="1" dirty="0"/>
              <a:t> </a:t>
            </a:r>
            <a:r>
              <a:rPr lang="en-US" sz="1800" i="1" dirty="0" err="1"/>
              <a:t>Rheumatol</a:t>
            </a:r>
            <a:r>
              <a:rPr lang="en-US" sz="1800" dirty="0"/>
              <a:t>. 2012;31(1):13-21. doi:10.1007/s10067-011-1877-0</a:t>
            </a:r>
          </a:p>
          <a:p>
            <a:pPr marL="0" indent="0">
              <a:buNone/>
            </a:pPr>
            <a:r>
              <a:rPr lang="en-US" sz="1800" dirty="0"/>
              <a:t>5. </a:t>
            </a:r>
            <a:r>
              <a:rPr lang="en-US" sz="1800" dirty="0" smtClean="0"/>
              <a:t>Choy </a:t>
            </a:r>
            <a:r>
              <a:rPr lang="en-US" sz="1800" dirty="0"/>
              <a:t>E. Understanding the dynamics: pathways involved in the pathogenesis of rheumatoid arthritis. </a:t>
            </a:r>
            <a:r>
              <a:rPr lang="en-US" sz="1800" i="1" dirty="0"/>
              <a:t>Rheumatology</a:t>
            </a:r>
            <a:r>
              <a:rPr lang="en-US" sz="1800" dirty="0"/>
              <a:t>. 2012;51(</a:t>
            </a:r>
            <a:r>
              <a:rPr lang="en-US" sz="1800" dirty="0" err="1"/>
              <a:t>suppl</a:t>
            </a:r>
            <a:r>
              <a:rPr lang="en-US" sz="1800" dirty="0"/>
              <a:t> 5):v3-v11. doi:10.1093/rheumatology/kes113</a:t>
            </a:r>
          </a:p>
          <a:p>
            <a:pPr marL="0" indent="0">
              <a:buNone/>
            </a:pPr>
            <a:r>
              <a:rPr lang="en-US" sz="1800" dirty="0"/>
              <a:t>6. </a:t>
            </a:r>
            <a:r>
              <a:rPr lang="en-US" sz="1800" dirty="0" smtClean="0"/>
              <a:t>Peters </a:t>
            </a:r>
            <a:r>
              <a:rPr lang="en-US" sz="1800" dirty="0"/>
              <a:t>AE, </a:t>
            </a:r>
            <a:r>
              <a:rPr lang="en-US" sz="1800" dirty="0" err="1"/>
              <a:t>Akhtar</a:t>
            </a:r>
            <a:r>
              <a:rPr lang="en-US" sz="1800" dirty="0"/>
              <a:t> R, </a:t>
            </a:r>
            <a:r>
              <a:rPr lang="en-US" sz="1800" dirty="0" err="1"/>
              <a:t>Comerford</a:t>
            </a:r>
            <a:r>
              <a:rPr lang="en-US" sz="1800" dirty="0"/>
              <a:t> EJ, Bates KT. The effect of ageing and osteoarthritis on the mechanical properties of cartilage and bone in the human knee joint. </a:t>
            </a:r>
            <a:r>
              <a:rPr lang="en-US" sz="1800" i="1" dirty="0" err="1"/>
              <a:t>Sci</a:t>
            </a:r>
            <a:r>
              <a:rPr lang="en-US" sz="1800" i="1" dirty="0"/>
              <a:t> Rep</a:t>
            </a:r>
            <a:r>
              <a:rPr lang="en-US" sz="1800" dirty="0"/>
              <a:t>. 2018;8(1):5931. doi:10.1038/s41598-018-24258-6</a:t>
            </a:r>
          </a:p>
          <a:p>
            <a:pPr marL="0" indent="0">
              <a:buNone/>
            </a:pPr>
            <a:r>
              <a:rPr lang="en-US" sz="1800" dirty="0"/>
              <a:t>7. </a:t>
            </a:r>
            <a:r>
              <a:rPr lang="en-US" sz="1800" dirty="0" smtClean="0"/>
              <a:t>Burr </a:t>
            </a:r>
            <a:r>
              <a:rPr lang="en-US" sz="1800" dirty="0"/>
              <a:t>DB, Gallant MA. Bone </a:t>
            </a:r>
            <a:r>
              <a:rPr lang="en-US" sz="1800" dirty="0" err="1"/>
              <a:t>remodelling</a:t>
            </a:r>
            <a:r>
              <a:rPr lang="en-US" sz="1800" dirty="0"/>
              <a:t> in osteoarthritis. </a:t>
            </a:r>
            <a:r>
              <a:rPr lang="en-US" sz="1800" i="1" dirty="0"/>
              <a:t>Nat Rev </a:t>
            </a:r>
            <a:r>
              <a:rPr lang="en-US" sz="1800" i="1" dirty="0" err="1"/>
              <a:t>Rheumatol</a:t>
            </a:r>
            <a:r>
              <a:rPr lang="en-US" sz="1800" dirty="0"/>
              <a:t>. 2012;8(11):665-673. doi:10.1038/nrrheum.2012.130</a:t>
            </a:r>
          </a:p>
          <a:p>
            <a:pPr marL="0" indent="0">
              <a:buNone/>
            </a:pPr>
            <a:r>
              <a:rPr lang="en-US" sz="1800" dirty="0"/>
              <a:t>8. </a:t>
            </a:r>
            <a:r>
              <a:rPr lang="en-US" sz="1800" dirty="0" err="1" smtClean="0"/>
              <a:t>Resnick</a:t>
            </a:r>
            <a:r>
              <a:rPr lang="en-US" sz="1800" dirty="0" smtClean="0"/>
              <a:t> </a:t>
            </a:r>
            <a:r>
              <a:rPr lang="en-US" sz="1800" dirty="0"/>
              <a:t>D, Broderick T. </a:t>
            </a:r>
            <a:r>
              <a:rPr lang="en-US" sz="1800" i="1" dirty="0" err="1"/>
              <a:t>Lntraosseous</a:t>
            </a:r>
            <a:r>
              <a:rPr lang="en-US" sz="1800" i="1" dirty="0"/>
              <a:t> Calcifications in </a:t>
            </a:r>
            <a:r>
              <a:rPr lang="en-US" sz="1800" i="1" dirty="0" err="1"/>
              <a:t>Tophaceous</a:t>
            </a:r>
            <a:r>
              <a:rPr lang="en-US" sz="1800" i="1" dirty="0"/>
              <a:t> Gout</a:t>
            </a:r>
            <a:r>
              <a:rPr lang="en-US" sz="1800" dirty="0"/>
              <a:t>.; 1981. </a:t>
            </a:r>
            <a:r>
              <a:rPr lang="en-US" sz="1800" dirty="0" err="1"/>
              <a:t>www.ajronline.org</a:t>
            </a:r>
            <a:r>
              <a:rPr lang="en-US" sz="1800" dirty="0"/>
              <a:t>. Accessed November 7, 2018.</a:t>
            </a:r>
          </a:p>
          <a:p>
            <a:pPr marL="0" indent="0">
              <a:buNone/>
            </a:pPr>
            <a:r>
              <a:rPr lang="en-US" sz="1800" dirty="0"/>
              <a:t>9. </a:t>
            </a:r>
            <a:r>
              <a:rPr lang="en-US" sz="1800" dirty="0" err="1" smtClean="0"/>
              <a:t>Ostrowska</a:t>
            </a:r>
            <a:r>
              <a:rPr lang="en-US" sz="1800" dirty="0" smtClean="0"/>
              <a:t> </a:t>
            </a:r>
            <a:r>
              <a:rPr lang="en-US" sz="1800" dirty="0"/>
              <a:t>M, </a:t>
            </a:r>
            <a:r>
              <a:rPr lang="en-US" sz="1800" dirty="0" err="1"/>
              <a:t>Maśliński</a:t>
            </a:r>
            <a:r>
              <a:rPr lang="en-US" sz="1800" dirty="0"/>
              <a:t> W, </a:t>
            </a:r>
            <a:r>
              <a:rPr lang="en-US" sz="1800" dirty="0" err="1"/>
              <a:t>Prochorec-Sobieszek</a:t>
            </a:r>
            <a:r>
              <a:rPr lang="en-US" sz="1800" dirty="0"/>
              <a:t> M, </a:t>
            </a:r>
            <a:r>
              <a:rPr lang="en-US" sz="1800" dirty="0" err="1"/>
              <a:t>Nieciecki</a:t>
            </a:r>
            <a:r>
              <a:rPr lang="en-US" sz="1800" dirty="0"/>
              <a:t> M, </a:t>
            </a:r>
            <a:r>
              <a:rPr lang="en-US" sz="1800" dirty="0" err="1"/>
              <a:t>Sudoł-Szopińska</a:t>
            </a:r>
            <a:r>
              <a:rPr lang="en-US" sz="1800" dirty="0"/>
              <a:t> I. Cartilage and bone damage in rheumatoid arthritis. </a:t>
            </a:r>
            <a:r>
              <a:rPr lang="en-US" sz="1800" i="1" dirty="0" err="1"/>
              <a:t>Reumatologia</a:t>
            </a:r>
            <a:r>
              <a:rPr lang="en-US" sz="1800" dirty="0"/>
              <a:t>. 2018;56(2):111-120. doi:10.5114/reum.2018.75523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buFont typeface="Arial" pitchFamily="34" charset="0"/>
              <a:buAutoNum type="arabicPeriod"/>
            </a:pPr>
            <a:endParaRPr lang="en-US" sz="1800" dirty="0"/>
          </a:p>
          <a:p>
            <a:pPr marL="342900" indent="-342900">
              <a:buFont typeface="Arial" pitchFamily="34" charset="0"/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98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Montana Body Donation Program at Montana State University </a:t>
            </a:r>
            <a:r>
              <a:rPr lang="en-US" sz="2800" dirty="0" smtClean="0"/>
              <a:t>for permission to take pictures of cadaver</a:t>
            </a:r>
          </a:p>
          <a:p>
            <a:r>
              <a:rPr lang="en-US" sz="2800" dirty="0" smtClean="0"/>
              <a:t>Dr. Laurie </a:t>
            </a:r>
            <a:r>
              <a:rPr lang="en-US" sz="2800" dirty="0" err="1" smtClean="0"/>
              <a:t>Minns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77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58" y="1904331"/>
            <a:ext cx="6855326" cy="2741864"/>
          </a:xfrm>
        </p:spPr>
        <p:txBody>
          <a:bodyPr>
            <a:norm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6213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79" y="407961"/>
            <a:ext cx="8229600" cy="990600"/>
          </a:xfrm>
        </p:spPr>
        <p:txBody>
          <a:bodyPr/>
          <a:lstStyle/>
          <a:p>
            <a:r>
              <a:rPr lang="en-US" dirty="0" smtClean="0"/>
              <a:t>Arthritis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734" y="1539680"/>
            <a:ext cx="5679975" cy="4416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44" y="1838504"/>
            <a:ext cx="31041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100 different diseases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54.4 million adults in the </a:t>
            </a:r>
            <a:r>
              <a:rPr lang="en-US" sz="2200" dirty="0" smtClean="0"/>
              <a:t>US diagnosed </a:t>
            </a:r>
            <a:r>
              <a:rPr lang="en-US" sz="2200" dirty="0"/>
              <a:t>with </a:t>
            </a:r>
            <a:r>
              <a:rPr lang="en-US" sz="2200" dirty="0" smtClean="0"/>
              <a:t>arthritis </a:t>
            </a:r>
            <a:r>
              <a:rPr lang="en-US" sz="2200" dirty="0"/>
              <a:t>between 2013 and 2015 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78 million by 2040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O</a:t>
            </a:r>
            <a:r>
              <a:rPr lang="en-US" sz="2200" dirty="0" smtClean="0"/>
              <a:t>steoarthritis, gout, and rheumatoid arthritis are most prevalent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5017" y="5972509"/>
            <a:ext cx="38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97979"/>
                </a:solidFill>
              </a:rPr>
              <a:t>https://</a:t>
            </a:r>
            <a:r>
              <a:rPr lang="en-US" sz="1200" dirty="0" err="1">
                <a:solidFill>
                  <a:srgbClr val="797979"/>
                </a:solidFill>
              </a:rPr>
              <a:t>www.cdc.gov</a:t>
            </a:r>
            <a:r>
              <a:rPr lang="en-US" sz="1200" dirty="0">
                <a:solidFill>
                  <a:srgbClr val="797979"/>
                </a:solidFill>
              </a:rPr>
              <a:t>/arthritis/</a:t>
            </a:r>
            <a:r>
              <a:rPr lang="en-US" sz="1200" dirty="0" err="1">
                <a:solidFill>
                  <a:srgbClr val="797979"/>
                </a:solidFill>
              </a:rPr>
              <a:t>data_statistics</a:t>
            </a:r>
            <a:r>
              <a:rPr lang="en-US" sz="1200" dirty="0">
                <a:solidFill>
                  <a:srgbClr val="797979"/>
                </a:solidFill>
              </a:rPr>
              <a:t>/arthritis-related-</a:t>
            </a:r>
            <a:r>
              <a:rPr lang="en-US" sz="1200" dirty="0" err="1">
                <a:solidFill>
                  <a:srgbClr val="797979"/>
                </a:solidFill>
              </a:rPr>
              <a:t>stats.htm</a:t>
            </a:r>
            <a:endParaRPr lang="en-US" sz="1200" dirty="0">
              <a:solidFill>
                <a:srgbClr val="797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7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4"/>
            <a:ext cx="8229600" cy="990600"/>
          </a:xfrm>
        </p:spPr>
        <p:txBody>
          <a:bodyPr/>
          <a:lstStyle/>
          <a:p>
            <a:r>
              <a:rPr lang="en-US" dirty="0" smtClean="0"/>
              <a:t>Osteoarthritis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83" y="1210234"/>
            <a:ext cx="6051955" cy="34000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159" y="4680508"/>
            <a:ext cx="790546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Most common form of arthritis; affects 30 million adults in the US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Affects all structures of a synovial joint including cartilage, bone, and surrounding anatomy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Can cause destruction of cartilage, eventual remodeling of bone, and formation of osteophytes (bone spurs)</a:t>
            </a: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13428" y="6457890"/>
            <a:ext cx="363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97979"/>
                </a:solidFill>
              </a:rPr>
              <a:t>https://</a:t>
            </a:r>
            <a:r>
              <a:rPr lang="en-US" sz="1000" dirty="0" err="1">
                <a:solidFill>
                  <a:srgbClr val="797979"/>
                </a:solidFill>
              </a:rPr>
              <a:t>newsnetwork.mayoclinic.org</a:t>
            </a:r>
            <a:r>
              <a:rPr lang="en-US" sz="1000" dirty="0">
                <a:solidFill>
                  <a:srgbClr val="797979"/>
                </a:solidFill>
              </a:rPr>
              <a:t>/discussion/mayo-clinic-q-and-a-treatment-of-osteoarthritis/</a:t>
            </a:r>
          </a:p>
        </p:txBody>
      </p:sp>
    </p:spTree>
    <p:extLst>
      <p:ext uri="{BB962C8B-B14F-4D97-AF65-F5344CB8AC3E}">
        <p14:creationId xmlns:p14="http://schemas.microsoft.com/office/powerpoint/2010/main" val="427718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6" y="403144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Osteoarthritis Affects Synovial Joints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97" y="1263756"/>
            <a:ext cx="2284336" cy="2701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9987" y="1617571"/>
            <a:ext cx="50004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All structures aim to reduce </a:t>
            </a:r>
            <a:r>
              <a:rPr lang="en-US" sz="2400" dirty="0"/>
              <a:t>friction between articulating bones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Cartilage protects bony surfaces and absorbs shock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ynovial fluid within joint cavity lubricates joint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ense connective tissue provides tensile strength to joint</a:t>
            </a:r>
            <a:endParaRPr lang="en-US" sz="2400" dirty="0"/>
          </a:p>
          <a:p>
            <a:endParaRPr lang="en-US" sz="2200" dirty="0" smtClean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508747" y="6301146"/>
            <a:ext cx="4635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97979"/>
                </a:solidFill>
              </a:rPr>
              <a:t>Anatomy and Physiology: An Integrative Approach (McGraw </a:t>
            </a:r>
            <a:r>
              <a:rPr lang="en-US" sz="1000" dirty="0">
                <a:solidFill>
                  <a:srgbClr val="797979"/>
                </a:solidFill>
              </a:rPr>
              <a:t>Hill); https://</a:t>
            </a:r>
            <a:r>
              <a:rPr lang="en-US" sz="1000" dirty="0" err="1">
                <a:solidFill>
                  <a:srgbClr val="797979"/>
                </a:solidFill>
              </a:rPr>
              <a:t>www.nzihf.co.nz</a:t>
            </a:r>
            <a:r>
              <a:rPr lang="en-US" sz="1000" dirty="0">
                <a:solidFill>
                  <a:srgbClr val="797979"/>
                </a:solidFill>
              </a:rPr>
              <a:t>/media-resources-1/articles/personal-training-the-knee-joint-explained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2" y="4109688"/>
            <a:ext cx="2291521" cy="23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3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1434" y="1505371"/>
            <a:ext cx="6196594" cy="2516517"/>
            <a:chOff x="518383" y="562171"/>
            <a:chExt cx="6452251" cy="2626361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83" y="562171"/>
              <a:ext cx="1972945" cy="2626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21099" y="903801"/>
              <a:ext cx="2626360" cy="194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70982" y="888879"/>
              <a:ext cx="2626360" cy="19729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34" y="482384"/>
            <a:ext cx="8040919" cy="841405"/>
          </a:xfrm>
        </p:spPr>
        <p:txBody>
          <a:bodyPr>
            <a:noAutofit/>
          </a:bodyPr>
          <a:lstStyle/>
          <a:p>
            <a:r>
              <a:rPr lang="en-US" sz="3200" dirty="0" smtClean="0"/>
              <a:t>Background Observations:</a:t>
            </a:r>
            <a:br>
              <a:rPr lang="en-US" sz="3200" dirty="0" smtClean="0"/>
            </a:br>
            <a:r>
              <a:rPr lang="en-US" sz="3200" dirty="0" smtClean="0"/>
              <a:t>Female Cadaver on Campus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670" y="4346311"/>
            <a:ext cx="8892566" cy="7054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92 years old </a:t>
            </a:r>
            <a:r>
              <a:rPr lang="en-US" sz="2000" dirty="0" smtClean="0">
                <a:sym typeface="Wingdings"/>
              </a:rPr>
              <a:t> prior dissection of knees revealed extreme arthritic pathology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92" y="4006917"/>
            <a:ext cx="1894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Right female knee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6852" y="4021888"/>
            <a:ext cx="1319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 female knee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53258" y="4006977"/>
            <a:ext cx="1894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 female knee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3692" y="5064229"/>
            <a:ext cx="799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ingdings"/>
              </a:rPr>
              <a:t>Can evidence of arthritis in one joint have body-wide  implications about arthritis? </a:t>
            </a:r>
          </a:p>
          <a:p>
            <a:endParaRPr lang="en-US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91670" y="5949423"/>
            <a:ext cx="8892566" cy="70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Joints of female cadaver dissected, examined, and compared to joints of male cadaver</a:t>
            </a:r>
            <a:endParaRPr lang="en-US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6974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227106"/>
            <a:ext cx="8229600" cy="990600"/>
          </a:xfrm>
        </p:spPr>
        <p:txBody>
          <a:bodyPr/>
          <a:lstStyle/>
          <a:p>
            <a:r>
              <a:rPr lang="en-US" dirty="0" smtClean="0"/>
              <a:t>ICRS Grading System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19913"/>
              </p:ext>
            </p:extLst>
          </p:nvPr>
        </p:nvGraphicFramePr>
        <p:xfrm>
          <a:off x="293709" y="1098177"/>
          <a:ext cx="7809523" cy="4219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4" imgW="6299200" imgH="3403600" progId="Word.Document.12">
                  <p:embed/>
                </p:oleObj>
              </mc:Choice>
              <mc:Fallback>
                <p:oleObj name="Document" r:id="rId4" imgW="6299200" imgH="340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709" y="1098177"/>
                        <a:ext cx="7809523" cy="4219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71" y="3682959"/>
            <a:ext cx="4781176" cy="2815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3709" y="5317838"/>
            <a:ext cx="405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Knees shown are from two different cadavers; knee on left assigned a grade of 0, while knee on right had structures ranging from 1 to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1215" y="851956"/>
            <a:ext cx="1538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97979"/>
                </a:solidFill>
              </a:rPr>
              <a:t>Peters et al. 2018</a:t>
            </a:r>
            <a:endParaRPr lang="en-US" sz="1000" dirty="0">
              <a:solidFill>
                <a:srgbClr val="79797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8745" y="6498060"/>
            <a:ext cx="2111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97979"/>
                </a:solidFill>
              </a:rPr>
              <a:t>Peters et al. 2018</a:t>
            </a:r>
            <a:endParaRPr lang="en-US" sz="1000" dirty="0">
              <a:solidFill>
                <a:srgbClr val="797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010212" cy="4876800"/>
          </a:xfrm>
        </p:spPr>
        <p:txBody>
          <a:bodyPr/>
          <a:lstStyle/>
          <a:p>
            <a:r>
              <a:rPr lang="en-US" dirty="0" smtClean="0"/>
              <a:t>Joints dissected using a scalpel, probes, forceps</a:t>
            </a:r>
          </a:p>
          <a:p>
            <a:r>
              <a:rPr lang="en-US" dirty="0"/>
              <a:t>Joint cavities opened and examined for arthritic pathology </a:t>
            </a:r>
          </a:p>
          <a:p>
            <a:r>
              <a:rPr lang="en-US" dirty="0" err="1" smtClean="0"/>
              <a:t>Metacarpophalangeal</a:t>
            </a:r>
            <a:r>
              <a:rPr lang="en-US" dirty="0" smtClean="0"/>
              <a:t> joints (knuckles) of digits 1 and 2</a:t>
            </a:r>
          </a:p>
          <a:p>
            <a:r>
              <a:rPr lang="en-US" dirty="0" smtClean="0"/>
              <a:t>Proximal </a:t>
            </a:r>
            <a:r>
              <a:rPr lang="en-US" dirty="0" err="1" smtClean="0"/>
              <a:t>interphalangeal</a:t>
            </a:r>
            <a:r>
              <a:rPr lang="en-US" dirty="0" smtClean="0"/>
              <a:t> joint (first finger joint) of digit 2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24" y="956235"/>
            <a:ext cx="3561976" cy="2835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1058" y="710014"/>
            <a:ext cx="28985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geekymedics.com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/bones-of-the-hand/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24" y="3954382"/>
            <a:ext cx="3561976" cy="2701165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6648823" y="2599764"/>
            <a:ext cx="597647" cy="448238"/>
          </a:xfrm>
          <a:prstGeom prst="donut">
            <a:avLst>
              <a:gd name="adj" fmla="val 119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052235" y="2169456"/>
            <a:ext cx="493058" cy="415365"/>
          </a:xfrm>
          <a:prstGeom prst="donut">
            <a:avLst>
              <a:gd name="adj" fmla="val 119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999941" y="1600200"/>
            <a:ext cx="493058" cy="415365"/>
          </a:xfrm>
          <a:prstGeom prst="donut">
            <a:avLst>
              <a:gd name="adj" fmla="val 119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618940" y="4347882"/>
            <a:ext cx="381001" cy="301809"/>
          </a:xfrm>
          <a:prstGeom prst="donut">
            <a:avLst>
              <a:gd name="adj" fmla="val 119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947647" y="4781177"/>
            <a:ext cx="545352" cy="1195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1435" y="651991"/>
            <a:ext cx="4324367" cy="1718310"/>
            <a:chOff x="321435" y="651991"/>
            <a:chExt cx="4324367" cy="1718310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35" y="651991"/>
              <a:ext cx="2286000" cy="171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607438" y="791883"/>
              <a:ext cx="2038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Metacarpophalangeal</a:t>
              </a:r>
              <a:r>
                <a:rPr lang="en-US" sz="1400" b="1" dirty="0" smtClean="0"/>
                <a:t> joint of digit one (female right hand)</a:t>
              </a:r>
            </a:p>
            <a:p>
              <a:r>
                <a:rPr lang="en-US" sz="1400" b="1" dirty="0" smtClean="0"/>
                <a:t>Score: 2 – 3 </a:t>
              </a:r>
              <a:endParaRPr lang="en-US" sz="1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5801" y="651991"/>
            <a:ext cx="4498199" cy="1718309"/>
            <a:chOff x="4645801" y="651991"/>
            <a:chExt cx="4498199" cy="1718309"/>
          </a:xfrm>
        </p:grpSpPr>
        <p:pic>
          <p:nvPicPr>
            <p:cNvPr id="6" name="Picture 5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1"/>
            <a:stretch/>
          </p:blipFill>
          <p:spPr bwMode="auto">
            <a:xfrm rot="16200000">
              <a:off x="4928059" y="369733"/>
              <a:ext cx="1718309" cy="2282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928627" y="791883"/>
              <a:ext cx="22153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Interphalangeal</a:t>
              </a:r>
              <a:r>
                <a:rPr lang="en-US" sz="1400" b="1" dirty="0" smtClean="0"/>
                <a:t> joint of great toe (female right foot)</a:t>
              </a:r>
            </a:p>
            <a:p>
              <a:r>
                <a:rPr lang="en-US" sz="1400" b="1" dirty="0" smtClean="0"/>
                <a:t>Score: 0</a:t>
              </a:r>
              <a:endParaRPr lang="en-US" sz="1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1435" y="2619702"/>
            <a:ext cx="4324367" cy="1741805"/>
            <a:chOff x="321435" y="2619702"/>
            <a:chExt cx="4324367" cy="1741805"/>
          </a:xfrm>
        </p:grpSpPr>
        <p:pic>
          <p:nvPicPr>
            <p:cNvPr id="8" name="Picture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35" y="2619702"/>
              <a:ext cx="2286000" cy="1741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607438" y="2871695"/>
              <a:ext cx="2038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Metacarpophalangeal</a:t>
              </a:r>
              <a:r>
                <a:rPr lang="en-US" sz="1400" b="1" dirty="0" smtClean="0"/>
                <a:t> joint of digit two (female right hand)</a:t>
              </a:r>
            </a:p>
            <a:p>
              <a:r>
                <a:rPr lang="en-US" sz="1400" b="1" dirty="0" smtClean="0"/>
                <a:t>Score: 3 – 4 </a:t>
              </a:r>
              <a:endParaRPr lang="en-US" sz="1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45800" y="2619702"/>
            <a:ext cx="4321191" cy="1741805"/>
            <a:chOff x="4645800" y="2619702"/>
            <a:chExt cx="4321191" cy="1741805"/>
          </a:xfrm>
        </p:grpSpPr>
        <p:pic>
          <p:nvPicPr>
            <p:cNvPr id="9" name="Picture 8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0" t="3988" r="-427" b="10572"/>
            <a:stretch/>
          </p:blipFill>
          <p:spPr bwMode="auto">
            <a:xfrm>
              <a:off x="4645800" y="2619702"/>
              <a:ext cx="2282825" cy="174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928627" y="2871695"/>
              <a:ext cx="2038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Metacarpophalangeal</a:t>
              </a:r>
              <a:r>
                <a:rPr lang="en-US" sz="1400" b="1" dirty="0" smtClean="0"/>
                <a:t> joint of digit two (male left hand)</a:t>
              </a:r>
            </a:p>
            <a:p>
              <a:r>
                <a:rPr lang="en-US" sz="1400" b="1" dirty="0" smtClean="0"/>
                <a:t>Score: 0</a:t>
              </a:r>
              <a:endParaRPr lang="en-US" sz="1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1436" y="4671132"/>
            <a:ext cx="4175858" cy="1828800"/>
            <a:chOff x="321436" y="4671132"/>
            <a:chExt cx="4175858" cy="1828800"/>
          </a:xfrm>
        </p:grpSpPr>
        <p:pic>
          <p:nvPicPr>
            <p:cNvPr id="10" name="Picture 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36" y="4671132"/>
              <a:ext cx="2286000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2657722" y="4724937"/>
              <a:ext cx="183957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Proximal </a:t>
              </a:r>
              <a:r>
                <a:rPr lang="en-US" sz="1400" b="1" dirty="0" err="1" smtClean="0"/>
                <a:t>interphalangeal</a:t>
              </a:r>
              <a:r>
                <a:rPr lang="en-US" sz="1400" b="1" dirty="0" smtClean="0"/>
                <a:t> joint </a:t>
              </a:r>
              <a:r>
                <a:rPr lang="en-US" sz="1400" b="1" dirty="0"/>
                <a:t>of digit two (female right hand)</a:t>
              </a:r>
            </a:p>
            <a:p>
              <a:r>
                <a:rPr lang="en-US" sz="1400" b="1" dirty="0"/>
                <a:t>Score: </a:t>
              </a:r>
              <a:r>
                <a:rPr lang="en-US" sz="1400" b="1" dirty="0" smtClean="0"/>
                <a:t>2</a:t>
              </a:r>
              <a:endParaRPr lang="en-US" sz="14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45802" y="4671132"/>
            <a:ext cx="4321189" cy="1888490"/>
            <a:chOff x="4645802" y="4671132"/>
            <a:chExt cx="4321189" cy="1888490"/>
          </a:xfrm>
        </p:grpSpPr>
        <p:pic>
          <p:nvPicPr>
            <p:cNvPr id="11" name="Picture 10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2" b="11784"/>
            <a:stretch/>
          </p:blipFill>
          <p:spPr bwMode="auto">
            <a:xfrm>
              <a:off x="4645802" y="4671132"/>
              <a:ext cx="2282825" cy="18884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928627" y="4671132"/>
              <a:ext cx="203836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Proximal </a:t>
              </a:r>
              <a:r>
                <a:rPr lang="en-US" sz="1400" b="1" dirty="0" err="1"/>
                <a:t>interphalangeal</a:t>
              </a:r>
              <a:r>
                <a:rPr lang="en-US" sz="1400" b="1" dirty="0"/>
                <a:t> joint of digit two </a:t>
              </a:r>
              <a:r>
                <a:rPr lang="en-US" sz="1400" b="1" dirty="0" smtClean="0"/>
                <a:t>(</a:t>
              </a:r>
              <a:r>
                <a:rPr lang="en-US" sz="1400" b="1" dirty="0"/>
                <a:t>M</a:t>
              </a:r>
              <a:r>
                <a:rPr lang="en-US" sz="1400" b="1" dirty="0" smtClean="0"/>
                <a:t>ale left </a:t>
              </a:r>
              <a:r>
                <a:rPr lang="en-US" sz="1400" b="1" dirty="0"/>
                <a:t>hand)</a:t>
              </a:r>
            </a:p>
            <a:p>
              <a:r>
                <a:rPr lang="en-US" sz="1400" b="1" dirty="0"/>
                <a:t>Score: </a:t>
              </a:r>
              <a:r>
                <a:rPr lang="en-US" sz="1400" b="1" dirty="0" smtClean="0"/>
                <a:t>0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83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016"/>
            <a:ext cx="8229600" cy="990600"/>
          </a:xfrm>
        </p:spPr>
        <p:txBody>
          <a:bodyPr/>
          <a:lstStyle/>
          <a:p>
            <a:r>
              <a:rPr lang="en-US" dirty="0" smtClean="0"/>
              <a:t>Gout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44" y="1168228"/>
            <a:ext cx="3062111" cy="2309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52275"/>
            <a:ext cx="4428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Affects between 5 and 6 million Americans (2011)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Hyperuricema</a:t>
            </a:r>
            <a:r>
              <a:rPr lang="en-US" sz="2000" dirty="0" smtClean="0"/>
              <a:t> results in uric acid crystal deposition in and around joint tissue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Most commonly found in joints of great toe, foot,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and ankle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0444" y="768118"/>
            <a:ext cx="306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97979"/>
                </a:solidFill>
              </a:rPr>
              <a:t>https://</a:t>
            </a:r>
            <a:r>
              <a:rPr lang="en-US" sz="1000" dirty="0" err="1">
                <a:solidFill>
                  <a:srgbClr val="797979"/>
                </a:solidFill>
              </a:rPr>
              <a:t>www.bouldermedicalcenter.com</a:t>
            </a:r>
            <a:r>
              <a:rPr lang="en-US" sz="1000" dirty="0">
                <a:solidFill>
                  <a:srgbClr val="797979"/>
                </a:solidFill>
              </a:rPr>
              <a:t>/about-gout-causes-symptoms-and-treatment/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3599883"/>
            <a:ext cx="8229601" cy="2969787"/>
            <a:chOff x="457200" y="3599883"/>
            <a:chExt cx="8229601" cy="2969787"/>
          </a:xfrm>
        </p:grpSpPr>
        <p:grpSp>
          <p:nvGrpSpPr>
            <p:cNvPr id="11" name="Group 10"/>
            <p:cNvGrpSpPr/>
            <p:nvPr/>
          </p:nvGrpSpPr>
          <p:grpSpPr>
            <a:xfrm>
              <a:off x="5390445" y="3599883"/>
              <a:ext cx="3296356" cy="2969787"/>
              <a:chOff x="5390445" y="3599883"/>
              <a:chExt cx="3296356" cy="296978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0445" y="3599883"/>
                <a:ext cx="3296356" cy="2540941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355976" y="6169560"/>
                <a:ext cx="23308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797979"/>
                    </a:solidFill>
                  </a:rPr>
                  <a:t>https://</a:t>
                </a:r>
                <a:r>
                  <a:rPr lang="en-US" sz="1000" dirty="0" err="1">
                    <a:solidFill>
                      <a:srgbClr val="797979"/>
                    </a:solidFill>
                  </a:rPr>
                  <a:t>www.flickr.com</a:t>
                </a:r>
                <a:r>
                  <a:rPr lang="en-US" sz="1000" dirty="0">
                    <a:solidFill>
                      <a:srgbClr val="797979"/>
                    </a:solidFill>
                  </a:rPr>
                  <a:t>/photos/</a:t>
                </a:r>
                <a:r>
                  <a:rPr lang="en-US" sz="1000" dirty="0" err="1">
                    <a:solidFill>
                      <a:srgbClr val="797979"/>
                    </a:solidFill>
                  </a:rPr>
                  <a:t>euthman</a:t>
                </a:r>
                <a:r>
                  <a:rPr lang="en-US" sz="1000" dirty="0">
                    <a:solidFill>
                      <a:srgbClr val="797979"/>
                    </a:solidFill>
                  </a:rPr>
                  <a:t>/501152643/in/</a:t>
                </a:r>
                <a:r>
                  <a:rPr lang="en-US" sz="1000" dirty="0" err="1">
                    <a:solidFill>
                      <a:srgbClr val="797979"/>
                    </a:solidFill>
                  </a:rPr>
                  <a:t>photostream</a:t>
                </a:r>
                <a:r>
                  <a:rPr lang="en-US" sz="1000" dirty="0">
                    <a:solidFill>
                      <a:srgbClr val="797979"/>
                    </a:solidFill>
                  </a:rPr>
                  <a:t>/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57200" y="3599883"/>
              <a:ext cx="442856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b="1" dirty="0"/>
                <a:t>Proximal </a:t>
              </a:r>
              <a:r>
                <a:rPr lang="en-US" sz="2400" b="1" dirty="0" err="1"/>
                <a:t>interphalangeal</a:t>
              </a:r>
              <a:r>
                <a:rPr lang="en-US" sz="2400" b="1" dirty="0"/>
                <a:t> joint of great toe revealed healthy tissue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b="1" dirty="0"/>
                <a:t>Spiky yellow crystals found around </a:t>
              </a:r>
              <a:r>
                <a:rPr lang="en-US" sz="2400" b="1" dirty="0" smtClean="0"/>
                <a:t>several joints </a:t>
              </a:r>
              <a:r>
                <a:rPr lang="en-US" sz="2400" b="1" dirty="0"/>
                <a:t>of female foot</a:t>
              </a:r>
            </a:p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650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26978</TotalTime>
  <Words>953</Words>
  <Application>Microsoft Macintosh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Clarity</vt:lpstr>
      <vt:lpstr>Document</vt:lpstr>
      <vt:lpstr>Evidence of Arthritis  in a 92-year-old Female Cadaveric Specimen</vt:lpstr>
      <vt:lpstr>Arthritis</vt:lpstr>
      <vt:lpstr>Osteoarthritis</vt:lpstr>
      <vt:lpstr>Osteoarthritis Affects Synovial Joints </vt:lpstr>
      <vt:lpstr>Background Observations: Female Cadaver on Campus</vt:lpstr>
      <vt:lpstr>ICRS Grading System</vt:lpstr>
      <vt:lpstr>Methodology</vt:lpstr>
      <vt:lpstr>PowerPoint Presentation</vt:lpstr>
      <vt:lpstr>Gout</vt:lpstr>
      <vt:lpstr>Conclusions and Moving Forward</vt:lpstr>
      <vt:lpstr>References</vt:lpstr>
      <vt:lpstr>Acknowledgments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Ladas</dc:creator>
  <cp:lastModifiedBy>Sydney Ladas</cp:lastModifiedBy>
  <cp:revision>72</cp:revision>
  <dcterms:created xsi:type="dcterms:W3CDTF">2019-03-09T00:06:16Z</dcterms:created>
  <dcterms:modified xsi:type="dcterms:W3CDTF">2019-04-18T02:37:58Z</dcterms:modified>
</cp:coreProperties>
</file>