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11"/>
  </p:notesMasterIdLst>
  <p:sldIdLst>
    <p:sldId id="683" r:id="rId3"/>
    <p:sldId id="670" r:id="rId4"/>
    <p:sldId id="509" r:id="rId5"/>
    <p:sldId id="622" r:id="rId6"/>
    <p:sldId id="600" r:id="rId7"/>
    <p:sldId id="636" r:id="rId8"/>
    <p:sldId id="682" r:id="rId9"/>
    <p:sldId id="6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3BE3-5FE9-41B3-B165-A7B346A5009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C23E-8A51-4E4B-9E56-0DF678C07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3934-D492-4443-9427-018DE5D6D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24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49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6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4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51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0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23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0071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09688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7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2" y="6176963"/>
            <a:ext cx="28405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47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5981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1052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49028" y="303535"/>
            <a:ext cx="421838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12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2" y="6176963"/>
            <a:ext cx="28405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2" y="6176963"/>
            <a:ext cx="28405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4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64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3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6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6658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6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9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60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91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7276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76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18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42579876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5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91087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2608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96747" y="6256370"/>
            <a:ext cx="4404903" cy="27696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id-ID" sz="1200" dirty="0">
                <a:solidFill>
                  <a:schemeClr val="accent1"/>
                </a:solidFill>
                <a:latin typeface="Lato Light"/>
                <a:cs typeface="Lato Light"/>
              </a:rPr>
              <a:t>www.companyname.com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2" y="6176963"/>
            <a:ext cx="28405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6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u="none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u="none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1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4" r:id="rId19"/>
    <p:sldLayoutId id="2147483725" r:id="rId20"/>
    <p:sldLayoutId id="2147483726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health.umt.edu/ccfwd/mt%20data%20dashboard/default.php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health.umt.edu/ccfwd/mt%20data%20dashboard/health_maternal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http://health.umt.edu/ccfwd/mt%20data%20dashboard/data-education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88" y="-2701"/>
            <a:ext cx="12188825" cy="6858000"/>
          </a:xfrm>
          <a:prstGeom prst="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997" y="1744195"/>
            <a:ext cx="4100529" cy="314325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7432"/>
          <a:stretch>
            <a:fillRect/>
          </a:stretch>
        </p:blipFill>
        <p:spPr>
          <a:xfrm>
            <a:off x="-713521" y="-228600"/>
            <a:ext cx="12903933" cy="7576457"/>
          </a:xfrm>
        </p:spPr>
      </p:pic>
      <p:sp>
        <p:nvSpPr>
          <p:cNvPr id="20" name="Rectangle 19"/>
          <p:cNvSpPr/>
          <p:nvPr/>
        </p:nvSpPr>
        <p:spPr>
          <a:xfrm>
            <a:off x="1914053" y="1424476"/>
            <a:ext cx="8172740" cy="383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4352" y="1825096"/>
            <a:ext cx="7632142" cy="275459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 defTabSz="914217"/>
            <a:r>
              <a:rPr lang="en-US" sz="4400" b="1" dirty="0">
                <a:solidFill>
                  <a:prstClr val="white"/>
                </a:solidFill>
                <a:latin typeface="Lato Regular"/>
                <a:cs typeface="Lato Regular"/>
              </a:rPr>
              <a:t>Using Data and Technology in Social Work as Catalysts for Effective Community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C91F9-C369-4C0C-98EC-F48B8AD0D734}"/>
              </a:ext>
            </a:extLst>
          </p:cNvPr>
          <p:cNvSpPr txBox="1"/>
          <p:nvPr/>
        </p:nvSpPr>
        <p:spPr>
          <a:xfrm>
            <a:off x="5096106" y="4705154"/>
            <a:ext cx="352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Haley Eakin</a:t>
            </a:r>
          </a:p>
        </p:txBody>
      </p:sp>
    </p:spTree>
    <p:extLst>
      <p:ext uri="{BB962C8B-B14F-4D97-AF65-F5344CB8AC3E}">
        <p14:creationId xmlns:p14="http://schemas.microsoft.com/office/powerpoint/2010/main" val="5629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FF22C2-781F-4DA3-9004-2A8AD3EFE41F}"/>
              </a:ext>
            </a:extLst>
          </p:cNvPr>
          <p:cNvGrpSpPr/>
          <p:nvPr/>
        </p:nvGrpSpPr>
        <p:grpSpPr>
          <a:xfrm>
            <a:off x="1546906" y="2660325"/>
            <a:ext cx="9098187" cy="3380257"/>
            <a:chOff x="1637558" y="2003074"/>
            <a:chExt cx="9098187" cy="3380257"/>
          </a:xfrm>
        </p:grpSpPr>
        <p:grpSp>
          <p:nvGrpSpPr>
            <p:cNvPr id="21" name="Group 20"/>
            <p:cNvGrpSpPr/>
            <p:nvPr/>
          </p:nvGrpSpPr>
          <p:grpSpPr>
            <a:xfrm>
              <a:off x="6935157" y="2420466"/>
              <a:ext cx="773349" cy="773550"/>
              <a:chOff x="5222775" y="1833299"/>
              <a:chExt cx="618294" cy="61829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222775" y="1833299"/>
                <a:ext cx="618294" cy="6182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0" tIns="22855" rIns="45710" bIns="22855"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83586" y="1856521"/>
                <a:ext cx="436880" cy="430499"/>
              </a:xfrm>
              <a:prstGeom prst="rect">
                <a:avLst/>
              </a:prstGeom>
              <a:noFill/>
            </p:spPr>
            <p:txBody>
              <a:bodyPr wrap="square" lIns="45710" tIns="22855" rIns="45710" bIns="22855" rtlCol="0">
                <a:spAutoFit/>
              </a:bodyPr>
              <a:lstStyle/>
              <a:p>
                <a:pPr algn="ctr"/>
                <a:r>
                  <a:rPr lang="tr-TR" sz="3200" dirty="0">
                    <a:solidFill>
                      <a:schemeClr val="bg1"/>
                    </a:solidFill>
                    <a:latin typeface="Sosa Regular"/>
                    <a:cs typeface="Sosa Regular"/>
                  </a:rPr>
                  <a:t>Ý</a:t>
                </a:r>
                <a:endParaRPr lang="en-US" sz="3200" dirty="0"/>
              </a:p>
            </p:txBody>
          </p:sp>
        </p:grpSp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 rot="5400000">
              <a:off x="9239145" y="1882769"/>
              <a:ext cx="1376296" cy="1616905"/>
            </a:xfrm>
            <a:custGeom>
              <a:avLst/>
              <a:gdLst>
                <a:gd name="T0" fmla="*/ 1782 w 2658"/>
                <a:gd name="T1" fmla="*/ 0 h 2470"/>
                <a:gd name="T2" fmla="*/ 1782 w 2658"/>
                <a:gd name="T3" fmla="*/ 0 h 2470"/>
                <a:gd name="T4" fmla="*/ 1782 w 2658"/>
                <a:gd name="T5" fmla="*/ 438 h 2470"/>
                <a:gd name="T6" fmla="*/ 1469 w 2658"/>
                <a:gd name="T7" fmla="*/ 438 h 2470"/>
                <a:gd name="T8" fmla="*/ 375 w 2658"/>
                <a:gd name="T9" fmla="*/ 1219 h 2470"/>
                <a:gd name="T10" fmla="*/ 1469 w 2658"/>
                <a:gd name="T11" fmla="*/ 2032 h 2470"/>
                <a:gd name="T12" fmla="*/ 2188 w 2658"/>
                <a:gd name="T13" fmla="*/ 2032 h 2470"/>
                <a:gd name="T14" fmla="*/ 2188 w 2658"/>
                <a:gd name="T15" fmla="*/ 2469 h 2470"/>
                <a:gd name="T16" fmla="*/ 2657 w 2658"/>
                <a:gd name="T17" fmla="*/ 2469 h 2470"/>
                <a:gd name="T18" fmla="*/ 1500 w 2658"/>
                <a:gd name="T19" fmla="*/ 2469 h 2470"/>
                <a:gd name="T20" fmla="*/ 0 w 2658"/>
                <a:gd name="T21" fmla="*/ 1219 h 2470"/>
                <a:gd name="T22" fmla="*/ 1469 w 2658"/>
                <a:gd name="T23" fmla="*/ 0 h 2470"/>
                <a:gd name="T24" fmla="*/ 1782 w 2658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2470">
                  <a:moveTo>
                    <a:pt x="1782" y="0"/>
                  </a:moveTo>
                  <a:lnTo>
                    <a:pt x="1782" y="0"/>
                  </a:lnTo>
                  <a:cubicBezTo>
                    <a:pt x="1782" y="438"/>
                    <a:pt x="1782" y="438"/>
                    <a:pt x="1782" y="438"/>
                  </a:cubicBezTo>
                  <a:cubicBezTo>
                    <a:pt x="1469" y="438"/>
                    <a:pt x="1469" y="438"/>
                    <a:pt x="1469" y="438"/>
                  </a:cubicBezTo>
                  <a:cubicBezTo>
                    <a:pt x="688" y="438"/>
                    <a:pt x="375" y="781"/>
                    <a:pt x="375" y="1219"/>
                  </a:cubicBezTo>
                  <a:cubicBezTo>
                    <a:pt x="375" y="1719"/>
                    <a:pt x="719" y="2032"/>
                    <a:pt x="1469" y="2032"/>
                  </a:cubicBezTo>
                  <a:cubicBezTo>
                    <a:pt x="2188" y="2032"/>
                    <a:pt x="2188" y="2032"/>
                    <a:pt x="2188" y="2032"/>
                  </a:cubicBezTo>
                  <a:cubicBezTo>
                    <a:pt x="2188" y="2469"/>
                    <a:pt x="2188" y="2469"/>
                    <a:pt x="2188" y="2469"/>
                  </a:cubicBezTo>
                  <a:cubicBezTo>
                    <a:pt x="2657" y="2469"/>
                    <a:pt x="2657" y="2469"/>
                    <a:pt x="2657" y="2469"/>
                  </a:cubicBezTo>
                  <a:cubicBezTo>
                    <a:pt x="1500" y="2469"/>
                    <a:pt x="1500" y="2469"/>
                    <a:pt x="1500" y="2469"/>
                  </a:cubicBezTo>
                  <a:cubicBezTo>
                    <a:pt x="438" y="2469"/>
                    <a:pt x="0" y="1938"/>
                    <a:pt x="0" y="1219"/>
                  </a:cubicBezTo>
                  <a:cubicBezTo>
                    <a:pt x="0" y="532"/>
                    <a:pt x="407" y="0"/>
                    <a:pt x="1469" y="0"/>
                  </a:cubicBezTo>
                  <a:lnTo>
                    <a:pt x="178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 rot="5400000">
              <a:off x="8043188" y="2905124"/>
              <a:ext cx="1132078" cy="1596694"/>
            </a:xfrm>
            <a:custGeom>
              <a:avLst/>
              <a:gdLst>
                <a:gd name="T0" fmla="*/ 750 w 2187"/>
                <a:gd name="T1" fmla="*/ 0 h 2438"/>
                <a:gd name="T2" fmla="*/ 750 w 2187"/>
                <a:gd name="T3" fmla="*/ 0 h 2438"/>
                <a:gd name="T4" fmla="*/ 2186 w 2187"/>
                <a:gd name="T5" fmla="*/ 1187 h 2438"/>
                <a:gd name="T6" fmla="*/ 719 w 2187"/>
                <a:gd name="T7" fmla="*/ 2437 h 2438"/>
                <a:gd name="T8" fmla="*/ 0 w 2187"/>
                <a:gd name="T9" fmla="*/ 2437 h 2438"/>
                <a:gd name="T10" fmla="*/ 469 w 2187"/>
                <a:gd name="T11" fmla="*/ 2437 h 2438"/>
                <a:gd name="T12" fmla="*/ 469 w 2187"/>
                <a:gd name="T13" fmla="*/ 2031 h 2438"/>
                <a:gd name="T14" fmla="*/ 750 w 2187"/>
                <a:gd name="T15" fmla="*/ 2031 h 2438"/>
                <a:gd name="T16" fmla="*/ 1843 w 2187"/>
                <a:gd name="T17" fmla="*/ 1218 h 2438"/>
                <a:gd name="T18" fmla="*/ 750 w 2187"/>
                <a:gd name="T19" fmla="*/ 437 h 2438"/>
                <a:gd name="T20" fmla="*/ 469 w 2187"/>
                <a:gd name="T21" fmla="*/ 437 h 2438"/>
                <a:gd name="T22" fmla="*/ 0 w 2187"/>
                <a:gd name="T23" fmla="*/ 437 h 2438"/>
                <a:gd name="T24" fmla="*/ 0 w 2187"/>
                <a:gd name="T25" fmla="*/ 0 h 2438"/>
                <a:gd name="T26" fmla="*/ 750 w 2187"/>
                <a:gd name="T27" fmla="*/ 0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7" h="2438">
                  <a:moveTo>
                    <a:pt x="750" y="0"/>
                  </a:moveTo>
                  <a:lnTo>
                    <a:pt x="750" y="0"/>
                  </a:lnTo>
                  <a:cubicBezTo>
                    <a:pt x="1780" y="0"/>
                    <a:pt x="2186" y="500"/>
                    <a:pt x="2186" y="1187"/>
                  </a:cubicBezTo>
                  <a:cubicBezTo>
                    <a:pt x="2186" y="1906"/>
                    <a:pt x="1749" y="2437"/>
                    <a:pt x="719" y="2437"/>
                  </a:cubicBezTo>
                  <a:cubicBezTo>
                    <a:pt x="0" y="2437"/>
                    <a:pt x="0" y="2437"/>
                    <a:pt x="0" y="2437"/>
                  </a:cubicBezTo>
                  <a:cubicBezTo>
                    <a:pt x="469" y="2437"/>
                    <a:pt x="469" y="2437"/>
                    <a:pt x="469" y="2437"/>
                  </a:cubicBezTo>
                  <a:cubicBezTo>
                    <a:pt x="469" y="2031"/>
                    <a:pt x="469" y="2031"/>
                    <a:pt x="469" y="2031"/>
                  </a:cubicBezTo>
                  <a:cubicBezTo>
                    <a:pt x="750" y="2031"/>
                    <a:pt x="750" y="2031"/>
                    <a:pt x="750" y="2031"/>
                  </a:cubicBezTo>
                  <a:cubicBezTo>
                    <a:pt x="1499" y="2031"/>
                    <a:pt x="1843" y="1687"/>
                    <a:pt x="1843" y="1218"/>
                  </a:cubicBezTo>
                  <a:cubicBezTo>
                    <a:pt x="1843" y="750"/>
                    <a:pt x="1499" y="437"/>
                    <a:pt x="750" y="437"/>
                  </a:cubicBezTo>
                  <a:cubicBezTo>
                    <a:pt x="469" y="437"/>
                    <a:pt x="469" y="437"/>
                    <a:pt x="469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5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 rot="5400000">
              <a:off x="6364061" y="2118835"/>
              <a:ext cx="1828213" cy="1596693"/>
            </a:xfrm>
            <a:custGeom>
              <a:avLst/>
              <a:gdLst>
                <a:gd name="T0" fmla="*/ 2657 w 3532"/>
                <a:gd name="T1" fmla="*/ 0 h 2437"/>
                <a:gd name="T2" fmla="*/ 2657 w 3532"/>
                <a:gd name="T3" fmla="*/ 0 h 2437"/>
                <a:gd name="T4" fmla="*/ 2657 w 3532"/>
                <a:gd name="T5" fmla="*/ 406 h 2437"/>
                <a:gd name="T6" fmla="*/ 2188 w 3532"/>
                <a:gd name="T7" fmla="*/ 406 h 2437"/>
                <a:gd name="T8" fmla="*/ 1469 w 3532"/>
                <a:gd name="T9" fmla="*/ 406 h 2437"/>
                <a:gd name="T10" fmla="*/ 375 w 3532"/>
                <a:gd name="T11" fmla="*/ 1187 h 2437"/>
                <a:gd name="T12" fmla="*/ 1469 w 3532"/>
                <a:gd name="T13" fmla="*/ 2000 h 2437"/>
                <a:gd name="T14" fmla="*/ 1750 w 3532"/>
                <a:gd name="T15" fmla="*/ 2000 h 2437"/>
                <a:gd name="T16" fmla="*/ 1750 w 3532"/>
                <a:gd name="T17" fmla="*/ 2436 h 2437"/>
                <a:gd name="T18" fmla="*/ 3531 w 3532"/>
                <a:gd name="T19" fmla="*/ 2436 h 2437"/>
                <a:gd name="T20" fmla="*/ 1500 w 3532"/>
                <a:gd name="T21" fmla="*/ 2436 h 2437"/>
                <a:gd name="T22" fmla="*/ 0 w 3532"/>
                <a:gd name="T23" fmla="*/ 1187 h 2437"/>
                <a:gd name="T24" fmla="*/ 1469 w 3532"/>
                <a:gd name="T25" fmla="*/ 0 h 2437"/>
                <a:gd name="T26" fmla="*/ 2657 w 3532"/>
                <a:gd name="T27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2" h="2437">
                  <a:moveTo>
                    <a:pt x="2657" y="0"/>
                  </a:moveTo>
                  <a:lnTo>
                    <a:pt x="2657" y="0"/>
                  </a:lnTo>
                  <a:cubicBezTo>
                    <a:pt x="2657" y="406"/>
                    <a:pt x="2657" y="406"/>
                    <a:pt x="2657" y="406"/>
                  </a:cubicBezTo>
                  <a:cubicBezTo>
                    <a:pt x="2188" y="406"/>
                    <a:pt x="2188" y="406"/>
                    <a:pt x="2188" y="406"/>
                  </a:cubicBezTo>
                  <a:cubicBezTo>
                    <a:pt x="1469" y="406"/>
                    <a:pt x="1469" y="406"/>
                    <a:pt x="1469" y="406"/>
                  </a:cubicBezTo>
                  <a:cubicBezTo>
                    <a:pt x="688" y="406"/>
                    <a:pt x="375" y="750"/>
                    <a:pt x="375" y="1187"/>
                  </a:cubicBezTo>
                  <a:cubicBezTo>
                    <a:pt x="375" y="1687"/>
                    <a:pt x="719" y="2000"/>
                    <a:pt x="1469" y="2000"/>
                  </a:cubicBezTo>
                  <a:cubicBezTo>
                    <a:pt x="1750" y="2000"/>
                    <a:pt x="1750" y="2000"/>
                    <a:pt x="1750" y="2000"/>
                  </a:cubicBezTo>
                  <a:cubicBezTo>
                    <a:pt x="1750" y="2436"/>
                    <a:pt x="1750" y="2436"/>
                    <a:pt x="1750" y="2436"/>
                  </a:cubicBezTo>
                  <a:cubicBezTo>
                    <a:pt x="3531" y="2436"/>
                    <a:pt x="3531" y="2436"/>
                    <a:pt x="3531" y="2436"/>
                  </a:cubicBezTo>
                  <a:cubicBezTo>
                    <a:pt x="1500" y="2436"/>
                    <a:pt x="1500" y="2436"/>
                    <a:pt x="1500" y="2436"/>
                  </a:cubicBezTo>
                  <a:cubicBezTo>
                    <a:pt x="438" y="2436"/>
                    <a:pt x="0" y="1906"/>
                    <a:pt x="0" y="1187"/>
                  </a:cubicBezTo>
                  <a:cubicBezTo>
                    <a:pt x="0" y="500"/>
                    <a:pt x="407" y="0"/>
                    <a:pt x="1469" y="0"/>
                  </a:cubicBezTo>
                  <a:lnTo>
                    <a:pt x="2657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9" name="Freeform 4"/>
            <p:cNvSpPr>
              <a:spLocks noChangeArrowheads="1"/>
            </p:cNvSpPr>
            <p:nvPr/>
          </p:nvSpPr>
          <p:spPr bwMode="auto">
            <a:xfrm rot="5400000">
              <a:off x="5051095" y="3006859"/>
              <a:ext cx="1812237" cy="1616905"/>
            </a:xfrm>
            <a:custGeom>
              <a:avLst/>
              <a:gdLst>
                <a:gd name="T0" fmla="*/ 2062 w 3500"/>
                <a:gd name="T1" fmla="*/ 0 h 2469"/>
                <a:gd name="T2" fmla="*/ 2062 w 3500"/>
                <a:gd name="T3" fmla="*/ 0 h 2469"/>
                <a:gd name="T4" fmla="*/ 3499 w 3500"/>
                <a:gd name="T5" fmla="*/ 1186 h 2469"/>
                <a:gd name="T6" fmla="*/ 2031 w 3500"/>
                <a:gd name="T7" fmla="*/ 2468 h 2469"/>
                <a:gd name="T8" fmla="*/ 0 w 3500"/>
                <a:gd name="T9" fmla="*/ 2468 h 2469"/>
                <a:gd name="T10" fmla="*/ 1781 w 3500"/>
                <a:gd name="T11" fmla="*/ 2468 h 2469"/>
                <a:gd name="T12" fmla="*/ 1781 w 3500"/>
                <a:gd name="T13" fmla="*/ 2030 h 2469"/>
                <a:gd name="T14" fmla="*/ 2062 w 3500"/>
                <a:gd name="T15" fmla="*/ 2030 h 2469"/>
                <a:gd name="T16" fmla="*/ 3156 w 3500"/>
                <a:gd name="T17" fmla="*/ 1218 h 2469"/>
                <a:gd name="T18" fmla="*/ 2062 w 3500"/>
                <a:gd name="T19" fmla="*/ 436 h 2469"/>
                <a:gd name="T20" fmla="*/ 1781 w 3500"/>
                <a:gd name="T21" fmla="*/ 436 h 2469"/>
                <a:gd name="T22" fmla="*/ 0 w 3500"/>
                <a:gd name="T23" fmla="*/ 436 h 2469"/>
                <a:gd name="T24" fmla="*/ 0 w 3500"/>
                <a:gd name="T25" fmla="*/ 0 h 2469"/>
                <a:gd name="T26" fmla="*/ 2062 w 3500"/>
                <a:gd name="T2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0" h="2469">
                  <a:moveTo>
                    <a:pt x="2062" y="0"/>
                  </a:moveTo>
                  <a:lnTo>
                    <a:pt x="2062" y="0"/>
                  </a:lnTo>
                  <a:cubicBezTo>
                    <a:pt x="3093" y="0"/>
                    <a:pt x="3499" y="530"/>
                    <a:pt x="3499" y="1186"/>
                  </a:cubicBezTo>
                  <a:cubicBezTo>
                    <a:pt x="3499" y="1905"/>
                    <a:pt x="3062" y="2468"/>
                    <a:pt x="2031" y="2468"/>
                  </a:cubicBezTo>
                  <a:cubicBezTo>
                    <a:pt x="0" y="2468"/>
                    <a:pt x="0" y="2468"/>
                    <a:pt x="0" y="2468"/>
                  </a:cubicBezTo>
                  <a:cubicBezTo>
                    <a:pt x="1781" y="2468"/>
                    <a:pt x="1781" y="2468"/>
                    <a:pt x="1781" y="2468"/>
                  </a:cubicBezTo>
                  <a:cubicBezTo>
                    <a:pt x="1781" y="2030"/>
                    <a:pt x="1781" y="2030"/>
                    <a:pt x="1781" y="2030"/>
                  </a:cubicBezTo>
                  <a:cubicBezTo>
                    <a:pt x="2062" y="2030"/>
                    <a:pt x="2062" y="2030"/>
                    <a:pt x="2062" y="2030"/>
                  </a:cubicBezTo>
                  <a:cubicBezTo>
                    <a:pt x="2812" y="2030"/>
                    <a:pt x="3156" y="1718"/>
                    <a:pt x="3156" y="1218"/>
                  </a:cubicBezTo>
                  <a:cubicBezTo>
                    <a:pt x="3156" y="780"/>
                    <a:pt x="2812" y="436"/>
                    <a:pt x="2062" y="436"/>
                  </a:cubicBezTo>
                  <a:cubicBezTo>
                    <a:pt x="1781" y="436"/>
                    <a:pt x="1781" y="436"/>
                    <a:pt x="1781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6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 rot="5400000">
              <a:off x="3402080" y="2441798"/>
              <a:ext cx="2474138" cy="1596693"/>
            </a:xfrm>
            <a:custGeom>
              <a:avLst/>
              <a:gdLst>
                <a:gd name="T0" fmla="*/ 1750 w 4782"/>
                <a:gd name="T1" fmla="*/ 2438 h 2439"/>
                <a:gd name="T2" fmla="*/ 1750 w 4782"/>
                <a:gd name="T3" fmla="*/ 2438 h 2439"/>
                <a:gd name="T4" fmla="*/ 1750 w 4782"/>
                <a:gd name="T5" fmla="*/ 2000 h 2439"/>
                <a:gd name="T6" fmla="*/ 1469 w 4782"/>
                <a:gd name="T7" fmla="*/ 2000 h 2439"/>
                <a:gd name="T8" fmla="*/ 375 w 4782"/>
                <a:gd name="T9" fmla="*/ 1188 h 2439"/>
                <a:gd name="T10" fmla="*/ 1469 w 4782"/>
                <a:gd name="T11" fmla="*/ 438 h 2439"/>
                <a:gd name="T12" fmla="*/ 1750 w 4782"/>
                <a:gd name="T13" fmla="*/ 438 h 2439"/>
                <a:gd name="T14" fmla="*/ 3531 w 4782"/>
                <a:gd name="T15" fmla="*/ 438 h 2439"/>
                <a:gd name="T16" fmla="*/ 3531 w 4782"/>
                <a:gd name="T17" fmla="*/ 0 h 2439"/>
                <a:gd name="T18" fmla="*/ 1469 w 4782"/>
                <a:gd name="T19" fmla="*/ 0 h 2439"/>
                <a:gd name="T20" fmla="*/ 0 w 4782"/>
                <a:gd name="T21" fmla="*/ 1188 h 2439"/>
                <a:gd name="T22" fmla="*/ 1500 w 4782"/>
                <a:gd name="T23" fmla="*/ 2438 h 2439"/>
                <a:gd name="T24" fmla="*/ 4781 w 4782"/>
                <a:gd name="T25" fmla="*/ 2438 h 2439"/>
                <a:gd name="T26" fmla="*/ 1750 w 4782"/>
                <a:gd name="T27" fmla="*/ 243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82" h="2439">
                  <a:moveTo>
                    <a:pt x="1750" y="2438"/>
                  </a:moveTo>
                  <a:lnTo>
                    <a:pt x="1750" y="2438"/>
                  </a:lnTo>
                  <a:cubicBezTo>
                    <a:pt x="1750" y="2000"/>
                    <a:pt x="1750" y="2000"/>
                    <a:pt x="1750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719" y="2000"/>
                    <a:pt x="375" y="1688"/>
                    <a:pt x="375" y="1188"/>
                  </a:cubicBezTo>
                  <a:cubicBezTo>
                    <a:pt x="375" y="750"/>
                    <a:pt x="688" y="438"/>
                    <a:pt x="1469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3531" y="438"/>
                    <a:pt x="3531" y="438"/>
                    <a:pt x="3531" y="438"/>
                  </a:cubicBezTo>
                  <a:cubicBezTo>
                    <a:pt x="3531" y="0"/>
                    <a:pt x="3531" y="0"/>
                    <a:pt x="3531" y="0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407" y="0"/>
                    <a:pt x="0" y="500"/>
                    <a:pt x="0" y="1188"/>
                  </a:cubicBezTo>
                  <a:cubicBezTo>
                    <a:pt x="0" y="1906"/>
                    <a:pt x="438" y="2438"/>
                    <a:pt x="1500" y="2438"/>
                  </a:cubicBezTo>
                  <a:cubicBezTo>
                    <a:pt x="4781" y="2438"/>
                    <a:pt x="4781" y="2438"/>
                    <a:pt x="4781" y="2438"/>
                  </a:cubicBezTo>
                  <a:lnTo>
                    <a:pt x="1750" y="24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 rot="5400000">
              <a:off x="1630953" y="2884750"/>
              <a:ext cx="3380256" cy="1616905"/>
            </a:xfrm>
            <a:custGeom>
              <a:avLst/>
              <a:gdLst>
                <a:gd name="T0" fmla="*/ 5062 w 6532"/>
                <a:gd name="T1" fmla="*/ 0 h 2470"/>
                <a:gd name="T2" fmla="*/ 5062 w 6532"/>
                <a:gd name="T3" fmla="*/ 0 h 2470"/>
                <a:gd name="T4" fmla="*/ 6531 w 6532"/>
                <a:gd name="T5" fmla="*/ 1219 h 2470"/>
                <a:gd name="T6" fmla="*/ 5062 w 6532"/>
                <a:gd name="T7" fmla="*/ 2469 h 2470"/>
                <a:gd name="T8" fmla="*/ 0 w 6532"/>
                <a:gd name="T9" fmla="*/ 2469 h 2470"/>
                <a:gd name="T10" fmla="*/ 0 w 6532"/>
                <a:gd name="T11" fmla="*/ 2031 h 2470"/>
                <a:gd name="T12" fmla="*/ 5062 w 6532"/>
                <a:gd name="T13" fmla="*/ 2031 h 2470"/>
                <a:gd name="T14" fmla="*/ 6156 w 6532"/>
                <a:gd name="T15" fmla="*/ 1219 h 2470"/>
                <a:gd name="T16" fmla="*/ 5062 w 6532"/>
                <a:gd name="T17" fmla="*/ 438 h 2470"/>
                <a:gd name="T18" fmla="*/ 4781 w 6532"/>
                <a:gd name="T19" fmla="*/ 438 h 2470"/>
                <a:gd name="T20" fmla="*/ 1750 w 6532"/>
                <a:gd name="T21" fmla="*/ 438 h 2470"/>
                <a:gd name="T22" fmla="*/ 1750 w 6532"/>
                <a:gd name="T23" fmla="*/ 0 h 2470"/>
                <a:gd name="T24" fmla="*/ 5062 w 6532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2" h="2470">
                  <a:moveTo>
                    <a:pt x="5062" y="0"/>
                  </a:moveTo>
                  <a:lnTo>
                    <a:pt x="5062" y="0"/>
                  </a:lnTo>
                  <a:cubicBezTo>
                    <a:pt x="6124" y="0"/>
                    <a:pt x="6531" y="531"/>
                    <a:pt x="6531" y="1219"/>
                  </a:cubicBezTo>
                  <a:cubicBezTo>
                    <a:pt x="6531" y="1937"/>
                    <a:pt x="6093" y="2469"/>
                    <a:pt x="5062" y="2469"/>
                  </a:cubicBezTo>
                  <a:cubicBezTo>
                    <a:pt x="0" y="2469"/>
                    <a:pt x="0" y="2469"/>
                    <a:pt x="0" y="2469"/>
                  </a:cubicBezTo>
                  <a:cubicBezTo>
                    <a:pt x="0" y="2031"/>
                    <a:pt x="0" y="2031"/>
                    <a:pt x="0" y="2031"/>
                  </a:cubicBezTo>
                  <a:cubicBezTo>
                    <a:pt x="5062" y="2031"/>
                    <a:pt x="5062" y="2031"/>
                    <a:pt x="5062" y="2031"/>
                  </a:cubicBezTo>
                  <a:cubicBezTo>
                    <a:pt x="5843" y="2031"/>
                    <a:pt x="6156" y="1719"/>
                    <a:pt x="6156" y="1219"/>
                  </a:cubicBezTo>
                  <a:cubicBezTo>
                    <a:pt x="6156" y="781"/>
                    <a:pt x="5843" y="438"/>
                    <a:pt x="5062" y="438"/>
                  </a:cubicBezTo>
                  <a:cubicBezTo>
                    <a:pt x="4781" y="438"/>
                    <a:pt x="4781" y="438"/>
                    <a:pt x="4781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1750" y="0"/>
                    <a:pt x="1750" y="0"/>
                    <a:pt x="1750" y="0"/>
                  </a:cubicBezTo>
                  <a:lnTo>
                    <a:pt x="506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93" tIns="60946" rIns="121893" bIns="60946" anchor="ctr"/>
            <a:lstStyle/>
            <a:p>
              <a:endParaRPr lang="en-US" sz="9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975689" y="4213304"/>
              <a:ext cx="773349" cy="773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297311" y="2420466"/>
              <a:ext cx="773349" cy="773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617572" y="3627450"/>
              <a:ext cx="773349" cy="773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9578403" y="2420466"/>
              <a:ext cx="773349" cy="773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276767" y="3184603"/>
              <a:ext cx="773349" cy="773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641359" y="2034432"/>
              <a:ext cx="773349" cy="773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2" tIns="45700" rIns="91402" bIns="4570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37558" y="2849115"/>
              <a:ext cx="770038" cy="353887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500" dirty="0">
                  <a:latin typeface="Lato Regular"/>
                  <a:cs typeface="Lato Regular"/>
                </a:rPr>
                <a:t>START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93014" y="3807232"/>
              <a:ext cx="1092434" cy="338498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400" dirty="0">
                  <a:latin typeface="Lato Regular"/>
                  <a:cs typeface="Lato Regular"/>
                </a:rPr>
                <a:t>RESEARCH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8350" y="3261160"/>
              <a:ext cx="982148" cy="338498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400" dirty="0">
                  <a:latin typeface="Lato Regular"/>
                  <a:cs typeface="Lato Regular"/>
                </a:rPr>
                <a:t>DEVELOP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46689" y="3261160"/>
              <a:ext cx="866475" cy="338498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400" dirty="0">
                  <a:latin typeface="Lato Regular"/>
                  <a:cs typeface="Lato Regular"/>
                </a:rPr>
                <a:t>DESIGN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73908" y="3258510"/>
              <a:ext cx="710278" cy="338498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400" dirty="0">
                  <a:latin typeface="Lato Regular"/>
                  <a:cs typeface="Lato Regular"/>
                </a:rPr>
                <a:t>TEAM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13185" y="2790982"/>
              <a:ext cx="642054" cy="338498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400" dirty="0">
                  <a:latin typeface="Lato Regular"/>
                  <a:cs typeface="Lato Regular"/>
                </a:rPr>
                <a:t>TIME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03126" y="3303394"/>
              <a:ext cx="622818" cy="353887"/>
            </a:xfrm>
            <a:prstGeom prst="rect">
              <a:avLst/>
            </a:prstGeom>
            <a:noFill/>
          </p:spPr>
          <p:txBody>
            <a:bodyPr vert="horz" wrap="none" lIns="121866" tIns="60932" rIns="121866" bIns="60932" rtlCol="0">
              <a:spAutoFit/>
            </a:bodyPr>
            <a:lstStyle/>
            <a:p>
              <a:pPr algn="ctr"/>
              <a:r>
                <a:rPr lang="en-US" sz="1500" dirty="0">
                  <a:latin typeface="Lato Regular"/>
                  <a:cs typeface="Lato Regular"/>
                </a:rPr>
                <a:t>END</a:t>
              </a:r>
            </a:p>
          </p:txBody>
        </p:sp>
        <p:sp>
          <p:nvSpPr>
            <p:cNvPr id="40" name="AutoShape 82"/>
            <p:cNvSpPr>
              <a:spLocks/>
            </p:cNvSpPr>
            <p:nvPr/>
          </p:nvSpPr>
          <p:spPr bwMode="auto">
            <a:xfrm>
              <a:off x="7172166" y="2660397"/>
              <a:ext cx="294116" cy="294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1" name="AutoShape 29"/>
            <p:cNvSpPr>
              <a:spLocks/>
            </p:cNvSpPr>
            <p:nvPr/>
          </p:nvSpPr>
          <p:spPr bwMode="auto">
            <a:xfrm>
              <a:off x="1873726" y="2247506"/>
              <a:ext cx="356054" cy="3561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2" name="AutoShape 115"/>
            <p:cNvSpPr>
              <a:spLocks/>
            </p:cNvSpPr>
            <p:nvPr/>
          </p:nvSpPr>
          <p:spPr bwMode="auto">
            <a:xfrm>
              <a:off x="3196735" y="4377582"/>
              <a:ext cx="345138" cy="3797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4" name="AutoShape 66"/>
            <p:cNvSpPr>
              <a:spLocks/>
            </p:cNvSpPr>
            <p:nvPr/>
          </p:nvSpPr>
          <p:spPr bwMode="auto">
            <a:xfrm>
              <a:off x="9823001" y="2649048"/>
              <a:ext cx="294116" cy="294192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534250" y="3356672"/>
              <a:ext cx="268137" cy="393087"/>
              <a:chOff x="1559893" y="2241774"/>
              <a:chExt cx="174947" cy="256404"/>
            </a:xfrm>
            <a:solidFill>
              <a:schemeClr val="bg1"/>
            </a:solidFill>
          </p:grpSpPr>
          <p:sp>
            <p:nvSpPr>
              <p:cNvPr id="46" name="Oval 49"/>
              <p:cNvSpPr>
                <a:spLocks noChangeArrowheads="1"/>
              </p:cNvSpPr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7" name="Oval 50"/>
              <p:cNvSpPr>
                <a:spLocks noChangeArrowheads="1"/>
              </p:cNvSpPr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8" name="Oval 51"/>
              <p:cNvSpPr>
                <a:spLocks noChangeArrowheads="1"/>
              </p:cNvSpPr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9" name="Oval 52"/>
              <p:cNvSpPr>
                <a:spLocks noChangeArrowheads="1"/>
              </p:cNvSpPr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3" name="Freeform 56"/>
              <p:cNvSpPr>
                <a:spLocks noEditPoints="1"/>
              </p:cNvSpPr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4" name="Freeform 57"/>
              <p:cNvSpPr>
                <a:spLocks/>
              </p:cNvSpPr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sp>
          <p:nvSpPr>
            <p:cNvPr id="55" name="Freeform 78"/>
            <p:cNvSpPr>
              <a:spLocks noEditPoints="1"/>
            </p:cNvSpPr>
            <p:nvPr/>
          </p:nvSpPr>
          <p:spPr bwMode="auto">
            <a:xfrm>
              <a:off x="4486685" y="2593774"/>
              <a:ext cx="405044" cy="39308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816368" y="3815643"/>
              <a:ext cx="392985" cy="367543"/>
              <a:chOff x="998489" y="2241774"/>
              <a:chExt cx="256404" cy="239742"/>
            </a:xfrm>
            <a:solidFill>
              <a:schemeClr val="bg1"/>
            </a:solidFill>
          </p:grpSpPr>
          <p:sp>
            <p:nvSpPr>
              <p:cNvPr id="57" name="Freeform 58"/>
              <p:cNvSpPr>
                <a:spLocks noEditPoints="1"/>
              </p:cNvSpPr>
              <p:nvPr/>
            </p:nvSpPr>
            <p:spPr bwMode="auto">
              <a:xfrm>
                <a:off x="998489" y="2241774"/>
                <a:ext cx="256404" cy="239742"/>
              </a:xfrm>
              <a:custGeom>
                <a:avLst/>
                <a:gdLst>
                  <a:gd name="T0" fmla="*/ 230 w 234"/>
                  <a:gd name="T1" fmla="*/ 48 h 219"/>
                  <a:gd name="T2" fmla="*/ 186 w 234"/>
                  <a:gd name="T3" fmla="*/ 5 h 219"/>
                  <a:gd name="T4" fmla="*/ 176 w 234"/>
                  <a:gd name="T5" fmla="*/ 0 h 219"/>
                  <a:gd name="T6" fmla="*/ 22 w 234"/>
                  <a:gd name="T7" fmla="*/ 0 h 219"/>
                  <a:gd name="T8" fmla="*/ 0 w 234"/>
                  <a:gd name="T9" fmla="*/ 22 h 219"/>
                  <a:gd name="T10" fmla="*/ 0 w 234"/>
                  <a:gd name="T11" fmla="*/ 197 h 219"/>
                  <a:gd name="T12" fmla="*/ 22 w 234"/>
                  <a:gd name="T13" fmla="*/ 219 h 219"/>
                  <a:gd name="T14" fmla="*/ 212 w 234"/>
                  <a:gd name="T15" fmla="*/ 219 h 219"/>
                  <a:gd name="T16" fmla="*/ 234 w 234"/>
                  <a:gd name="T17" fmla="*/ 197 h 219"/>
                  <a:gd name="T18" fmla="*/ 234 w 234"/>
                  <a:gd name="T19" fmla="*/ 59 h 219"/>
                  <a:gd name="T20" fmla="*/ 230 w 234"/>
                  <a:gd name="T21" fmla="*/ 48 h 219"/>
                  <a:gd name="T22" fmla="*/ 220 w 234"/>
                  <a:gd name="T23" fmla="*/ 197 h 219"/>
                  <a:gd name="T24" fmla="*/ 212 w 234"/>
                  <a:gd name="T25" fmla="*/ 205 h 219"/>
                  <a:gd name="T26" fmla="*/ 22 w 234"/>
                  <a:gd name="T27" fmla="*/ 205 h 219"/>
                  <a:gd name="T28" fmla="*/ 15 w 234"/>
                  <a:gd name="T29" fmla="*/ 197 h 219"/>
                  <a:gd name="T30" fmla="*/ 15 w 234"/>
                  <a:gd name="T31" fmla="*/ 22 h 219"/>
                  <a:gd name="T32" fmla="*/ 22 w 234"/>
                  <a:gd name="T33" fmla="*/ 15 h 219"/>
                  <a:gd name="T34" fmla="*/ 168 w 234"/>
                  <a:gd name="T35" fmla="*/ 15 h 219"/>
                  <a:gd name="T36" fmla="*/ 168 w 234"/>
                  <a:gd name="T37" fmla="*/ 44 h 219"/>
                  <a:gd name="T38" fmla="*/ 168 w 234"/>
                  <a:gd name="T39" fmla="*/ 44 h 219"/>
                  <a:gd name="T40" fmla="*/ 190 w 234"/>
                  <a:gd name="T41" fmla="*/ 66 h 219"/>
                  <a:gd name="T42" fmla="*/ 198 w 234"/>
                  <a:gd name="T43" fmla="*/ 66 h 219"/>
                  <a:gd name="T44" fmla="*/ 220 w 234"/>
                  <a:gd name="T45" fmla="*/ 66 h 219"/>
                  <a:gd name="T46" fmla="*/ 220 w 234"/>
                  <a:gd name="T47" fmla="*/ 197 h 219"/>
                  <a:gd name="T48" fmla="*/ 198 w 234"/>
                  <a:gd name="T49" fmla="*/ 59 h 219"/>
                  <a:gd name="T50" fmla="*/ 190 w 234"/>
                  <a:gd name="T51" fmla="*/ 59 h 219"/>
                  <a:gd name="T52" fmla="*/ 176 w 234"/>
                  <a:gd name="T53" fmla="*/ 44 h 219"/>
                  <a:gd name="T54" fmla="*/ 176 w 234"/>
                  <a:gd name="T55" fmla="*/ 44 h 219"/>
                  <a:gd name="T56" fmla="*/ 176 w 234"/>
                  <a:gd name="T57" fmla="*/ 15 h 219"/>
                  <a:gd name="T58" fmla="*/ 220 w 234"/>
                  <a:gd name="T59" fmla="*/ 59 h 219"/>
                  <a:gd name="T60" fmla="*/ 198 w 234"/>
                  <a:gd name="T61" fmla="*/ 5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4" h="219">
                    <a:moveTo>
                      <a:pt x="230" y="48"/>
                    </a:moveTo>
                    <a:cubicBezTo>
                      <a:pt x="186" y="5"/>
                      <a:pt x="186" y="5"/>
                      <a:pt x="186" y="5"/>
                    </a:cubicBezTo>
                    <a:cubicBezTo>
                      <a:pt x="183" y="2"/>
                      <a:pt x="180" y="0"/>
                      <a:pt x="1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10" y="219"/>
                      <a:pt x="2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24" y="219"/>
                      <a:pt x="234" y="210"/>
                      <a:pt x="234" y="197"/>
                    </a:cubicBezTo>
                    <a:cubicBezTo>
                      <a:pt x="234" y="59"/>
                      <a:pt x="234" y="59"/>
                      <a:pt x="234" y="59"/>
                    </a:cubicBezTo>
                    <a:cubicBezTo>
                      <a:pt x="234" y="55"/>
                      <a:pt x="233" y="51"/>
                      <a:pt x="230" y="48"/>
                    </a:cubicBezTo>
                    <a:close/>
                    <a:moveTo>
                      <a:pt x="220" y="197"/>
                    </a:moveTo>
                    <a:cubicBezTo>
                      <a:pt x="220" y="202"/>
                      <a:pt x="216" y="205"/>
                      <a:pt x="21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8" y="205"/>
                      <a:pt x="15" y="202"/>
                      <a:pt x="15" y="19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8" y="15"/>
                      <a:pt x="22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56"/>
                      <a:pt x="178" y="66"/>
                      <a:pt x="190" y="6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220" y="66"/>
                      <a:pt x="220" y="66"/>
                      <a:pt x="220" y="66"/>
                    </a:cubicBezTo>
                    <a:lnTo>
                      <a:pt x="220" y="197"/>
                    </a:lnTo>
                    <a:close/>
                    <a:moveTo>
                      <a:pt x="198" y="59"/>
                    </a:moveTo>
                    <a:cubicBezTo>
                      <a:pt x="190" y="59"/>
                      <a:pt x="190" y="59"/>
                      <a:pt x="190" y="59"/>
                    </a:cubicBezTo>
                    <a:cubicBezTo>
                      <a:pt x="182" y="59"/>
                      <a:pt x="176" y="52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220" y="59"/>
                      <a:pt x="220" y="59"/>
                      <a:pt x="220" y="59"/>
                    </a:cubicBezTo>
                    <a:lnTo>
                      <a:pt x="19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1118823" y="2289908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1118823" y="2313975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1118823" y="2338041"/>
                <a:ext cx="104135" cy="7868"/>
              </a:xfrm>
              <a:custGeom>
                <a:avLst/>
                <a:gdLst>
                  <a:gd name="T0" fmla="*/ 0 w 95"/>
                  <a:gd name="T1" fmla="*/ 4 h 7"/>
                  <a:gd name="T2" fmla="*/ 4 w 95"/>
                  <a:gd name="T3" fmla="*/ 7 h 7"/>
                  <a:gd name="T4" fmla="*/ 91 w 95"/>
                  <a:gd name="T5" fmla="*/ 7 h 7"/>
                  <a:gd name="T6" fmla="*/ 95 w 95"/>
                  <a:gd name="T7" fmla="*/ 4 h 7"/>
                  <a:gd name="T8" fmla="*/ 91 w 95"/>
                  <a:gd name="T9" fmla="*/ 0 h 7"/>
                  <a:gd name="T10" fmla="*/ 4 w 95"/>
                  <a:gd name="T11" fmla="*/ 0 h 7"/>
                  <a:gd name="T12" fmla="*/ 0 w 9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3" y="7"/>
                      <a:pt x="95" y="6"/>
                      <a:pt x="95" y="4"/>
                    </a:cubicBezTo>
                    <a:cubicBezTo>
                      <a:pt x="95" y="2"/>
                      <a:pt x="93" y="0"/>
                      <a:pt x="9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1031349" y="2386175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1031349" y="2410242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1031349" y="24343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1031349" y="23621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6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5" name="Freeform 66"/>
              <p:cNvSpPr>
                <a:spLocks noEditPoints="1"/>
              </p:cNvSpPr>
              <p:nvPr/>
            </p:nvSpPr>
            <p:spPr bwMode="auto">
              <a:xfrm>
                <a:off x="1031349" y="2282040"/>
                <a:ext cx="71275" cy="63870"/>
              </a:xfrm>
              <a:custGeom>
                <a:avLst/>
                <a:gdLst>
                  <a:gd name="T0" fmla="*/ 7 w 65"/>
                  <a:gd name="T1" fmla="*/ 58 h 58"/>
                  <a:gd name="T2" fmla="*/ 58 w 65"/>
                  <a:gd name="T3" fmla="*/ 58 h 58"/>
                  <a:gd name="T4" fmla="*/ 65 w 65"/>
                  <a:gd name="T5" fmla="*/ 51 h 58"/>
                  <a:gd name="T6" fmla="*/ 65 w 65"/>
                  <a:gd name="T7" fmla="*/ 7 h 58"/>
                  <a:gd name="T8" fmla="*/ 58 w 65"/>
                  <a:gd name="T9" fmla="*/ 0 h 58"/>
                  <a:gd name="T10" fmla="*/ 7 w 65"/>
                  <a:gd name="T11" fmla="*/ 0 h 58"/>
                  <a:gd name="T12" fmla="*/ 0 w 65"/>
                  <a:gd name="T13" fmla="*/ 7 h 58"/>
                  <a:gd name="T14" fmla="*/ 0 w 65"/>
                  <a:gd name="T15" fmla="*/ 51 h 58"/>
                  <a:gd name="T16" fmla="*/ 7 w 65"/>
                  <a:gd name="T17" fmla="*/ 58 h 58"/>
                  <a:gd name="T18" fmla="*/ 14 w 65"/>
                  <a:gd name="T19" fmla="*/ 14 h 58"/>
                  <a:gd name="T20" fmla="*/ 51 w 65"/>
                  <a:gd name="T21" fmla="*/ 14 h 58"/>
                  <a:gd name="T22" fmla="*/ 51 w 65"/>
                  <a:gd name="T23" fmla="*/ 44 h 58"/>
                  <a:gd name="T24" fmla="*/ 14 w 65"/>
                  <a:gd name="T25" fmla="*/ 44 h 58"/>
                  <a:gd name="T26" fmla="*/ 14 w 65"/>
                  <a:gd name="T2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8">
                    <a:moveTo>
                      <a:pt x="7" y="58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62" y="58"/>
                      <a:pt x="65" y="55"/>
                      <a:pt x="65" y="5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lose/>
                    <a:moveTo>
                      <a:pt x="14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068047" y="186656"/>
            <a:ext cx="10127226" cy="2287507"/>
            <a:chOff x="2041016" y="483017"/>
            <a:chExt cx="20254451" cy="3684504"/>
          </a:xfrm>
        </p:grpSpPr>
        <p:sp>
          <p:nvSpPr>
            <p:cNvPr id="68" name="TextBox 67"/>
            <p:cNvSpPr txBox="1"/>
            <p:nvPr/>
          </p:nvSpPr>
          <p:spPr>
            <a:xfrm>
              <a:off x="7183756" y="483017"/>
              <a:ext cx="9968974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Research Question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332822" y="4078222"/>
              <a:ext cx="1553038" cy="892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2041016" y="1550774"/>
              <a:ext cx="20254451" cy="225225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Lato"/>
                  <a:cs typeface="Lato Light"/>
                </a:rPr>
                <a:t>How can data and technology be leveraged to make providers, policy-makers and everyday Montanans more knowledgeable about their own communities and more equipped to create effective change? </a:t>
              </a:r>
              <a:endParaRPr lang="en-US" dirty="0">
                <a:solidFill>
                  <a:schemeClr val="accent1"/>
                </a:solidFill>
                <a:latin typeface="Lato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0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986082"/>
            <a:ext cx="7543800" cy="6019654"/>
            <a:chOff x="2101597" y="592073"/>
            <a:chExt cx="4994398" cy="38860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597" y="592073"/>
              <a:ext cx="4994398" cy="388601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52387" y="2107080"/>
            <a:ext cx="2309296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defTabSz="914217"/>
            <a:r>
              <a:rPr lang="en-US" sz="2000" dirty="0">
                <a:solidFill>
                  <a:srgbClr val="391A0B"/>
                </a:solidFill>
                <a:latin typeface="Lato Regular"/>
                <a:cs typeface="Lato Regular"/>
              </a:rPr>
              <a:t>Policy Makers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2387" y="4842093"/>
            <a:ext cx="2747862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defTabSz="914217"/>
            <a:r>
              <a:rPr lang="en-US" sz="2000" dirty="0">
                <a:solidFill>
                  <a:srgbClr val="391A0B"/>
                </a:solidFill>
                <a:latin typeface="Lato Regular"/>
                <a:cs typeface="Lato Regular"/>
              </a:rPr>
              <a:t>Everyday Montanans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77795" y="208243"/>
            <a:ext cx="8078771" cy="1299476"/>
            <a:chOff x="6008977" y="553367"/>
            <a:chExt cx="12359700" cy="2872873"/>
          </a:xfrm>
        </p:grpSpPr>
        <p:sp>
          <p:nvSpPr>
            <p:cNvPr id="21" name="TextBox 20"/>
            <p:cNvSpPr txBox="1"/>
            <p:nvPr/>
          </p:nvSpPr>
          <p:spPr>
            <a:xfrm>
              <a:off x="6008977" y="553367"/>
              <a:ext cx="12359700" cy="24155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391A0B"/>
                  </a:solidFill>
                  <a:latin typeface="Lato Regular"/>
                  <a:cs typeface="Lato Regular"/>
                </a:rPr>
                <a:t>Montana Data Dashboard</a:t>
              </a:r>
            </a:p>
            <a:p>
              <a:pPr algn="ctr" defTabSz="914217"/>
              <a:r>
                <a:rPr lang="en-US" sz="2400" dirty="0">
                  <a:solidFill>
                    <a:schemeClr val="tx2"/>
                  </a:solidFill>
                  <a:latin typeface="Lato Regular"/>
                  <a:cs typeface="Lato Regular"/>
                </a:rPr>
                <a:t>Improving outcomes through data-driven decision making</a:t>
              </a:r>
              <a:endParaRPr lang="id-ID" sz="2400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11470942" y="3325165"/>
              <a:ext cx="1370964" cy="1010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5E001D"/>
                </a:solidFill>
                <a:latin typeface="Open Sans Light"/>
              </a:endParaRPr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endParaRPr lang="en-US" sz="1550" dirty="0">
                <a:solidFill>
                  <a:srgbClr val="8C8E90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12" name="Picture Placeholder 11">
            <a:hlinkClick r:id="rId3"/>
            <a:extLst>
              <a:ext uri="{FF2B5EF4-FFF2-40B4-BE49-F238E27FC236}">
                <a16:creationId xmlns:a16="http://schemas.microsoft.com/office/drawing/2014/main" id="{12B70480-97D1-4F08-A686-17FFC4F124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5071"/>
          <a:stretch>
            <a:fillRect/>
          </a:stretch>
        </p:blipFill>
        <p:spPr>
          <a:xfrm>
            <a:off x="1218172" y="2103353"/>
            <a:ext cx="4999790" cy="3169586"/>
          </a:xfr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12A5C52-636F-4711-BF5A-83239B821CC4}"/>
              </a:ext>
            </a:extLst>
          </p:cNvPr>
          <p:cNvSpPr txBox="1"/>
          <p:nvPr/>
        </p:nvSpPr>
        <p:spPr>
          <a:xfrm>
            <a:off x="8593080" y="3516592"/>
            <a:ext cx="2309296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defTabSz="914217"/>
            <a:r>
              <a:rPr lang="en-US" sz="2000" dirty="0">
                <a:solidFill>
                  <a:srgbClr val="391A0B"/>
                </a:solidFill>
                <a:latin typeface="Lato Regular"/>
                <a:cs typeface="Lato Regular"/>
              </a:rPr>
              <a:t>Providers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616581-4197-4135-9227-8EF22BD6CEF7}"/>
              </a:ext>
            </a:extLst>
          </p:cNvPr>
          <p:cNvGrpSpPr/>
          <p:nvPr/>
        </p:nvGrpSpPr>
        <p:grpSpPr>
          <a:xfrm>
            <a:off x="7342598" y="1847142"/>
            <a:ext cx="1086986" cy="1049668"/>
            <a:chOff x="7342598" y="1847142"/>
            <a:chExt cx="1086986" cy="1049668"/>
          </a:xfrm>
        </p:grpSpPr>
        <p:sp>
          <p:nvSpPr>
            <p:cNvPr id="18" name="Oval 17"/>
            <p:cNvSpPr/>
            <p:nvPr/>
          </p:nvSpPr>
          <p:spPr>
            <a:xfrm>
              <a:off x="7342598" y="1880904"/>
              <a:ext cx="1086986" cy="10159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17"/>
              <a:endPara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cs typeface="Lato Ligh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770E43-C8B4-4F6D-8856-900A1046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8000" y1="60444" x2="28000" y2="60444"/>
                          <a14:foregroundMark x1="29778" y1="34667" x2="29778" y2="34667"/>
                          <a14:foregroundMark x1="51111" y1="25333" x2="51111" y2="25333"/>
                          <a14:foregroundMark x1="73333" y1="44889" x2="73333" y2="44889"/>
                          <a14:foregroundMark x1="72444" y1="66222" x2="72444" y2="66222"/>
                          <a14:foregroundMark x1="88889" y1="70667" x2="88889" y2="70667"/>
                          <a14:foregroundMark x1="86667" y1="48444" x2="86667" y2="48444"/>
                          <a14:foregroundMark x1="16444" y1="47556" x2="16444" y2="47556"/>
                          <a14:foregroundMark x1="15556" y1="68444" x2="15556" y2="68444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70" y="1847142"/>
              <a:ext cx="1015907" cy="101590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B88D1-9147-4A98-90E2-A1188A8A8466}"/>
              </a:ext>
            </a:extLst>
          </p:cNvPr>
          <p:cNvGrpSpPr/>
          <p:nvPr/>
        </p:nvGrpSpPr>
        <p:grpSpPr>
          <a:xfrm>
            <a:off x="7342749" y="3287188"/>
            <a:ext cx="1059929" cy="965561"/>
            <a:chOff x="7342749" y="3287188"/>
            <a:chExt cx="1059929" cy="965561"/>
          </a:xfrm>
        </p:grpSpPr>
        <p:sp>
          <p:nvSpPr>
            <p:cNvPr id="16" name="Oval 15"/>
            <p:cNvSpPr/>
            <p:nvPr/>
          </p:nvSpPr>
          <p:spPr>
            <a:xfrm>
              <a:off x="7342749" y="3287188"/>
              <a:ext cx="1059929" cy="965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17"/>
              <a:endParaRPr lang="en-US" sz="22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D18FF8-30DA-4793-AFDE-139E55D38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00" b="92000" l="3000" r="97000">
                          <a14:foregroundMark x1="25000" y1="68500" x2="25000" y2="68500"/>
                          <a14:foregroundMark x1="32500" y1="84500" x2="32500" y2="84500"/>
                          <a14:foregroundMark x1="31000" y1="64000" x2="31000" y2="64000"/>
                          <a14:foregroundMark x1="55000" y1="28500" x2="55000" y2="28500"/>
                          <a14:foregroundMark x1="67000" y1="20500" x2="67000" y2="20500"/>
                          <a14:foregroundMark x1="49000" y1="26000" x2="49000" y2="26000"/>
                          <a14:foregroundMark x1="45000" y1="16000" x2="45000" y2="39500"/>
                          <a14:foregroundMark x1="45000" y1="39500" x2="61000" y2="30000"/>
                          <a14:foregroundMark x1="61000" y1="30000" x2="42500" y2="23000"/>
                          <a14:foregroundMark x1="42500" y1="23000" x2="32500" y2="29000"/>
                          <a14:foregroundMark x1="55500" y1="12500" x2="73000" y2="21000"/>
                          <a14:foregroundMark x1="73000" y1="21000" x2="58500" y2="38000"/>
                          <a14:foregroundMark x1="58500" y1="38000" x2="39000" y2="45000"/>
                          <a14:foregroundMark x1="39000" y1="45000" x2="27000" y2="30000"/>
                          <a14:foregroundMark x1="27000" y1="30000" x2="30000" y2="9000"/>
                          <a14:foregroundMark x1="30000" y1="9000" x2="48000" y2="15500"/>
                          <a14:foregroundMark x1="48000" y1="15500" x2="48000" y2="15500"/>
                          <a14:foregroundMark x1="49000" y1="51500" x2="66500" y2="42500"/>
                          <a14:foregroundMark x1="66500" y1="42500" x2="77000" y2="27000"/>
                          <a14:foregroundMark x1="77000" y1="27000" x2="67000" y2="11000"/>
                          <a14:foregroundMark x1="67000" y1="11000" x2="67000" y2="11500"/>
                          <a14:foregroundMark x1="71000" y1="12000" x2="73000" y2="17000"/>
                          <a14:foregroundMark x1="24000" y1="22000" x2="24000" y2="22000"/>
                          <a14:foregroundMark x1="4000" y1="31000" x2="5500" y2="51000"/>
                          <a14:foregroundMark x1="5500" y1="51000" x2="25500" y2="85000"/>
                          <a14:foregroundMark x1="25500" y1="85000" x2="35000" y2="68000"/>
                          <a14:foregroundMark x1="35000" y1="68000" x2="23500" y2="51500"/>
                          <a14:foregroundMark x1="23500" y1="51500" x2="21000" y2="50000"/>
                          <a14:foregroundMark x1="27000" y1="88500" x2="36500" y2="82000"/>
                          <a14:foregroundMark x1="37500" y1="92000" x2="37500" y2="92000"/>
                          <a14:foregroundMark x1="38000" y1="84000" x2="38000" y2="84000"/>
                          <a14:foregroundMark x1="39500" y1="89000" x2="39500" y2="89000"/>
                          <a14:foregroundMark x1="25000" y1="90500" x2="25000" y2="90500"/>
                          <a14:foregroundMark x1="3000" y1="31500" x2="3000" y2="31500"/>
                          <a14:foregroundMark x1="66500" y1="67000" x2="82000" y2="55500"/>
                          <a14:foregroundMark x1="82000" y1="55500" x2="83000" y2="49000"/>
                          <a14:foregroundMark x1="88000" y1="34000" x2="88000" y2="34000"/>
                          <a14:foregroundMark x1="95000" y1="41500" x2="95000" y2="41500"/>
                          <a14:foregroundMark x1="95500" y1="30500" x2="79500" y2="73000"/>
                          <a14:foregroundMark x1="79500" y1="73000" x2="70500" y2="79500"/>
                          <a14:foregroundMark x1="72500" y1="90000" x2="83500" y2="74000"/>
                          <a14:foregroundMark x1="83500" y1="74000" x2="87500" y2="71500"/>
                          <a14:foregroundMark x1="75000" y1="91000" x2="75000" y2="91000"/>
                          <a14:foregroundMark x1="97000" y1="31000" x2="97000" y2="3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116" y="3411498"/>
              <a:ext cx="795950" cy="79595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9B73F4-CA8D-4DAF-A138-0EA1361A9876}"/>
              </a:ext>
            </a:extLst>
          </p:cNvPr>
          <p:cNvGrpSpPr/>
          <p:nvPr/>
        </p:nvGrpSpPr>
        <p:grpSpPr>
          <a:xfrm>
            <a:off x="7329220" y="4597826"/>
            <a:ext cx="1086986" cy="1086986"/>
            <a:chOff x="7329220" y="4597826"/>
            <a:chExt cx="1086986" cy="1086986"/>
          </a:xfrm>
        </p:grpSpPr>
        <p:sp>
          <p:nvSpPr>
            <p:cNvPr id="14" name="Oval 13"/>
            <p:cNvSpPr/>
            <p:nvPr/>
          </p:nvSpPr>
          <p:spPr>
            <a:xfrm>
              <a:off x="7367717" y="4597826"/>
              <a:ext cx="1034961" cy="10159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17"/>
              <a:endParaRPr lang="en-US" sz="2200" dirty="0">
                <a:solidFill>
                  <a:srgbClr val="FFFFFF"/>
                </a:solidFill>
                <a:latin typeface="Lato Light"/>
                <a:cs typeface="Lato Light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E7CAEE-CD89-469A-A9EC-07DB87E03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220" y="4597826"/>
              <a:ext cx="1086986" cy="1086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855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884909" y="174115"/>
            <a:ext cx="6821063" cy="1197646"/>
            <a:chOff x="5746056" y="348229"/>
            <a:chExt cx="13642126" cy="2395291"/>
          </a:xfrm>
        </p:grpSpPr>
        <p:sp>
          <p:nvSpPr>
            <p:cNvPr id="34" name="TextBox 33"/>
            <p:cNvSpPr txBox="1"/>
            <p:nvPr/>
          </p:nvSpPr>
          <p:spPr>
            <a:xfrm>
              <a:off x="5746056" y="348229"/>
              <a:ext cx="13642126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latin typeface="Lato Regular"/>
                  <a:cs typeface="Lato Regular"/>
                </a:rPr>
                <a:t>Community</a:t>
              </a:r>
              <a:r>
                <a:rPr lang="en-US" sz="4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 Mapping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91718" y="2652082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9BBB5C"/>
                </a:solidFill>
                <a:latin typeface="Open Sans Light"/>
              </a:endParaRPr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endParaRPr lang="en-US" sz="1550" dirty="0">
                <a:solidFill>
                  <a:srgbClr val="1EA185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7642" y="845097"/>
            <a:ext cx="10368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24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Mapping Montana’s assets, opportunities, and threats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019" y="2668007"/>
            <a:ext cx="3222854" cy="418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150000"/>
              </a:lnSpc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Over 120 community health indicators available including:</a:t>
            </a:r>
          </a:p>
          <a:p>
            <a:pPr marL="885825" lvl="1" indent="-428625" defTabSz="9142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Foster Care</a:t>
            </a:r>
          </a:p>
          <a:p>
            <a:pPr marL="885825" lvl="1" indent="-428625" defTabSz="9142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Teen substance abuse </a:t>
            </a:r>
          </a:p>
          <a:p>
            <a:pPr marL="885825" lvl="1" indent="-428625" defTabSz="9142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Homelessness</a:t>
            </a:r>
          </a:p>
          <a:p>
            <a:pPr marL="885825" lvl="1" indent="-428625" defTabSz="9142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ACES</a:t>
            </a:r>
          </a:p>
          <a:p>
            <a:pPr marL="885825" lvl="1" indent="-428625" defTabSz="9142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5469"/>
                </a:solidFill>
                <a:latin typeface="Lato" panose="020F0502020204030203"/>
                <a:cs typeface="Lato Regular"/>
              </a:rPr>
              <a:t>And more!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72E3F-4189-420B-BE87-11A920B9F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53" y="1581332"/>
            <a:ext cx="1048603" cy="1054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04127-F790-4CA1-9B24-61880C67B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97" y="1587428"/>
            <a:ext cx="1048603" cy="1048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7ED05-828D-4EBA-B2E5-84EC60A7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14" y="1568364"/>
            <a:ext cx="1048603" cy="1048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7639CE-535F-46A8-9E7C-4185F6DF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8" y="1581333"/>
            <a:ext cx="1048603" cy="1054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FC4940-525B-46B2-9F72-8406AF64D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80" y="1584379"/>
            <a:ext cx="1048603" cy="1048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3B908-C48B-4E52-AF31-2BD3F34E5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97" y="1568364"/>
            <a:ext cx="1048603" cy="10486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2764C8-D6EE-4CE7-84AF-F79590A22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31" y="1568363"/>
            <a:ext cx="1048603" cy="1048603"/>
          </a:xfrm>
          <a:prstGeom prst="rect">
            <a:avLst/>
          </a:prstGeom>
        </p:spPr>
      </p:pic>
      <p:pic>
        <p:nvPicPr>
          <p:cNvPr id="22" name="Picture 21">
            <a:hlinkClick r:id="rId9"/>
            <a:extLst>
              <a:ext uri="{FF2B5EF4-FFF2-40B4-BE49-F238E27FC236}">
                <a16:creationId xmlns:a16="http://schemas.microsoft.com/office/drawing/2014/main" id="{21D860C9-B426-4C1B-9101-D7A8C6524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84" y="2467291"/>
            <a:ext cx="9176917" cy="46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2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>
            <a:off x="1715678" y="1870744"/>
            <a:ext cx="8672660" cy="3860753"/>
          </a:xfrm>
          <a:prstGeom prst="circularArrow">
            <a:avLst>
              <a:gd name="adj1" fmla="val 4668"/>
              <a:gd name="adj2" fmla="val 272909"/>
              <a:gd name="adj3" fmla="val 12840990"/>
              <a:gd name="adj4" fmla="val 18024320"/>
              <a:gd name="adj5" fmla="val 4847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271022" y="4814733"/>
            <a:ext cx="3553905" cy="13058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4"/>
          <p:cNvSpPr/>
          <p:nvPr/>
        </p:nvSpPr>
        <p:spPr>
          <a:xfrm>
            <a:off x="4628018" y="4894729"/>
            <a:ext cx="2886082" cy="1145853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11" tIns="45711" rIns="45711" bIns="45711" numCol="1" spcCol="2539" anchor="ctr" anchorCtr="0">
            <a:noAutofit/>
          </a:bodyPr>
          <a:lstStyle/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Lato Regular"/>
                <a:cs typeface="Lato Regular"/>
              </a:rPr>
              <a:t>Policy makers and other decision-makers use data to inform choices</a:t>
            </a:r>
            <a:endParaRPr lang="en-US" sz="1600" b="1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2841" y="3003529"/>
            <a:ext cx="3169165" cy="119089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ounded Rectangle 4"/>
          <p:cNvSpPr/>
          <p:nvPr/>
        </p:nvSpPr>
        <p:spPr>
          <a:xfrm>
            <a:off x="942681" y="3355663"/>
            <a:ext cx="2814184" cy="738593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11" tIns="45711" rIns="45711" bIns="45711" numCol="1" spcCol="2539" anchor="ctr" anchorCtr="0">
            <a:noAutofit/>
          </a:bodyPr>
          <a:lstStyle/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Lato Regular"/>
                <a:cs typeface="Lato Regular"/>
              </a:rPr>
              <a:t>Demand for data and research increases</a:t>
            </a:r>
          </a:p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61575" y="3091724"/>
            <a:ext cx="3169165" cy="11458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4"/>
          <p:cNvSpPr/>
          <p:nvPr/>
        </p:nvSpPr>
        <p:spPr>
          <a:xfrm>
            <a:off x="8625526" y="3476283"/>
            <a:ext cx="2708216" cy="61797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11" tIns="45711" rIns="45711" bIns="45711" numCol="1" spcCol="2539" anchor="ctr" anchorCtr="0">
            <a:noAutofit/>
          </a:bodyPr>
          <a:lstStyle/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Lato Regular"/>
                <a:cs typeface="Lato Regular"/>
              </a:rPr>
              <a:t>Use media to generate enthusiasm and knowledge about data</a:t>
            </a:r>
          </a:p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6839" y="1370690"/>
            <a:ext cx="3798322" cy="134515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4"/>
          <p:cNvSpPr/>
          <p:nvPr/>
        </p:nvSpPr>
        <p:spPr>
          <a:xfrm>
            <a:off x="4565873" y="1748225"/>
            <a:ext cx="3060254" cy="85571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11" tIns="45711" rIns="45711" bIns="45711" numCol="1" spcCol="2539" anchor="ctr" anchorCtr="0">
            <a:noAutofit/>
          </a:bodyPr>
          <a:lstStyle/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Lato Regular"/>
                <a:cs typeface="Lato Regular"/>
              </a:rPr>
              <a:t>Make data easily accessible and digestible to the public</a:t>
            </a:r>
          </a:p>
          <a:p>
            <a:pPr algn="ctr" defTabSz="5332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702269" y="3091724"/>
            <a:ext cx="409199" cy="409305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93" tIns="60946" rIns="121893" bIns="60946"/>
          <a:lstStyle/>
          <a:p>
            <a:pPr defTabSz="914217"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7190377" y="3120750"/>
            <a:ext cx="365728" cy="36675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93" tIns="60946" rIns="121893" bIns="60946"/>
          <a:lstStyle/>
          <a:p>
            <a:pPr defTabSz="914217"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6071059" y="4429932"/>
            <a:ext cx="248695" cy="25800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93" tIns="60946" rIns="121893" bIns="60946"/>
          <a:lstStyle/>
          <a:p>
            <a:pPr defTabSz="914217"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15678" y="241509"/>
            <a:ext cx="9012025" cy="1039544"/>
            <a:chOff x="3407594" y="483017"/>
            <a:chExt cx="18024050" cy="2079087"/>
          </a:xfrm>
        </p:grpSpPr>
        <p:sp>
          <p:nvSpPr>
            <p:cNvPr id="21" name="TextBox 20"/>
            <p:cNvSpPr txBox="1"/>
            <p:nvPr/>
          </p:nvSpPr>
          <p:spPr>
            <a:xfrm>
              <a:off x="3407594" y="483017"/>
              <a:ext cx="1802405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391A0B"/>
                  </a:solidFill>
                  <a:latin typeface="Lato Regular"/>
                  <a:cs typeface="Lato Regular"/>
                </a:rPr>
                <a:t>Creating a Data-Driven Culture</a:t>
              </a:r>
              <a:endParaRPr lang="id-ID" sz="4400" b="1" dirty="0">
                <a:solidFill>
                  <a:srgbClr val="391A0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5E001D"/>
                </a:solidFill>
                <a:latin typeface="Open Sans Light"/>
              </a:endParaRPr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endParaRPr lang="en-US" sz="1550" dirty="0">
                <a:solidFill>
                  <a:srgbClr val="8C8E90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025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667ACD2-FA7E-4018-A1EB-7238C418AC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0" y="0"/>
            <a:ext cx="12188825" cy="6858000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E198BA-E38C-4A58-9F1A-AA8FD640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" y="-40215"/>
            <a:ext cx="12188825" cy="6896463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F62ED322-ABB4-465A-A0C9-0E962D65EE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7084" r="-1"/>
          <a:stretch/>
        </p:blipFill>
        <p:spPr>
          <a:xfrm>
            <a:off x="7966" y="-1"/>
            <a:ext cx="12178464" cy="63722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2757" y="4532788"/>
            <a:ext cx="12196791" cy="2363675"/>
            <a:chOff x="-3176" y="5984864"/>
            <a:chExt cx="24393582" cy="7738816"/>
          </a:xfrm>
          <a:solidFill>
            <a:schemeClr val="accent4"/>
          </a:solidFill>
        </p:grpSpPr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-3176" y="8474619"/>
              <a:ext cx="24393582" cy="52490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 defTabSz="914217"/>
              <a:endParaRPr lang="bg-BG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Chord 45"/>
            <p:cNvSpPr>
              <a:spLocks noChangeAspect="1"/>
            </p:cNvSpPr>
            <p:nvPr/>
          </p:nvSpPr>
          <p:spPr>
            <a:xfrm rot="7319772">
              <a:off x="9543929" y="6876712"/>
              <a:ext cx="5283438" cy="3499742"/>
            </a:xfrm>
            <a:prstGeom prst="chord">
              <a:avLst>
                <a:gd name="adj1" fmla="val 3653910"/>
                <a:gd name="adj2" fmla="val 143430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 defTabSz="914217"/>
              <a:endParaRPr lang="bg-BG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97447" y="4641601"/>
            <a:ext cx="9055864" cy="2419111"/>
            <a:chOff x="3108604" y="9003602"/>
            <a:chExt cx="18776495" cy="5112695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3108604" y="10485294"/>
              <a:ext cx="18776495" cy="3631003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>
                <a:buNone/>
              </a:pPr>
              <a:r>
                <a:rPr lang="en-US" sz="4400" b="1" dirty="0">
                  <a:solidFill>
                    <a:srgbClr val="FFFFFF"/>
                  </a:solidFill>
                  <a:latin typeface="Lato Regular"/>
                  <a:cs typeface="Lato Regular"/>
                </a:rPr>
                <a:t>Data Education Portal </a:t>
              </a:r>
              <a:endParaRPr lang="en-US" sz="1050" b="1" dirty="0">
                <a:solidFill>
                  <a:srgbClr val="FFFFFF"/>
                </a:solidFill>
                <a:latin typeface="Lato Light"/>
                <a:cs typeface="Lato Regular"/>
              </a:endParaRPr>
            </a:p>
            <a:p>
              <a:pPr marL="0" indent="0" algn="ctr" defTabSz="457200">
                <a:buNone/>
              </a:pPr>
              <a:r>
                <a:rPr lang="en-US" sz="2400" dirty="0">
                  <a:solidFill>
                    <a:srgbClr val="FFFFFF"/>
                  </a:solidFill>
                  <a:latin typeface="Lato Light"/>
                  <a:cs typeface="Lato Light"/>
                </a:rPr>
                <a:t>2-4 minute educational videos on subjects related to data and research</a:t>
              </a:r>
            </a:p>
          </p:txBody>
        </p:sp>
        <p:grpSp>
          <p:nvGrpSpPr>
            <p:cNvPr id="53" name="Group 30"/>
            <p:cNvGrpSpPr>
              <a:grpSpLocks/>
            </p:cNvGrpSpPr>
            <p:nvPr/>
          </p:nvGrpSpPr>
          <p:grpSpPr bwMode="auto">
            <a:xfrm>
              <a:off x="11620444" y="9003602"/>
              <a:ext cx="1509629" cy="1510023"/>
              <a:chOff x="3198867" y="2298010"/>
              <a:chExt cx="446087" cy="446087"/>
            </a:xfrm>
            <a:solidFill>
              <a:schemeClr val="accent2"/>
            </a:solidFill>
          </p:grpSpPr>
          <p:sp>
            <p:nvSpPr>
              <p:cNvPr id="54" name="Freeform 205"/>
              <p:cNvSpPr>
                <a:spLocks noChangeArrowheads="1"/>
              </p:cNvSpPr>
              <p:nvPr/>
            </p:nvSpPr>
            <p:spPr bwMode="auto">
              <a:xfrm>
                <a:off x="3386645" y="2438288"/>
                <a:ext cx="112712" cy="157162"/>
              </a:xfrm>
              <a:custGeom>
                <a:avLst/>
                <a:gdLst>
                  <a:gd name="T0" fmla="*/ 302 w 313"/>
                  <a:gd name="T1" fmla="*/ 196 h 437"/>
                  <a:gd name="T2" fmla="*/ 41 w 313"/>
                  <a:gd name="T3" fmla="*/ 9 h 437"/>
                  <a:gd name="T4" fmla="*/ 10 w 313"/>
                  <a:gd name="T5" fmla="*/ 9 h 437"/>
                  <a:gd name="T6" fmla="*/ 0 w 313"/>
                  <a:gd name="T7" fmla="*/ 30 h 437"/>
                  <a:gd name="T8" fmla="*/ 0 w 313"/>
                  <a:gd name="T9" fmla="*/ 405 h 437"/>
                  <a:gd name="T10" fmla="*/ 10 w 313"/>
                  <a:gd name="T11" fmla="*/ 436 h 437"/>
                  <a:gd name="T12" fmla="*/ 31 w 313"/>
                  <a:gd name="T13" fmla="*/ 436 h 437"/>
                  <a:gd name="T14" fmla="*/ 41 w 313"/>
                  <a:gd name="T15" fmla="*/ 436 h 437"/>
                  <a:gd name="T16" fmla="*/ 302 w 313"/>
                  <a:gd name="T17" fmla="*/ 249 h 437"/>
                  <a:gd name="T18" fmla="*/ 312 w 313"/>
                  <a:gd name="T19" fmla="*/ 217 h 437"/>
                  <a:gd name="T20" fmla="*/ 302 w 313"/>
                  <a:gd name="T21" fmla="*/ 196 h 437"/>
                  <a:gd name="T22" fmla="*/ 302 w 313"/>
                  <a:gd name="T23" fmla="*/ 196 h 437"/>
                  <a:gd name="T24" fmla="*/ 302 w 313"/>
                  <a:gd name="T25" fmla="*/ 19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437">
                    <a:moveTo>
                      <a:pt x="302" y="196"/>
                    </a:moveTo>
                    <a:cubicBezTo>
                      <a:pt x="41" y="9"/>
                      <a:pt x="41" y="9"/>
                      <a:pt x="41" y="9"/>
                    </a:cubicBezTo>
                    <a:cubicBezTo>
                      <a:pt x="31" y="0"/>
                      <a:pt x="20" y="0"/>
                      <a:pt x="10" y="9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26"/>
                      <a:pt x="0" y="436"/>
                      <a:pt x="10" y="436"/>
                    </a:cubicBezTo>
                    <a:cubicBezTo>
                      <a:pt x="20" y="436"/>
                      <a:pt x="20" y="436"/>
                      <a:pt x="31" y="436"/>
                    </a:cubicBezTo>
                    <a:lnTo>
                      <a:pt x="41" y="436"/>
                    </a:ln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12" y="238"/>
                      <a:pt x="312" y="228"/>
                      <a:pt x="312" y="217"/>
                    </a:cubicBezTo>
                    <a:cubicBezTo>
                      <a:pt x="312" y="207"/>
                      <a:pt x="312" y="207"/>
                      <a:pt x="302" y="196"/>
                    </a:cubicBezTo>
                    <a:close/>
                    <a:moveTo>
                      <a:pt x="302" y="196"/>
                    </a:moveTo>
                    <a:lnTo>
                      <a:pt x="302" y="1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>
                  <a:defRPr/>
                </a:pP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" name="Freeform 206"/>
              <p:cNvSpPr>
                <a:spLocks noChangeArrowheads="1"/>
              </p:cNvSpPr>
              <p:nvPr/>
            </p:nvSpPr>
            <p:spPr bwMode="auto">
              <a:xfrm>
                <a:off x="3198867" y="2298010"/>
                <a:ext cx="446087" cy="446087"/>
              </a:xfrm>
              <a:custGeom>
                <a:avLst/>
                <a:gdLst>
                  <a:gd name="T0" fmla="*/ 614 w 1240"/>
                  <a:gd name="T1" fmla="*/ 0 h 1240"/>
                  <a:gd name="T2" fmla="*/ 0 w 1240"/>
                  <a:gd name="T3" fmla="*/ 614 h 1240"/>
                  <a:gd name="T4" fmla="*/ 614 w 1240"/>
                  <a:gd name="T5" fmla="*/ 1239 h 1240"/>
                  <a:gd name="T6" fmla="*/ 1239 w 1240"/>
                  <a:gd name="T7" fmla="*/ 614 h 1240"/>
                  <a:gd name="T8" fmla="*/ 614 w 1240"/>
                  <a:gd name="T9" fmla="*/ 0 h 1240"/>
                  <a:gd name="T10" fmla="*/ 614 w 1240"/>
                  <a:gd name="T11" fmla="*/ 1135 h 1240"/>
                  <a:gd name="T12" fmla="*/ 104 w 1240"/>
                  <a:gd name="T13" fmla="*/ 614 h 1240"/>
                  <a:gd name="T14" fmla="*/ 614 w 1240"/>
                  <a:gd name="T15" fmla="*/ 104 h 1240"/>
                  <a:gd name="T16" fmla="*/ 1135 w 1240"/>
                  <a:gd name="T17" fmla="*/ 614 h 1240"/>
                  <a:gd name="T18" fmla="*/ 614 w 1240"/>
                  <a:gd name="T19" fmla="*/ 1135 h 1240"/>
                  <a:gd name="T20" fmla="*/ 614 w 1240"/>
                  <a:gd name="T21" fmla="*/ 1135 h 1240"/>
                  <a:gd name="T22" fmla="*/ 614 w 1240"/>
                  <a:gd name="T23" fmla="*/ 1135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0" h="1240">
                    <a:moveTo>
                      <a:pt x="614" y="0"/>
                    </a:moveTo>
                    <a:cubicBezTo>
                      <a:pt x="271" y="0"/>
                      <a:pt x="0" y="271"/>
                      <a:pt x="0" y="614"/>
                    </a:cubicBezTo>
                    <a:cubicBezTo>
                      <a:pt x="0" y="958"/>
                      <a:pt x="271" y="1239"/>
                      <a:pt x="614" y="1239"/>
                    </a:cubicBezTo>
                    <a:cubicBezTo>
                      <a:pt x="969" y="1239"/>
                      <a:pt x="1239" y="958"/>
                      <a:pt x="1239" y="614"/>
                    </a:cubicBezTo>
                    <a:cubicBezTo>
                      <a:pt x="1239" y="271"/>
                      <a:pt x="969" y="0"/>
                      <a:pt x="614" y="0"/>
                    </a:cubicBezTo>
                    <a:close/>
                    <a:moveTo>
                      <a:pt x="614" y="1135"/>
                    </a:moveTo>
                    <a:cubicBezTo>
                      <a:pt x="333" y="1135"/>
                      <a:pt x="104" y="906"/>
                      <a:pt x="104" y="614"/>
                    </a:cubicBezTo>
                    <a:cubicBezTo>
                      <a:pt x="104" y="333"/>
                      <a:pt x="333" y="104"/>
                      <a:pt x="614" y="104"/>
                    </a:cubicBezTo>
                    <a:cubicBezTo>
                      <a:pt x="906" y="104"/>
                      <a:pt x="1135" y="333"/>
                      <a:pt x="1135" y="614"/>
                    </a:cubicBezTo>
                    <a:cubicBezTo>
                      <a:pt x="1135" y="906"/>
                      <a:pt x="906" y="1135"/>
                      <a:pt x="614" y="1135"/>
                    </a:cubicBezTo>
                    <a:close/>
                    <a:moveTo>
                      <a:pt x="614" y="1135"/>
                    </a:moveTo>
                    <a:lnTo>
                      <a:pt x="614" y="11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>
                  <a:defRPr/>
                </a:pPr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147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231691" y="5483088"/>
            <a:ext cx="3066146" cy="1374912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dirty="0">
                <a:solidFill>
                  <a:srgbClr val="000000"/>
                </a:solidFill>
                <a:latin typeface="Lato" panose="020F0502020204030203"/>
                <a:cs typeface="Lato Light"/>
              </a:rPr>
              <a:t>Contact Information</a:t>
            </a:r>
          </a:p>
          <a:p>
            <a:pPr marL="0" indent="0" algn="ctr" defTabSz="228600"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/>
                <a:cs typeface="Lato Light"/>
              </a:rPr>
              <a:t>Haley Eakin</a:t>
            </a:r>
          </a:p>
          <a:p>
            <a:pPr marL="0" indent="0" algn="ctr" defTabSz="228600"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/>
                <a:cs typeface="Lato Light"/>
              </a:rPr>
              <a:t>haley.eakin@umontana.edu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173585" y="5483088"/>
            <a:ext cx="3613681" cy="1374912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dirty="0">
                <a:solidFill>
                  <a:srgbClr val="000000"/>
                </a:solidFill>
                <a:latin typeface="Lato Light"/>
                <a:cs typeface="Lato Light"/>
              </a:rPr>
              <a:t>Montana Data Dashboard</a:t>
            </a:r>
          </a:p>
          <a:p>
            <a:pPr marL="0" indent="0" algn="ctr" defTabSz="228600">
              <a:buNone/>
            </a:pPr>
            <a:r>
              <a:rPr lang="en-US" sz="1300" dirty="0">
                <a:solidFill>
                  <a:srgbClr val="000000"/>
                </a:solidFill>
                <a:latin typeface="Lato Light"/>
                <a:cs typeface="Lato Light"/>
              </a:rPr>
              <a:t>health.umt.edu/</a:t>
            </a:r>
            <a:r>
              <a:rPr lang="en-US" sz="1300" dirty="0" err="1">
                <a:solidFill>
                  <a:srgbClr val="000000"/>
                </a:solidFill>
                <a:latin typeface="Lato Light"/>
                <a:cs typeface="Lato Light"/>
              </a:rPr>
              <a:t>ccfwd</a:t>
            </a:r>
            <a:r>
              <a:rPr lang="en-US" sz="1300" dirty="0">
                <a:solidFill>
                  <a:srgbClr val="000000"/>
                </a:solidFill>
                <a:latin typeface="Lato Light"/>
                <a:cs typeface="Lato Light"/>
              </a:rPr>
              <a:t>/</a:t>
            </a:r>
          </a:p>
          <a:p>
            <a:pPr marL="0" indent="0" algn="ctr" defTabSz="228600">
              <a:buNone/>
            </a:pPr>
            <a:r>
              <a:rPr lang="en-US" sz="1300" dirty="0" err="1">
                <a:solidFill>
                  <a:srgbClr val="000000"/>
                </a:solidFill>
                <a:latin typeface="Lato Light"/>
                <a:cs typeface="Lato Light"/>
              </a:rPr>
              <a:t>youtube</a:t>
            </a:r>
            <a:r>
              <a:rPr lang="en-US" sz="1300" dirty="0">
                <a:solidFill>
                  <a:srgbClr val="000000"/>
                </a:solidFill>
                <a:latin typeface="Lato Light"/>
                <a:cs typeface="Lato Light"/>
              </a:rPr>
              <a:t>/</a:t>
            </a:r>
            <a:r>
              <a:rPr lang="en-US" sz="1300" dirty="0" err="1">
                <a:solidFill>
                  <a:srgbClr val="000000"/>
                </a:solidFill>
                <a:latin typeface="Lato Light"/>
                <a:cs typeface="Lato Light"/>
              </a:rPr>
              <a:t>ccfwd</a:t>
            </a:r>
            <a:endParaRPr lang="en-US" sz="1300" dirty="0">
              <a:solidFill>
                <a:srgbClr val="000000"/>
              </a:solidFill>
              <a:latin typeface="Lato Light"/>
              <a:cs typeface="Lato Light"/>
            </a:endParaRPr>
          </a:p>
          <a:p>
            <a:pPr marL="0" indent="0" defTabSz="228600">
              <a:buNone/>
            </a:pPr>
            <a:endParaRPr lang="en-US" sz="1300" dirty="0">
              <a:solidFill>
                <a:srgbClr val="000000"/>
              </a:solidFill>
              <a:latin typeface="Lato Light"/>
              <a:cs typeface="Lato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13459" y="65253"/>
            <a:ext cx="8454858" cy="1229334"/>
            <a:chOff x="4097044" y="613523"/>
            <a:chExt cx="16909716" cy="2458667"/>
          </a:xfrm>
        </p:grpSpPr>
        <p:sp>
          <p:nvSpPr>
            <p:cNvPr id="15" name="TextBox 14"/>
            <p:cNvSpPr txBox="1"/>
            <p:nvPr/>
          </p:nvSpPr>
          <p:spPr>
            <a:xfrm>
              <a:off x="5799118" y="613523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391A0B"/>
                  </a:solidFill>
                  <a:latin typeface="Lato Regular"/>
                  <a:cs typeface="Lato Regular"/>
                </a:rPr>
                <a:t>Thank You</a:t>
              </a:r>
              <a:endParaRPr lang="id-ID" sz="4400" b="1" dirty="0">
                <a:solidFill>
                  <a:srgbClr val="391A0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02450" y="2961218"/>
              <a:ext cx="1553038" cy="1109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5E001D"/>
                </a:solidFill>
                <a:latin typeface="Open Sans Light"/>
              </a:endParaRP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4097044" y="1873328"/>
              <a:ext cx="16909716" cy="732098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/>
              <a:r>
                <a:rPr lang="en-US" dirty="0">
                  <a:solidFill>
                    <a:srgbClr val="391A0B"/>
                  </a:solidFill>
                  <a:latin typeface="Lato"/>
                  <a:cs typeface="Lato Light"/>
                </a:rPr>
                <a:t>for caring about data-driven community change in Montana </a:t>
              </a:r>
              <a:endParaRPr lang="en-US" dirty="0">
                <a:solidFill>
                  <a:srgbClr val="8C8E90"/>
                </a:solidFill>
                <a:latin typeface="Lato"/>
                <a:cs typeface="Lato Light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C1A667-BECF-436C-9232-1365B184DB9F}"/>
              </a:ext>
            </a:extLst>
          </p:cNvPr>
          <p:cNvSpPr/>
          <p:nvPr/>
        </p:nvSpPr>
        <p:spPr>
          <a:xfrm>
            <a:off x="0" y="1418423"/>
            <a:ext cx="12191999" cy="389797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424;p101" descr="A picture containing person, indoor, child, girl&#10;&#10;Description generated with very high confidence">
            <a:extLst>
              <a:ext uri="{FF2B5EF4-FFF2-40B4-BE49-F238E27FC236}">
                <a16:creationId xmlns:a16="http://schemas.microsoft.com/office/drawing/2014/main" id="{33370746-646D-44E6-8642-8CE15D4E2C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26" t="7726" b="28953"/>
          <a:stretch/>
        </p:blipFill>
        <p:spPr>
          <a:xfrm>
            <a:off x="1231691" y="1418423"/>
            <a:ext cx="9728617" cy="389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080" y="1178005"/>
            <a:ext cx="11440160" cy="4628435"/>
          </a:xfrm>
          <a:prstGeom prst="rect">
            <a:avLst/>
          </a:prstGeom>
          <a:noFill/>
        </p:spPr>
        <p:txBody>
          <a:bodyPr wrap="square" lIns="121893" tIns="60946" rIns="191957" bIns="47990" numCol="3" spcCol="457200">
            <a:noAutofit/>
          </a:bodyPr>
          <a:lstStyle/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Annie E. Casey Foundation, Kids Count Data Center.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Center for Disease Control and Prevention, National Immunization Survey.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/>
              <a:t>Center for Disease Control and Prevention, Stats on the State of Montana.</a:t>
            </a:r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/>
              <a:t>Center for Disease Control and Prevention, Vital Statistics.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/>
              <a:t>Center for Health Workforce Studies, University of Washington.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Children’s Bureau, Adoption in Foster Care Analysis Reporting System.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Data Resource Center for Child and Adolescent Health, National Survey of Children’s Health.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Feeding America, Map the Meal Gap 2017.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Kids Count Data Book.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Board of Crime Control, Montana Incident Based Reporting System.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Bureau of Labor Statistics.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Office of Public Instruction, GEMS. </a:t>
            </a:r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/>
              <a:t>Montana Department of Public Health and Human Services, Annual Statistics Reports.</a:t>
            </a:r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/>
              <a:t>Montana Department of Health and Human Services, Montana Mortality Review Team</a:t>
            </a: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/>
              <a:t>Montana Department of Public Health and Human Services, Office of Epidemiology and Scientific Support.</a:t>
            </a:r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/>
              <a:t>Montana Department of Public Health and Human Services, Office of Vital Statistics. </a:t>
            </a:r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Department of Public Health and Human Services, Statistical Bulletin.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Department of Health and Human Services, WIC Office.</a:t>
            </a:r>
            <a:endParaRPr lang="en-US" sz="1200" b="1" dirty="0"/>
          </a:p>
          <a:p>
            <a:pPr algn="just" defTabSz="914217">
              <a:defRPr/>
            </a:pPr>
            <a:endParaRPr lang="en-US" sz="1200" b="1" dirty="0"/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Department of Labor and Industry, Research &amp; Analysis Bureau.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Needs Prevention Survey.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Office of Public Instruction, Youth Risk Behavioral Survey.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/>
              <a:t>Montana Public Health Data Resource, BRFSS. </a:t>
            </a: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Montana University System, First Time Freshman Enrollment and Retention.</a:t>
            </a: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  </a:t>
            </a: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National Archive on Abuse and Neglect, Child Maltreatment, 2015.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/>
              <a:t>National Center for Education Statistics, National Assessment of Educational Progress.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National Children’s Health Survey. 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Pew Center on the States, State of Recidivism 2011.</a:t>
            </a: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 </a:t>
            </a: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United States Census Bureau, American Community Fact Finder.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defRPr/>
            </a:pPr>
            <a:r>
              <a:rPr lang="en-US" sz="1200" b="1" dirty="0">
                <a:solidFill>
                  <a:srgbClr val="000000"/>
                </a:solidFill>
                <a:cs typeface="Lato Light"/>
              </a:rPr>
              <a:t>United States Census Bureau, Current Population Estimates.</a:t>
            </a:r>
          </a:p>
          <a:p>
            <a:pPr algn="just" defTabSz="914217">
              <a:defRPr/>
            </a:pPr>
            <a:endParaRPr lang="en-US" sz="1200" b="1" dirty="0">
              <a:solidFill>
                <a:srgbClr val="000000"/>
              </a:solidFill>
              <a:cs typeface="Lato Light"/>
            </a:endParaRPr>
          </a:p>
          <a:p>
            <a:pPr algn="just" defTabSz="914217">
              <a:lnSpc>
                <a:spcPct val="120000"/>
              </a:lnSpc>
              <a:defRPr/>
            </a:pPr>
            <a:endParaRPr lang="en-US" sz="1200" dirty="0">
              <a:solidFill>
                <a:srgbClr val="000000"/>
              </a:solidFill>
              <a:latin typeface="Lato Light"/>
              <a:cs typeface="Lato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6075" y="184948"/>
            <a:ext cx="6179850" cy="876771"/>
            <a:chOff x="5988388" y="483017"/>
            <a:chExt cx="12359700" cy="1753541"/>
          </a:xfrm>
        </p:grpSpPr>
        <p:sp>
          <p:nvSpPr>
            <p:cNvPr id="8" name="TextBox 7"/>
            <p:cNvSpPr txBox="1"/>
            <p:nvPr/>
          </p:nvSpPr>
          <p:spPr>
            <a:xfrm>
              <a:off x="5988388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/>
              <a:r>
                <a:rPr lang="en-US" sz="4400" b="1" dirty="0">
                  <a:solidFill>
                    <a:srgbClr val="391A0B"/>
                  </a:solidFill>
                  <a:latin typeface="Lato Regular"/>
                  <a:cs typeface="Lato Regular"/>
                </a:rPr>
                <a:t>Data Sources</a:t>
              </a:r>
              <a:endParaRPr lang="id-ID" sz="4400" b="1" dirty="0">
                <a:solidFill>
                  <a:srgbClr val="391A0B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49478" y="2145120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 defTabSz="914217"/>
              <a:endParaRPr lang="en-US" dirty="0">
                <a:solidFill>
                  <a:srgbClr val="5E001D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5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000000"/>
      </a:dk1>
      <a:lt1>
        <a:srgbClr val="FFFFFF"/>
      </a:lt1>
      <a:dk2>
        <a:srgbClr val="391A0B"/>
      </a:dk2>
      <a:lt2>
        <a:srgbClr val="FFFFFF"/>
      </a:lt2>
      <a:accent1>
        <a:srgbClr val="8C8E90"/>
      </a:accent1>
      <a:accent2>
        <a:srgbClr val="5E001D"/>
      </a:accent2>
      <a:accent3>
        <a:srgbClr val="ABA30A"/>
      </a:accent3>
      <a:accent4>
        <a:srgbClr val="006666"/>
      </a:accent4>
      <a:accent5>
        <a:srgbClr val="D7822D"/>
      </a:accent5>
      <a:accent6>
        <a:srgbClr val="311C0F"/>
      </a:accent6>
      <a:hlink>
        <a:srgbClr val="3E84A3"/>
      </a:hlink>
      <a:folHlink>
        <a:srgbClr val="5E001D"/>
      </a:folHlink>
    </a:clrScheme>
    <a:fontScheme name="Kim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495</Words>
  <Application>Microsoft Office PowerPoint</Application>
  <PresentationFormat>Widescreen</PresentationFormat>
  <Paragraphs>100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Lato</vt:lpstr>
      <vt:lpstr>Lato Light</vt:lpstr>
      <vt:lpstr>Lato Regular</vt:lpstr>
      <vt:lpstr>Open Sans Light</vt:lpstr>
      <vt:lpstr>Raleway Light</vt:lpstr>
      <vt:lpstr>Sosa Regular</vt:lpstr>
      <vt:lpstr>Default Theme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Eakin, Haley</dc:creator>
  <cp:lastModifiedBy>Eakin, Haley</cp:lastModifiedBy>
  <cp:revision>62</cp:revision>
  <dcterms:created xsi:type="dcterms:W3CDTF">2019-03-14T21:21:36Z</dcterms:created>
  <dcterms:modified xsi:type="dcterms:W3CDTF">2019-04-17T03:11:22Z</dcterms:modified>
</cp:coreProperties>
</file>