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aleway"/>
      <p:regular r:id="rId28"/>
      <p:bold r:id="rId29"/>
      <p:italic r:id="rId30"/>
      <p:boldItalic r:id="rId31"/>
    </p:embeddedFont>
    <p:embeddedFont>
      <p:font typeface="Lato"/>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aleway-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aleway-boldItalic.fntdata"/><Relationship Id="rId30" Type="http://schemas.openxmlformats.org/officeDocument/2006/relationships/font" Target="fonts/Raleway-italic.fntdata"/><Relationship Id="rId11" Type="http://schemas.openxmlformats.org/officeDocument/2006/relationships/slide" Target="slides/slide6.xml"/><Relationship Id="rId33" Type="http://schemas.openxmlformats.org/officeDocument/2006/relationships/font" Target="fonts/Lato-bold.fntdata"/><Relationship Id="rId10" Type="http://schemas.openxmlformats.org/officeDocument/2006/relationships/slide" Target="slides/slide5.xml"/><Relationship Id="rId32" Type="http://schemas.openxmlformats.org/officeDocument/2006/relationships/font" Target="fonts/Lato-regular.fntdata"/><Relationship Id="rId13" Type="http://schemas.openxmlformats.org/officeDocument/2006/relationships/slide" Target="slides/slide8.xml"/><Relationship Id="rId35" Type="http://schemas.openxmlformats.org/officeDocument/2006/relationships/font" Target="fonts/Lato-boldItalic.fntdata"/><Relationship Id="rId12" Type="http://schemas.openxmlformats.org/officeDocument/2006/relationships/slide" Target="slides/slide7.xml"/><Relationship Id="rId34" Type="http://schemas.openxmlformats.org/officeDocument/2006/relationships/font" Target="fonts/Lato-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7fcc64549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7fcc6454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7ddf2db4c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7ddf2db4c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7ddf2db4c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7ddf2db4c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7fcc6454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7fcc6454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57ddf2db4c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57ddf2db4c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7fcc64549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7fcc64549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7ddf2db4c_0_5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7ddf2db4c_0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7ddf2db4c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7ddf2db4c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57fcc645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57fcc645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7fcc6454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7fcc6454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57ddf2db4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57ddf2db4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7ddf2db4c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7ddf2db4c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7fcc6454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7fcc6454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7fcc6454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57fcc6454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57ddf2db4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7ddf2db4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7ddf2db4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7ddf2db4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57ddf2db4c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7ddf2db4c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7ddf2db4c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7ddf2db4c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7ddf2db4c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7ddf2db4c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57ddf2db4c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57ddf2db4c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7ddf2db4c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7ddf2db4c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How </a:t>
            </a:r>
            <a:r>
              <a:rPr lang="en" sz="3000"/>
              <a:t>Epidemiological</a:t>
            </a:r>
            <a:r>
              <a:rPr lang="en" sz="3000"/>
              <a:t> </a:t>
            </a:r>
            <a:r>
              <a:rPr lang="en" sz="3000"/>
              <a:t>Transitions</a:t>
            </a:r>
            <a:r>
              <a:rPr lang="en" sz="3000"/>
              <a:t> Affect Mortuary Ritual: A study of infant burials in the Missoula City Cemetery. </a:t>
            </a:r>
            <a:endParaRPr sz="3000"/>
          </a:p>
        </p:txBody>
      </p:sp>
      <p:sp>
        <p:nvSpPr>
          <p:cNvPr id="87" name="Google Shape;87;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Hannah W. Pepprock, B.A. Anthropology </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2"/>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t>Results</a:t>
            </a:r>
            <a:endParaRPr b="1" i="1" sz="1600"/>
          </a:p>
        </p:txBody>
      </p:sp>
      <p:pic>
        <p:nvPicPr>
          <p:cNvPr id="153" name="Google Shape;153;p22"/>
          <p:cNvPicPr preferRelativeResize="0"/>
          <p:nvPr/>
        </p:nvPicPr>
        <p:blipFill>
          <a:blip r:embed="rId3">
            <a:alphaModFix/>
          </a:blip>
          <a:stretch>
            <a:fillRect/>
          </a:stretch>
        </p:blipFill>
        <p:spPr>
          <a:xfrm>
            <a:off x="1000650" y="164600"/>
            <a:ext cx="7142700" cy="4276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t>Results</a:t>
            </a:r>
            <a:endParaRPr b="1" i="1" sz="1600"/>
          </a:p>
        </p:txBody>
      </p:sp>
      <p:pic>
        <p:nvPicPr>
          <p:cNvPr id="159" name="Google Shape;159;p23"/>
          <p:cNvPicPr preferRelativeResize="0"/>
          <p:nvPr/>
        </p:nvPicPr>
        <p:blipFill>
          <a:blip r:embed="rId3">
            <a:alphaModFix/>
          </a:blip>
          <a:stretch>
            <a:fillRect/>
          </a:stretch>
        </p:blipFill>
        <p:spPr>
          <a:xfrm>
            <a:off x="1252100" y="388675"/>
            <a:ext cx="6639800" cy="3983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4"/>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t>Results</a:t>
            </a:r>
            <a:endParaRPr b="1" i="1" sz="1600"/>
          </a:p>
        </p:txBody>
      </p:sp>
      <p:pic>
        <p:nvPicPr>
          <p:cNvPr id="165" name="Google Shape;165;p24"/>
          <p:cNvPicPr preferRelativeResize="0"/>
          <p:nvPr/>
        </p:nvPicPr>
        <p:blipFill>
          <a:blip r:embed="rId3">
            <a:alphaModFix/>
          </a:blip>
          <a:stretch>
            <a:fillRect/>
          </a:stretch>
        </p:blipFill>
        <p:spPr>
          <a:xfrm>
            <a:off x="1146388" y="259825"/>
            <a:ext cx="6854533" cy="411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5"/>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800"/>
              <a:t>Results</a:t>
            </a:r>
            <a:endParaRPr b="1" i="1" sz="1800"/>
          </a:p>
        </p:txBody>
      </p:sp>
      <p:pic>
        <p:nvPicPr>
          <p:cNvPr id="171" name="Google Shape;171;p25"/>
          <p:cNvPicPr preferRelativeResize="0"/>
          <p:nvPr/>
        </p:nvPicPr>
        <p:blipFill>
          <a:blip r:embed="rId3">
            <a:alphaModFix/>
          </a:blip>
          <a:stretch>
            <a:fillRect/>
          </a:stretch>
        </p:blipFill>
        <p:spPr>
          <a:xfrm>
            <a:off x="1149838" y="249700"/>
            <a:ext cx="6847625" cy="4122850"/>
          </a:xfrm>
          <a:prstGeom prst="rect">
            <a:avLst/>
          </a:prstGeom>
          <a:noFill/>
          <a:ln>
            <a:noFill/>
          </a:ln>
        </p:spPr>
      </p:pic>
      <p:cxnSp>
        <p:nvCxnSpPr>
          <p:cNvPr id="172" name="Google Shape;172;p25"/>
          <p:cNvCxnSpPr/>
          <p:nvPr/>
        </p:nvCxnSpPr>
        <p:spPr>
          <a:xfrm>
            <a:off x="2382100" y="1684150"/>
            <a:ext cx="4840200" cy="1486800"/>
          </a:xfrm>
          <a:prstGeom prst="straightConnector1">
            <a:avLst/>
          </a:prstGeom>
          <a:noFill/>
          <a:ln cap="flat" cmpd="sng" w="28575">
            <a:solidFill>
              <a:schemeClr val="accent2"/>
            </a:solidFill>
            <a:prstDash val="solid"/>
            <a:round/>
            <a:headEnd len="med" w="med" type="none"/>
            <a:tailEnd len="med" w="med" type="none"/>
          </a:ln>
        </p:spPr>
      </p:cxnSp>
      <p:cxnSp>
        <p:nvCxnSpPr>
          <p:cNvPr id="173" name="Google Shape;173;p25"/>
          <p:cNvCxnSpPr/>
          <p:nvPr/>
        </p:nvCxnSpPr>
        <p:spPr>
          <a:xfrm flipH="1" rot="10800000">
            <a:off x="2359450" y="1456425"/>
            <a:ext cx="4885500" cy="1517400"/>
          </a:xfrm>
          <a:prstGeom prst="straightConnector1">
            <a:avLst/>
          </a:prstGeom>
          <a:noFill/>
          <a:ln cap="flat" cmpd="sng" w="28575">
            <a:solidFill>
              <a:srgbClr val="F6B26B"/>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72"/>
                                        </p:tgtEl>
                                      </p:cBhvr>
                                    </p:animEffect>
                                    <p:set>
                                      <p:cBhvr>
                                        <p:cTn dur="1" fill="hold">
                                          <p:stCondLst>
                                            <p:cond delay="2000"/>
                                          </p:stCondLst>
                                        </p:cTn>
                                        <p:tgtEl>
                                          <p:spTgt spid="17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26"/>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t>Results</a:t>
            </a:r>
            <a:endParaRPr b="1" i="1" sz="1600"/>
          </a:p>
        </p:txBody>
      </p:sp>
      <p:pic>
        <p:nvPicPr>
          <p:cNvPr id="179" name="Google Shape;179;p26"/>
          <p:cNvPicPr preferRelativeResize="0"/>
          <p:nvPr/>
        </p:nvPicPr>
        <p:blipFill>
          <a:blip r:embed="rId3">
            <a:alphaModFix/>
          </a:blip>
          <a:stretch>
            <a:fillRect/>
          </a:stretch>
        </p:blipFill>
        <p:spPr>
          <a:xfrm>
            <a:off x="374125" y="509525"/>
            <a:ext cx="8399049" cy="3863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7"/>
          <p:cNvSpPr txBox="1"/>
          <p:nvPr>
            <p:ph idx="1" type="body"/>
          </p:nvPr>
        </p:nvSpPr>
        <p:spPr>
          <a:xfrm>
            <a:off x="96650" y="4172475"/>
            <a:ext cx="1191900" cy="8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a:solidFill>
                  <a:srgbClr val="000000"/>
                </a:solidFill>
              </a:rPr>
              <a:t>Photo VIII: Map of Missoula City Cemetery </a:t>
            </a:r>
            <a:endParaRPr i="1">
              <a:solidFill>
                <a:srgbClr val="000000"/>
              </a:solidFill>
            </a:endParaRPr>
          </a:p>
        </p:txBody>
      </p:sp>
      <p:pic>
        <p:nvPicPr>
          <p:cNvPr id="185" name="Google Shape;185;p27"/>
          <p:cNvPicPr preferRelativeResize="0"/>
          <p:nvPr/>
        </p:nvPicPr>
        <p:blipFill rotWithShape="1">
          <a:blip r:embed="rId3">
            <a:alphaModFix/>
          </a:blip>
          <a:srcRect b="5715" l="21951" r="22976" t="20917"/>
          <a:stretch/>
        </p:blipFill>
        <p:spPr>
          <a:xfrm>
            <a:off x="1244174" y="107025"/>
            <a:ext cx="6655675" cy="4929449"/>
          </a:xfrm>
          <a:prstGeom prst="rect">
            <a:avLst/>
          </a:prstGeom>
          <a:noFill/>
          <a:ln>
            <a:noFill/>
          </a:ln>
        </p:spPr>
      </p:pic>
      <p:sp>
        <p:nvSpPr>
          <p:cNvPr id="186" name="Google Shape;186;p27"/>
          <p:cNvSpPr/>
          <p:nvPr/>
        </p:nvSpPr>
        <p:spPr>
          <a:xfrm rot="-2207488">
            <a:off x="1278944" y="2301168"/>
            <a:ext cx="525960" cy="291301"/>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8"/>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i="1" lang="en" sz="1600"/>
              <a:t>Results</a:t>
            </a:r>
            <a:endParaRPr b="1" i="1" sz="1600"/>
          </a:p>
        </p:txBody>
      </p:sp>
      <p:pic>
        <p:nvPicPr>
          <p:cNvPr id="192" name="Google Shape;192;p28"/>
          <p:cNvPicPr preferRelativeResize="0"/>
          <p:nvPr/>
        </p:nvPicPr>
        <p:blipFill>
          <a:blip r:embed="rId3">
            <a:alphaModFix/>
          </a:blip>
          <a:stretch>
            <a:fillRect/>
          </a:stretch>
        </p:blipFill>
        <p:spPr>
          <a:xfrm>
            <a:off x="99463" y="912438"/>
            <a:ext cx="8945074" cy="3460125"/>
          </a:xfrm>
          <a:prstGeom prst="rect">
            <a:avLst/>
          </a:prstGeom>
          <a:noFill/>
          <a:ln>
            <a:noFill/>
          </a:ln>
        </p:spPr>
      </p:pic>
      <p:sp>
        <p:nvSpPr>
          <p:cNvPr id="193" name="Google Shape;193;p28"/>
          <p:cNvSpPr/>
          <p:nvPr/>
        </p:nvSpPr>
        <p:spPr>
          <a:xfrm>
            <a:off x="1267775" y="1763975"/>
            <a:ext cx="329100" cy="93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8"/>
          <p:cNvSpPr/>
          <p:nvPr/>
        </p:nvSpPr>
        <p:spPr>
          <a:xfrm>
            <a:off x="5905500" y="1763975"/>
            <a:ext cx="329100" cy="93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p:nvPr/>
        </p:nvSpPr>
        <p:spPr>
          <a:xfrm>
            <a:off x="4407450" y="1849400"/>
            <a:ext cx="329100" cy="93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8"/>
          <p:cNvSpPr/>
          <p:nvPr/>
        </p:nvSpPr>
        <p:spPr>
          <a:xfrm>
            <a:off x="7173175" y="1562875"/>
            <a:ext cx="456900" cy="93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8"/>
          <p:cNvSpPr/>
          <p:nvPr/>
        </p:nvSpPr>
        <p:spPr>
          <a:xfrm>
            <a:off x="8568650" y="1763975"/>
            <a:ext cx="329100" cy="938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203" name="Google Shape;203;p29"/>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solidFill>
                  <a:srgbClr val="222222"/>
                </a:solidFill>
                <a:highlight>
                  <a:srgbClr val="FFFFFF"/>
                </a:highlight>
                <a:latin typeface="Times New Roman"/>
                <a:ea typeface="Times New Roman"/>
                <a:cs typeface="Times New Roman"/>
                <a:sym typeface="Times New Roman"/>
              </a:rPr>
              <a:t>“While there is no doubt that the burial ritual, as a ritual, must reflect in some way the society that did the burying, the place of children within that society is obscure and little studied, to the extent that even defining children for comparison with adults within the archaeological record is beset by problems at the data dissemination stage.” (Crawford 169-179).</a:t>
            </a:r>
            <a:endParaRPr b="1" i="1" sz="18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lang="en" sz="1200">
                <a:solidFill>
                  <a:srgbClr val="222222"/>
                </a:solidFill>
                <a:highlight>
                  <a:srgbClr val="FFFFFF"/>
                </a:highlight>
                <a:latin typeface="Times New Roman"/>
                <a:ea typeface="Times New Roman"/>
                <a:cs typeface="Times New Roman"/>
                <a:sym typeface="Times New Roman"/>
              </a:rPr>
              <a:t> </a:t>
            </a:r>
            <a:endParaRPr sz="12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30"/>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209" name="Google Shape;209;p30"/>
          <p:cNvSpPr txBox="1"/>
          <p:nvPr>
            <p:ph idx="1" type="body"/>
          </p:nvPr>
        </p:nvSpPr>
        <p:spPr>
          <a:xfrm>
            <a:off x="729450" y="1853850"/>
            <a:ext cx="7688700" cy="30735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solidFill>
                  <a:srgbClr val="222222"/>
                </a:solidFill>
                <a:latin typeface="Times New Roman"/>
                <a:ea typeface="Times New Roman"/>
                <a:cs typeface="Times New Roman"/>
                <a:sym typeface="Times New Roman"/>
              </a:rPr>
              <a:t>The highest percentage of burials from a single year in the sample was from </a:t>
            </a:r>
            <a:r>
              <a:rPr b="1" lang="en" sz="1600">
                <a:solidFill>
                  <a:srgbClr val="222222"/>
                </a:solidFill>
                <a:latin typeface="Times New Roman"/>
                <a:ea typeface="Times New Roman"/>
                <a:cs typeface="Times New Roman"/>
                <a:sym typeface="Times New Roman"/>
              </a:rPr>
              <a:t>1918, at 14%</a:t>
            </a:r>
            <a:endParaRPr b="1" sz="1600">
              <a:solidFill>
                <a:srgbClr val="222222"/>
              </a:solidFill>
              <a:latin typeface="Times New Roman"/>
              <a:ea typeface="Times New Roman"/>
              <a:cs typeface="Times New Roman"/>
              <a:sym typeface="Times New Roman"/>
            </a:endParaRPr>
          </a:p>
          <a:p>
            <a:pPr indent="-330200" lvl="0" marL="457200" rtl="0" algn="l">
              <a:spcBef>
                <a:spcPts val="0"/>
              </a:spcBef>
              <a:spcAft>
                <a:spcPts val="0"/>
              </a:spcAft>
              <a:buClr>
                <a:srgbClr val="222222"/>
              </a:buClr>
              <a:buSzPts val="1600"/>
              <a:buFont typeface="Times New Roman"/>
              <a:buChar char="●"/>
            </a:pPr>
            <a:r>
              <a:rPr b="1" lang="en" sz="1600">
                <a:solidFill>
                  <a:srgbClr val="222222"/>
                </a:solidFill>
                <a:highlight>
                  <a:srgbClr val="FFFFFF"/>
                </a:highlight>
                <a:latin typeface="Times New Roman"/>
                <a:ea typeface="Times New Roman"/>
                <a:cs typeface="Times New Roman"/>
                <a:sym typeface="Times New Roman"/>
              </a:rPr>
              <a:t>16 individuals in the sample size were not given a first name.</a:t>
            </a:r>
            <a:r>
              <a:rPr lang="en" sz="1600">
                <a:solidFill>
                  <a:srgbClr val="222222"/>
                </a:solidFill>
                <a:highlight>
                  <a:srgbClr val="FFFFFF"/>
                </a:highlight>
                <a:latin typeface="Times New Roman"/>
                <a:ea typeface="Times New Roman"/>
                <a:cs typeface="Times New Roman"/>
                <a:sym typeface="Times New Roman"/>
              </a:rPr>
              <a:t> </a:t>
            </a:r>
            <a:endParaRPr sz="1600">
              <a:solidFill>
                <a:srgbClr val="222222"/>
              </a:solidFill>
              <a:highlight>
                <a:srgbClr val="FFFFFF"/>
              </a:highlight>
              <a:latin typeface="Times New Roman"/>
              <a:ea typeface="Times New Roman"/>
              <a:cs typeface="Times New Roman"/>
              <a:sym typeface="Times New Roman"/>
            </a:endParaRPr>
          </a:p>
          <a:p>
            <a:pPr indent="-330200" lvl="1" marL="914400" rtl="0" algn="l">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All 16 individuals were aged less than one month, the oldest having aged 16 days,</a:t>
            </a:r>
            <a:r>
              <a:rPr i="1" lang="en" sz="1600">
                <a:solidFill>
                  <a:srgbClr val="222222"/>
                </a:solidFill>
                <a:highlight>
                  <a:srgbClr val="FFFFFF"/>
                </a:highlight>
                <a:latin typeface="Times New Roman"/>
                <a:ea typeface="Times New Roman"/>
                <a:cs typeface="Times New Roman"/>
                <a:sym typeface="Times New Roman"/>
              </a:rPr>
              <a:t> 11 were stillborn</a:t>
            </a:r>
            <a:r>
              <a:rPr lang="en" sz="1600">
                <a:solidFill>
                  <a:srgbClr val="222222"/>
                </a:solidFill>
                <a:highlight>
                  <a:srgbClr val="FFFFFF"/>
                </a:highlight>
                <a:latin typeface="Times New Roman"/>
                <a:ea typeface="Times New Roman"/>
                <a:cs typeface="Times New Roman"/>
                <a:sym typeface="Times New Roman"/>
              </a:rPr>
              <a:t>.</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The variation in number of symbols prior to the pandemic suggests a highly individualized choice in headstone symbolism, </a:t>
            </a:r>
            <a:r>
              <a:rPr b="1" lang="en" sz="1600">
                <a:solidFill>
                  <a:srgbClr val="222222"/>
                </a:solidFill>
                <a:highlight>
                  <a:srgbClr val="FFFFFF"/>
                </a:highlight>
                <a:latin typeface="Times New Roman"/>
                <a:ea typeface="Times New Roman"/>
                <a:cs typeface="Times New Roman"/>
                <a:sym typeface="Times New Roman"/>
              </a:rPr>
              <a:t>regardless of social distinction. </a:t>
            </a:r>
            <a:endParaRPr b="1" sz="1600">
              <a:solidFill>
                <a:srgbClr val="222222"/>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T</a:t>
            </a:r>
            <a:r>
              <a:rPr lang="en" sz="1600">
                <a:solidFill>
                  <a:srgbClr val="222222"/>
                </a:solidFill>
                <a:highlight>
                  <a:srgbClr val="FFFFFF"/>
                </a:highlight>
                <a:latin typeface="Times New Roman"/>
                <a:ea typeface="Times New Roman"/>
                <a:cs typeface="Times New Roman"/>
                <a:sym typeface="Times New Roman"/>
              </a:rPr>
              <a:t>hose born with the least amount of agency (.01-2) are the only ones with 3 symbols</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Lack of symbolism may simply represent a lack of monetary investment in the infant’s headstone. It may also represent a lack of emotional, social, or religious </a:t>
            </a:r>
            <a:r>
              <a:rPr lang="en" sz="1600">
                <a:solidFill>
                  <a:srgbClr val="222222"/>
                </a:solidFill>
                <a:highlight>
                  <a:srgbClr val="FFFFFF"/>
                </a:highlight>
                <a:latin typeface="Times New Roman"/>
                <a:ea typeface="Times New Roman"/>
                <a:cs typeface="Times New Roman"/>
                <a:sym typeface="Times New Roman"/>
              </a:rPr>
              <a:t>connectedness</a:t>
            </a:r>
            <a:endParaRPr sz="1600">
              <a:solidFill>
                <a:srgbClr val="222222"/>
              </a:solidFill>
              <a:highlight>
                <a:srgbClr val="FFFFFF"/>
              </a:highlight>
              <a:latin typeface="Times New Roman"/>
              <a:ea typeface="Times New Roman"/>
              <a:cs typeface="Times New Roman"/>
              <a:sym typeface="Times New Roman"/>
            </a:endParaRPr>
          </a:p>
          <a:p>
            <a:pPr indent="0" lvl="0" marL="457200" rtl="0" algn="l">
              <a:spcBef>
                <a:spcPts val="1600"/>
              </a:spcBef>
              <a:spcAft>
                <a:spcPts val="1600"/>
              </a:spcAft>
              <a:buNone/>
            </a:pPr>
            <a:r>
              <a:t/>
            </a:r>
            <a:endParaRPr sz="1200">
              <a:solidFill>
                <a:srgbClr val="22222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Discussion</a:t>
            </a:r>
            <a:endParaRPr/>
          </a:p>
        </p:txBody>
      </p:sp>
      <p:sp>
        <p:nvSpPr>
          <p:cNvPr id="215" name="Google Shape;215;p31"/>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It is possible that the “infant block” in the cemetery was established as a result of, or separately from, the 1918 pandemic. Regardless, it appears that in the decade following the pandemic, the majority of children aged under five years were interred in block 55A.</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lnSpc>
                <a:spcPct val="100000"/>
              </a:lnSpc>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A temporal distribution of cause of death showed peak frequencies for bronchial pneumonia, influenza, stillbirth, and unknown causes of death in 1918 and 1919. Stillbirth and unknown causes of death remained the most prevalent across all time periods. </a:t>
            </a:r>
            <a:endParaRPr sz="16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93" name="Google Shape;93;p14"/>
          <p:cNvSpPr txBox="1"/>
          <p:nvPr>
            <p:ph idx="1" type="body"/>
          </p:nvPr>
        </p:nvSpPr>
        <p:spPr>
          <a:xfrm>
            <a:off x="727650" y="1853850"/>
            <a:ext cx="7688700" cy="30645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333333"/>
              </a:buClr>
              <a:buSzPts val="1600"/>
              <a:buFont typeface="Arial"/>
              <a:buChar char="●"/>
            </a:pPr>
            <a:r>
              <a:rPr b="1" i="1" lang="en" sz="1600">
                <a:solidFill>
                  <a:srgbClr val="333333"/>
                </a:solidFill>
                <a:highlight>
                  <a:srgbClr val="FFFFFF"/>
                </a:highlight>
                <a:latin typeface="Arial"/>
                <a:ea typeface="Arial"/>
                <a:cs typeface="Arial"/>
                <a:sym typeface="Arial"/>
              </a:rPr>
              <a:t>Does the mortuary ritual afforded to infants display lower levels of investment in times of epidemiological transition in which mortality rates among this age group are high?</a:t>
            </a:r>
            <a:endParaRPr b="1" i="1" sz="1600">
              <a:solidFill>
                <a:srgbClr val="333333"/>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t/>
            </a:r>
            <a:endParaRPr b="1" i="1" sz="1600">
              <a:solidFill>
                <a:srgbClr val="333333"/>
              </a:solidFill>
              <a:highlight>
                <a:srgbClr val="FFFFFF"/>
              </a:highlight>
              <a:latin typeface="Arial"/>
              <a:ea typeface="Arial"/>
              <a:cs typeface="Arial"/>
              <a:sym typeface="Arial"/>
            </a:endParaRPr>
          </a:p>
          <a:p>
            <a:pPr indent="-330200" lvl="0" marL="457200" rtl="0" algn="l">
              <a:lnSpc>
                <a:spcPct val="100000"/>
              </a:lnSpc>
              <a:spcBef>
                <a:spcPts val="0"/>
              </a:spcBef>
              <a:spcAft>
                <a:spcPts val="0"/>
              </a:spcAft>
              <a:buClr>
                <a:srgbClr val="333333"/>
              </a:buClr>
              <a:buSzPts val="1600"/>
              <a:buFont typeface="Arial"/>
              <a:buChar char="●"/>
            </a:pPr>
            <a:r>
              <a:rPr b="1" i="1" lang="en" sz="1600">
                <a:solidFill>
                  <a:srgbClr val="333333"/>
                </a:solidFill>
                <a:highlight>
                  <a:srgbClr val="FFFFFF"/>
                </a:highlight>
                <a:latin typeface="Arial"/>
                <a:ea typeface="Arial"/>
                <a:cs typeface="Arial"/>
                <a:sym typeface="Arial"/>
              </a:rPr>
              <a:t>Are there higher levels of investment in mortuary ritual in times when life expectancy of young infants in raised, and mortality rates are lowered?</a:t>
            </a:r>
            <a:endParaRPr b="1" i="1" sz="1600">
              <a:solidFill>
                <a:srgbClr val="333333"/>
              </a:solidFill>
              <a:highlight>
                <a:srgbClr val="FFFFFF"/>
              </a:highlight>
              <a:latin typeface="Arial"/>
              <a:ea typeface="Arial"/>
              <a:cs typeface="Arial"/>
              <a:sym typeface="Arial"/>
            </a:endParaRPr>
          </a:p>
          <a:p>
            <a:pPr indent="0" lvl="0" marL="0" rtl="0" algn="l">
              <a:lnSpc>
                <a:spcPct val="100000"/>
              </a:lnSpc>
              <a:spcBef>
                <a:spcPts val="0"/>
              </a:spcBef>
              <a:spcAft>
                <a:spcPts val="0"/>
              </a:spcAft>
              <a:buNone/>
            </a:pPr>
            <a:r>
              <a:t/>
            </a:r>
            <a:endParaRPr b="1" i="1" sz="1600">
              <a:solidFill>
                <a:srgbClr val="333333"/>
              </a:solidFill>
              <a:highlight>
                <a:srgbClr val="FFFFFF"/>
              </a:highlight>
              <a:latin typeface="Arial"/>
              <a:ea typeface="Arial"/>
              <a:cs typeface="Arial"/>
              <a:sym typeface="Arial"/>
            </a:endParaRPr>
          </a:p>
          <a:p>
            <a:pPr indent="-330200" lvl="0" marL="457200" rtl="0" algn="l">
              <a:lnSpc>
                <a:spcPct val="100000"/>
              </a:lnSpc>
              <a:spcBef>
                <a:spcPts val="0"/>
              </a:spcBef>
              <a:spcAft>
                <a:spcPts val="0"/>
              </a:spcAft>
              <a:buClr>
                <a:srgbClr val="333333"/>
              </a:buClr>
              <a:buSzPts val="1600"/>
              <a:buFont typeface="Arial"/>
              <a:buChar char="●"/>
            </a:pPr>
            <a:r>
              <a:rPr b="1" i="1" lang="en" sz="1600">
                <a:solidFill>
                  <a:srgbClr val="333333"/>
                </a:solidFill>
                <a:highlight>
                  <a:srgbClr val="FFFFFF"/>
                </a:highlight>
                <a:latin typeface="Arial"/>
                <a:ea typeface="Arial"/>
                <a:cs typeface="Arial"/>
                <a:sym typeface="Arial"/>
              </a:rPr>
              <a:t>How does age impact mortuary ritual?</a:t>
            </a:r>
            <a:endParaRPr b="1" i="1" sz="1600">
              <a:solidFill>
                <a:srgbClr val="333333"/>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221" name="Google Shape;221;p32"/>
          <p:cNvSpPr txBox="1"/>
          <p:nvPr>
            <p:ph idx="1" type="body"/>
          </p:nvPr>
        </p:nvSpPr>
        <p:spPr>
          <a:xfrm>
            <a:off x="729450" y="1919225"/>
            <a:ext cx="4465500" cy="27510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222222"/>
              </a:buClr>
              <a:buSzPts val="1600"/>
              <a:buFont typeface="Times New Roman"/>
              <a:buChar char="●"/>
            </a:pPr>
            <a:r>
              <a:rPr lang="en" sz="1600">
                <a:solidFill>
                  <a:srgbClr val="222222"/>
                </a:solidFill>
                <a:highlight>
                  <a:srgbClr val="FFFFFF"/>
                </a:highlight>
                <a:latin typeface="Times New Roman"/>
                <a:ea typeface="Times New Roman"/>
                <a:cs typeface="Times New Roman"/>
                <a:sym typeface="Times New Roman"/>
              </a:rPr>
              <a:t>The results of this study are </a:t>
            </a:r>
            <a:r>
              <a:rPr b="1" lang="en" sz="1600">
                <a:solidFill>
                  <a:srgbClr val="222222"/>
                </a:solidFill>
                <a:highlight>
                  <a:srgbClr val="FFFFFF"/>
                </a:highlight>
                <a:latin typeface="Times New Roman"/>
                <a:ea typeface="Times New Roman"/>
                <a:cs typeface="Times New Roman"/>
                <a:sym typeface="Times New Roman"/>
              </a:rPr>
              <a:t>inconclusive</a:t>
            </a:r>
            <a:r>
              <a:rPr lang="en" sz="1600">
                <a:solidFill>
                  <a:srgbClr val="222222"/>
                </a:solidFill>
                <a:highlight>
                  <a:srgbClr val="FFFFFF"/>
                </a:highlight>
                <a:latin typeface="Times New Roman"/>
                <a:ea typeface="Times New Roman"/>
                <a:cs typeface="Times New Roman"/>
                <a:sym typeface="Times New Roman"/>
              </a:rPr>
              <a:t>. </a:t>
            </a:r>
            <a:endParaRPr sz="1600">
              <a:solidFill>
                <a:srgbClr val="222222"/>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lnSpc>
                <a:spcPct val="100000"/>
              </a:lnSpc>
              <a:spcBef>
                <a:spcPts val="0"/>
              </a:spcBef>
              <a:spcAft>
                <a:spcPts val="0"/>
              </a:spcAft>
              <a:buClr>
                <a:srgbClr val="222222"/>
              </a:buClr>
              <a:buSzPts val="1600"/>
              <a:buFont typeface="Times New Roman"/>
              <a:buChar char="●"/>
            </a:pPr>
            <a:r>
              <a:rPr b="1" i="1" lang="en" sz="1600">
                <a:solidFill>
                  <a:srgbClr val="222222"/>
                </a:solidFill>
                <a:highlight>
                  <a:srgbClr val="FFFFFF"/>
                </a:highlight>
                <a:latin typeface="Times New Roman"/>
                <a:ea typeface="Times New Roman"/>
                <a:cs typeface="Times New Roman"/>
                <a:sym typeface="Times New Roman"/>
              </a:rPr>
              <a:t>There is a noticeable difference in the mortuary ritual surrounding a stillborn than that of a five-year old. This may be connected to social identity, both within and outside of the immediate family. </a:t>
            </a:r>
            <a:endParaRPr b="1" i="1" sz="1600"/>
          </a:p>
        </p:txBody>
      </p:sp>
      <p:pic>
        <p:nvPicPr>
          <p:cNvPr id="222" name="Google Shape;222;p32"/>
          <p:cNvPicPr preferRelativeResize="0"/>
          <p:nvPr/>
        </p:nvPicPr>
        <p:blipFill>
          <a:blip r:embed="rId3">
            <a:alphaModFix/>
          </a:blip>
          <a:stretch>
            <a:fillRect/>
          </a:stretch>
        </p:blipFill>
        <p:spPr>
          <a:xfrm>
            <a:off x="5650800" y="1318650"/>
            <a:ext cx="2654029" cy="2984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Limitations</a:t>
            </a:r>
            <a:endParaRPr/>
          </a:p>
        </p:txBody>
      </p:sp>
      <p:sp>
        <p:nvSpPr>
          <p:cNvPr id="228" name="Google Shape;228;p33"/>
          <p:cNvSpPr txBox="1"/>
          <p:nvPr>
            <p:ph idx="1" type="body"/>
          </p:nvPr>
        </p:nvSpPr>
        <p:spPr>
          <a:xfrm>
            <a:off x="729450" y="1853850"/>
            <a:ext cx="3842700" cy="24861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600">
                <a:solidFill>
                  <a:srgbClr val="222222"/>
                </a:solidFill>
                <a:highlight>
                  <a:srgbClr val="FFFFFF"/>
                </a:highlight>
                <a:latin typeface="Times New Roman"/>
                <a:ea typeface="Times New Roman"/>
                <a:cs typeface="Times New Roman"/>
                <a:sym typeface="Times New Roman"/>
              </a:rPr>
              <a:t>E</a:t>
            </a:r>
            <a:r>
              <a:rPr lang="en" sz="1600">
                <a:solidFill>
                  <a:srgbClr val="222222"/>
                </a:solidFill>
                <a:highlight>
                  <a:srgbClr val="FFFFFF"/>
                </a:highlight>
                <a:latin typeface="Times New Roman"/>
                <a:ea typeface="Times New Roman"/>
                <a:cs typeface="Times New Roman"/>
                <a:sym typeface="Times New Roman"/>
              </a:rPr>
              <a:t>xcavation </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lnSpc>
                <a:spcPct val="100000"/>
              </a:lnSpc>
              <a:spcBef>
                <a:spcPts val="0"/>
              </a:spcBef>
              <a:spcAft>
                <a:spcPts val="0"/>
              </a:spcAft>
              <a:buSzPts val="1600"/>
              <a:buChar char="●"/>
            </a:pPr>
            <a:r>
              <a:rPr lang="en" sz="1600">
                <a:solidFill>
                  <a:srgbClr val="222222"/>
                </a:solidFill>
                <a:highlight>
                  <a:srgbClr val="FFFFFF"/>
                </a:highlight>
                <a:latin typeface="Times New Roman"/>
                <a:ea typeface="Times New Roman"/>
                <a:cs typeface="Times New Roman"/>
                <a:sym typeface="Times New Roman"/>
              </a:rPr>
              <a:t>Weather </a:t>
            </a:r>
            <a:endParaRPr sz="1600">
              <a:solidFill>
                <a:srgbClr val="222222"/>
              </a:solidFill>
              <a:highlight>
                <a:srgbClr val="FFFFFF"/>
              </a:highlight>
              <a:latin typeface="Times New Roman"/>
              <a:ea typeface="Times New Roman"/>
              <a:cs typeface="Times New Roman"/>
              <a:sym typeface="Times New Roman"/>
            </a:endParaRPr>
          </a:p>
          <a:p>
            <a:pPr indent="-330200" lvl="0" marL="457200" rtl="0" algn="l">
              <a:lnSpc>
                <a:spcPct val="100000"/>
              </a:lnSpc>
              <a:spcBef>
                <a:spcPts val="0"/>
              </a:spcBef>
              <a:spcAft>
                <a:spcPts val="0"/>
              </a:spcAft>
              <a:buSzPts val="1600"/>
              <a:buChar char="●"/>
            </a:pPr>
            <a:r>
              <a:rPr lang="en" sz="1600">
                <a:solidFill>
                  <a:srgbClr val="222222"/>
                </a:solidFill>
                <a:highlight>
                  <a:srgbClr val="FFFFFF"/>
                </a:highlight>
                <a:latin typeface="Times New Roman"/>
                <a:ea typeface="Times New Roman"/>
                <a:cs typeface="Times New Roman"/>
                <a:sym typeface="Times New Roman"/>
              </a:rPr>
              <a:t>Frame of Reference</a:t>
            </a:r>
            <a:endParaRPr sz="1600">
              <a:solidFill>
                <a:srgbClr val="222222"/>
              </a:solidFill>
              <a:highlight>
                <a:srgbClr val="FFFFFF"/>
              </a:highlight>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1600">
              <a:solidFill>
                <a:srgbClr val="222222"/>
              </a:solidFill>
              <a:highlight>
                <a:srgbClr val="FFFFFF"/>
              </a:highlight>
              <a:latin typeface="Times New Roman"/>
              <a:ea typeface="Times New Roman"/>
              <a:cs typeface="Times New Roman"/>
              <a:sym typeface="Times New Roman"/>
            </a:endParaRPr>
          </a:p>
          <a:p>
            <a:pPr indent="0" lvl="0" marL="0" rtl="0" algn="ctr">
              <a:lnSpc>
                <a:spcPct val="100000"/>
              </a:lnSpc>
              <a:spcBef>
                <a:spcPts val="0"/>
              </a:spcBef>
              <a:spcAft>
                <a:spcPts val="0"/>
              </a:spcAft>
              <a:buNone/>
            </a:pPr>
            <a:r>
              <a:rPr lang="en" sz="1600">
                <a:solidFill>
                  <a:srgbClr val="222222"/>
                </a:solidFill>
                <a:highlight>
                  <a:srgbClr val="FFFFFF"/>
                </a:highlight>
                <a:latin typeface="Times New Roman"/>
                <a:ea typeface="Times New Roman"/>
                <a:cs typeface="Times New Roman"/>
                <a:sym typeface="Times New Roman"/>
              </a:rPr>
              <a:t> </a:t>
            </a:r>
            <a:r>
              <a:rPr b="1" i="1" lang="en" sz="1600">
                <a:solidFill>
                  <a:srgbClr val="222222"/>
                </a:solidFill>
                <a:highlight>
                  <a:srgbClr val="FFFFFF"/>
                </a:highlight>
                <a:latin typeface="Times New Roman"/>
                <a:ea typeface="Times New Roman"/>
                <a:cs typeface="Times New Roman"/>
                <a:sym typeface="Times New Roman"/>
              </a:rPr>
              <a:t>Little information is available surrounding the effects of pandemic on mortuary ritual, and even less so available detailing these effects on juvenile mortuary populations.</a:t>
            </a:r>
            <a:endParaRPr b="1" i="1" sz="1600">
              <a:solidFill>
                <a:srgbClr val="222222"/>
              </a:solidFill>
              <a:highlight>
                <a:srgbClr val="FFFFFF"/>
              </a:highlight>
              <a:latin typeface="Times New Roman"/>
              <a:ea typeface="Times New Roman"/>
              <a:cs typeface="Times New Roman"/>
              <a:sym typeface="Times New Roman"/>
            </a:endParaRPr>
          </a:p>
          <a:p>
            <a:pPr indent="0" lvl="0" marL="0" rtl="0" algn="l">
              <a:spcBef>
                <a:spcPts val="0"/>
              </a:spcBef>
              <a:spcAft>
                <a:spcPts val="1600"/>
              </a:spcAft>
              <a:buNone/>
            </a:pPr>
            <a:r>
              <a:t/>
            </a:r>
            <a:endParaRPr/>
          </a:p>
        </p:txBody>
      </p:sp>
      <p:pic>
        <p:nvPicPr>
          <p:cNvPr id="229" name="Google Shape;229;p33"/>
          <p:cNvPicPr preferRelativeResize="0"/>
          <p:nvPr/>
        </p:nvPicPr>
        <p:blipFill rotWithShape="1">
          <a:blip r:embed="rId3">
            <a:alphaModFix/>
          </a:blip>
          <a:srcRect b="0" l="0" r="0" t="11902"/>
          <a:stretch/>
        </p:blipFill>
        <p:spPr>
          <a:xfrm>
            <a:off x="5090450" y="617274"/>
            <a:ext cx="3327700" cy="3908964"/>
          </a:xfrm>
          <a:prstGeom prst="rect">
            <a:avLst/>
          </a:prstGeom>
          <a:noFill/>
          <a:ln>
            <a:noFill/>
          </a:ln>
        </p:spPr>
      </p:pic>
      <p:sp>
        <p:nvSpPr>
          <p:cNvPr id="230" name="Google Shape;230;p33"/>
          <p:cNvSpPr txBox="1"/>
          <p:nvPr>
            <p:ph idx="1" type="body"/>
          </p:nvPr>
        </p:nvSpPr>
        <p:spPr>
          <a:xfrm>
            <a:off x="5090500" y="4526225"/>
            <a:ext cx="3327600" cy="460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i="1" lang="en" sz="1400">
                <a:solidFill>
                  <a:srgbClr val="000000"/>
                </a:solidFill>
                <a:latin typeface="Times New Roman"/>
                <a:ea typeface="Times New Roman"/>
                <a:cs typeface="Times New Roman"/>
                <a:sym typeface="Times New Roman"/>
              </a:rPr>
              <a:t>Photo IX: Eddie Robert Miller</a:t>
            </a:r>
            <a:endParaRPr i="1"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Spanish Flu (1918-1919)</a:t>
            </a:r>
            <a:endParaRPr/>
          </a:p>
        </p:txBody>
      </p:sp>
      <p:sp>
        <p:nvSpPr>
          <p:cNvPr id="99" name="Google Shape;99;p1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rgbClr val="000000"/>
              </a:buClr>
              <a:buSzPts val="1600"/>
              <a:buChar char="●"/>
            </a:pPr>
            <a:r>
              <a:rPr lang="en" sz="1600">
                <a:solidFill>
                  <a:srgbClr val="000000"/>
                </a:solidFill>
              </a:rPr>
              <a:t>Arrived in Missoula, MT in October 1918 and lasted until March 1919₁</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25% of the population was infected₁</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860 cases and 38 deaths in Missoula₃</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High risk age groups₂</a:t>
            </a:r>
            <a:endParaRPr sz="1600">
              <a:solidFill>
                <a:srgbClr val="000000"/>
              </a:solidFill>
            </a:endParaRPr>
          </a:p>
          <a:p>
            <a:pPr indent="-330200" lvl="1" marL="914400" rtl="0" algn="l">
              <a:spcBef>
                <a:spcPts val="0"/>
              </a:spcBef>
              <a:spcAft>
                <a:spcPts val="0"/>
              </a:spcAft>
              <a:buClr>
                <a:srgbClr val="000000"/>
              </a:buClr>
              <a:buSzPts val="1600"/>
              <a:buChar char="○"/>
            </a:pPr>
            <a:r>
              <a:rPr b="1" lang="en" sz="1600">
                <a:solidFill>
                  <a:srgbClr val="000000"/>
                </a:solidFill>
              </a:rPr>
              <a:t>0-5 years </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65+ years</a:t>
            </a:r>
            <a:endParaRPr sz="1600">
              <a:solidFill>
                <a:srgbClr val="000000"/>
              </a:solidFill>
            </a:endParaRPr>
          </a:p>
          <a:p>
            <a:pPr indent="-330200" lvl="1" marL="914400" rtl="0" algn="l">
              <a:spcBef>
                <a:spcPts val="0"/>
              </a:spcBef>
              <a:spcAft>
                <a:spcPts val="0"/>
              </a:spcAft>
              <a:buClr>
                <a:srgbClr val="000000"/>
              </a:buClr>
              <a:buSzPts val="1600"/>
              <a:buChar char="○"/>
            </a:pPr>
            <a:r>
              <a:rPr lang="en" sz="1600">
                <a:solidFill>
                  <a:srgbClr val="000000"/>
                </a:solidFill>
              </a:rPr>
              <a:t>20-40 years</a:t>
            </a:r>
            <a:endParaRPr sz="1600">
              <a:solidFill>
                <a:srgbClr val="000000"/>
              </a:solidFill>
            </a:endParaRPr>
          </a:p>
        </p:txBody>
      </p:sp>
      <p:sp>
        <p:nvSpPr>
          <p:cNvPr id="100" name="Google Shape;100;p15"/>
          <p:cNvSpPr txBox="1"/>
          <p:nvPr/>
        </p:nvSpPr>
        <p:spPr>
          <a:xfrm>
            <a:off x="382050" y="4498875"/>
            <a:ext cx="8379900" cy="535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Lato"/>
              <a:buAutoNum type="arabicPeriod"/>
            </a:pPr>
            <a:r>
              <a:rPr lang="en" sz="1100"/>
              <a:t>Memorial Row, 2. </a:t>
            </a:r>
            <a:r>
              <a:rPr lang="en" sz="1100">
                <a:highlight>
                  <a:srgbClr val="FFFFFF"/>
                </a:highlight>
              </a:rPr>
              <a:t>"1918 Pandemic (H1N1 virus) | Pandemic Influenza (Flu) | CDC.", 3. Mullen, Pierce C., and Michael L. Nelson. "Montanans and "the most Peculiar Disease": The Influenza Epidemic and Public Health, 1918-1919."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Mortuary Ritual</a:t>
            </a:r>
            <a:endParaRPr/>
          </a:p>
        </p:txBody>
      </p:sp>
      <p:pic>
        <p:nvPicPr>
          <p:cNvPr id="106" name="Google Shape;106;p16"/>
          <p:cNvPicPr preferRelativeResize="0"/>
          <p:nvPr/>
        </p:nvPicPr>
        <p:blipFill rotWithShape="1">
          <a:blip r:embed="rId3">
            <a:alphaModFix/>
          </a:blip>
          <a:srcRect b="22105" l="14129" r="21174" t="15817"/>
          <a:stretch/>
        </p:blipFill>
        <p:spPr>
          <a:xfrm>
            <a:off x="5667800" y="929500"/>
            <a:ext cx="2750350" cy="3518802"/>
          </a:xfrm>
          <a:prstGeom prst="rect">
            <a:avLst/>
          </a:prstGeom>
          <a:noFill/>
          <a:ln>
            <a:noFill/>
          </a:ln>
        </p:spPr>
      </p:pic>
      <p:sp>
        <p:nvSpPr>
          <p:cNvPr id="107" name="Google Shape;107;p16"/>
          <p:cNvSpPr txBox="1"/>
          <p:nvPr/>
        </p:nvSpPr>
        <p:spPr>
          <a:xfrm>
            <a:off x="585875" y="2148200"/>
            <a:ext cx="4866600" cy="2300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lang="en" sz="1800">
                <a:latin typeface="Lato"/>
                <a:ea typeface="Lato"/>
                <a:cs typeface="Lato"/>
                <a:sym typeface="Lato"/>
              </a:rPr>
              <a:t>The dead do not bury themselves…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Infants are often interred by close family members</a:t>
            </a:r>
            <a:endParaRPr sz="1800">
              <a:latin typeface="Lato"/>
              <a:ea typeface="Lato"/>
              <a:cs typeface="Lato"/>
              <a:sym typeface="Lato"/>
            </a:endParaRPr>
          </a:p>
          <a:p>
            <a:pPr indent="-342900" lvl="1" marL="914400" rtl="0" algn="l">
              <a:spcBef>
                <a:spcPts val="0"/>
              </a:spcBef>
              <a:spcAft>
                <a:spcPts val="0"/>
              </a:spcAft>
              <a:buSzPts val="1800"/>
              <a:buFont typeface="Lato"/>
              <a:buChar char="○"/>
            </a:pPr>
            <a:r>
              <a:rPr lang="en" sz="1800">
                <a:latin typeface="Lato"/>
                <a:ea typeface="Lato"/>
                <a:cs typeface="Lato"/>
                <a:sym typeface="Lato"/>
              </a:rPr>
              <a:t>Little to no social connectedness</a:t>
            </a:r>
            <a:endParaRPr sz="1800">
              <a:latin typeface="Lato"/>
              <a:ea typeface="Lato"/>
              <a:cs typeface="Lato"/>
              <a:sym typeface="Lato"/>
            </a:endParaRPr>
          </a:p>
          <a:p>
            <a:pPr indent="-342900" lvl="0" marL="457200" rtl="0" algn="l">
              <a:spcBef>
                <a:spcPts val="0"/>
              </a:spcBef>
              <a:spcAft>
                <a:spcPts val="0"/>
              </a:spcAft>
              <a:buSzPts val="1800"/>
              <a:buFont typeface="Lato"/>
              <a:buChar char="●"/>
            </a:pPr>
            <a:r>
              <a:rPr lang="en" sz="1800">
                <a:latin typeface="Lato"/>
                <a:ea typeface="Lato"/>
                <a:cs typeface="Lato"/>
                <a:sym typeface="Lato"/>
              </a:rPr>
              <a:t>Largely reflect individual choice but may also follow </a:t>
            </a:r>
            <a:r>
              <a:rPr lang="en" sz="1800">
                <a:latin typeface="Lato"/>
                <a:ea typeface="Lato"/>
                <a:cs typeface="Lato"/>
                <a:sym typeface="Lato"/>
              </a:rPr>
              <a:t>culturally</a:t>
            </a:r>
            <a:r>
              <a:rPr lang="en" sz="1800">
                <a:latin typeface="Lato"/>
                <a:ea typeface="Lato"/>
                <a:cs typeface="Lato"/>
                <a:sym typeface="Lato"/>
              </a:rPr>
              <a:t> established norms</a:t>
            </a:r>
            <a:endParaRPr sz="1800">
              <a:latin typeface="Lato"/>
              <a:ea typeface="Lato"/>
              <a:cs typeface="Lato"/>
              <a:sym typeface="Lato"/>
            </a:endParaRPr>
          </a:p>
        </p:txBody>
      </p:sp>
      <p:sp>
        <p:nvSpPr>
          <p:cNvPr id="108" name="Google Shape;108;p16"/>
          <p:cNvSpPr txBox="1"/>
          <p:nvPr>
            <p:ph idx="1" type="body"/>
          </p:nvPr>
        </p:nvSpPr>
        <p:spPr>
          <a:xfrm>
            <a:off x="5667825" y="4448300"/>
            <a:ext cx="2750400" cy="4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400">
                <a:solidFill>
                  <a:srgbClr val="000000"/>
                </a:solidFill>
                <a:latin typeface="Times New Roman"/>
                <a:ea typeface="Times New Roman"/>
                <a:cs typeface="Times New Roman"/>
                <a:sym typeface="Times New Roman"/>
              </a:rPr>
              <a:t>Photo I: “Baby Andrew”</a:t>
            </a:r>
            <a:endParaRPr i="1"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114" name="Google Shape;114;p17"/>
          <p:cNvSpPr txBox="1"/>
          <p:nvPr>
            <p:ph idx="1" type="body"/>
          </p:nvPr>
        </p:nvSpPr>
        <p:spPr>
          <a:xfrm>
            <a:off x="729450" y="1853850"/>
            <a:ext cx="4082400" cy="3200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000000"/>
              </a:buClr>
              <a:buSzPts val="1400"/>
              <a:buChar char="●"/>
            </a:pPr>
            <a:r>
              <a:rPr b="1" lang="en" sz="1400">
                <a:solidFill>
                  <a:srgbClr val="000000"/>
                </a:solidFill>
              </a:rPr>
              <a:t>November, 2018</a:t>
            </a:r>
            <a:r>
              <a:rPr lang="en" sz="1400">
                <a:solidFill>
                  <a:srgbClr val="000000"/>
                </a:solidFill>
              </a:rPr>
              <a:t>- ground survey of the Missoula City Cemetery</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A second ground survey was attempted in </a:t>
            </a:r>
            <a:r>
              <a:rPr b="1" lang="en" sz="1400">
                <a:solidFill>
                  <a:srgbClr val="000000"/>
                </a:solidFill>
              </a:rPr>
              <a:t>January, 2019</a:t>
            </a:r>
            <a:r>
              <a:rPr lang="en" sz="1400">
                <a:solidFill>
                  <a:srgbClr val="000000"/>
                </a:solidFill>
              </a:rPr>
              <a:t>. </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The remaining burials were collected by cross referencing the cemetery’s online interment records with online gravesite databases in order to obtain photographs. </a:t>
            </a:r>
            <a:endParaRPr sz="1400">
              <a:solidFill>
                <a:srgbClr val="000000"/>
              </a:solidFill>
            </a:endParaRPr>
          </a:p>
          <a:p>
            <a:pPr indent="-317500" lvl="0" marL="457200" rtl="0" algn="l">
              <a:spcBef>
                <a:spcPts val="0"/>
              </a:spcBef>
              <a:spcAft>
                <a:spcPts val="0"/>
              </a:spcAft>
              <a:buClr>
                <a:srgbClr val="000000"/>
              </a:buClr>
              <a:buSzPts val="1400"/>
              <a:buChar char="●"/>
            </a:pPr>
            <a:r>
              <a:rPr lang="en" sz="1400">
                <a:solidFill>
                  <a:srgbClr val="000000"/>
                </a:solidFill>
              </a:rPr>
              <a:t>Cause of death data was obtained through collaboration with a cemetery employee.</a:t>
            </a:r>
            <a:endParaRPr sz="1400"/>
          </a:p>
        </p:txBody>
      </p:sp>
      <p:pic>
        <p:nvPicPr>
          <p:cNvPr id="115" name="Google Shape;115;p17"/>
          <p:cNvPicPr preferRelativeResize="0"/>
          <p:nvPr/>
        </p:nvPicPr>
        <p:blipFill rotWithShape="1">
          <a:blip r:embed="rId3">
            <a:alphaModFix/>
          </a:blip>
          <a:srcRect b="0" l="0" r="34188" t="0"/>
          <a:stretch/>
        </p:blipFill>
        <p:spPr>
          <a:xfrm>
            <a:off x="4750950" y="1318650"/>
            <a:ext cx="4134549" cy="3274100"/>
          </a:xfrm>
          <a:prstGeom prst="rect">
            <a:avLst/>
          </a:prstGeom>
          <a:noFill/>
          <a:ln>
            <a:noFill/>
          </a:ln>
        </p:spPr>
      </p:pic>
      <p:sp>
        <p:nvSpPr>
          <p:cNvPr id="116" name="Google Shape;116;p17"/>
          <p:cNvSpPr txBox="1"/>
          <p:nvPr/>
        </p:nvSpPr>
        <p:spPr>
          <a:xfrm>
            <a:off x="4899925" y="4750150"/>
            <a:ext cx="4071000" cy="2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p:txBody>
      </p:sp>
      <p:sp>
        <p:nvSpPr>
          <p:cNvPr id="117" name="Google Shape;117;p17"/>
          <p:cNvSpPr txBox="1"/>
          <p:nvPr>
            <p:ph idx="1" type="body"/>
          </p:nvPr>
        </p:nvSpPr>
        <p:spPr>
          <a:xfrm>
            <a:off x="4750925" y="4545550"/>
            <a:ext cx="4134600" cy="4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400">
                <a:solidFill>
                  <a:srgbClr val="000000"/>
                </a:solidFill>
                <a:latin typeface="Times New Roman"/>
                <a:ea typeface="Times New Roman"/>
                <a:cs typeface="Times New Roman"/>
                <a:sym typeface="Times New Roman"/>
              </a:rPr>
              <a:t>Photo II: Find A Grave</a:t>
            </a:r>
            <a:endParaRPr i="1"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sp>
        <p:nvSpPr>
          <p:cNvPr id="122" name="Google Shape;122;p1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123" name="Google Shape;123;p18"/>
          <p:cNvSpPr txBox="1"/>
          <p:nvPr>
            <p:ph idx="1" type="body"/>
          </p:nvPr>
        </p:nvSpPr>
        <p:spPr>
          <a:xfrm>
            <a:off x="729450" y="2078875"/>
            <a:ext cx="4085100" cy="2878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sz="1800">
                <a:solidFill>
                  <a:srgbClr val="000000"/>
                </a:solidFill>
              </a:rPr>
              <a:t>Temporal range: </a:t>
            </a:r>
            <a:r>
              <a:rPr b="1" lang="en" sz="1800">
                <a:solidFill>
                  <a:srgbClr val="000000"/>
                </a:solidFill>
              </a:rPr>
              <a:t>1914-1930</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Burials of individuals aged </a:t>
            </a:r>
            <a:r>
              <a:rPr b="1" lang="en" sz="1800">
                <a:solidFill>
                  <a:srgbClr val="000000"/>
                </a:solidFill>
              </a:rPr>
              <a:t>zero to five years old</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I made no attempt to control for the variables of sex, ancestry, socioeconomic status, or cause of death.</a:t>
            </a:r>
            <a:endParaRPr sz="1800">
              <a:solidFill>
                <a:srgbClr val="000000"/>
              </a:solidFill>
            </a:endParaRPr>
          </a:p>
          <a:p>
            <a:pPr indent="0" lvl="0" marL="457200" rtl="0" algn="l">
              <a:spcBef>
                <a:spcPts val="1600"/>
              </a:spcBef>
              <a:spcAft>
                <a:spcPts val="1600"/>
              </a:spcAft>
              <a:buNone/>
            </a:pPr>
            <a:r>
              <a:t/>
            </a:r>
            <a:endParaRPr/>
          </a:p>
        </p:txBody>
      </p:sp>
      <p:pic>
        <p:nvPicPr>
          <p:cNvPr id="124" name="Google Shape;124;p18"/>
          <p:cNvPicPr preferRelativeResize="0"/>
          <p:nvPr/>
        </p:nvPicPr>
        <p:blipFill>
          <a:blip r:embed="rId3">
            <a:alphaModFix/>
          </a:blip>
          <a:stretch>
            <a:fillRect/>
          </a:stretch>
        </p:blipFill>
        <p:spPr>
          <a:xfrm>
            <a:off x="5180247" y="810525"/>
            <a:ext cx="2879498" cy="3839351"/>
          </a:xfrm>
          <a:prstGeom prst="rect">
            <a:avLst/>
          </a:prstGeom>
          <a:noFill/>
          <a:ln>
            <a:noFill/>
          </a:ln>
        </p:spPr>
      </p:pic>
      <p:sp>
        <p:nvSpPr>
          <p:cNvPr id="125" name="Google Shape;125;p18"/>
          <p:cNvSpPr txBox="1"/>
          <p:nvPr>
            <p:ph idx="1" type="body"/>
          </p:nvPr>
        </p:nvSpPr>
        <p:spPr>
          <a:xfrm>
            <a:off x="5180250" y="4683000"/>
            <a:ext cx="2879400" cy="46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400">
                <a:solidFill>
                  <a:srgbClr val="000000"/>
                </a:solidFill>
                <a:latin typeface="Times New Roman"/>
                <a:ea typeface="Times New Roman"/>
                <a:cs typeface="Times New Roman"/>
                <a:sym typeface="Times New Roman"/>
              </a:rPr>
              <a:t>Photo III: “Addie Helen” </a:t>
            </a:r>
            <a:endParaRPr i="1"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19"/>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Methods</a:t>
            </a:r>
            <a:endParaRPr/>
          </a:p>
        </p:txBody>
      </p:sp>
      <p:sp>
        <p:nvSpPr>
          <p:cNvPr id="131" name="Google Shape;131;p19"/>
          <p:cNvSpPr txBox="1"/>
          <p:nvPr>
            <p:ph idx="1" type="body"/>
          </p:nvPr>
        </p:nvSpPr>
        <p:spPr>
          <a:xfrm>
            <a:off x="727650" y="2095575"/>
            <a:ext cx="7688700" cy="28038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rgbClr val="000000"/>
              </a:buClr>
              <a:buSzPts val="2000"/>
              <a:buChar char="●"/>
            </a:pPr>
            <a:r>
              <a:rPr lang="en" sz="2000">
                <a:solidFill>
                  <a:srgbClr val="000000"/>
                </a:solidFill>
              </a:rPr>
              <a:t>The </a:t>
            </a:r>
            <a:r>
              <a:rPr lang="en" sz="2000">
                <a:solidFill>
                  <a:srgbClr val="000000"/>
                </a:solidFill>
              </a:rPr>
              <a:t>final data set includes </a:t>
            </a:r>
            <a:r>
              <a:rPr b="1" lang="en" sz="2000">
                <a:solidFill>
                  <a:srgbClr val="000000"/>
                </a:solidFill>
              </a:rPr>
              <a:t>72 burials, 24 of which are female, 32 are male, and 16 of unknown sex. </a:t>
            </a:r>
            <a:endParaRPr sz="2000">
              <a:solidFill>
                <a:srgbClr val="000000"/>
              </a:solidFill>
            </a:endParaRPr>
          </a:p>
          <a:p>
            <a:pPr indent="-355600" lvl="0" marL="457200" rtl="0" algn="l">
              <a:spcBef>
                <a:spcPts val="0"/>
              </a:spcBef>
              <a:spcAft>
                <a:spcPts val="0"/>
              </a:spcAft>
              <a:buClr>
                <a:srgbClr val="000000"/>
              </a:buClr>
              <a:buSzPts val="2000"/>
              <a:buChar char="●"/>
            </a:pPr>
            <a:r>
              <a:rPr lang="en" sz="2000">
                <a:solidFill>
                  <a:srgbClr val="000000"/>
                </a:solidFill>
              </a:rPr>
              <a:t>Each burial was analyzed for </a:t>
            </a:r>
            <a:r>
              <a:rPr b="1" lang="en" sz="2000">
                <a:solidFill>
                  <a:srgbClr val="000000"/>
                </a:solidFill>
              </a:rPr>
              <a:t>three variables: symbolism, size and dimension of headstone, and location in cemetery. </a:t>
            </a:r>
            <a:endParaRPr b="1" sz="2000">
              <a:solidFill>
                <a:srgbClr val="000000"/>
              </a:solidFill>
            </a:endParaRPr>
          </a:p>
          <a:p>
            <a:pPr indent="0" lvl="0" marL="0" rtl="0" algn="l">
              <a:spcBef>
                <a:spcPts val="1600"/>
              </a:spcBef>
              <a:spcAft>
                <a:spcPts val="1600"/>
              </a:spcAft>
              <a:buNone/>
            </a:pPr>
            <a:r>
              <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0"/>
          <p:cNvSpPr txBox="1"/>
          <p:nvPr>
            <p:ph idx="1" type="body"/>
          </p:nvPr>
        </p:nvSpPr>
        <p:spPr>
          <a:xfrm>
            <a:off x="207075" y="2948525"/>
            <a:ext cx="4970100" cy="46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1400">
                <a:solidFill>
                  <a:srgbClr val="000000"/>
                </a:solidFill>
                <a:latin typeface="Times New Roman"/>
                <a:ea typeface="Times New Roman"/>
                <a:cs typeface="Times New Roman"/>
                <a:sym typeface="Times New Roman"/>
              </a:rPr>
              <a:t>Photo IV: Unnamed burial, “Baby Abel”</a:t>
            </a:r>
            <a:endParaRPr i="1" sz="1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pic>
        <p:nvPicPr>
          <p:cNvPr id="137" name="Google Shape;137;p20"/>
          <p:cNvPicPr preferRelativeResize="0"/>
          <p:nvPr/>
        </p:nvPicPr>
        <p:blipFill>
          <a:blip r:embed="rId3">
            <a:alphaModFix/>
          </a:blip>
          <a:stretch>
            <a:fillRect/>
          </a:stretch>
        </p:blipFill>
        <p:spPr>
          <a:xfrm>
            <a:off x="207075" y="192550"/>
            <a:ext cx="5045000" cy="2679775"/>
          </a:xfrm>
          <a:prstGeom prst="rect">
            <a:avLst/>
          </a:prstGeom>
          <a:noFill/>
          <a:ln>
            <a:noFill/>
          </a:ln>
        </p:spPr>
      </p:pic>
      <p:pic>
        <p:nvPicPr>
          <p:cNvPr id="138" name="Google Shape;138;p20"/>
          <p:cNvPicPr preferRelativeResize="0"/>
          <p:nvPr/>
        </p:nvPicPr>
        <p:blipFill>
          <a:blip r:embed="rId4">
            <a:alphaModFix/>
          </a:blip>
          <a:stretch>
            <a:fillRect/>
          </a:stretch>
        </p:blipFill>
        <p:spPr>
          <a:xfrm>
            <a:off x="5404475" y="152400"/>
            <a:ext cx="3587129" cy="4782839"/>
          </a:xfrm>
          <a:prstGeom prst="rect">
            <a:avLst/>
          </a:prstGeom>
          <a:noFill/>
          <a:ln>
            <a:noFill/>
          </a:ln>
        </p:spPr>
      </p:pic>
      <p:sp>
        <p:nvSpPr>
          <p:cNvPr id="139" name="Google Shape;139;p20"/>
          <p:cNvSpPr txBox="1"/>
          <p:nvPr>
            <p:ph idx="1" type="body"/>
          </p:nvPr>
        </p:nvSpPr>
        <p:spPr>
          <a:xfrm>
            <a:off x="4021500" y="4392875"/>
            <a:ext cx="4970100" cy="460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i="1" lang="en" sz="1400">
                <a:solidFill>
                  <a:srgbClr val="000000"/>
                </a:solidFill>
                <a:latin typeface="Times New Roman"/>
                <a:ea typeface="Times New Roman"/>
                <a:cs typeface="Times New Roman"/>
                <a:sym typeface="Times New Roman"/>
              </a:rPr>
              <a:t>Photo V: Unnamed burial, “Baby Land”</a:t>
            </a:r>
            <a:endParaRPr i="1" sz="1400">
              <a:solidFill>
                <a:srgbClr val="000000"/>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idx="1" type="body"/>
          </p:nvPr>
        </p:nvSpPr>
        <p:spPr>
          <a:xfrm>
            <a:off x="137000" y="4342725"/>
            <a:ext cx="3851400" cy="536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i="1" lang="en" sz="1600">
                <a:solidFill>
                  <a:srgbClr val="000000"/>
                </a:solidFill>
                <a:latin typeface="Times New Roman"/>
                <a:ea typeface="Times New Roman"/>
                <a:cs typeface="Times New Roman"/>
                <a:sym typeface="Times New Roman"/>
              </a:rPr>
              <a:t>Photo VI: Example of Symbolism,Clara Matson 	</a:t>
            </a:r>
            <a:endParaRPr/>
          </a:p>
        </p:txBody>
      </p:sp>
      <p:pic>
        <p:nvPicPr>
          <p:cNvPr id="145" name="Google Shape;145;p21"/>
          <p:cNvPicPr preferRelativeResize="0"/>
          <p:nvPr/>
        </p:nvPicPr>
        <p:blipFill>
          <a:blip r:embed="rId3">
            <a:alphaModFix/>
          </a:blip>
          <a:stretch>
            <a:fillRect/>
          </a:stretch>
        </p:blipFill>
        <p:spPr>
          <a:xfrm>
            <a:off x="137000" y="152400"/>
            <a:ext cx="3851242" cy="4067752"/>
          </a:xfrm>
          <a:prstGeom prst="rect">
            <a:avLst/>
          </a:prstGeom>
          <a:noFill/>
          <a:ln>
            <a:noFill/>
          </a:ln>
        </p:spPr>
      </p:pic>
      <p:pic>
        <p:nvPicPr>
          <p:cNvPr id="146" name="Google Shape;146;p21"/>
          <p:cNvPicPr preferRelativeResize="0"/>
          <p:nvPr/>
        </p:nvPicPr>
        <p:blipFill>
          <a:blip r:embed="rId4">
            <a:alphaModFix/>
          </a:blip>
          <a:stretch>
            <a:fillRect/>
          </a:stretch>
        </p:blipFill>
        <p:spPr>
          <a:xfrm>
            <a:off x="4263828" y="1038688"/>
            <a:ext cx="4462300" cy="3066125"/>
          </a:xfrm>
          <a:prstGeom prst="rect">
            <a:avLst/>
          </a:prstGeom>
          <a:noFill/>
          <a:ln>
            <a:noFill/>
          </a:ln>
        </p:spPr>
      </p:pic>
      <p:sp>
        <p:nvSpPr>
          <p:cNvPr id="147" name="Google Shape;147;p21"/>
          <p:cNvSpPr txBox="1"/>
          <p:nvPr/>
        </p:nvSpPr>
        <p:spPr>
          <a:xfrm>
            <a:off x="4247425" y="4342725"/>
            <a:ext cx="4478700" cy="44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latin typeface="Times New Roman"/>
                <a:ea typeface="Times New Roman"/>
                <a:cs typeface="Times New Roman"/>
                <a:sym typeface="Times New Roman"/>
              </a:rPr>
              <a:t>Photo VII: Example of Symbolism, Jackie Torell</a:t>
            </a:r>
            <a:endParaRPr i="1" sz="1600">
              <a:latin typeface="Times New Roman"/>
              <a:ea typeface="Times New Roman"/>
              <a:cs typeface="Times New Roman"/>
              <a:sym typeface="Times New Roman"/>
            </a:endParaRPr>
          </a:p>
          <a:p>
            <a:pPr indent="0" lvl="0" marL="0" rtl="0" algn="l">
              <a:spcBef>
                <a:spcPts val="0"/>
              </a:spcBef>
              <a:spcAft>
                <a:spcPts val="0"/>
              </a:spcAft>
              <a:buNone/>
            </a:pPr>
            <a:r>
              <a:t/>
            </a:r>
            <a:endParaRPr sz="1300">
              <a:solidFill>
                <a:schemeClr val="accent1"/>
              </a:solidFill>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