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8" r:id="rId3"/>
    <p:sldId id="276" r:id="rId4"/>
    <p:sldId id="257" r:id="rId5"/>
    <p:sldId id="261" r:id="rId6"/>
    <p:sldId id="268" r:id="rId7"/>
    <p:sldId id="263" r:id="rId8"/>
    <p:sldId id="260" r:id="rId9"/>
    <p:sldId id="264" r:id="rId10"/>
    <p:sldId id="265" r:id="rId11"/>
    <p:sldId id="266" r:id="rId12"/>
    <p:sldId id="258" r:id="rId13"/>
    <p:sldId id="267" r:id="rId14"/>
    <p:sldId id="269" r:id="rId15"/>
    <p:sldId id="270" r:id="rId16"/>
    <p:sldId id="259" r:id="rId17"/>
    <p:sldId id="271" r:id="rId18"/>
    <p:sldId id="274" r:id="rId19"/>
    <p:sldId id="275" r:id="rId20"/>
    <p:sldId id="277" r:id="rId21"/>
    <p:sldId id="279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lumhardt, Rachel" initials="BR" lastIdx="1" clrIdx="0">
    <p:extLst/>
  </p:cmAuthor>
  <p:cmAuthor id="2" name="Blumhardt, Rachel" initials="BR [2]" lastIdx="1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692"/>
  </p:normalViewPr>
  <p:slideViewPr>
    <p:cSldViewPr snapToGrid="0" snapToObjects="1">
      <p:cViewPr varScale="1">
        <p:scale>
          <a:sx n="95" d="100"/>
          <a:sy n="95" d="100"/>
        </p:scale>
        <p:origin x="68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commentAuthors" Target="commentAuthors.xml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1808" y="3428998"/>
            <a:ext cx="5518066" cy="2268559"/>
          </a:xfrm>
        </p:spPr>
        <p:txBody>
          <a:bodyPr anchor="t">
            <a:normAutofit/>
          </a:bodyPr>
          <a:lstStyle>
            <a:lvl1pPr algn="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72274" y="2268786"/>
            <a:ext cx="5357600" cy="1160213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3A824-1A51-4B26-AD58-A6D8E14F6C04}" type="datetimeFigureOut">
              <a:rPr lang="en-US" dirty="0"/>
              <a:t>4/17/19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Ins="45720"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2194236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4091" cy="107722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7E33E-8B18-4087-B112-809917729534}" type="datetimeFigureOut">
              <a:rPr lang="en-US" dirty="0"/>
              <a:t>4/17/19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 rot="5400000">
            <a:off x="10337141" y="416061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39380" y="805818"/>
            <a:ext cx="1326519" cy="524412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08751" y="970410"/>
            <a:ext cx="6466903" cy="507953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E419-2371-464F-8239-3959401C3561}" type="datetimeFigureOut">
              <a:rPr lang="en-US" dirty="0"/>
              <a:t>4/17/19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162C4-EDD9-4389-A98B-B87ECEA2A816}" type="datetimeFigureOut">
              <a:rPr lang="en-US" dirty="0"/>
              <a:t>4/17/19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extBox 10"/>
          <p:cNvSpPr txBox="1"/>
          <p:nvPr/>
        </p:nvSpPr>
        <p:spPr>
          <a:xfrm>
            <a:off x="2191843" y="296258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3147254"/>
            <a:ext cx="7956560" cy="1424746"/>
          </a:xfrm>
        </p:spPr>
        <p:txBody>
          <a:bodyPr anchor="t">
            <a:normAutofit/>
          </a:bodyPr>
          <a:lstStyle>
            <a:lvl1pPr algn="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968" y="2268786"/>
            <a:ext cx="7791931" cy="878468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059C3-6A89-4494-99FF-5A4D6FFD50EB}" type="datetimeFigureOut">
              <a:rPr lang="en-US" dirty="0"/>
              <a:t>4/17/19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7"/>
            <a:ext cx="7950984" cy="108170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05374" y="2052116"/>
            <a:ext cx="3891960" cy="399782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66636" y="2052114"/>
            <a:ext cx="3894222" cy="399782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4B2F-12DE-47F5-8894-472B206D2E1E}" type="datetimeFigureOut">
              <a:rPr lang="en-US" dirty="0"/>
              <a:t>4/17/19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96172" y="641223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extBox 11"/>
          <p:cNvSpPr txBox="1"/>
          <p:nvPr/>
        </p:nvSpPr>
        <p:spPr>
          <a:xfrm>
            <a:off x="2193650" y="636424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8"/>
            <a:ext cx="7956560" cy="107834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9285" y="2052115"/>
            <a:ext cx="3896467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09285" y="2851331"/>
            <a:ext cx="3893623" cy="307143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66634" y="2052115"/>
            <a:ext cx="3899798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66635" y="2851331"/>
            <a:ext cx="3899798" cy="307143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0E46F-7819-4ACF-B48B-48222C2ACC88}" type="datetimeFigureOut">
              <a:rPr lang="en-US" dirty="0"/>
              <a:t>4/17/19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F3416-4057-4DAA-829D-4CA07428D088}" type="datetimeFigureOut">
              <a:rPr lang="en-US" dirty="0"/>
              <a:t>4/17/19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196172" y="64122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9284-D300-4297-87F7-E791DCC15DB1}" type="datetimeFigureOut">
              <a:rPr lang="en-US" dirty="0"/>
              <a:t>4/17/19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/>
          <p:cNvSpPr txBox="1"/>
          <p:nvPr/>
        </p:nvSpPr>
        <p:spPr>
          <a:xfrm>
            <a:off x="1554154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0323" y="1282451"/>
            <a:ext cx="2664361" cy="1903241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154" y="805818"/>
            <a:ext cx="5446278" cy="5244126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6154"/>
            <a:ext cx="2664361" cy="2386397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525BB-DA17-4BA0-B3C8-3AC3ABC827E6}" type="datetimeFigureOut">
              <a:rPr lang="en-US" dirty="0"/>
              <a:t>4/17/19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3229"/>
            <a:ext cx="4629734" cy="6858000"/>
          </a:xfr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54686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241" y="1282452"/>
            <a:ext cx="3970986" cy="1900473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2928"/>
            <a:ext cx="3971874" cy="2386394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4C9A-3960-41CF-A4E9-2A8FB932454B}" type="datetimeFigureOut">
              <a:rPr lang="en-US" dirty="0"/>
              <a:t>4/17/19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2.png"/><Relationship Id="rId1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599" y="2052116"/>
            <a:ext cx="7796540" cy="3997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-810065" y="5270604"/>
            <a:ext cx="2662729" cy="182880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3CBC1C18-307B-4F68-A007-B5B542270E8D}" type="datetimeFigureOut">
              <a:rPr lang="en-US" dirty="0"/>
              <a:t>4/17/19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2237130" y="3661144"/>
            <a:ext cx="5885352" cy="179176"/>
          </a:xfrm>
          <a:prstGeom prst="rect">
            <a:avLst/>
          </a:prstGeom>
        </p:spPr>
        <p:txBody>
          <a:bodyPr vert="horz" lIns="91440" tIns="45720" rIns="91440" bIns="18288" rtlCol="0" anchor="b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8407" y="164592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4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344488" indent="-344488" algn="l" defTabSz="914400" rtl="0" eaLnBrk="1" latinLnBrk="0" hangingPunct="1">
        <a:lnSpc>
          <a:spcPct val="120000"/>
        </a:lnSpc>
        <a:spcBef>
          <a:spcPts val="10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953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588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7097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1732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642616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3108960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575304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404164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7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1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tiff"/><Relationship Id="rId3" Type="http://schemas.openxmlformats.org/officeDocument/2006/relationships/image" Target="../media/image25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4" Type="http://schemas.openxmlformats.org/officeDocument/2006/relationships/image" Target="../media/image7.png"/><Relationship Id="rId5" Type="http://schemas.openxmlformats.org/officeDocument/2006/relationships/image" Target="../media/image8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82037" y="4925290"/>
            <a:ext cx="5518066" cy="1046019"/>
          </a:xfrm>
        </p:spPr>
        <p:txBody>
          <a:bodyPr>
            <a:noAutofit/>
          </a:bodyPr>
          <a:lstStyle/>
          <a:p>
            <a:r>
              <a:rPr lang="en-US" sz="2500" dirty="0" smtClean="0"/>
              <a:t>Rachel Blumhardt</a:t>
            </a:r>
            <a:br>
              <a:rPr lang="en-US" sz="2500" dirty="0" smtClean="0"/>
            </a:br>
            <a:r>
              <a:rPr lang="en-US" sz="2500" dirty="0" smtClean="0"/>
              <a:t>UMCUR 2019</a:t>
            </a:r>
            <a:br>
              <a:rPr lang="en-US" sz="2500" dirty="0" smtClean="0"/>
            </a:br>
            <a:endParaRPr lang="en-US" sz="25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97247" y="3765077"/>
            <a:ext cx="6702856" cy="1160213"/>
          </a:xfrm>
        </p:spPr>
        <p:txBody>
          <a:bodyPr>
            <a:noAutofit/>
          </a:bodyPr>
          <a:lstStyle/>
          <a:p>
            <a:r>
              <a:rPr lang="en-US" sz="3000" dirty="0" smtClean="0"/>
              <a:t>Looking Past, Looking Forward: America’s National Parks, Archaeology and Climate Change </a:t>
            </a:r>
            <a:endParaRPr lang="en-US" sz="3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82721" y="1538099"/>
            <a:ext cx="7031309" cy="395511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420820" y="6581001"/>
            <a:ext cx="31373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Yellowstone National Park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861007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01255" y="804041"/>
            <a:ext cx="4871545" cy="5493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 smtClean="0"/>
              <a:t>Climate Change in AS</a:t>
            </a:r>
          </a:p>
          <a:p>
            <a:pPr marL="285750" indent="-285750">
              <a:buFont typeface="Arial" charset="0"/>
              <a:buChar char="•"/>
            </a:pPr>
            <a:endParaRPr lang="en-US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2000" dirty="0"/>
              <a:t>Ocean levels are rising (avg. of .1 inches per year in American Samoa)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sz="2000" dirty="0"/>
              <a:t>Due largely to thermal expansion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sz="2000" dirty="0" smtClean="0"/>
              <a:t>Predicted </a:t>
            </a:r>
            <a:r>
              <a:rPr lang="en-US" sz="2000" dirty="0"/>
              <a:t>3 foot sea level rise over the next 100 years in American Samoa</a:t>
            </a:r>
          </a:p>
          <a:p>
            <a:pPr marL="285750" indent="-285750">
              <a:buFont typeface="Arial" charset="0"/>
              <a:buChar char="•"/>
            </a:pPr>
            <a:endParaRPr lang="en-US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Ocean Acidification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sz="2000" dirty="0" smtClean="0"/>
              <a:t>Due to an increase of </a:t>
            </a:r>
            <a:r>
              <a:rPr lang="en-US" sz="2000" dirty="0"/>
              <a:t>c</a:t>
            </a:r>
            <a:r>
              <a:rPr lang="en-US" sz="2000" dirty="0" smtClean="0"/>
              <a:t>arbon dioxide in the atmosphere being absorbed by oceans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sz="2000" dirty="0" smtClean="0"/>
              <a:t>Harms calcium-based shells of ocean organisms</a:t>
            </a:r>
          </a:p>
          <a:p>
            <a:pPr marL="1200150" lvl="2" indent="-285750">
              <a:buFont typeface="Arial" charset="0"/>
              <a:buChar char="•"/>
            </a:pPr>
            <a:endParaRPr lang="en-US" sz="20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9392" r="6651" b="86"/>
          <a:stretch/>
        </p:blipFill>
        <p:spPr>
          <a:xfrm>
            <a:off x="1204486" y="2220390"/>
            <a:ext cx="4893153" cy="32766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00870" y="5497055"/>
            <a:ext cx="39886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Eli Keene. </a:t>
            </a:r>
            <a:r>
              <a:rPr lang="en-US" sz="1000" i="1" dirty="0" smtClean="0"/>
              <a:t>A </a:t>
            </a:r>
            <a:r>
              <a:rPr lang="en-US" sz="1000" i="1" dirty="0"/>
              <a:t>seawall in American </a:t>
            </a:r>
            <a:r>
              <a:rPr lang="en-US" sz="1000" i="1" dirty="0" smtClean="0"/>
              <a:t>Samoa</a:t>
            </a:r>
            <a:endParaRPr lang="en-US" sz="1000" i="1" dirty="0"/>
          </a:p>
        </p:txBody>
      </p:sp>
    </p:spTree>
    <p:extLst>
      <p:ext uri="{BB962C8B-B14F-4D97-AF65-F5344CB8AC3E}">
        <p14:creationId xmlns:p14="http://schemas.microsoft.com/office/powerpoint/2010/main" val="982438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01255" y="804041"/>
            <a:ext cx="4871545" cy="56169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 smtClean="0"/>
              <a:t>What Could We Lose?</a:t>
            </a:r>
          </a:p>
          <a:p>
            <a:pPr marL="285750" indent="-285750">
              <a:buFont typeface="Arial" charset="0"/>
              <a:buChar char="•"/>
            </a:pPr>
            <a:endParaRPr lang="en-US" dirty="0" smtClean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Beach erosion from rising ocean levels could threaten archaeological sites</a:t>
            </a:r>
          </a:p>
          <a:p>
            <a:pPr marL="1200150" lvl="2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Threats to Coral Reefs: Warmer Waters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dirty="0" smtClean="0"/>
              <a:t>Water needs to be warm but not too warm</a:t>
            </a:r>
            <a:r>
              <a:rPr lang="en-US" smtClean="0"/>
              <a:t>; 1.8º F above norm </a:t>
            </a:r>
            <a:r>
              <a:rPr lang="en-US" dirty="0" smtClean="0"/>
              <a:t>for a few weeks stresses the coral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dirty="0" smtClean="0"/>
              <a:t>Pacific Ocean temperatures increased by about .7</a:t>
            </a:r>
            <a:r>
              <a:rPr lang="en-US" dirty="0"/>
              <a:t>º </a:t>
            </a:r>
            <a:r>
              <a:rPr lang="en-US" dirty="0" smtClean="0"/>
              <a:t>F over the past 50 years</a:t>
            </a:r>
          </a:p>
          <a:p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American Samoan Coral: Resilient?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dirty="0"/>
              <a:t>Undergo daily temp. fluctuations of up to 11º  F every day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dirty="0"/>
              <a:t>Could allow them to be more tolerant OR die more quickly because of increased </a:t>
            </a:r>
            <a:r>
              <a:rPr lang="en-US" dirty="0" smtClean="0"/>
              <a:t>exposure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8557" y="1812828"/>
            <a:ext cx="4799130" cy="35993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83742" y="5412175"/>
            <a:ext cx="35472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NPS Photo. </a:t>
            </a:r>
            <a:r>
              <a:rPr lang="en-US" sz="1000" i="1" dirty="0" smtClean="0"/>
              <a:t>Coral Reef, </a:t>
            </a:r>
            <a:r>
              <a:rPr lang="en-US" sz="1000" i="1" dirty="0" err="1" smtClean="0"/>
              <a:t>Ofu</a:t>
            </a:r>
            <a:r>
              <a:rPr lang="en-US" sz="1000" i="1" dirty="0" smtClean="0"/>
              <a:t> Lagoon, American Samoa</a:t>
            </a:r>
            <a:endParaRPr lang="en-US" sz="1000" i="1" dirty="0"/>
          </a:p>
        </p:txBody>
      </p:sp>
    </p:spTree>
    <p:extLst>
      <p:ext uri="{BB962C8B-B14F-4D97-AF65-F5344CB8AC3E}">
        <p14:creationId xmlns:p14="http://schemas.microsoft.com/office/powerpoint/2010/main" val="1109846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Glacier Bay National Park and Preserve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608083" y="1648802"/>
            <a:ext cx="280626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100" dirty="0" smtClean="0"/>
              <a:t>Founded in 1925</a:t>
            </a:r>
          </a:p>
          <a:p>
            <a:pPr marL="285750" indent="-285750">
              <a:buFont typeface="Arial" charset="0"/>
              <a:buChar char="•"/>
            </a:pPr>
            <a:endParaRPr lang="en-US" sz="2100" dirty="0"/>
          </a:p>
          <a:p>
            <a:pPr marL="285750" indent="-285750">
              <a:buFont typeface="Arial" charset="0"/>
              <a:buChar char="•"/>
            </a:pPr>
            <a:r>
              <a:rPr lang="en-US" sz="2100" dirty="0" smtClean="0"/>
              <a:t>Protects the 7 tidewater glaciers there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100" dirty="0" smtClean="0"/>
              <a:t>Glacier: forms when more snow accumulates than melts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100" dirty="0" smtClean="0"/>
              <a:t>Tidewater Glacier: their meltwater flows into the ocean</a:t>
            </a:r>
          </a:p>
          <a:p>
            <a:pPr marL="742950" lvl="1" indent="-285750">
              <a:buFont typeface="Arial" charset="0"/>
              <a:buChar char="•"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4345" y="1885285"/>
            <a:ext cx="6757596" cy="410653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414345" y="5991824"/>
            <a:ext cx="316304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NPS Photo, </a:t>
            </a:r>
            <a:r>
              <a:rPr lang="en-US" sz="1000" dirty="0" err="1"/>
              <a:t>nps.gov</a:t>
            </a:r>
            <a:r>
              <a:rPr lang="en-US" sz="1000" dirty="0"/>
              <a:t>. </a:t>
            </a:r>
            <a:r>
              <a:rPr lang="en-US" sz="1000" i="1" dirty="0"/>
              <a:t>Aerial View of </a:t>
            </a:r>
            <a:r>
              <a:rPr lang="en-US" sz="1000" i="1" dirty="0" err="1"/>
              <a:t>Margerie</a:t>
            </a:r>
            <a:r>
              <a:rPr lang="en-US" sz="1000" i="1" dirty="0"/>
              <a:t> Glacier</a:t>
            </a:r>
          </a:p>
        </p:txBody>
      </p:sp>
    </p:spTree>
    <p:extLst>
      <p:ext uri="{BB962C8B-B14F-4D97-AF65-F5344CB8AC3E}">
        <p14:creationId xmlns:p14="http://schemas.microsoft.com/office/powerpoint/2010/main" val="1735142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81959" y="614855"/>
            <a:ext cx="4855779" cy="5647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 smtClean="0"/>
              <a:t>The </a:t>
            </a:r>
            <a:r>
              <a:rPr lang="en-US" sz="3500" dirty="0" err="1" smtClean="0"/>
              <a:t>Huna</a:t>
            </a:r>
            <a:r>
              <a:rPr lang="en-US" sz="3500" dirty="0" smtClean="0"/>
              <a:t> </a:t>
            </a:r>
            <a:r>
              <a:rPr lang="en-US" sz="3500" dirty="0" err="1" smtClean="0"/>
              <a:t>Tlinget</a:t>
            </a:r>
            <a:endParaRPr lang="en-US" sz="3500" dirty="0" smtClean="0"/>
          </a:p>
          <a:p>
            <a:pPr marL="285750" indent="-285750">
              <a:buFont typeface="Arial" charset="0"/>
              <a:buChar char="•"/>
            </a:pPr>
            <a:endParaRPr lang="en-US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2200" dirty="0" smtClean="0"/>
              <a:t>Native lands of the </a:t>
            </a:r>
            <a:r>
              <a:rPr lang="en-US" sz="2200" dirty="0" err="1" smtClean="0"/>
              <a:t>Huna</a:t>
            </a:r>
            <a:r>
              <a:rPr lang="en-US" sz="2200" dirty="0" smtClean="0"/>
              <a:t> </a:t>
            </a:r>
            <a:r>
              <a:rPr lang="en-US" sz="2200" dirty="0" err="1" smtClean="0"/>
              <a:t>Tlinget</a:t>
            </a:r>
            <a:r>
              <a:rPr lang="en-US" sz="2200" dirty="0" smtClean="0"/>
              <a:t> People</a:t>
            </a:r>
          </a:p>
          <a:p>
            <a:pPr lvl="2"/>
            <a:endParaRPr lang="en-US" sz="2200" dirty="0"/>
          </a:p>
          <a:p>
            <a:pPr marL="285750" indent="-285750">
              <a:buFont typeface="Arial" charset="0"/>
              <a:buChar char="•"/>
            </a:pPr>
            <a:r>
              <a:rPr lang="en-US" sz="2200" dirty="0" smtClean="0"/>
              <a:t>Little Ice Age Glacier advance circa AD 1700 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sz="2200" dirty="0" smtClean="0"/>
              <a:t>Forced the people out of the area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sz="2200" dirty="0" smtClean="0"/>
              <a:t>Destroyed many older sites</a:t>
            </a:r>
          </a:p>
          <a:p>
            <a:pPr lvl="2"/>
            <a:endParaRPr lang="en-US" sz="2200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2200" dirty="0"/>
              <a:t>Work in Glacier Bay NPP focuses on the past few centuries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sz="2200" dirty="0"/>
              <a:t>How Europeans </a:t>
            </a:r>
            <a:r>
              <a:rPr lang="en-US" sz="2200" dirty="0" smtClean="0"/>
              <a:t>settlers/ glaciers affected </a:t>
            </a:r>
            <a:r>
              <a:rPr lang="en-US" sz="2200" dirty="0"/>
              <a:t>settlement and </a:t>
            </a:r>
            <a:r>
              <a:rPr lang="en-US" sz="2200" dirty="0" smtClean="0"/>
              <a:t>subsistence</a:t>
            </a:r>
            <a:endParaRPr lang="en-US" sz="2200" dirty="0"/>
          </a:p>
        </p:txBody>
      </p:sp>
      <p:sp>
        <p:nvSpPr>
          <p:cNvPr id="3" name="TextBox 2"/>
          <p:cNvSpPr txBox="1"/>
          <p:nvPr/>
        </p:nvSpPr>
        <p:spPr>
          <a:xfrm>
            <a:off x="6337738" y="5521663"/>
            <a:ext cx="4776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Steve Schaller/National Park Service via </a:t>
            </a:r>
            <a:r>
              <a:rPr lang="en-US" sz="1000" dirty="0" smtClean="0"/>
              <a:t>AP. </a:t>
            </a:r>
            <a:r>
              <a:rPr lang="en-US" sz="1000" i="1" dirty="0" err="1" smtClean="0"/>
              <a:t>Huna</a:t>
            </a:r>
            <a:r>
              <a:rPr lang="en-US" sz="1000" i="1" dirty="0" smtClean="0"/>
              <a:t> </a:t>
            </a:r>
            <a:r>
              <a:rPr lang="en-US" sz="1000" i="1" dirty="0" err="1" smtClean="0"/>
              <a:t>Tlinget</a:t>
            </a:r>
            <a:r>
              <a:rPr lang="en-US" sz="1000" i="1" dirty="0" smtClean="0"/>
              <a:t> Tribal House recently dedicated in Glacier Bay National Park and Preserve, AK</a:t>
            </a:r>
            <a:endParaRPr lang="en-US" sz="1000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9200" r="19361"/>
          <a:stretch/>
        </p:blipFill>
        <p:spPr>
          <a:xfrm>
            <a:off x="5809593" y="1464908"/>
            <a:ext cx="5486400" cy="4116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648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81959" y="614855"/>
            <a:ext cx="5833241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smtClean="0"/>
              <a:t>Climate Change in the Arctic</a:t>
            </a:r>
            <a:endParaRPr lang="en-US" sz="3500" dirty="0" smtClean="0"/>
          </a:p>
          <a:p>
            <a:pPr lvl="2"/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sz="3000" dirty="0" smtClean="0"/>
              <a:t>Climate is warming faster in the Arctic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3000" dirty="0" smtClean="0"/>
              <a:t>Positive feedback loops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sz="3000" dirty="0" smtClean="0"/>
              <a:t>Thinner atmosphere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sz="3000" dirty="0" smtClean="0"/>
              <a:t>Albedo changes</a:t>
            </a:r>
          </a:p>
          <a:p>
            <a:pPr marL="1657350" lvl="3" indent="-285750">
              <a:buFont typeface="Arial" charset="0"/>
              <a:buChar char="•"/>
            </a:pPr>
            <a:r>
              <a:rPr lang="en-US" sz="3000" dirty="0" smtClean="0"/>
              <a:t>Ice vs. water</a:t>
            </a:r>
          </a:p>
          <a:p>
            <a:pPr lvl="2"/>
            <a:endParaRPr lang="en-US" sz="2500" dirty="0"/>
          </a:p>
        </p:txBody>
      </p:sp>
      <p:sp>
        <p:nvSpPr>
          <p:cNvPr id="5" name="TextBox 4"/>
          <p:cNvSpPr txBox="1"/>
          <p:nvPr/>
        </p:nvSpPr>
        <p:spPr>
          <a:xfrm>
            <a:off x="6958115" y="3760100"/>
            <a:ext cx="37048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https://</a:t>
            </a:r>
            <a:r>
              <a:rPr lang="en-US" sz="1000" dirty="0" smtClean="0"/>
              <a:t>climate.ncsu.edu/edu/Albedo. </a:t>
            </a:r>
            <a:r>
              <a:rPr lang="en-US" sz="1000" i="1" dirty="0" smtClean="0"/>
              <a:t>Graphic showing albedo differences depending on the color of the surface</a:t>
            </a:r>
            <a:endParaRPr lang="en-US" sz="1000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6393" y="4160210"/>
            <a:ext cx="5676996" cy="258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981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81959" y="614855"/>
            <a:ext cx="4855779" cy="361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 smtClean="0"/>
              <a:t>What Could We Lose? </a:t>
            </a:r>
          </a:p>
          <a:p>
            <a:pPr lvl="2"/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sz="2200" dirty="0" smtClean="0"/>
              <a:t>Glaciers: over 50 glaciers, cover 48% of the land in park 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sz="2200" dirty="0" smtClean="0"/>
              <a:t>Overall glacial cover down 11% (1952-2010)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sz="2200" dirty="0" smtClean="0"/>
              <a:t>Almost all of the </a:t>
            </a:r>
          </a:p>
          <a:p>
            <a:pPr lvl="2"/>
            <a:r>
              <a:rPr lang="en-US" sz="2200" dirty="0" smtClean="0"/>
              <a:t>    glaciers have</a:t>
            </a:r>
          </a:p>
          <a:p>
            <a:pPr lvl="2"/>
            <a:r>
              <a:rPr lang="en-US" sz="2200" dirty="0" smtClean="0"/>
              <a:t>    thinned/retreated</a:t>
            </a:r>
          </a:p>
          <a:p>
            <a:pPr lvl="2"/>
            <a:endParaRPr lang="en-US" sz="22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695" y="2597979"/>
            <a:ext cx="5926469" cy="369922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207695" y="6297206"/>
            <a:ext cx="688937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cap="all" dirty="0" err="1" smtClean="0"/>
              <a:t>Carr</a:t>
            </a:r>
            <a:r>
              <a:rPr lang="en-US" sz="1000" cap="all" dirty="0" smtClean="0"/>
              <a:t> CLIFTON/MINDEN </a:t>
            </a:r>
            <a:r>
              <a:rPr lang="en-US" sz="1000" cap="all" dirty="0"/>
              <a:t>PICTURES. </a:t>
            </a:r>
            <a:r>
              <a:rPr lang="en-US" sz="1000" i="1" cap="all" dirty="0"/>
              <a:t>Alsek lake, Glacier bay national park and preserve</a:t>
            </a:r>
            <a:endParaRPr lang="en-US" sz="1000" i="1" dirty="0"/>
          </a:p>
        </p:txBody>
      </p:sp>
    </p:spTree>
    <p:extLst>
      <p:ext uri="{BB962C8B-B14F-4D97-AF65-F5344CB8AC3E}">
        <p14:creationId xmlns:p14="http://schemas.microsoft.com/office/powerpoint/2010/main" val="2054542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000" dirty="0" smtClean="0"/>
              <a:t>Mesa Verde National Park</a:t>
            </a:r>
            <a:endParaRPr lang="en-US" sz="5000" dirty="0"/>
          </a:p>
        </p:txBody>
      </p:sp>
      <p:sp>
        <p:nvSpPr>
          <p:cNvPr id="3" name="TextBox 2"/>
          <p:cNvSpPr txBox="1"/>
          <p:nvPr/>
        </p:nvSpPr>
        <p:spPr>
          <a:xfrm>
            <a:off x="7288306" y="1667435"/>
            <a:ext cx="3277593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200" dirty="0" smtClean="0"/>
              <a:t>Located in SW Colorado</a:t>
            </a:r>
          </a:p>
          <a:p>
            <a:pPr marL="285750" indent="-285750">
              <a:buFont typeface="Arial" charset="0"/>
              <a:buChar char="•"/>
            </a:pPr>
            <a:endParaRPr lang="en-US" sz="2200" dirty="0"/>
          </a:p>
          <a:p>
            <a:pPr marL="285750" indent="-285750">
              <a:buFont typeface="Arial" charset="0"/>
              <a:buChar char="•"/>
            </a:pPr>
            <a:r>
              <a:rPr lang="en-US" sz="2200" dirty="0" smtClean="0"/>
              <a:t>Over 5000 known archaeological sites </a:t>
            </a:r>
          </a:p>
          <a:p>
            <a:pPr marL="285750" indent="-285750">
              <a:buFont typeface="Arial" charset="0"/>
              <a:buChar char="•"/>
            </a:pPr>
            <a:endParaRPr lang="en-US" sz="2200" dirty="0"/>
          </a:p>
          <a:p>
            <a:pPr marL="285750" indent="-285750">
              <a:buFont typeface="Arial" charset="0"/>
              <a:buChar char="•"/>
            </a:pPr>
            <a:r>
              <a:rPr lang="en-US" sz="2200" dirty="0" smtClean="0"/>
              <a:t>Around 600 cliff dwellings</a:t>
            </a:r>
          </a:p>
          <a:p>
            <a:endParaRPr lang="en-US" sz="2200" dirty="0"/>
          </a:p>
          <a:p>
            <a:pPr marL="285750" indent="-285750">
              <a:buFont typeface="Arial" charset="0"/>
              <a:buChar char="•"/>
            </a:pPr>
            <a:r>
              <a:rPr lang="en-US" sz="2200" dirty="0" smtClean="0"/>
              <a:t>Created in 1906 to preserve and protect the cultural and architectural feats of the area</a:t>
            </a:r>
            <a:endParaRPr lang="en-US" sz="2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839" y="2415019"/>
            <a:ext cx="5942467" cy="33369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75874" y="5725625"/>
            <a:ext cx="53129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https://</a:t>
            </a:r>
            <a:r>
              <a:rPr lang="en-US" sz="1000" dirty="0" err="1"/>
              <a:t>www.national-park.com</a:t>
            </a:r>
            <a:r>
              <a:rPr lang="en-US" sz="1000" dirty="0"/>
              <a:t>/welcome-to-mesa-</a:t>
            </a:r>
            <a:r>
              <a:rPr lang="en-US" sz="1000" dirty="0" err="1"/>
              <a:t>verde</a:t>
            </a:r>
            <a:r>
              <a:rPr lang="en-US" sz="1000" dirty="0"/>
              <a:t>-national-park</a:t>
            </a:r>
            <a:r>
              <a:rPr lang="en-US" sz="1000" dirty="0" smtClean="0"/>
              <a:t>/. Cliff dwellings in Mesa Verde National Park, Colorado 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213970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93224" y="430306"/>
            <a:ext cx="4693023" cy="4447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 smtClean="0"/>
              <a:t>Ancestral </a:t>
            </a:r>
            <a:r>
              <a:rPr lang="en-US" sz="3500" dirty="0" err="1" smtClean="0"/>
              <a:t>Puebloans</a:t>
            </a:r>
            <a:endParaRPr lang="en-US" sz="3500" dirty="0" smtClean="0"/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sz="2300" dirty="0" smtClean="0"/>
              <a:t>People have lived here for hundreds of years</a:t>
            </a:r>
          </a:p>
          <a:p>
            <a:pPr marL="285750" indent="-285750">
              <a:buFont typeface="Arial" charset="0"/>
              <a:buChar char="•"/>
            </a:pPr>
            <a:endParaRPr lang="en-US" sz="2300" dirty="0"/>
          </a:p>
          <a:p>
            <a:pPr marL="285750" indent="-285750">
              <a:buFont typeface="Arial" charset="0"/>
              <a:buChar char="•"/>
            </a:pPr>
            <a:r>
              <a:rPr lang="en-US" sz="2300" dirty="0" smtClean="0"/>
              <a:t>Large village organization began around AD 750; large populations by AD 1100</a:t>
            </a:r>
          </a:p>
          <a:p>
            <a:pPr lvl="2"/>
            <a:endParaRPr lang="en-US" sz="2300" dirty="0"/>
          </a:p>
          <a:p>
            <a:pPr marL="285750" indent="-285750">
              <a:buFont typeface="Arial" charset="0"/>
              <a:buChar char="•"/>
            </a:pPr>
            <a:r>
              <a:rPr lang="en-US" sz="2300" dirty="0" smtClean="0"/>
              <a:t>Collapse/migration out in AD 1300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sz="2300" dirty="0" smtClean="0"/>
              <a:t>Drought?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0118" y="102558"/>
            <a:ext cx="4061198" cy="618008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70118" y="6282641"/>
            <a:ext cx="37679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Joshua Hardin. </a:t>
            </a:r>
            <a:r>
              <a:rPr lang="en-US" sz="1000" i="1" dirty="0" smtClean="0"/>
              <a:t>Cedar Tree Tower, a mesa top site in Mesa Verde National Park</a:t>
            </a:r>
            <a:endParaRPr lang="en-US" sz="1000" i="1" dirty="0"/>
          </a:p>
        </p:txBody>
      </p:sp>
    </p:spTree>
    <p:extLst>
      <p:ext uri="{BB962C8B-B14F-4D97-AF65-F5344CB8AC3E}">
        <p14:creationId xmlns:p14="http://schemas.microsoft.com/office/powerpoint/2010/main" val="49338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93224" y="430306"/>
            <a:ext cx="4693023" cy="55245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 smtClean="0"/>
              <a:t>Droughts and Fire </a:t>
            </a:r>
            <a:endParaRPr lang="en-US" sz="3500" dirty="0"/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sz="2000" dirty="0"/>
              <a:t>Downward shifts in precipitation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sz="2000" dirty="0"/>
              <a:t>From 2000-2010, 4% lower than 20</a:t>
            </a:r>
            <a:r>
              <a:rPr lang="en-US" sz="2000" baseline="30000" dirty="0"/>
              <a:t>th</a:t>
            </a:r>
            <a:r>
              <a:rPr lang="en-US" sz="2000" dirty="0"/>
              <a:t> century averages</a:t>
            </a:r>
          </a:p>
          <a:p>
            <a:pPr marL="1200150" lvl="2" indent="-285750">
              <a:buFont typeface="Arial" charset="0"/>
              <a:buChar char="•"/>
            </a:pPr>
            <a:endParaRPr lang="en-US" sz="2000" dirty="0"/>
          </a:p>
          <a:p>
            <a:pPr marL="285750" indent="-285750">
              <a:buFont typeface="Arial" charset="0"/>
              <a:buChar char="•"/>
            </a:pPr>
            <a:r>
              <a:rPr lang="en-US" sz="2000" dirty="0"/>
              <a:t>Higher temps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sz="2000" dirty="0"/>
              <a:t>From 2000-2010, temps were 1.3º F higher than 20</a:t>
            </a:r>
            <a:r>
              <a:rPr lang="en-US" sz="2000" baseline="30000" dirty="0"/>
              <a:t>th</a:t>
            </a:r>
            <a:r>
              <a:rPr lang="en-US" sz="2000" dirty="0"/>
              <a:t> century averages</a:t>
            </a:r>
          </a:p>
          <a:p>
            <a:pPr lvl="2"/>
            <a:endParaRPr lang="en-US" sz="2000" dirty="0"/>
          </a:p>
          <a:p>
            <a:pPr marL="285750" indent="-285750">
              <a:buFont typeface="Arial" charset="0"/>
              <a:buChar char="•"/>
            </a:pPr>
            <a:r>
              <a:rPr lang="en-US" sz="2000" dirty="0"/>
              <a:t>Longer, more intense fire seasons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sz="2000" dirty="0"/>
              <a:t>Over half of the tree cover lost since 1906 because of fires</a:t>
            </a:r>
          </a:p>
          <a:p>
            <a:pPr marL="1200150" lvl="2" indent="-285750">
              <a:buFont typeface="Arial" charset="0"/>
              <a:buChar char="•"/>
            </a:pPr>
            <a:endParaRPr lang="en-US" sz="2000" dirty="0"/>
          </a:p>
          <a:p>
            <a:pPr marL="1200150" lvl="2" indent="-285750">
              <a:buFont typeface="Arial" charset="0"/>
              <a:buChar char="•"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1183" y="1752026"/>
            <a:ext cx="5122041" cy="28811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71183" y="4633174"/>
            <a:ext cx="49188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Bob Gibbons/</a:t>
            </a:r>
            <a:r>
              <a:rPr lang="en-US" sz="1000" dirty="0" err="1" smtClean="0"/>
              <a:t>Alamy</a:t>
            </a:r>
            <a:r>
              <a:rPr lang="en-US" sz="1000" dirty="0" smtClean="0"/>
              <a:t> Stock Photo. </a:t>
            </a:r>
            <a:r>
              <a:rPr lang="en-US" sz="1000" i="1" dirty="0" smtClean="0"/>
              <a:t>Mesa Verde National Park tree loss</a:t>
            </a:r>
            <a:endParaRPr lang="en-US" sz="1000" i="1" dirty="0"/>
          </a:p>
        </p:txBody>
      </p:sp>
    </p:spTree>
    <p:extLst>
      <p:ext uri="{BB962C8B-B14F-4D97-AF65-F5344CB8AC3E}">
        <p14:creationId xmlns:p14="http://schemas.microsoft.com/office/powerpoint/2010/main" val="300780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93224" y="430306"/>
            <a:ext cx="4693023" cy="5586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 smtClean="0"/>
              <a:t>What Could We Lose?</a:t>
            </a:r>
            <a:endParaRPr lang="en-US" sz="3500" dirty="0"/>
          </a:p>
          <a:p>
            <a:endParaRPr lang="en-US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2500" dirty="0" smtClean="0"/>
              <a:t>Wildfire damage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500" dirty="0" smtClean="0"/>
              <a:t>Dries soil, erosion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500" dirty="0" smtClean="0"/>
              <a:t>Rock Art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sz="2500" dirty="0" smtClean="0"/>
              <a:t>1996 Chapin 5 fire:</a:t>
            </a:r>
            <a:r>
              <a:rPr lang="en-US" sz="2500" dirty="0"/>
              <a:t> </a:t>
            </a:r>
            <a:r>
              <a:rPr lang="en-US" sz="2500" dirty="0" smtClean="0"/>
              <a:t>damaged Battleship Rock Panel 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sz="2500" dirty="0" err="1" smtClean="0"/>
              <a:t>Spalling</a:t>
            </a:r>
            <a:endParaRPr lang="en-US" sz="2500" dirty="0" smtClean="0"/>
          </a:p>
          <a:p>
            <a:pPr marL="1200150" lvl="2" indent="-285750">
              <a:buFont typeface="Arial" charset="0"/>
              <a:buChar char="•"/>
            </a:pPr>
            <a:r>
              <a:rPr lang="en-US" sz="2500" dirty="0" smtClean="0"/>
              <a:t>Aerial drops of fire suppressant stain sandstone</a:t>
            </a:r>
          </a:p>
          <a:p>
            <a:pPr lvl="2"/>
            <a:endParaRPr lang="en-US" dirty="0" smtClean="0"/>
          </a:p>
          <a:p>
            <a:pPr marL="1200150" lvl="2" indent="-285750">
              <a:buFont typeface="Arial" charset="0"/>
              <a:buChar char="•"/>
            </a:pPr>
            <a:endParaRPr lang="en-US" dirty="0" smtClean="0"/>
          </a:p>
          <a:p>
            <a:pPr lvl="2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562" y="155157"/>
            <a:ext cx="3065363" cy="38971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0537" y="3137338"/>
            <a:ext cx="2812773" cy="35760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75562" y="4052327"/>
            <a:ext cx="2680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NPS Photos. </a:t>
            </a:r>
            <a:r>
              <a:rPr lang="en-US" sz="1000" i="1" dirty="0" smtClean="0"/>
              <a:t>Battleship Rock Panel before (upper) and after (right) the Chapin 5 fire</a:t>
            </a:r>
            <a:endParaRPr lang="en-US" sz="1000" i="1" dirty="0"/>
          </a:p>
        </p:txBody>
      </p:sp>
    </p:spTree>
    <p:extLst>
      <p:ext uri="{BB962C8B-B14F-4D97-AF65-F5344CB8AC3E}">
        <p14:creationId xmlns:p14="http://schemas.microsoft.com/office/powerpoint/2010/main" val="1126304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08703" y="577154"/>
            <a:ext cx="41936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Yellowstone: Ice Patch Archaeology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1280948" y="3566630"/>
            <a:ext cx="4430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American Samoa: Ancestral Polynesian People/Oceans &amp; Coral Reefs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6132787" y="524782"/>
            <a:ext cx="51395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Glacier Bay: </a:t>
            </a:r>
            <a:r>
              <a:rPr lang="en-US" sz="1600" dirty="0" err="1" smtClean="0"/>
              <a:t>Huna</a:t>
            </a:r>
            <a:r>
              <a:rPr lang="en-US" sz="1600" dirty="0" smtClean="0"/>
              <a:t> </a:t>
            </a:r>
            <a:r>
              <a:rPr lang="en-US" sz="1600" dirty="0" err="1" smtClean="0"/>
              <a:t>Tlinglet</a:t>
            </a:r>
            <a:r>
              <a:rPr lang="en-US" sz="1600" dirty="0" smtClean="0"/>
              <a:t> People/Tidewater Glaciers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6654142" y="3566630"/>
            <a:ext cx="4035972" cy="602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Mesa Verde: Ancestral </a:t>
            </a:r>
            <a:r>
              <a:rPr lang="en-US" sz="1600" dirty="0" err="1" smtClean="0"/>
              <a:t>Puebloan</a:t>
            </a:r>
            <a:r>
              <a:rPr lang="en-US" sz="1600" dirty="0" smtClean="0"/>
              <a:t> People/Drought &amp; Wildfire</a:t>
            </a:r>
            <a:endParaRPr lang="en-US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3798" y="863336"/>
            <a:ext cx="3498302" cy="26237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3100" y="4175074"/>
            <a:ext cx="3105806" cy="255436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5400000">
            <a:off x="3924383" y="5293400"/>
            <a:ext cx="24952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NPS Photo. </a:t>
            </a:r>
            <a:r>
              <a:rPr lang="en-US" sz="1000" i="1" dirty="0" smtClean="0"/>
              <a:t>Orange Fin Anemone Fish</a:t>
            </a:r>
            <a:endParaRPr lang="en-US" sz="1000" dirty="0"/>
          </a:p>
        </p:txBody>
      </p:sp>
      <p:sp>
        <p:nvSpPr>
          <p:cNvPr id="9" name="TextBox 8"/>
          <p:cNvSpPr txBox="1"/>
          <p:nvPr/>
        </p:nvSpPr>
        <p:spPr>
          <a:xfrm rot="5400000">
            <a:off x="9357970" y="1984640"/>
            <a:ext cx="23429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NPS Photo. </a:t>
            </a:r>
            <a:r>
              <a:rPr lang="en-US" sz="1000" i="1" dirty="0" err="1" smtClean="0"/>
              <a:t>Margerie</a:t>
            </a:r>
            <a:r>
              <a:rPr lang="en-US" sz="1000" i="1" dirty="0" smtClean="0"/>
              <a:t> Glacier</a:t>
            </a:r>
            <a:endParaRPr lang="en-US" sz="10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167" y="4151405"/>
            <a:ext cx="3841391" cy="260170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 rot="5400000">
            <a:off x="9714033" y="5089930"/>
            <a:ext cx="21232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NPS Photo. </a:t>
            </a:r>
            <a:r>
              <a:rPr lang="en-US" sz="1000" i="1" dirty="0" smtClean="0"/>
              <a:t>Chapin 5 Fire 1996</a:t>
            </a:r>
            <a:endParaRPr lang="en-US" sz="10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5152" y="926955"/>
            <a:ext cx="3381703" cy="253627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 rot="5400000">
            <a:off x="4079193" y="1986181"/>
            <a:ext cx="24952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NPS Photo. </a:t>
            </a:r>
            <a:r>
              <a:rPr lang="en-US" sz="1000" i="1" dirty="0" smtClean="0"/>
              <a:t>Ice Patch in YNP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999447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99413" y="0"/>
            <a:ext cx="9837682" cy="670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References:</a:t>
            </a:r>
          </a:p>
          <a:p>
            <a:endParaRPr lang="en-US" sz="1000" dirty="0" smtClean="0"/>
          </a:p>
          <a:p>
            <a:r>
              <a:rPr lang="en-US" sz="800" dirty="0"/>
              <a:t>“Examining the Evidence: Climate Change.” </a:t>
            </a:r>
            <a:r>
              <a:rPr lang="en-US" sz="800" i="1" dirty="0"/>
              <a:t>National Parks Service</a:t>
            </a:r>
            <a:r>
              <a:rPr lang="en-US" sz="800" dirty="0"/>
              <a:t>, U.S. Department of the Interior, home.nps.gov/yell/learn/nature/climate-examine-evidence.htm</a:t>
            </a:r>
            <a:r>
              <a:rPr lang="en-US" sz="800" dirty="0" smtClean="0"/>
              <a:t>.</a:t>
            </a:r>
          </a:p>
          <a:p>
            <a:endParaRPr lang="en-US" sz="800" dirty="0"/>
          </a:p>
          <a:p>
            <a:r>
              <a:rPr lang="en-US" sz="800" dirty="0" smtClean="0"/>
              <a:t>	MacDonald</a:t>
            </a:r>
            <a:r>
              <a:rPr lang="en-US" sz="800" dirty="0"/>
              <a:t>, Douglas H. </a:t>
            </a:r>
            <a:r>
              <a:rPr lang="en-US" sz="800" i="1" dirty="0"/>
              <a:t>Before Yellowstone: Native American Archaeology in the National Park</a:t>
            </a:r>
            <a:r>
              <a:rPr lang="en-US" sz="800" dirty="0"/>
              <a:t>. University of Washington Press, 2018</a:t>
            </a:r>
            <a:r>
              <a:rPr lang="en-US" sz="800" dirty="0" smtClean="0"/>
              <a:t>.</a:t>
            </a:r>
          </a:p>
          <a:p>
            <a:r>
              <a:rPr lang="en-US" sz="800" dirty="0" smtClean="0"/>
              <a:t>	</a:t>
            </a:r>
          </a:p>
          <a:p>
            <a:r>
              <a:rPr lang="en-US" sz="800" dirty="0" smtClean="0"/>
              <a:t>	“</a:t>
            </a:r>
            <a:r>
              <a:rPr lang="en-US" sz="800" dirty="0"/>
              <a:t>Yellowstone National Park (U.S. National Park Service).” </a:t>
            </a:r>
            <a:r>
              <a:rPr lang="en-US" sz="800" i="1" dirty="0"/>
              <a:t>National Parks Service</a:t>
            </a:r>
            <a:r>
              <a:rPr lang="en-US" sz="800" dirty="0"/>
              <a:t>, U.S. Department of the Interior, www.nps.gov/yell/index.htm</a:t>
            </a:r>
            <a:r>
              <a:rPr lang="en-US" sz="800" dirty="0" smtClean="0"/>
              <a:t>.</a:t>
            </a:r>
          </a:p>
          <a:p>
            <a:endParaRPr lang="en-US" sz="800" dirty="0" smtClean="0"/>
          </a:p>
          <a:p>
            <a:r>
              <a:rPr lang="en-US" sz="800" i="1" dirty="0"/>
              <a:t>Climate Change in American Samoa</a:t>
            </a:r>
            <a:r>
              <a:rPr lang="en-US" sz="800" dirty="0"/>
              <a:t>. Pacific Islands Climate Education Partnership, 2014, </a:t>
            </a:r>
            <a:r>
              <a:rPr lang="en-US" sz="800" dirty="0" err="1"/>
              <a:t>www.soest.hawaii.edu</a:t>
            </a:r>
            <a:r>
              <a:rPr lang="en-US" sz="800" dirty="0"/>
              <a:t>/coasts/publications/</a:t>
            </a:r>
            <a:r>
              <a:rPr lang="en-US" sz="800" dirty="0" err="1"/>
              <a:t>AmSamoa</a:t>
            </a:r>
            <a:r>
              <a:rPr lang="en-US" sz="800" dirty="0"/>
              <a:t> Climate 2016.pdf. </a:t>
            </a:r>
            <a:endParaRPr lang="en-US" sz="800" dirty="0" smtClean="0"/>
          </a:p>
          <a:p>
            <a:endParaRPr lang="en-US" sz="800" dirty="0"/>
          </a:p>
          <a:p>
            <a:r>
              <a:rPr lang="en-US" sz="800" dirty="0" smtClean="0"/>
              <a:t>	Craig</a:t>
            </a:r>
            <a:r>
              <a:rPr lang="en-US" sz="800" dirty="0"/>
              <a:t>, P., et al. “High Temperatures Tolerated by a Diverse Assemblage of Shallow-Water </a:t>
            </a:r>
            <a:r>
              <a:rPr lang="en-US" sz="800" dirty="0" smtClean="0"/>
              <a:t>Corals </a:t>
            </a:r>
            <a:r>
              <a:rPr lang="en-US" sz="800" dirty="0"/>
              <a:t>in American Samoa.” </a:t>
            </a:r>
            <a:r>
              <a:rPr lang="en-US" sz="800" i="1" dirty="0"/>
              <a:t>Coral Reefs</a:t>
            </a:r>
            <a:r>
              <a:rPr lang="en-US" sz="800" dirty="0"/>
              <a:t>, vol. 20, no. 2, 2001, pp. </a:t>
            </a:r>
            <a:r>
              <a:rPr lang="en-US" sz="800" dirty="0" smtClean="0"/>
              <a:t>185–189</a:t>
            </a:r>
            <a:r>
              <a:rPr lang="en-US" sz="800" dirty="0"/>
              <a:t>., </a:t>
            </a:r>
            <a:r>
              <a:rPr lang="en-US" sz="800" dirty="0" smtClean="0"/>
              <a:t>doi:10.1007/s003380100159.</a:t>
            </a:r>
          </a:p>
          <a:p>
            <a:endParaRPr lang="en-US" sz="800" dirty="0"/>
          </a:p>
          <a:p>
            <a:r>
              <a:rPr lang="en-US" sz="800" dirty="0" smtClean="0"/>
              <a:t>	Craig</a:t>
            </a:r>
            <a:r>
              <a:rPr lang="en-US" sz="800" dirty="0"/>
              <a:t>, Peter. </a:t>
            </a:r>
            <a:r>
              <a:rPr lang="en-US" sz="800" i="1" dirty="0"/>
              <a:t>Natural History Guide to American Samoa</a:t>
            </a:r>
            <a:r>
              <a:rPr lang="en-US" sz="800" dirty="0"/>
              <a:t>. 3rd ed., National Park of American </a:t>
            </a:r>
            <a:r>
              <a:rPr lang="en-US" sz="800" dirty="0" smtClean="0"/>
              <a:t>Samoa</a:t>
            </a:r>
            <a:r>
              <a:rPr lang="en-US" sz="800" dirty="0"/>
              <a:t>, 2009. </a:t>
            </a:r>
            <a:endParaRPr lang="en-US" sz="800" dirty="0" smtClean="0"/>
          </a:p>
          <a:p>
            <a:endParaRPr lang="en-US" sz="800" dirty="0"/>
          </a:p>
          <a:p>
            <a:r>
              <a:rPr lang="en-US" sz="800" dirty="0" smtClean="0"/>
              <a:t>	Henson</a:t>
            </a:r>
            <a:r>
              <a:rPr lang="en-US" sz="800" dirty="0"/>
              <a:t>, Robert. </a:t>
            </a:r>
            <a:r>
              <a:rPr lang="en-US" sz="800" i="1" dirty="0"/>
              <a:t>The Thinking Person's Guide to Climate Change </a:t>
            </a:r>
            <a:r>
              <a:rPr lang="en-US" sz="800" dirty="0"/>
              <a:t>. American </a:t>
            </a:r>
            <a:r>
              <a:rPr lang="en-US" sz="800" dirty="0" smtClean="0"/>
              <a:t>Meteorological </a:t>
            </a:r>
            <a:r>
              <a:rPr lang="en-US" sz="800" dirty="0"/>
              <a:t>Society, 2014. </a:t>
            </a:r>
            <a:endParaRPr lang="en-US" sz="800" dirty="0" smtClean="0"/>
          </a:p>
          <a:p>
            <a:endParaRPr lang="en-US" sz="800" dirty="0"/>
          </a:p>
          <a:p>
            <a:r>
              <a:rPr lang="en-US" sz="800" dirty="0" smtClean="0"/>
              <a:t>	</a:t>
            </a:r>
            <a:r>
              <a:rPr lang="en-US" sz="800" dirty="0" err="1" smtClean="0"/>
              <a:t>Kirch</a:t>
            </a:r>
            <a:r>
              <a:rPr lang="en-US" sz="800" dirty="0"/>
              <a:t>, Patrick V., et al. “An Ancestral Polynesian Occupation Site at </a:t>
            </a:r>
            <a:r>
              <a:rPr lang="en-US" sz="800" dirty="0" err="1"/>
              <a:t>Toaga</a:t>
            </a:r>
            <a:r>
              <a:rPr lang="en-US" sz="800" dirty="0"/>
              <a:t>, </a:t>
            </a:r>
            <a:r>
              <a:rPr lang="en-US" sz="800" dirty="0" err="1"/>
              <a:t>Ofu</a:t>
            </a:r>
            <a:r>
              <a:rPr lang="en-US" sz="800" dirty="0"/>
              <a:t> Island, </a:t>
            </a:r>
            <a:r>
              <a:rPr lang="en-US" sz="800" dirty="0" smtClean="0"/>
              <a:t>American </a:t>
            </a:r>
            <a:r>
              <a:rPr lang="en-US" sz="800" dirty="0"/>
              <a:t>Samoa.” </a:t>
            </a:r>
            <a:r>
              <a:rPr lang="en-US" sz="800" i="1" dirty="0"/>
              <a:t>Archaeology in Oceania</a:t>
            </a:r>
            <a:r>
              <a:rPr lang="en-US" sz="800" dirty="0"/>
              <a:t>, vol. 25, no. 1, 1990, pp. 1–15., </a:t>
            </a:r>
            <a:r>
              <a:rPr lang="en-US" sz="800" dirty="0" smtClean="0"/>
              <a:t>doi:10.1002/j.1834-	4453.1990.tb00225.x. </a:t>
            </a:r>
          </a:p>
          <a:p>
            <a:endParaRPr lang="en-US" sz="800" dirty="0"/>
          </a:p>
          <a:p>
            <a:r>
              <a:rPr lang="en-US" sz="800" dirty="0" smtClean="0"/>
              <a:t>	“</a:t>
            </a:r>
            <a:r>
              <a:rPr lang="en-US" sz="800" dirty="0"/>
              <a:t>What Are Corals?” </a:t>
            </a:r>
            <a:r>
              <a:rPr lang="en-US" sz="800" i="1" dirty="0"/>
              <a:t>What Are Corals? | International Coral </a:t>
            </a:r>
            <a:r>
              <a:rPr lang="en-US" sz="800" i="1" dirty="0" smtClean="0"/>
              <a:t>Reef Initiative</a:t>
            </a:r>
            <a:r>
              <a:rPr lang="en-US" sz="800" dirty="0" smtClean="0"/>
              <a:t>, </a:t>
            </a:r>
            <a:r>
              <a:rPr lang="en-US" sz="800" dirty="0" err="1" smtClean="0"/>
              <a:t>www.icriforum.org</a:t>
            </a:r>
            <a:r>
              <a:rPr lang="en-US" sz="800" dirty="0" smtClean="0"/>
              <a:t>/about-coral-reefs/what-are-corals.</a:t>
            </a:r>
          </a:p>
          <a:p>
            <a:endParaRPr lang="en-US" sz="800" dirty="0"/>
          </a:p>
          <a:p>
            <a:r>
              <a:rPr lang="en-US" sz="800" dirty="0" err="1"/>
              <a:t>A</a:t>
            </a:r>
            <a:r>
              <a:rPr lang="en-US" sz="800" dirty="0" err="1" smtClean="0"/>
              <a:t>nisimov</a:t>
            </a:r>
            <a:r>
              <a:rPr lang="en-US" sz="800" dirty="0"/>
              <a:t>, O.A., D.G. Vaughan, T.V. Callaghan, C. </a:t>
            </a:r>
            <a:r>
              <a:rPr lang="en-US" sz="800" dirty="0" err="1"/>
              <a:t>Furgal</a:t>
            </a:r>
            <a:r>
              <a:rPr lang="en-US" sz="800" dirty="0"/>
              <a:t>, H. </a:t>
            </a:r>
            <a:r>
              <a:rPr lang="en-US" sz="800" dirty="0" err="1"/>
              <a:t>Marchant</a:t>
            </a:r>
            <a:r>
              <a:rPr lang="en-US" sz="800" dirty="0"/>
              <a:t>, T.D. Prowse, H. </a:t>
            </a:r>
            <a:r>
              <a:rPr lang="en-US" sz="800" dirty="0" err="1"/>
              <a:t>Vilhjálmsson</a:t>
            </a:r>
            <a:r>
              <a:rPr lang="en-US" sz="800" dirty="0"/>
              <a:t> and J.E. Walsh, 2007: Polar regions (Arctic and Antarctic). </a:t>
            </a:r>
            <a:r>
              <a:rPr lang="en-US" sz="800" i="1" dirty="0" smtClean="0"/>
              <a:t>Climate </a:t>
            </a:r>
            <a:r>
              <a:rPr lang="en-US" sz="800" i="1" dirty="0"/>
              <a:t>Change 2007: Impacts, Adaptation and Vulnerability. Contribution of Working Group II to the Fourth As- </a:t>
            </a:r>
            <a:r>
              <a:rPr lang="en-US" sz="800" i="1" dirty="0" err="1"/>
              <a:t>sessment</a:t>
            </a:r>
            <a:r>
              <a:rPr lang="en-US" sz="800" i="1" dirty="0"/>
              <a:t> Report of the Intergovernmental Panel on Climate Change</a:t>
            </a:r>
            <a:r>
              <a:rPr lang="en-US" sz="800" dirty="0"/>
              <a:t>, M.L. Parry, O.F. </a:t>
            </a:r>
            <a:r>
              <a:rPr lang="en-US" sz="800" dirty="0" err="1"/>
              <a:t>Canziani</a:t>
            </a:r>
            <a:r>
              <a:rPr lang="en-US" sz="800" dirty="0"/>
              <a:t>, J.P. </a:t>
            </a:r>
            <a:r>
              <a:rPr lang="en-US" sz="800" dirty="0" err="1"/>
              <a:t>Palutikof</a:t>
            </a:r>
            <a:r>
              <a:rPr lang="en-US" sz="800" dirty="0"/>
              <a:t>, P.J. van der Linden and C.E. Hanson, Eds., Cambridge University Press, Cambridge, 653-685 </a:t>
            </a:r>
          </a:p>
          <a:p>
            <a:endParaRPr lang="en-US" sz="800" dirty="0" smtClean="0"/>
          </a:p>
          <a:p>
            <a:r>
              <a:rPr lang="en-US" sz="800" dirty="0" smtClean="0"/>
              <a:t>	Connor</a:t>
            </a:r>
            <a:r>
              <a:rPr lang="en-US" sz="800" dirty="0"/>
              <a:t>, Cathy, et al. “The </a:t>
            </a:r>
            <a:r>
              <a:rPr lang="en-US" sz="800" dirty="0" err="1"/>
              <a:t>Neoglacial</a:t>
            </a:r>
            <a:r>
              <a:rPr lang="en-US" sz="800" dirty="0"/>
              <a:t> Landscape and Human History of Glacier Bay, Glacier Bay National Park and Preserve, Southeast Alaska, USA.” </a:t>
            </a:r>
            <a:r>
              <a:rPr lang="en-US" sz="800" i="1" dirty="0"/>
              <a:t>The </a:t>
            </a:r>
            <a:r>
              <a:rPr lang="en-US" sz="800" i="1" dirty="0" smtClean="0"/>
              <a:t>Holocene</a:t>
            </a:r>
            <a:r>
              <a:rPr lang="en-US" sz="800" dirty="0"/>
              <a:t>, vol. </a:t>
            </a:r>
            <a:r>
              <a:rPr lang="en-US" sz="800" dirty="0" smtClean="0"/>
              <a:t>19</a:t>
            </a:r>
            <a:r>
              <a:rPr lang="en-US" sz="800" dirty="0"/>
              <a:t>, no. 3, 2009, pp. 381–393., </a:t>
            </a:r>
            <a:r>
              <a:rPr lang="en-US" sz="800" dirty="0" smtClean="0"/>
              <a:t>	doi:10.1177/0959683608101389.</a:t>
            </a:r>
          </a:p>
          <a:p>
            <a:endParaRPr lang="en-US" sz="800" dirty="0" smtClean="0"/>
          </a:p>
          <a:p>
            <a:r>
              <a:rPr lang="en-US" sz="800" dirty="0" smtClean="0"/>
              <a:t>	Crowell</a:t>
            </a:r>
            <a:r>
              <a:rPr lang="en-US" sz="800" dirty="0"/>
              <a:t>, Aron. </a:t>
            </a:r>
            <a:r>
              <a:rPr lang="en-US" sz="800" i="1" dirty="0"/>
              <a:t>The Hoonah Tlingit Cultural Landscape in Glacier Bay National Park and Preserve: an Archaeological and Geological Study</a:t>
            </a:r>
            <a:r>
              <a:rPr lang="en-US" sz="800" dirty="0"/>
              <a:t>. U.S Department of the </a:t>
            </a:r>
            <a:r>
              <a:rPr lang="en-US" sz="800" dirty="0" smtClean="0"/>
              <a:t>Interior</a:t>
            </a:r>
            <a:r>
              <a:rPr lang="en-US" sz="800" dirty="0"/>
              <a:t>, National Park Service, Glacier </a:t>
            </a:r>
            <a:r>
              <a:rPr lang="en-US" sz="800" dirty="0" smtClean="0"/>
              <a:t>	Bay </a:t>
            </a:r>
            <a:r>
              <a:rPr lang="en-US" sz="800" dirty="0"/>
              <a:t>National Park and Preserve, 2013</a:t>
            </a:r>
            <a:r>
              <a:rPr lang="en-US" sz="800" dirty="0" smtClean="0"/>
              <a:t>.</a:t>
            </a:r>
          </a:p>
          <a:p>
            <a:endParaRPr lang="en-US" sz="800" dirty="0" smtClean="0"/>
          </a:p>
          <a:p>
            <a:r>
              <a:rPr lang="en-US" sz="800" dirty="0" smtClean="0"/>
              <a:t>	“</a:t>
            </a:r>
            <a:r>
              <a:rPr lang="en-US" sz="800" dirty="0"/>
              <a:t>Further Study of Ocean Acidification in Glacier Bay (U.S. National Park Service).” </a:t>
            </a:r>
            <a:r>
              <a:rPr lang="en-US" sz="800" i="1" dirty="0"/>
              <a:t>National Parks Service</a:t>
            </a:r>
            <a:r>
              <a:rPr lang="en-US" sz="800" dirty="0"/>
              <a:t>, U.S. Department of the Interior, </a:t>
            </a:r>
            <a:r>
              <a:rPr lang="en-US" sz="800" dirty="0" err="1" smtClean="0"/>
              <a:t>www.nps.gov</a:t>
            </a:r>
            <a:r>
              <a:rPr lang="en-US" sz="800" dirty="0" smtClean="0"/>
              <a:t>/articles/aps-15-1-9.htm.</a:t>
            </a:r>
          </a:p>
          <a:p>
            <a:endParaRPr lang="en-US" sz="800" dirty="0" smtClean="0"/>
          </a:p>
          <a:p>
            <a:r>
              <a:rPr lang="en-US" sz="800" dirty="0" smtClean="0"/>
              <a:t>	“Glacier Bay National Park &amp; Preserve (U.S. National Park Service).” </a:t>
            </a:r>
            <a:r>
              <a:rPr lang="en-US" sz="800" i="1" dirty="0" smtClean="0"/>
              <a:t>National Parks Service</a:t>
            </a:r>
            <a:r>
              <a:rPr lang="en-US" sz="800" dirty="0" smtClean="0"/>
              <a:t>, U.S. Department of the Interior, </a:t>
            </a:r>
            <a:r>
              <a:rPr lang="en-US" sz="800" dirty="0" err="1" smtClean="0"/>
              <a:t>www.nps.gov</a:t>
            </a:r>
            <a:r>
              <a:rPr lang="en-US" sz="800" dirty="0" smtClean="0"/>
              <a:t>/</a:t>
            </a:r>
            <a:r>
              <a:rPr lang="en-US" sz="800" dirty="0" err="1" smtClean="0"/>
              <a:t>glba</a:t>
            </a:r>
            <a:r>
              <a:rPr lang="en-US" sz="800" dirty="0" smtClean="0"/>
              <a:t>/</a:t>
            </a:r>
            <a:r>
              <a:rPr lang="en-US" sz="800" dirty="0" err="1" smtClean="0"/>
              <a:t>index.htm</a:t>
            </a:r>
            <a:r>
              <a:rPr lang="en-US" sz="800" dirty="0" smtClean="0"/>
              <a:t>.</a:t>
            </a:r>
          </a:p>
          <a:p>
            <a:endParaRPr lang="en-US" sz="800" dirty="0"/>
          </a:p>
          <a:p>
            <a:r>
              <a:rPr lang="en-US" sz="800" dirty="0" smtClean="0"/>
              <a:t>	National </a:t>
            </a:r>
            <a:r>
              <a:rPr lang="en-US" sz="800" dirty="0"/>
              <a:t>Park Service. 2017. State of the Park Report for Glacier Bay National Park and Preserve. State of the Park Series No. 52. National Park Service, </a:t>
            </a:r>
            <a:r>
              <a:rPr lang="en-US" sz="800" dirty="0" smtClean="0"/>
              <a:t>Washington</a:t>
            </a:r>
            <a:r>
              <a:rPr lang="en-US" sz="800" dirty="0"/>
              <a:t>, DC </a:t>
            </a:r>
          </a:p>
          <a:p>
            <a:endParaRPr lang="en-US" sz="800" dirty="0"/>
          </a:p>
          <a:p>
            <a:r>
              <a:rPr lang="en-US" sz="800" dirty="0"/>
              <a:t>	</a:t>
            </a:r>
            <a:r>
              <a:rPr lang="en-US" sz="800" dirty="0" smtClean="0"/>
              <a:t>“</a:t>
            </a:r>
            <a:r>
              <a:rPr lang="en-US" sz="800" dirty="0"/>
              <a:t>Tidewater Glaciers.” </a:t>
            </a:r>
            <a:r>
              <a:rPr lang="en-US" sz="800" i="1" dirty="0"/>
              <a:t>National Parks Service</a:t>
            </a:r>
            <a:r>
              <a:rPr lang="en-US" sz="800" dirty="0"/>
              <a:t>, U.S. Department of the Interior, </a:t>
            </a:r>
            <a:r>
              <a:rPr lang="en-US" sz="800" dirty="0" err="1"/>
              <a:t>www.nps.gov</a:t>
            </a:r>
            <a:r>
              <a:rPr lang="en-US" sz="800" dirty="0"/>
              <a:t>/subjects/oceans/tidewater-</a:t>
            </a:r>
            <a:r>
              <a:rPr lang="en-US" sz="800" dirty="0" err="1"/>
              <a:t>glaciers.htm</a:t>
            </a:r>
            <a:r>
              <a:rPr lang="en-US" sz="800" dirty="0" smtClean="0"/>
              <a:t>.</a:t>
            </a:r>
          </a:p>
          <a:p>
            <a:endParaRPr lang="en-US" sz="800" dirty="0" smtClean="0"/>
          </a:p>
          <a:p>
            <a:r>
              <a:rPr lang="en-US" sz="800" dirty="0"/>
              <a:t>“An Uncertain Future.” </a:t>
            </a:r>
            <a:r>
              <a:rPr lang="en-US" sz="800" i="1" dirty="0"/>
              <a:t>National Parks Conservation Association</a:t>
            </a:r>
            <a:r>
              <a:rPr lang="en-US" sz="800" dirty="0"/>
              <a:t>, </a:t>
            </a:r>
            <a:r>
              <a:rPr lang="en-US" sz="800" dirty="0" err="1"/>
              <a:t>www.npca.org</a:t>
            </a:r>
            <a:r>
              <a:rPr lang="en-US" sz="800" dirty="0"/>
              <a:t>/articles/1622-an-uncertain-future</a:t>
            </a:r>
            <a:r>
              <a:rPr lang="en-US" sz="800" dirty="0" smtClean="0"/>
              <a:t>.</a:t>
            </a:r>
          </a:p>
          <a:p>
            <a:endParaRPr lang="en-US" sz="800" i="1" dirty="0"/>
          </a:p>
          <a:p>
            <a:r>
              <a:rPr lang="en-US" sz="800" i="1" dirty="0" smtClean="0"/>
              <a:t>	Ancestral </a:t>
            </a:r>
            <a:r>
              <a:rPr lang="en-US" sz="800" i="1" dirty="0"/>
              <a:t>Pueblo People and Their World</a:t>
            </a:r>
            <a:r>
              <a:rPr lang="en-US" sz="800" dirty="0"/>
              <a:t>. National Park Service, </a:t>
            </a:r>
            <a:r>
              <a:rPr lang="en-US" sz="800" dirty="0" err="1"/>
              <a:t>www.nps.gov</a:t>
            </a:r>
            <a:r>
              <a:rPr lang="en-US" sz="800" dirty="0"/>
              <a:t>/</a:t>
            </a:r>
            <a:r>
              <a:rPr lang="en-US" sz="800" dirty="0" err="1"/>
              <a:t>meve</a:t>
            </a:r>
            <a:r>
              <a:rPr lang="en-US" sz="800" dirty="0"/>
              <a:t>/learn/</a:t>
            </a:r>
            <a:r>
              <a:rPr lang="en-US" sz="800" dirty="0" err="1"/>
              <a:t>historyculture</a:t>
            </a:r>
            <a:r>
              <a:rPr lang="en-US" sz="800" dirty="0"/>
              <a:t>/upload/ancestral_pueblo_people_2018_508_01-24-18-2.pdf</a:t>
            </a:r>
            <a:r>
              <a:rPr lang="en-US" sz="800" dirty="0" smtClean="0"/>
              <a:t>.</a:t>
            </a:r>
          </a:p>
          <a:p>
            <a:endParaRPr lang="en-US" sz="800" dirty="0"/>
          </a:p>
          <a:p>
            <a:r>
              <a:rPr lang="en-US" sz="800" dirty="0" smtClean="0"/>
              <a:t>	“</a:t>
            </a:r>
            <a:r>
              <a:rPr lang="en-US" sz="800" dirty="0"/>
              <a:t>Crow Canyon Archaeological Center - Crow Canyon Archaeological Center.” </a:t>
            </a:r>
            <a:r>
              <a:rPr lang="en-US" sz="800" i="1" dirty="0"/>
              <a:t>Crow Canyon</a:t>
            </a:r>
            <a:r>
              <a:rPr lang="en-US" sz="800" dirty="0"/>
              <a:t>, </a:t>
            </a:r>
            <a:r>
              <a:rPr lang="en-US" sz="800" dirty="0" err="1"/>
              <a:t>www.crowcanyon.org</a:t>
            </a:r>
            <a:r>
              <a:rPr lang="en-US" sz="800" dirty="0" smtClean="0"/>
              <a:t>/.</a:t>
            </a:r>
          </a:p>
          <a:p>
            <a:endParaRPr lang="en-US" sz="800" dirty="0" smtClean="0"/>
          </a:p>
          <a:p>
            <a:r>
              <a:rPr lang="en-US" sz="800" dirty="0" smtClean="0"/>
              <a:t>	Holtz</a:t>
            </a:r>
            <a:r>
              <a:rPr lang="en-US" sz="800" dirty="0"/>
              <a:t>, Debra, et al. </a:t>
            </a:r>
            <a:r>
              <a:rPr lang="en-US" sz="800" i="1" dirty="0"/>
              <a:t>National Landmarks at Risk: How Rising Seas, Floods, and Wildfires Are Threatening the United States Most Cherished Historic Sites</a:t>
            </a:r>
            <a:r>
              <a:rPr lang="en-US" sz="800" dirty="0"/>
              <a:t>. Union of Concerned Scientists, 2014</a:t>
            </a:r>
            <a:r>
              <a:rPr lang="en-US" sz="800" dirty="0" smtClean="0"/>
              <a:t>.</a:t>
            </a:r>
          </a:p>
          <a:p>
            <a:endParaRPr lang="en-US" sz="800" dirty="0" smtClean="0"/>
          </a:p>
          <a:p>
            <a:r>
              <a:rPr lang="en-US" sz="800" dirty="0" smtClean="0"/>
              <a:t>	</a:t>
            </a:r>
            <a:r>
              <a:rPr lang="en-US" sz="800" dirty="0" err="1" smtClean="0"/>
              <a:t>Jarus</a:t>
            </a:r>
            <a:r>
              <a:rPr lang="en-US" sz="800" dirty="0"/>
              <a:t>, Owen. “Mesa Verde: Cliff Dwellings of the Anasazi.” </a:t>
            </a:r>
            <a:r>
              <a:rPr lang="en-US" sz="800" i="1" dirty="0" err="1"/>
              <a:t>LiveScience</a:t>
            </a:r>
            <a:r>
              <a:rPr lang="en-US" sz="800" dirty="0"/>
              <a:t>, </a:t>
            </a:r>
            <a:r>
              <a:rPr lang="en-US" sz="800" dirty="0" err="1"/>
              <a:t>Purch</a:t>
            </a:r>
            <a:r>
              <a:rPr lang="en-US" sz="800" dirty="0"/>
              <a:t>, 14 June 2017, </a:t>
            </a:r>
            <a:r>
              <a:rPr lang="en-US" sz="800" dirty="0" err="1"/>
              <a:t>www.livescience.com</a:t>
            </a:r>
            <a:r>
              <a:rPr lang="en-US" sz="800" dirty="0"/>
              <a:t>/27360-mesa-verde.html</a:t>
            </a:r>
            <a:r>
              <a:rPr lang="en-US" sz="800" dirty="0" smtClean="0"/>
              <a:t>.</a:t>
            </a:r>
          </a:p>
          <a:p>
            <a:endParaRPr lang="en-US" sz="800" dirty="0" smtClean="0"/>
          </a:p>
          <a:p>
            <a:r>
              <a:rPr lang="en-US" sz="800" i="1" dirty="0" smtClean="0"/>
              <a:t>	Mesa </a:t>
            </a:r>
            <a:r>
              <a:rPr lang="en-US" sz="800" i="1" dirty="0"/>
              <a:t>Verde Archeology and Fire </a:t>
            </a:r>
            <a:r>
              <a:rPr lang="en-US" sz="800" dirty="0"/>
              <a:t>. National Park Service, 2007</a:t>
            </a:r>
            <a:r>
              <a:rPr lang="en-US" sz="800" dirty="0" smtClean="0"/>
              <a:t>.</a:t>
            </a:r>
          </a:p>
          <a:p>
            <a:endParaRPr lang="en-US" sz="800" dirty="0"/>
          </a:p>
          <a:p>
            <a:r>
              <a:rPr lang="en-US" sz="800" dirty="0" smtClean="0"/>
              <a:t>	“</a:t>
            </a:r>
            <a:r>
              <a:rPr lang="en-US" sz="800" dirty="0"/>
              <a:t>Mesa Verde National Park (U.S. National Park Service).” </a:t>
            </a:r>
            <a:r>
              <a:rPr lang="en-US" sz="800" i="1" dirty="0"/>
              <a:t>National Parks Service</a:t>
            </a:r>
            <a:r>
              <a:rPr lang="en-US" sz="800" dirty="0"/>
              <a:t>, U.S. Department of the Interior, </a:t>
            </a:r>
            <a:r>
              <a:rPr lang="en-US" sz="800" dirty="0" err="1"/>
              <a:t>www.nps.gov</a:t>
            </a:r>
            <a:r>
              <a:rPr lang="en-US" sz="800" dirty="0"/>
              <a:t>/</a:t>
            </a:r>
            <a:r>
              <a:rPr lang="en-US" sz="800" dirty="0" err="1"/>
              <a:t>meve</a:t>
            </a:r>
            <a:r>
              <a:rPr lang="en-US" sz="800" dirty="0"/>
              <a:t>/</a:t>
            </a:r>
            <a:r>
              <a:rPr lang="en-US" sz="800" dirty="0" err="1"/>
              <a:t>index.htm</a:t>
            </a:r>
            <a:r>
              <a:rPr lang="en-US" sz="10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02939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2380129" y="1169894"/>
            <a:ext cx="6884895" cy="4208930"/>
          </a:xfrm>
          <a:prstGeom prst="round2Diag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998693" y="2651111"/>
            <a:ext cx="564776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500" dirty="0" smtClean="0"/>
              <a:t>Questions? </a:t>
            </a:r>
            <a:endParaRPr lang="en-US" sz="7500" dirty="0"/>
          </a:p>
        </p:txBody>
      </p:sp>
    </p:spTree>
    <p:extLst>
      <p:ext uri="{BB962C8B-B14F-4D97-AF65-F5344CB8AC3E}">
        <p14:creationId xmlns:p14="http://schemas.microsoft.com/office/powerpoint/2010/main" val="199402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8329461" cy="1077229"/>
          </a:xfrm>
        </p:spPr>
        <p:txBody>
          <a:bodyPr>
            <a:normAutofit/>
          </a:bodyPr>
          <a:lstStyle/>
          <a:p>
            <a:r>
              <a:rPr lang="en-US" sz="3300" dirty="0" smtClean="0"/>
              <a:t>Climate Change Throughout Earth’s History</a:t>
            </a:r>
            <a:endParaRPr lang="en-US" sz="33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57833" y="1516088"/>
            <a:ext cx="7796540" cy="3997828"/>
          </a:xfrm>
        </p:spPr>
        <p:txBody>
          <a:bodyPr>
            <a:normAutofit/>
          </a:bodyPr>
          <a:lstStyle/>
          <a:p>
            <a:r>
              <a:rPr lang="en-US" sz="2400" dirty="0" smtClean="0"/>
              <a:t>Climate has changed (usually gradually) over the entire course of earth’s 4+ billion-year history</a:t>
            </a:r>
          </a:p>
          <a:p>
            <a:r>
              <a:rPr lang="en-US" sz="2400" dirty="0" smtClean="0"/>
              <a:t>Climate Proxy Data: Ice Cores and Tree Rings</a:t>
            </a:r>
          </a:p>
          <a:p>
            <a:r>
              <a:rPr lang="en-US" sz="2400" dirty="0" smtClean="0"/>
              <a:t>Over the past 100 years, rapid temperature increases</a:t>
            </a:r>
          </a:p>
          <a:p>
            <a:pPr marL="0" indent="0">
              <a:buNone/>
            </a:pP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21209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000" dirty="0" smtClean="0"/>
              <a:t>Yellowstone National Park</a:t>
            </a:r>
            <a:endParaRPr lang="en-US" sz="5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694" y="1918396"/>
            <a:ext cx="7553444" cy="42488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99309" y="2134587"/>
            <a:ext cx="2302385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200" dirty="0" smtClean="0"/>
              <a:t>America’s first national park, founded in 1872</a:t>
            </a:r>
          </a:p>
          <a:p>
            <a:pPr marL="285750" indent="-285750">
              <a:buFont typeface="Arial" charset="0"/>
              <a:buChar char="•"/>
            </a:pPr>
            <a:endParaRPr lang="en-US" sz="2200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2200" dirty="0" smtClean="0"/>
              <a:t>Unique geology, flora, fauna and interesting cultural signature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01694" y="6167209"/>
            <a:ext cx="44648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Rachel Blumhardt. </a:t>
            </a:r>
            <a:r>
              <a:rPr lang="en-US" sz="1000" i="1" dirty="0" smtClean="0"/>
              <a:t>Grand Prismatic Spring</a:t>
            </a:r>
            <a:endParaRPr lang="en-US" sz="1000" i="1" dirty="0"/>
          </a:p>
        </p:txBody>
      </p:sp>
    </p:spTree>
    <p:extLst>
      <p:ext uri="{BB962C8B-B14F-4D97-AF65-F5344CB8AC3E}">
        <p14:creationId xmlns:p14="http://schemas.microsoft.com/office/powerpoint/2010/main" val="395575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40069" y="220717"/>
            <a:ext cx="5074178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 smtClean="0"/>
              <a:t>First Humans in YNP</a:t>
            </a:r>
            <a:endParaRPr lang="en-US" sz="3500" dirty="0"/>
          </a:p>
          <a:p>
            <a:pPr marL="285750" indent="-285750">
              <a:buFont typeface="Arial" charset="0"/>
              <a:buChar char="•"/>
            </a:pPr>
            <a:endParaRPr lang="en-US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2500" dirty="0"/>
              <a:t>First humans in Yellowstone NP 11,000 years ago: Clovis</a:t>
            </a:r>
          </a:p>
          <a:p>
            <a:pPr marL="285750" indent="-285750">
              <a:buFont typeface="Arial" charset="0"/>
              <a:buChar char="•"/>
            </a:pPr>
            <a:endParaRPr lang="en-US" sz="2500" dirty="0"/>
          </a:p>
          <a:p>
            <a:pPr marL="285750" indent="-285750">
              <a:buFont typeface="Arial" charset="0"/>
              <a:buChar char="•"/>
            </a:pPr>
            <a:r>
              <a:rPr lang="en-US" sz="2500" dirty="0"/>
              <a:t>Permanent settlements around 9,000 years ago: Cody Complex</a:t>
            </a:r>
          </a:p>
          <a:p>
            <a:pPr marL="285750" indent="-285750">
              <a:buFont typeface="Arial" charset="0"/>
              <a:buChar char="•"/>
            </a:pPr>
            <a:endParaRPr lang="en-US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2500" dirty="0" smtClean="0"/>
              <a:t>Stone artifacts most common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sz="2500" dirty="0" smtClean="0"/>
              <a:t>Atlatl Dart Point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sz="2500" dirty="0" smtClean="0"/>
              <a:t>Arrow Point</a:t>
            </a:r>
          </a:p>
          <a:p>
            <a:pPr marL="285750" indent="-285750">
              <a:buFont typeface="Arial" charset="0"/>
              <a:buChar char="•"/>
            </a:pPr>
            <a:endParaRPr lang="en-US" sz="2500" dirty="0"/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249" y="429477"/>
            <a:ext cx="4637077" cy="57687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04212" y="6312897"/>
            <a:ext cx="43741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MacDonald, Douglas. </a:t>
            </a:r>
            <a:r>
              <a:rPr lang="en-US" sz="1000" i="1" dirty="0" smtClean="0"/>
              <a:t>Comparison of Atlatl Dart Point (Left) and Bow and Arrow Point (Right) from Yellowstone Lake</a:t>
            </a:r>
            <a:r>
              <a:rPr lang="en-US" sz="1000" dirty="0" smtClean="0"/>
              <a:t>.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81435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40069" y="220717"/>
            <a:ext cx="4711107" cy="4447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 smtClean="0"/>
              <a:t>Ice Patch Archaeology</a:t>
            </a:r>
            <a:endParaRPr lang="en-US" sz="3500" dirty="0"/>
          </a:p>
          <a:p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sz="2300" dirty="0"/>
              <a:t>Ice patches: preserve organic materials in snow that hasn’t melted for thousands of years</a:t>
            </a:r>
          </a:p>
          <a:p>
            <a:endParaRPr lang="en-US" sz="2300" dirty="0"/>
          </a:p>
          <a:p>
            <a:pPr marL="285750" indent="-285750">
              <a:buFont typeface="Arial" charset="0"/>
              <a:buChar char="•"/>
            </a:pPr>
            <a:r>
              <a:rPr lang="en-US" sz="2300" dirty="0"/>
              <a:t>Craig Lee, 2009: birch atlatl </a:t>
            </a:r>
            <a:r>
              <a:rPr lang="en-US" sz="2300" dirty="0" err="1"/>
              <a:t>foreshaft</a:t>
            </a:r>
            <a:r>
              <a:rPr lang="en-US" sz="2300" dirty="0"/>
              <a:t> found in an ice patch</a:t>
            </a:r>
          </a:p>
          <a:p>
            <a:pPr marL="285750" indent="-285750">
              <a:buFont typeface="Arial" charset="0"/>
              <a:buChar char="•"/>
            </a:pPr>
            <a:endParaRPr lang="en-US" sz="2300" dirty="0"/>
          </a:p>
          <a:p>
            <a:pPr marL="285750" indent="-285750">
              <a:buFont typeface="Arial" charset="0"/>
              <a:buChar char="•"/>
            </a:pPr>
            <a:r>
              <a:rPr lang="en-US" sz="2300" dirty="0"/>
              <a:t>Over 9,000 years old, Cody Complex age</a:t>
            </a:r>
          </a:p>
          <a:p>
            <a:endParaRPr lang="en-US" sz="23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1390" y="1958321"/>
            <a:ext cx="4747432" cy="26341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01390" y="4592476"/>
            <a:ext cx="44324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 smtClean="0"/>
              <a:t>Craig Lee. Ice Patch in Yellowstone NP</a:t>
            </a:r>
            <a:endParaRPr lang="en-US" sz="1000" i="1" dirty="0"/>
          </a:p>
        </p:txBody>
      </p:sp>
    </p:spTree>
    <p:extLst>
      <p:ext uri="{BB962C8B-B14F-4D97-AF65-F5344CB8AC3E}">
        <p14:creationId xmlns:p14="http://schemas.microsoft.com/office/powerpoint/2010/main" val="1044166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87365" y="236482"/>
            <a:ext cx="5108028" cy="4293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 smtClean="0"/>
              <a:t>What Could We Lose? </a:t>
            </a:r>
          </a:p>
          <a:p>
            <a:pPr marL="285750" indent="-285750">
              <a:buFont typeface="Arial" charset="0"/>
              <a:buChar char="•"/>
            </a:pPr>
            <a:endParaRPr lang="en-US" sz="2200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2200" dirty="0" smtClean="0"/>
              <a:t>Modern climate change threatens archaeological sites</a:t>
            </a:r>
          </a:p>
          <a:p>
            <a:pPr marL="285750" indent="-285750">
              <a:buFont typeface="Arial" charset="0"/>
              <a:buChar char="•"/>
            </a:pPr>
            <a:endParaRPr lang="en-US" sz="2200" dirty="0"/>
          </a:p>
          <a:p>
            <a:pPr marL="285750" indent="-285750">
              <a:buFont typeface="Arial" charset="0"/>
              <a:buChar char="•"/>
            </a:pPr>
            <a:r>
              <a:rPr lang="en-US" sz="2200" dirty="0" smtClean="0"/>
              <a:t>Melting of ice patches: organic artifacts decompose when they are exposed to air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sz="2200" dirty="0" smtClean="0"/>
              <a:t>Bone/antler: about 10 years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sz="2200" dirty="0" smtClean="0"/>
              <a:t>Wooden: Less than 10 years</a:t>
            </a:r>
            <a:endParaRPr lang="en-US" sz="2200" dirty="0"/>
          </a:p>
          <a:p>
            <a:endParaRPr lang="en-US" sz="2200" dirty="0"/>
          </a:p>
          <a:p>
            <a:pPr lvl="2"/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393" y="2971800"/>
            <a:ext cx="4659406" cy="33886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95393" y="6360459"/>
            <a:ext cx="46594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https://</a:t>
            </a:r>
            <a:r>
              <a:rPr lang="en-US" sz="1000" dirty="0" smtClean="0"/>
              <a:t>www.huffpost.com/entry/whitebark-pine-functional_b_656201. </a:t>
            </a:r>
            <a:r>
              <a:rPr lang="en-US" sz="1000" i="1" dirty="0" smtClean="0"/>
              <a:t>Yellowstone National Park</a:t>
            </a:r>
            <a:endParaRPr lang="en-US" sz="1000" i="1" dirty="0"/>
          </a:p>
        </p:txBody>
      </p:sp>
    </p:spTree>
    <p:extLst>
      <p:ext uri="{BB962C8B-B14F-4D97-AF65-F5344CB8AC3E}">
        <p14:creationId xmlns:p14="http://schemas.microsoft.com/office/powerpoint/2010/main" val="1887295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National Park of American Samoa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7882759" y="1639289"/>
            <a:ext cx="3405352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200" dirty="0"/>
              <a:t>Located in the Pacific Ocean 2600 miles SW of Hawai’i</a:t>
            </a:r>
          </a:p>
          <a:p>
            <a:pPr marL="285750" indent="-285750">
              <a:buFont typeface="Arial" charset="0"/>
              <a:buChar char="•"/>
            </a:pPr>
            <a:endParaRPr lang="en-US" sz="2200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2200" dirty="0" smtClean="0"/>
              <a:t>Founded in 1988</a:t>
            </a:r>
          </a:p>
          <a:p>
            <a:pPr marL="285750" indent="-285750">
              <a:buFont typeface="Arial" charset="0"/>
              <a:buChar char="•"/>
            </a:pPr>
            <a:endParaRPr lang="en-US" sz="2200" dirty="0"/>
          </a:p>
          <a:p>
            <a:pPr marL="285750" indent="-285750">
              <a:buFont typeface="Arial" charset="0"/>
              <a:buChar char="•"/>
            </a:pPr>
            <a:r>
              <a:rPr lang="en-US" sz="2200" dirty="0" smtClean="0"/>
              <a:t>National Parks Service has units on 3 of the islands: </a:t>
            </a:r>
            <a:r>
              <a:rPr lang="en-US" sz="2200" dirty="0" err="1" smtClean="0"/>
              <a:t>Ofu</a:t>
            </a:r>
            <a:r>
              <a:rPr lang="en-US" sz="2200" dirty="0" smtClean="0"/>
              <a:t>, </a:t>
            </a:r>
            <a:r>
              <a:rPr lang="en-US" sz="2200" dirty="0" err="1" smtClean="0"/>
              <a:t>Ta’u</a:t>
            </a:r>
            <a:r>
              <a:rPr lang="en-US" sz="2200" dirty="0" smtClean="0"/>
              <a:t> and Tutuila</a:t>
            </a:r>
          </a:p>
          <a:p>
            <a:endParaRPr lang="en-US" sz="2200" dirty="0"/>
          </a:p>
          <a:p>
            <a:pPr marL="285750" indent="-285750">
              <a:buFont typeface="Arial" charset="0"/>
              <a:buChar char="•"/>
            </a:pPr>
            <a:r>
              <a:rPr lang="en-US" sz="2200" dirty="0" smtClean="0"/>
              <a:t>21 square miles, 2500 acres underwater</a:t>
            </a:r>
            <a:endParaRPr lang="en-US" sz="2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300" y="1639289"/>
            <a:ext cx="6198038" cy="46452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11300" y="6284556"/>
            <a:ext cx="50607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Cornforth Images, </a:t>
            </a:r>
            <a:r>
              <a:rPr lang="en-US" sz="1000" dirty="0" err="1" smtClean="0"/>
              <a:t>Alamy</a:t>
            </a:r>
            <a:r>
              <a:rPr lang="en-US" sz="1000" dirty="0" smtClean="0"/>
              <a:t>. </a:t>
            </a:r>
            <a:r>
              <a:rPr lang="en-US" sz="1000" i="1" dirty="0" err="1" smtClean="0"/>
              <a:t>Ofu</a:t>
            </a:r>
            <a:r>
              <a:rPr lang="en-US" sz="1000" i="1" dirty="0" smtClean="0"/>
              <a:t> Island’s Coral Reef, National Park of American Samoa</a:t>
            </a:r>
            <a:endParaRPr lang="en-US" sz="1000" i="1" dirty="0"/>
          </a:p>
        </p:txBody>
      </p:sp>
    </p:spTree>
    <p:extLst>
      <p:ext uri="{BB962C8B-B14F-4D97-AF65-F5344CB8AC3E}">
        <p14:creationId xmlns:p14="http://schemas.microsoft.com/office/powerpoint/2010/main" val="1802038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01255" y="804041"/>
            <a:ext cx="4871545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 smtClean="0"/>
              <a:t>Ancestral Polynesian</a:t>
            </a:r>
          </a:p>
          <a:p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sz="2500" dirty="0" err="1" smtClean="0"/>
              <a:t>To’aga</a:t>
            </a:r>
            <a:r>
              <a:rPr lang="en-US" sz="2500" dirty="0" smtClean="0"/>
              <a:t> site on </a:t>
            </a:r>
            <a:r>
              <a:rPr lang="en-US" sz="2500" dirty="0" err="1" smtClean="0"/>
              <a:t>Ofu</a:t>
            </a:r>
            <a:endParaRPr lang="en-US" sz="2500" dirty="0" smtClean="0"/>
          </a:p>
          <a:p>
            <a:pPr marL="285750" indent="-285750">
              <a:buFont typeface="Arial" charset="0"/>
              <a:buChar char="•"/>
            </a:pPr>
            <a:endParaRPr lang="en-US" sz="2500" dirty="0"/>
          </a:p>
          <a:p>
            <a:pPr marL="285750" indent="-285750">
              <a:buFont typeface="Arial" charset="0"/>
              <a:buChar char="•"/>
            </a:pPr>
            <a:r>
              <a:rPr lang="en-US" sz="2500" dirty="0" smtClean="0"/>
              <a:t>Ancestral Polynesian occupation (2,500-1,900 years ago)</a:t>
            </a:r>
          </a:p>
          <a:p>
            <a:pPr marL="285750" indent="-285750">
              <a:buFont typeface="Arial" charset="0"/>
              <a:buChar char="•"/>
            </a:pPr>
            <a:endParaRPr lang="en-US" sz="2500" dirty="0"/>
          </a:p>
          <a:p>
            <a:pPr marL="285750" indent="-285750">
              <a:buFont typeface="Arial" charset="0"/>
              <a:buChar char="•"/>
            </a:pPr>
            <a:r>
              <a:rPr lang="en-US" sz="2500" dirty="0" smtClean="0"/>
              <a:t>Ceramics, fishhooks, faunal materials</a:t>
            </a:r>
          </a:p>
          <a:p>
            <a:endParaRPr lang="en-US" sz="25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825" y="1881641"/>
            <a:ext cx="3365500" cy="3492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89825" y="5374141"/>
            <a:ext cx="30900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 smtClean="0"/>
              <a:t>Kirch</a:t>
            </a:r>
            <a:r>
              <a:rPr lang="en-US" sz="1000" dirty="0" smtClean="0"/>
              <a:t> et. al 1990. </a:t>
            </a:r>
            <a:r>
              <a:rPr lang="en-US" sz="1000" i="1" dirty="0" smtClean="0"/>
              <a:t>Shell fishhooks from </a:t>
            </a:r>
            <a:r>
              <a:rPr lang="en-US" sz="1000" i="1" dirty="0" err="1" smtClean="0"/>
              <a:t>To’aga</a:t>
            </a:r>
            <a:r>
              <a:rPr lang="en-US" sz="1000" i="1" dirty="0" smtClean="0"/>
              <a:t> site</a:t>
            </a:r>
            <a:endParaRPr lang="en-US" sz="1000" i="1" dirty="0"/>
          </a:p>
        </p:txBody>
      </p:sp>
    </p:spTree>
    <p:extLst>
      <p:ext uri="{BB962C8B-B14F-4D97-AF65-F5344CB8AC3E}">
        <p14:creationId xmlns:p14="http://schemas.microsoft.com/office/powerpoint/2010/main" val="900379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dison">
  <a:themeElements>
    <a:clrScheme name="Madison">
      <a:dk1>
        <a:sysClr val="windowText" lastClr="000000"/>
      </a:dk1>
      <a:lt1>
        <a:sysClr val="window" lastClr="FFFFFF"/>
      </a:lt1>
      <a:dk2>
        <a:srgbClr val="1F2D29"/>
      </a:dk2>
      <a:lt2>
        <a:srgbClr val="C5FAEB"/>
      </a:lt2>
      <a:accent1>
        <a:srgbClr val="A1D68B"/>
      </a:accent1>
      <a:accent2>
        <a:srgbClr val="5EC795"/>
      </a:accent2>
      <a:accent3>
        <a:srgbClr val="4DADCF"/>
      </a:accent3>
      <a:accent4>
        <a:srgbClr val="CDB756"/>
      </a:accent4>
      <a:accent5>
        <a:srgbClr val="E29C36"/>
      </a:accent5>
      <a:accent6>
        <a:srgbClr val="8EC0C1"/>
      </a:accent6>
      <a:hlink>
        <a:srgbClr val="6D9D9B"/>
      </a:hlink>
      <a:folHlink>
        <a:srgbClr val="6D8583"/>
      </a:folHlink>
    </a:clrScheme>
    <a:fontScheme name="Madison">
      <a:maj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dison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alpha val="88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dison" id="{025CB5FB-2DD3-45EE-B6F0-CC461540EB19}" vid="{6AC10936-2DFC-4054-9ADF-B5E2C5F8619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Madison</Template>
  <TotalTime>6508</TotalTime>
  <Words>939</Words>
  <Application>Microsoft Macintosh PowerPoint</Application>
  <PresentationFormat>Widescreen</PresentationFormat>
  <Paragraphs>206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MS Shell Dlg 2</vt:lpstr>
      <vt:lpstr>Wingdings</vt:lpstr>
      <vt:lpstr>Wingdings 3</vt:lpstr>
      <vt:lpstr>Arial</vt:lpstr>
      <vt:lpstr>Madison</vt:lpstr>
      <vt:lpstr>Rachel Blumhardt UMCUR 2019 </vt:lpstr>
      <vt:lpstr>PowerPoint Presentation</vt:lpstr>
      <vt:lpstr>Climate Change Throughout Earth’s History</vt:lpstr>
      <vt:lpstr>Yellowstone National Park</vt:lpstr>
      <vt:lpstr>PowerPoint Presentation</vt:lpstr>
      <vt:lpstr>PowerPoint Presentation</vt:lpstr>
      <vt:lpstr>PowerPoint Presentation</vt:lpstr>
      <vt:lpstr>National Park of American Samoa</vt:lpstr>
      <vt:lpstr>PowerPoint Presentation</vt:lpstr>
      <vt:lpstr>PowerPoint Presentation</vt:lpstr>
      <vt:lpstr>PowerPoint Presentation</vt:lpstr>
      <vt:lpstr>Glacier Bay National Park and Preserve</vt:lpstr>
      <vt:lpstr>PowerPoint Presentation</vt:lpstr>
      <vt:lpstr>PowerPoint Presentation</vt:lpstr>
      <vt:lpstr>PowerPoint Presentation</vt:lpstr>
      <vt:lpstr>Mesa Verde National Park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Blumhardt, Rachel</dc:creator>
  <cp:lastModifiedBy>Blumhardt, Rachel</cp:lastModifiedBy>
  <cp:revision>92</cp:revision>
  <dcterms:created xsi:type="dcterms:W3CDTF">2019-04-07T18:29:09Z</dcterms:created>
  <dcterms:modified xsi:type="dcterms:W3CDTF">2019-04-17T13:36:08Z</dcterms:modified>
</cp:coreProperties>
</file>