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0"/>
  </p:notesMasterIdLst>
  <p:sldIdLst>
    <p:sldId id="256" r:id="rId2"/>
    <p:sldId id="282" r:id="rId3"/>
    <p:sldId id="257" r:id="rId4"/>
    <p:sldId id="286" r:id="rId5"/>
    <p:sldId id="271" r:id="rId6"/>
    <p:sldId id="258" r:id="rId7"/>
    <p:sldId id="264" r:id="rId8"/>
    <p:sldId id="269" r:id="rId9"/>
    <p:sldId id="261" r:id="rId10"/>
    <p:sldId id="270" r:id="rId11"/>
    <p:sldId id="260" r:id="rId12"/>
    <p:sldId id="273" r:id="rId13"/>
    <p:sldId id="262" r:id="rId14"/>
    <p:sldId id="289" r:id="rId15"/>
    <p:sldId id="279" r:id="rId16"/>
    <p:sldId id="280" r:id="rId17"/>
    <p:sldId id="281"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6" autoAdjust="0"/>
    <p:restoredTop sz="79553" autoAdjust="0"/>
  </p:normalViewPr>
  <p:slideViewPr>
    <p:cSldViewPr snapToGrid="0">
      <p:cViewPr varScale="1">
        <p:scale>
          <a:sx n="62" d="100"/>
          <a:sy n="62"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5301B-599B-4B4F-B322-49FC6F4B4601}"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416CD-EE58-4306-A3E2-7C9E9FCC28CC}" type="slidenum">
              <a:rPr lang="en-US" smtClean="0"/>
              <a:t>‹#›</a:t>
            </a:fld>
            <a:endParaRPr lang="en-US"/>
          </a:p>
        </p:txBody>
      </p:sp>
    </p:spTree>
    <p:extLst>
      <p:ext uri="{BB962C8B-B14F-4D97-AF65-F5344CB8AC3E}">
        <p14:creationId xmlns:p14="http://schemas.microsoft.com/office/powerpoint/2010/main" val="377077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Marea Kuehl and I am a Resource Conservation major in the College of Forestry and Conservation. Before we begin, I’d like to acknowledge that we are on ancestral Salish and Kootenai tribal lands and thank them. </a:t>
            </a:r>
          </a:p>
          <a:p>
            <a:r>
              <a:rPr lang="en-US" dirty="0"/>
              <a:t>This morning I’m going to talk about my research on tribal water rights settlements, climate change, and groundwater. I chose to engage in this research because I am really interested in water policy, availability, and administration in our ever-changing future. </a:t>
            </a:r>
          </a:p>
          <a:p>
            <a:endParaRPr lang="en-US" dirty="0"/>
          </a:p>
        </p:txBody>
      </p:sp>
      <p:sp>
        <p:nvSpPr>
          <p:cNvPr id="4" name="Slide Number Placeholder 3"/>
          <p:cNvSpPr>
            <a:spLocks noGrp="1"/>
          </p:cNvSpPr>
          <p:nvPr>
            <p:ph type="sldNum" sz="quarter" idx="5"/>
          </p:nvPr>
        </p:nvSpPr>
        <p:spPr/>
        <p:txBody>
          <a:bodyPr/>
          <a:lstStyle/>
          <a:p>
            <a:fld id="{B9A416CD-EE58-4306-A3E2-7C9E9FCC28CC}" type="slidenum">
              <a:rPr lang="en-US" smtClean="0"/>
              <a:t>1</a:t>
            </a:fld>
            <a:endParaRPr lang="en-US"/>
          </a:p>
        </p:txBody>
      </p:sp>
    </p:spTree>
    <p:extLst>
      <p:ext uri="{BB962C8B-B14F-4D97-AF65-F5344CB8AC3E}">
        <p14:creationId xmlns:p14="http://schemas.microsoft.com/office/powerpoint/2010/main" val="277936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earlier, the latter half of the 19th century was spent confining indigenous people to reservations, many of which either did not have (much) water associated with them or didn’t explicitly reserve water for the purposes of the reservation (Native domestic activities, irrigation, etc.)</a:t>
            </a:r>
          </a:p>
          <a:p>
            <a:pPr>
              <a:buFont typeface="Arial" panose="020B0604020202020204" pitchFamily="34" charset="0"/>
              <a:buChar char="•"/>
            </a:pPr>
            <a:r>
              <a:rPr lang="en-US" dirty="0"/>
              <a:t>Before 1924, Native Americans were not considered citizens of the United States; Congress passed the Indian Citizenship Act.</a:t>
            </a:r>
          </a:p>
          <a:p>
            <a:pPr>
              <a:buFont typeface="Arial" panose="020B0604020202020204" pitchFamily="34" charset="0"/>
              <a:buChar char="•"/>
            </a:pPr>
            <a:r>
              <a:rPr lang="en-US" dirty="0"/>
              <a:t> As discussed earlier, the latter half of the 19th century was spent confining indigenous people to reservations, many of which either did not have (much) water associated with them or didn’t explicitly reserve water for the purposes of the reservation (Native domestic activities, irrigation, etc.)</a:t>
            </a:r>
          </a:p>
          <a:p>
            <a:endParaRPr lang="en-US" dirty="0"/>
          </a:p>
          <a:p>
            <a:r>
              <a:rPr lang="en-US" i="1" dirty="0"/>
              <a:t>Date</a:t>
            </a:r>
            <a:r>
              <a:rPr lang="en-US" i="1" baseline="0" dirty="0"/>
              <a:t> of reservation </a:t>
            </a:r>
          </a:p>
          <a:p>
            <a:r>
              <a:rPr lang="en-US" i="1" baseline="0" dirty="0"/>
              <a:t>Do not expire; do not have to be put to use</a:t>
            </a:r>
          </a:p>
          <a:p>
            <a:r>
              <a:rPr lang="en-US" i="1" baseline="0" dirty="0"/>
              <a:t>Flexible to address purposes of reservation—which can change; so today, that includes instream flow for culturally-important species habitat (i.e. Bull trout, salmon, etc.) </a:t>
            </a:r>
            <a:endParaRPr lang="en-US" i="1" dirty="0"/>
          </a:p>
        </p:txBody>
      </p:sp>
      <p:sp>
        <p:nvSpPr>
          <p:cNvPr id="4" name="Slide Number Placeholder 3"/>
          <p:cNvSpPr>
            <a:spLocks noGrp="1"/>
          </p:cNvSpPr>
          <p:nvPr>
            <p:ph type="sldNum" sz="quarter" idx="5"/>
          </p:nvPr>
        </p:nvSpPr>
        <p:spPr/>
        <p:txBody>
          <a:bodyPr/>
          <a:lstStyle/>
          <a:p>
            <a:fld id="{B9A416CD-EE58-4306-A3E2-7C9E9FCC28CC}" type="slidenum">
              <a:rPr lang="en-US" smtClean="0"/>
              <a:t>10</a:t>
            </a:fld>
            <a:endParaRPr lang="en-US"/>
          </a:p>
        </p:txBody>
      </p:sp>
    </p:spTree>
    <p:extLst>
      <p:ext uri="{BB962C8B-B14F-4D97-AF65-F5344CB8AC3E}">
        <p14:creationId xmlns:p14="http://schemas.microsoft.com/office/powerpoint/2010/main" val="119516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1-slide</a:t>
            </a:r>
            <a:r>
              <a:rPr lang="en-US" i="1" baseline="0" dirty="0"/>
              <a:t>, super brief </a:t>
            </a:r>
          </a:p>
          <a:p>
            <a:r>
              <a:rPr lang="en-US" i="1" baseline="0" dirty="0"/>
              <a:t>What do we know about settlements based on this lit review</a:t>
            </a:r>
          </a:p>
          <a:p>
            <a:endParaRPr lang="en-US" i="1" baseline="0" dirty="0"/>
          </a:p>
          <a:p>
            <a:r>
              <a:rPr lang="en-US" i="1" baseline="0" dirty="0"/>
              <a:t>Stern paper highlights </a:t>
            </a:r>
            <a:r>
              <a:rPr lang="en-US" b="1" i="1" u="sng" baseline="0" dirty="0"/>
              <a:t>(#s</a:t>
            </a:r>
            <a:r>
              <a:rPr lang="en-US" i="1" baseline="0" dirty="0"/>
              <a:t>, geography, range of $$$, any other interesting facts that describe settlements as a whole/group) </a:t>
            </a:r>
          </a:p>
          <a:p>
            <a:r>
              <a:rPr lang="en-US" i="1" baseline="0" dirty="0"/>
              <a:t>Negotiation—Feds have set up an office to approach this process </a:t>
            </a:r>
          </a:p>
          <a:p>
            <a:r>
              <a:rPr lang="en-US" i="1" baseline="0" dirty="0"/>
              <a:t>Feds negotiate (or are supposed to) on behalf of the tribes as their trustee (in the federal-tribal trust relationship; a legal doctrine that dictates that U.S. must advocate on behalf of Tribes) </a:t>
            </a:r>
            <a:endParaRPr lang="en-US" i="1" dirty="0"/>
          </a:p>
        </p:txBody>
      </p:sp>
      <p:sp>
        <p:nvSpPr>
          <p:cNvPr id="4" name="Slide Number Placeholder 3"/>
          <p:cNvSpPr>
            <a:spLocks noGrp="1"/>
          </p:cNvSpPr>
          <p:nvPr>
            <p:ph type="sldNum" sz="quarter" idx="10"/>
          </p:nvPr>
        </p:nvSpPr>
        <p:spPr/>
        <p:txBody>
          <a:bodyPr/>
          <a:lstStyle/>
          <a:p>
            <a:fld id="{B9A416CD-EE58-4306-A3E2-7C9E9FCC28CC}" type="slidenum">
              <a:rPr lang="en-US" smtClean="0"/>
              <a:t>11</a:t>
            </a:fld>
            <a:endParaRPr lang="en-US"/>
          </a:p>
        </p:txBody>
      </p:sp>
    </p:spTree>
    <p:extLst>
      <p:ext uri="{BB962C8B-B14F-4D97-AF65-F5344CB8AC3E}">
        <p14:creationId xmlns:p14="http://schemas.microsoft.com/office/powerpoint/2010/main" val="8158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416CD-EE58-4306-A3E2-7C9E9FCC28CC}" type="slidenum">
              <a:rPr lang="en-US" smtClean="0"/>
              <a:t>12</a:t>
            </a:fld>
            <a:endParaRPr lang="en-US"/>
          </a:p>
        </p:txBody>
      </p:sp>
    </p:spTree>
    <p:extLst>
      <p:ext uri="{BB962C8B-B14F-4D97-AF65-F5344CB8AC3E}">
        <p14:creationId xmlns:p14="http://schemas.microsoft.com/office/powerpoint/2010/main" val="146988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CASES—use the above to describe in terms of climate change and groundwater </a:t>
            </a:r>
          </a:p>
          <a:p>
            <a:endParaRPr lang="en-US" baseline="0" dirty="0"/>
          </a:p>
          <a:p>
            <a:r>
              <a:rPr lang="en-US" baseline="0" dirty="0"/>
              <a:t>This describes the settlements themselves a bit – in the context of you researching them </a:t>
            </a:r>
          </a:p>
          <a:p>
            <a:endParaRPr lang="en-US" baseline="0" dirty="0"/>
          </a:p>
          <a:p>
            <a:r>
              <a:rPr lang="en-US" baseline="0" dirty="0"/>
              <a:t>A slides discussing analysis more </a:t>
            </a:r>
            <a:r>
              <a:rPr lang="en-US" baseline="0" dirty="0" err="1"/>
              <a:t>indepth</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Characterize them in terms of “type of settlement” (i.e. what were they mainly about in terms of water sources, rights, uses of water), dollar amount settled, geographic location of tribe, size of reservation and/or tribal population, type of agreement creating reservation (treaty, EO, legislation), whether or not the settlement considers instream flow, habitat, off-reservation rights, or other water rights/use issues not directly related to on-reservation winters rights… </a:t>
            </a:r>
          </a:p>
          <a:p>
            <a:endParaRPr lang="en-US" baseline="0" dirty="0"/>
          </a:p>
          <a:p>
            <a:endParaRPr lang="en-US" baseline="0" dirty="0"/>
          </a:p>
          <a:p>
            <a:endParaRPr lang="en-US" baseline="0" dirty="0"/>
          </a:p>
          <a:p>
            <a:r>
              <a:rPr lang="en-US" sz="1200" b="0" i="0" u="none" strike="noStrike" kern="1200" dirty="0">
                <a:solidFill>
                  <a:schemeClr val="tx1"/>
                </a:solidFill>
                <a:effectLst/>
                <a:latin typeface="+mn-lt"/>
                <a:ea typeface="+mn-ea"/>
                <a:cs typeface="+mn-cs"/>
              </a:rPr>
              <a:t>C. MODIFICATION. This Agreement, the decree and the order approving this Agreement, may not be modified in any manner whatsoever except with the joint written consent of the duly authorized representatives of the Parties and the consent of the court approving this Agreement, after providing notice and an opportunity to be heard to all parties who may be affected by such proposed modification. Subject to the consent of the Parties and the Court having jurisdiction over the decree, this Agreement may also be modified, amended or amplified in the event of substantial changes in climatic conditions, </a:t>
            </a:r>
          </a:p>
          <a:p>
            <a:r>
              <a:rPr lang="en-US" sz="1200" b="0" i="0" u="none" strike="noStrike" kern="1200" dirty="0">
                <a:solidFill>
                  <a:schemeClr val="tx1"/>
                </a:solidFill>
                <a:effectLst/>
                <a:latin typeface="+mn-lt"/>
                <a:ea typeface="+mn-ea"/>
                <a:cs typeface="+mn-cs"/>
              </a:rPr>
              <a:t>significantly affecting </a:t>
            </a:r>
            <a:r>
              <a:rPr lang="en-US" sz="1200" b="0" i="0" u="none" strike="noStrike" kern="1200" dirty="0" err="1">
                <a:solidFill>
                  <a:schemeClr val="tx1"/>
                </a:solidFill>
                <a:effectLst/>
                <a:latin typeface="+mn-lt"/>
                <a:ea typeface="+mn-ea"/>
                <a:cs typeface="+mn-cs"/>
              </a:rPr>
              <a:t>physical,hydrologic</a:t>
            </a:r>
            <a:r>
              <a:rPr lang="en-US" sz="1200" b="0" i="0" u="none" strike="noStrike" kern="1200" dirty="0">
                <a:solidFill>
                  <a:schemeClr val="tx1"/>
                </a:solidFill>
                <a:effectLst/>
                <a:latin typeface="+mn-lt"/>
                <a:ea typeface="+mn-ea"/>
                <a:cs typeface="+mn-cs"/>
              </a:rPr>
              <a:t> or other conditions, which justify or require such modification, amendment or amplification. (p. 28)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Salt River Pima (1988) - Groundwater</a:t>
            </a:r>
          </a:p>
          <a:p>
            <a:r>
              <a:rPr lang="en-US" sz="1200" b="1" i="0" u="none" strike="noStrike" kern="1200" dirty="0">
                <a:solidFill>
                  <a:schemeClr val="tx1"/>
                </a:solidFill>
                <a:effectLst/>
                <a:latin typeface="+mn-lt"/>
                <a:ea typeface="+mn-ea"/>
                <a:cs typeface="+mn-cs"/>
              </a:rPr>
              <a:t>Language:</a:t>
            </a:r>
            <a:r>
              <a:rPr lang="en-US" sz="1200" b="0" i="0" u="none" strike="noStrike" kern="1200" dirty="0">
                <a:solidFill>
                  <a:schemeClr val="tx1"/>
                </a:solidFill>
                <a:effectLst/>
                <a:latin typeface="+mn-lt"/>
                <a:ea typeface="+mn-ea"/>
                <a:cs typeface="+mn-cs"/>
              </a:rPr>
              <a:t>12.2 Notwithstanding the execution by SRPMIC of the waiver and 13 release described in Paragraph 12.1 hereof, SRPMIC, its members, 14 and the United States on their behalf, shall retain the right to 15 assert the following claims: 16 (a) Any claim for damages to water quality; provided, 17 however, that Paragraph 12.1 hereof shall be construed to bar 18 SRPMIC and its members from asserting any claim for damages to 19 water quality caused by (1) the withdrawal of groundwater in 20 accordance with the Arizona Groundwater Management Act; (122)</a:t>
            </a:r>
          </a:p>
          <a:p>
            <a:r>
              <a:rPr lang="en-US" sz="1200" b="0" i="0" u="none" strike="noStrike" kern="1200" dirty="0">
                <a:solidFill>
                  <a:schemeClr val="tx1"/>
                </a:solidFill>
                <a:effectLst/>
                <a:latin typeface="+mn-lt"/>
                <a:ea typeface="+mn-ea"/>
                <a:cs typeface="+mn-cs"/>
              </a:rPr>
              <a:t>Water sources: surface, ground water</a:t>
            </a:r>
          </a:p>
          <a:p>
            <a:r>
              <a:rPr lang="en-US" sz="1200" b="0" i="0" u="none" strike="noStrike" kern="1200" dirty="0">
                <a:solidFill>
                  <a:schemeClr val="tx1"/>
                </a:solidFill>
                <a:effectLst/>
                <a:latin typeface="+mn-lt"/>
                <a:ea typeface="+mn-ea"/>
                <a:cs typeface="+mn-cs"/>
              </a:rPr>
              <a:t>Rights:</a:t>
            </a:r>
          </a:p>
          <a:p>
            <a:r>
              <a:rPr lang="en-US" sz="1200" b="0" i="0" u="none" strike="noStrike" kern="1200" dirty="0">
                <a:solidFill>
                  <a:schemeClr val="tx1"/>
                </a:solidFill>
                <a:effectLst/>
                <a:latin typeface="+mn-lt"/>
                <a:ea typeface="+mn-ea"/>
                <a:cs typeface="+mn-cs"/>
              </a:rPr>
              <a:t>Dollar Amount:</a:t>
            </a:r>
          </a:p>
          <a:p>
            <a:r>
              <a:rPr lang="en-US" sz="1200" b="0" i="0" u="none" strike="noStrike" kern="1200" dirty="0">
                <a:solidFill>
                  <a:schemeClr val="tx1"/>
                </a:solidFill>
                <a:effectLst/>
                <a:latin typeface="+mn-lt"/>
                <a:ea typeface="+mn-ea"/>
                <a:cs typeface="+mn-cs"/>
              </a:rPr>
              <a:t>Geographic Location: Arizona, </a:t>
            </a:r>
            <a:endParaRPr lang="en-US" dirty="0"/>
          </a:p>
        </p:txBody>
      </p:sp>
      <p:sp>
        <p:nvSpPr>
          <p:cNvPr id="4" name="Slide Number Placeholder 3"/>
          <p:cNvSpPr>
            <a:spLocks noGrp="1"/>
          </p:cNvSpPr>
          <p:nvPr>
            <p:ph type="sldNum" sz="quarter" idx="10"/>
          </p:nvPr>
        </p:nvSpPr>
        <p:spPr/>
        <p:txBody>
          <a:bodyPr/>
          <a:lstStyle/>
          <a:p>
            <a:fld id="{B9A416CD-EE58-4306-A3E2-7C9E9FCC28CC}" type="slidenum">
              <a:rPr lang="en-US" smtClean="0"/>
              <a:t>13</a:t>
            </a:fld>
            <a:endParaRPr lang="en-US"/>
          </a:p>
        </p:txBody>
      </p:sp>
    </p:spTree>
    <p:extLst>
      <p:ext uri="{BB962C8B-B14F-4D97-AF65-F5344CB8AC3E}">
        <p14:creationId xmlns:p14="http://schemas.microsoft.com/office/powerpoint/2010/main" val="90897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CASES—use the above to describe in terms of climate change and groundwater </a:t>
            </a:r>
          </a:p>
          <a:p>
            <a:endParaRPr lang="en-US" baseline="0" dirty="0"/>
          </a:p>
          <a:p>
            <a:r>
              <a:rPr lang="en-US" baseline="0" dirty="0"/>
              <a:t>This describes the settlements themselves a bit – in the context of you researching them </a:t>
            </a:r>
          </a:p>
          <a:p>
            <a:endParaRPr lang="en-US" baseline="0" dirty="0"/>
          </a:p>
          <a:p>
            <a:r>
              <a:rPr lang="en-US" baseline="0" dirty="0"/>
              <a:t>A slides discussing analysis more </a:t>
            </a:r>
            <a:r>
              <a:rPr lang="en-US" baseline="0" dirty="0" err="1"/>
              <a:t>indepth</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Characterize them in terms of “type of settlement” (i.e. what were they mainly about in terms of water sources, rights, uses of water), dollar amount settled, geographic location of tribe, size of reservation and/or tribal population, type of agreement creating reservation (treaty, EO, legislation), whether or not the settlement considers instream flow, habitat, off-reservation rights, or other water rights/use issues not directly related to on-reservation winters rights… </a:t>
            </a:r>
          </a:p>
          <a:p>
            <a:endParaRPr lang="en-US" baseline="0" dirty="0"/>
          </a:p>
          <a:p>
            <a:endParaRPr lang="en-US" baseline="0" dirty="0"/>
          </a:p>
          <a:p>
            <a:endParaRPr lang="en-US" baseline="0" dirty="0"/>
          </a:p>
          <a:p>
            <a:r>
              <a:rPr lang="en-US" sz="1200" b="0" i="0" u="none" strike="noStrike" kern="1200" dirty="0">
                <a:solidFill>
                  <a:schemeClr val="tx1"/>
                </a:solidFill>
                <a:effectLst/>
                <a:latin typeface="+mn-lt"/>
                <a:ea typeface="+mn-ea"/>
                <a:cs typeface="+mn-cs"/>
              </a:rPr>
              <a:t>C. MODIFICATION. This Agreement, the decree and the order approving this Agreement, may not be modified in any manner whatsoever except with the joint written consent of the duly authorized representatives of the Parties and the consent of the court approving this Agreement, after providing notice and an opportunity to be heard to all parties who may be affected by such proposed modification. Subject to the consent of the Parties and the Court having jurisdiction over the decree, this Agreement may also be modified, amended or amplified in the event of substantial changes in climatic conditions, </a:t>
            </a:r>
          </a:p>
          <a:p>
            <a:r>
              <a:rPr lang="en-US" sz="1200" b="0" i="0" u="none" strike="noStrike" kern="1200" dirty="0">
                <a:solidFill>
                  <a:schemeClr val="tx1"/>
                </a:solidFill>
                <a:effectLst/>
                <a:latin typeface="+mn-lt"/>
                <a:ea typeface="+mn-ea"/>
                <a:cs typeface="+mn-cs"/>
              </a:rPr>
              <a:t>significantly affecting </a:t>
            </a:r>
            <a:r>
              <a:rPr lang="en-US" sz="1200" b="0" i="0" u="none" strike="noStrike" kern="1200" dirty="0" err="1">
                <a:solidFill>
                  <a:schemeClr val="tx1"/>
                </a:solidFill>
                <a:effectLst/>
                <a:latin typeface="+mn-lt"/>
                <a:ea typeface="+mn-ea"/>
                <a:cs typeface="+mn-cs"/>
              </a:rPr>
              <a:t>physical,hydrologic</a:t>
            </a:r>
            <a:r>
              <a:rPr lang="en-US" sz="1200" b="0" i="0" u="none" strike="noStrike" kern="1200" dirty="0">
                <a:solidFill>
                  <a:schemeClr val="tx1"/>
                </a:solidFill>
                <a:effectLst/>
                <a:latin typeface="+mn-lt"/>
                <a:ea typeface="+mn-ea"/>
                <a:cs typeface="+mn-cs"/>
              </a:rPr>
              <a:t> or other conditions, which justify or require such modification, amendment or amplification. (p. 28)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Salt River Pima (1988) - Groundwater</a:t>
            </a:r>
          </a:p>
          <a:p>
            <a:r>
              <a:rPr lang="en-US" sz="1200" b="1" i="0" u="none" strike="noStrike" kern="1200" dirty="0">
                <a:solidFill>
                  <a:schemeClr val="tx1"/>
                </a:solidFill>
                <a:effectLst/>
                <a:latin typeface="+mn-lt"/>
                <a:ea typeface="+mn-ea"/>
                <a:cs typeface="+mn-cs"/>
              </a:rPr>
              <a:t>Language:</a:t>
            </a:r>
            <a:r>
              <a:rPr lang="en-US" sz="1200" b="0" i="0" u="none" strike="noStrike" kern="1200" dirty="0">
                <a:solidFill>
                  <a:schemeClr val="tx1"/>
                </a:solidFill>
                <a:effectLst/>
                <a:latin typeface="+mn-lt"/>
                <a:ea typeface="+mn-ea"/>
                <a:cs typeface="+mn-cs"/>
              </a:rPr>
              <a:t>12.2 Notwithstanding the execution by SRPMIC of the waiver and 13 release described in Paragraph 12.1 hereof, SRPMIC, its members, 14 and the United States on their behalf, shall retain the right to 15 assert the following claims: 16 (a) Any claim for damages to water quality; provided, 17 however, that Paragraph 12.1 hereof shall be construed to bar 18 SRPMIC and its members from asserting any claim for damages to 19 water quality caused by (1) the withdrawal of groundwater in 20 accordance with the Arizona Groundwater Management Act; (122)</a:t>
            </a:r>
          </a:p>
          <a:p>
            <a:r>
              <a:rPr lang="en-US" sz="1200" b="0" i="0" u="none" strike="noStrike" kern="1200" dirty="0">
                <a:solidFill>
                  <a:schemeClr val="tx1"/>
                </a:solidFill>
                <a:effectLst/>
                <a:latin typeface="+mn-lt"/>
                <a:ea typeface="+mn-ea"/>
                <a:cs typeface="+mn-cs"/>
              </a:rPr>
              <a:t>Water sources: surface, ground water</a:t>
            </a:r>
          </a:p>
          <a:p>
            <a:r>
              <a:rPr lang="en-US" sz="1200" b="0" i="0" u="none" strike="noStrike" kern="1200" dirty="0">
                <a:solidFill>
                  <a:schemeClr val="tx1"/>
                </a:solidFill>
                <a:effectLst/>
                <a:latin typeface="+mn-lt"/>
                <a:ea typeface="+mn-ea"/>
                <a:cs typeface="+mn-cs"/>
              </a:rPr>
              <a:t>Rights:</a:t>
            </a:r>
          </a:p>
          <a:p>
            <a:r>
              <a:rPr lang="en-US" sz="1200" b="0" i="0" u="none" strike="noStrike" kern="1200" dirty="0">
                <a:solidFill>
                  <a:schemeClr val="tx1"/>
                </a:solidFill>
                <a:effectLst/>
                <a:latin typeface="+mn-lt"/>
                <a:ea typeface="+mn-ea"/>
                <a:cs typeface="+mn-cs"/>
              </a:rPr>
              <a:t>Dollar Amount:</a:t>
            </a:r>
          </a:p>
          <a:p>
            <a:r>
              <a:rPr lang="en-US" sz="1200" b="0" i="0" u="none" strike="noStrike" kern="1200" dirty="0">
                <a:solidFill>
                  <a:schemeClr val="tx1"/>
                </a:solidFill>
                <a:effectLst/>
                <a:latin typeface="+mn-lt"/>
                <a:ea typeface="+mn-ea"/>
                <a:cs typeface="+mn-cs"/>
              </a:rPr>
              <a:t>Geographic Location: Arizona, </a:t>
            </a:r>
            <a:endParaRPr lang="en-US" dirty="0"/>
          </a:p>
        </p:txBody>
      </p:sp>
      <p:sp>
        <p:nvSpPr>
          <p:cNvPr id="4" name="Slide Number Placeholder 3"/>
          <p:cNvSpPr>
            <a:spLocks noGrp="1"/>
          </p:cNvSpPr>
          <p:nvPr>
            <p:ph type="sldNum" sz="quarter" idx="10"/>
          </p:nvPr>
        </p:nvSpPr>
        <p:spPr/>
        <p:txBody>
          <a:bodyPr/>
          <a:lstStyle/>
          <a:p>
            <a:fld id="{B9A416CD-EE58-4306-A3E2-7C9E9FCC28CC}" type="slidenum">
              <a:rPr lang="en-US" smtClean="0"/>
              <a:t>14</a:t>
            </a:fld>
            <a:endParaRPr lang="en-US"/>
          </a:p>
        </p:txBody>
      </p:sp>
    </p:spTree>
    <p:extLst>
      <p:ext uri="{BB962C8B-B14F-4D97-AF65-F5344CB8AC3E}">
        <p14:creationId xmlns:p14="http://schemas.microsoft.com/office/powerpoint/2010/main" val="6383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“Climatic change” appears once in the CTWSR settlement (1997) and specifically refers to change that significantly alters hydrologic/physical conditions. This language also allows for modifications to the settlement agreement if such conditions occur.</a:t>
            </a:r>
          </a:p>
          <a:p>
            <a:endParaRPr lang="en-US" dirty="0"/>
          </a:p>
          <a:p>
            <a:r>
              <a:rPr lang="en-US" dirty="0"/>
              <a:t>-Groundwater often appears settlements and associated documents with a handful of cases in which it is completely absent. Usually, the groundwater-related language refers to water that supplements surface water rights or can be used for development purposes such as drilling wells for housing and other domestic uses.</a:t>
            </a:r>
          </a:p>
          <a:p>
            <a:endParaRPr lang="en-US" dirty="0"/>
          </a:p>
          <a:p>
            <a:pPr marL="171450" indent="-171450">
              <a:buFontTx/>
              <a:buChar char="-"/>
            </a:pPr>
            <a:r>
              <a:rPr lang="en-US" dirty="0"/>
              <a:t>The word ‘mitigation’ started showing up in settlements in the mid 2000s (2006 – Gila River Indian Community Settlement Amendment No1). Mitigation seems to be discussed primarily as a response to audits of water systems for tribes that reveal a deficit in acre feet which must be replaced by water from another source.</a:t>
            </a:r>
          </a:p>
          <a:p>
            <a:pPr marL="171450" indent="-171450">
              <a:buFontTx/>
              <a:buChar char="-"/>
            </a:pPr>
            <a:r>
              <a:rPr lang="en-US" dirty="0"/>
              <a:t>A general trend I noticed while searching the documents was the amount of legal criteria and rules placed on tribes located in more arid environments such as AZ.</a:t>
            </a:r>
          </a:p>
        </p:txBody>
      </p:sp>
      <p:sp>
        <p:nvSpPr>
          <p:cNvPr id="4" name="Slide Number Placeholder 3"/>
          <p:cNvSpPr>
            <a:spLocks noGrp="1"/>
          </p:cNvSpPr>
          <p:nvPr>
            <p:ph type="sldNum" sz="quarter" idx="5"/>
          </p:nvPr>
        </p:nvSpPr>
        <p:spPr/>
        <p:txBody>
          <a:bodyPr/>
          <a:lstStyle/>
          <a:p>
            <a:fld id="{B9A416CD-EE58-4306-A3E2-7C9E9FCC28CC}" type="slidenum">
              <a:rPr lang="en-US" smtClean="0"/>
              <a:t>16</a:t>
            </a:fld>
            <a:endParaRPr lang="en-US"/>
          </a:p>
        </p:txBody>
      </p:sp>
    </p:spTree>
    <p:extLst>
      <p:ext uri="{BB962C8B-B14F-4D97-AF65-F5344CB8AC3E}">
        <p14:creationId xmlns:p14="http://schemas.microsoft.com/office/powerpoint/2010/main" val="67664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moving forward? </a:t>
            </a:r>
          </a:p>
          <a:p>
            <a:pPr marL="171450" indent="-171450">
              <a:buFontTx/>
              <a:buChar char="-"/>
            </a:pPr>
            <a:r>
              <a:rPr lang="en-US" dirty="0"/>
              <a:t>Potential need for amendments to tribal water settlements to be able to mitigate for human-caused and natural effects of climate change on water availability.</a:t>
            </a:r>
          </a:p>
          <a:p>
            <a:pPr marL="171450" indent="-171450">
              <a:buFontTx/>
              <a:buChar char="-"/>
            </a:pPr>
            <a:r>
              <a:rPr lang="en-US" dirty="0"/>
              <a:t>Without that flexibility, water uses on tribal lands could be threatened, especially instream flow for cultural use and endangered species protection.</a:t>
            </a:r>
          </a:p>
          <a:p>
            <a:pPr marL="171450" indent="-171450">
              <a:buFontTx/>
              <a:buChar char="-"/>
            </a:pPr>
            <a:endParaRPr lang="en-US" dirty="0"/>
          </a:p>
          <a:p>
            <a:pPr marL="0" indent="0">
              <a:buFontTx/>
              <a:buNone/>
            </a:pPr>
            <a:r>
              <a:rPr lang="en-US" dirty="0"/>
              <a:t>What could a next step be?</a:t>
            </a:r>
          </a:p>
          <a:p>
            <a:pPr marL="171450" indent="-171450">
              <a:buFontTx/>
              <a:buChar char="-"/>
            </a:pPr>
            <a:r>
              <a:rPr lang="en-US" dirty="0"/>
              <a:t>First step is to start asking tribes (both government and community members) what they think the next step should be.</a:t>
            </a:r>
          </a:p>
          <a:p>
            <a:pPr marL="171450" indent="-171450">
              <a:buFontTx/>
              <a:buChar char="-"/>
            </a:pPr>
            <a:r>
              <a:rPr lang="en-US" dirty="0"/>
              <a:t>Example questions:</a:t>
            </a:r>
          </a:p>
          <a:p>
            <a:pPr marL="628650" lvl="1" indent="-171450">
              <a:buFontTx/>
              <a:buChar char="-"/>
            </a:pPr>
            <a:r>
              <a:rPr lang="en-US" dirty="0"/>
              <a:t>What kind of legal action/policy change may be necessary to protect tribal water uses?</a:t>
            </a:r>
          </a:p>
          <a:p>
            <a:pPr marL="628650" lvl="1" indent="-171450">
              <a:buFontTx/>
              <a:buChar char="-"/>
            </a:pPr>
            <a:r>
              <a:rPr lang="en-US" dirty="0"/>
              <a:t>Do tribal water uses need protecting? (ask the people themselves, they know best)</a:t>
            </a:r>
          </a:p>
          <a:p>
            <a:pPr marL="628650" lvl="1" indent="-171450">
              <a:buFontTx/>
              <a:buChar char="-"/>
            </a:pPr>
            <a:r>
              <a:rPr lang="en-US" dirty="0"/>
              <a:t>What do communities currently do to mitigate change over time, if anything?</a:t>
            </a:r>
          </a:p>
          <a:p>
            <a:pPr marL="628650" lvl="1" indent="-171450">
              <a:buFontTx/>
              <a:buChar char="-"/>
            </a:pPr>
            <a:r>
              <a:rPr lang="en-US" dirty="0"/>
              <a:t>Do they want to do something more that necessitates outside funding or academic research?</a:t>
            </a:r>
          </a:p>
          <a:p>
            <a:pPr marL="171450" indent="-171450">
              <a:buFontTx/>
              <a:buChar char="-"/>
            </a:pPr>
            <a:r>
              <a:rPr lang="en-US" dirty="0"/>
              <a:t>Turn this data into a jumping-off point for further data-gathering in the form of interviews and community visits with tribes. </a:t>
            </a:r>
          </a:p>
          <a:p>
            <a:pPr marL="628650" lvl="1" indent="-171450">
              <a:buFontTx/>
              <a:buChar char="-"/>
            </a:pPr>
            <a:r>
              <a:rPr lang="en-US" dirty="0"/>
              <a:t>Could be specifically a </a:t>
            </a:r>
            <a:r>
              <a:rPr lang="en-US" dirty="0" err="1"/>
              <a:t>montana</a:t>
            </a:r>
            <a:r>
              <a:rPr lang="en-US" dirty="0"/>
              <a:t> project or an AZ project or another arid state/region</a:t>
            </a:r>
          </a:p>
        </p:txBody>
      </p:sp>
      <p:sp>
        <p:nvSpPr>
          <p:cNvPr id="4" name="Slide Number Placeholder 3"/>
          <p:cNvSpPr>
            <a:spLocks noGrp="1"/>
          </p:cNvSpPr>
          <p:nvPr>
            <p:ph type="sldNum" sz="quarter" idx="5"/>
          </p:nvPr>
        </p:nvSpPr>
        <p:spPr/>
        <p:txBody>
          <a:bodyPr/>
          <a:lstStyle/>
          <a:p>
            <a:fld id="{B9A416CD-EE58-4306-A3E2-7C9E9FCC28CC}" type="slidenum">
              <a:rPr lang="en-US" smtClean="0"/>
              <a:t>17</a:t>
            </a:fld>
            <a:endParaRPr lang="en-US"/>
          </a:p>
        </p:txBody>
      </p:sp>
    </p:spTree>
    <p:extLst>
      <p:ext uri="{BB962C8B-B14F-4D97-AF65-F5344CB8AC3E}">
        <p14:creationId xmlns:p14="http://schemas.microsoft.com/office/powerpoint/2010/main" val="419914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i="1" baseline="0" dirty="0"/>
              <a:t>Brian’s Notes:</a:t>
            </a:r>
          </a:p>
          <a:p>
            <a:r>
              <a:rPr lang="en-US" i="1" baseline="0" dirty="0"/>
              <a:t>Potential logical progression of research explanation: </a:t>
            </a:r>
          </a:p>
          <a:p>
            <a:pPr marL="171450" indent="-171450">
              <a:buFontTx/>
              <a:buChar char="-"/>
            </a:pPr>
            <a:r>
              <a:rPr lang="en-US" i="1" baseline="0" dirty="0"/>
              <a:t>Climate change is impacting water availability, use, and consequently water rights in MT and the West – through changes in timing, distribution</a:t>
            </a:r>
          </a:p>
          <a:p>
            <a:pPr marL="171450" indent="-171450">
              <a:buFontTx/>
              <a:buChar char="-"/>
            </a:pPr>
            <a:r>
              <a:rPr lang="en-US" i="1" baseline="0" dirty="0"/>
              <a:t>That has implications for our use of that water, i.e. through water rights </a:t>
            </a:r>
          </a:p>
          <a:p>
            <a:pPr marL="171450" indent="-171450">
              <a:buFontTx/>
              <a:buChar char="-"/>
            </a:pPr>
            <a:r>
              <a:rPr lang="en-US" i="1" baseline="0" dirty="0"/>
              <a:t>Native American water rights are different – tribal reserved water rights (Winters) </a:t>
            </a:r>
          </a:p>
          <a:p>
            <a:pPr marL="171450" indent="-171450">
              <a:buFontTx/>
              <a:buChar char="-"/>
            </a:pPr>
            <a:r>
              <a:rPr lang="en-US" i="1" baseline="0" dirty="0"/>
              <a:t>Why does this matter? </a:t>
            </a:r>
          </a:p>
          <a:p>
            <a:pPr marL="628650" lvl="1" indent="-171450">
              <a:buFontTx/>
              <a:buChar char="-"/>
            </a:pPr>
            <a:r>
              <a:rPr lang="en-US" i="1" baseline="0" dirty="0"/>
              <a:t>The process of quantifying Tribal water rights was different and often comes from negotiation and settlement (why, and how that relates to other rights) </a:t>
            </a:r>
          </a:p>
          <a:p>
            <a:pPr marL="628650" lvl="1" indent="-171450">
              <a:buFontTx/>
              <a:buChar char="-"/>
            </a:pPr>
            <a:r>
              <a:rPr lang="en-US" i="1" baseline="0" dirty="0"/>
              <a:t>Tribes (in the West) often occupy lands that will be most effective from immediate climate changes </a:t>
            </a:r>
          </a:p>
          <a:p>
            <a:pPr marL="628650" lvl="1" indent="-171450">
              <a:buFontTx/>
              <a:buChar char="-"/>
            </a:pPr>
            <a:r>
              <a:rPr lang="en-US" i="1" baseline="0" dirty="0"/>
              <a:t>Legacy of settlements (legally) is yet to be determined—i.e. we don’t know how they all work when there isn’t enough water to satisfy rights</a:t>
            </a:r>
          </a:p>
          <a:p>
            <a:pPr marL="628650" lvl="1" indent="-171450">
              <a:buFontTx/>
              <a:buChar char="-"/>
            </a:pPr>
            <a:r>
              <a:rPr lang="en-US" i="1" baseline="0" dirty="0"/>
              <a:t>Research (policy) needed to determine how settlements view/discuss/advise/approach groundwater and climate change   </a:t>
            </a:r>
            <a:endParaRPr lang="en-US" i="1" dirty="0"/>
          </a:p>
          <a:p>
            <a:r>
              <a:rPr lang="en-US" u="sng" dirty="0"/>
              <a:t>Narrative:</a:t>
            </a:r>
          </a:p>
          <a:p>
            <a:r>
              <a:rPr lang="en-US" u="sng" dirty="0"/>
              <a:t>What was the research?</a:t>
            </a:r>
          </a:p>
          <a:p>
            <a:r>
              <a:rPr lang="en-US" dirty="0"/>
              <a:t>- Finding what legal or intended context, if any, exists in tribal water settlements for discussing how climate change and the relationship it has with water availability could affect tribal water rights and the livelihoods and health of native people. </a:t>
            </a:r>
          </a:p>
          <a:p>
            <a:r>
              <a:rPr lang="en-US" u="sng" dirty="0"/>
              <a:t>Why it was interesting to you</a:t>
            </a:r>
          </a:p>
          <a:p>
            <a:r>
              <a:rPr lang="en-US" dirty="0"/>
              <a:t>- The implications for lacking a plan to deal with climate change’s effects on the landscape are numerous and will most certainly affect the health and socio-ecological wellbeing of native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Why it is important for others to know (in the world)—i.e. its relationship to a bigger problem or question</a:t>
            </a:r>
          </a:p>
          <a:p>
            <a:r>
              <a:rPr lang="en-US" dirty="0"/>
              <a:t>- Water scarcity is a continuous issue that we can only hope to plan for, but planning is the first part of addressing the issue. Additionally, water is essential for life everywhere and indigenous people around the world are poised to be/are being most affected by shifting water availability.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How you did it</a:t>
            </a:r>
          </a:p>
          <a:p>
            <a:r>
              <a:rPr lang="en-US" dirty="0"/>
              <a:t>- One literature review and consolidation of settlements later, I used qualitative data analysis software </a:t>
            </a:r>
            <a:r>
              <a:rPr lang="en-US" dirty="0" err="1"/>
              <a:t>Nvivo</a:t>
            </a:r>
            <a:r>
              <a:rPr lang="en-US" dirty="0"/>
              <a:t> to deductively search the settlements and associated documents for mentions of climate change, groundwater allocation and access, and mitigation efforts. Further consolidation of language allowed me to associate specific settlements with the context they provide in allocating water rights to tribes.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u="sng" dirty="0"/>
              <a:t>What you found</a:t>
            </a:r>
            <a:r>
              <a:rPr lang="en-US" dirty="0"/>
              <a:t> </a:t>
            </a:r>
          </a:p>
          <a:p>
            <a:pPr marL="171450" indent="-171450">
              <a:buFontTx/>
              <a:buChar char="-"/>
            </a:pPr>
            <a:r>
              <a:rPr lang="en-US" dirty="0"/>
              <a:t>No mention of climate change by name or really even by process in any of the settlements</a:t>
            </a:r>
          </a:p>
          <a:p>
            <a:pPr marL="171450" indent="-171450">
              <a:buFontTx/>
              <a:buChar char="-"/>
            </a:pPr>
            <a:r>
              <a:rPr lang="en-US" dirty="0"/>
              <a:t>About 40 percent (get a real number) of the settlements brought back results on groundwater allocation and access tribes</a:t>
            </a:r>
          </a:p>
          <a:p>
            <a:pPr marL="171450" indent="-171450">
              <a:buFontTx/>
              <a:buChar char="-"/>
            </a:pPr>
            <a:r>
              <a:rPr lang="en-US" dirty="0"/>
              <a:t>The word ‘mitigation’ started occurring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What you would do next if you had time/resources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A416CD-EE58-4306-A3E2-7C9E9FCC28CC}" type="slidenum">
              <a:rPr lang="en-US" smtClean="0"/>
              <a:t>2</a:t>
            </a:fld>
            <a:endParaRPr lang="en-US"/>
          </a:p>
        </p:txBody>
      </p:sp>
    </p:spTree>
    <p:extLst>
      <p:ext uri="{BB962C8B-B14F-4D97-AF65-F5344CB8AC3E}">
        <p14:creationId xmlns:p14="http://schemas.microsoft.com/office/powerpoint/2010/main" val="189040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Bullet 1 above</a:t>
            </a:r>
            <a:r>
              <a:rPr lang="en-US" b="0" i="1" baseline="0" dirty="0"/>
              <a:t> is “what you are interested in generally”; next step would be to explain how tribal water rights are different and interact with this question of  groundwater and climate change </a:t>
            </a:r>
          </a:p>
          <a:p>
            <a:pPr marL="171450" indent="-171450">
              <a:buFontTx/>
              <a:buChar char="-"/>
            </a:pPr>
            <a:r>
              <a:rPr lang="en-US" baseline="0" dirty="0"/>
              <a:t>The question I centered my research around is how climate change and its effects alter the timing, quantity, and quality of tribal water rights. In Montana, and the West generally, water use and distribution already determine the way we deal with water rights. (Any changes have implications for large amounts of future alterations.)</a:t>
            </a:r>
          </a:p>
          <a:p>
            <a:pPr marL="171450" indent="-171450">
              <a:buFontTx/>
              <a:buChar char="-"/>
            </a:pPr>
            <a:r>
              <a:rPr lang="en-US" baseline="0" dirty="0"/>
              <a:t>Tribal water rights came to be in a fundamentally different way than water rights of an individual party. The water rights administration system is complex, but all we need to know for now is that the tribes have reserved water rights as a part of their relationship with the U.S. government. </a:t>
            </a:r>
          </a:p>
          <a:p>
            <a:pPr marL="171450" indent="-171450">
              <a:buFontTx/>
              <a:buChar char="-"/>
            </a:pPr>
            <a:endParaRPr lang="en-US" baseline="0" dirty="0"/>
          </a:p>
          <a:p>
            <a:pPr marL="171450" indent="-171450">
              <a:buFontTx/>
              <a:buChar char="-"/>
            </a:pPr>
            <a:endParaRPr lang="en-US" baseline="0" dirty="0"/>
          </a:p>
          <a:p>
            <a:r>
              <a:rPr lang="en-US" i="1" baseline="0" dirty="0"/>
              <a:t>Save bullets 2-4 for explanation of the above (your interest and eventual research question) </a:t>
            </a:r>
          </a:p>
          <a:p>
            <a:r>
              <a:rPr lang="en-US" i="1" baseline="0" dirty="0"/>
              <a:t>2.Groundwater allocations on reservations and their relationship with aquifers (</a:t>
            </a:r>
            <a:r>
              <a:rPr lang="en-US" i="1" baseline="0" dirty="0" err="1"/>
              <a:t>ie</a:t>
            </a:r>
            <a:r>
              <a:rPr lang="en-US" i="1" baseline="0" dirty="0"/>
              <a:t> recharge)</a:t>
            </a:r>
          </a:p>
          <a:p>
            <a:r>
              <a:rPr lang="en-US" i="1" baseline="0" dirty="0"/>
              <a:t>3. Climate change is a well-known and ongoing subject of study, especially in the realm of water availability and rights. Native American </a:t>
            </a:r>
          </a:p>
          <a:p>
            <a:r>
              <a:rPr lang="en-US" i="1" baseline="0" dirty="0"/>
              <a:t>4.Note “how” climate change projections will likely alter hydrologic aspects of the American West—use Montana data as an example to illustrate your point</a:t>
            </a:r>
          </a:p>
          <a:p>
            <a:endParaRPr lang="en-US" i="1" baseline="0" dirty="0"/>
          </a:p>
          <a:p>
            <a:r>
              <a:rPr lang="en-US" i="1" baseline="0" dirty="0"/>
              <a:t>Potential logical progression of research explanation: </a:t>
            </a:r>
          </a:p>
          <a:p>
            <a:pPr marL="171450" indent="-171450">
              <a:buFontTx/>
              <a:buChar char="-"/>
            </a:pPr>
            <a:r>
              <a:rPr lang="en-US" i="1" baseline="0" dirty="0"/>
              <a:t>Climate change is impacting water availability, use, and consequently water rights in MT and the West – through changes in timing, distribution</a:t>
            </a:r>
          </a:p>
          <a:p>
            <a:pPr marL="171450" indent="-171450">
              <a:buFontTx/>
              <a:buChar char="-"/>
            </a:pPr>
            <a:r>
              <a:rPr lang="en-US" i="1" baseline="0" dirty="0"/>
              <a:t>That has implications for our use of that water, i.e. through water rights </a:t>
            </a:r>
          </a:p>
          <a:p>
            <a:pPr marL="171450" indent="-171450">
              <a:buFontTx/>
              <a:buChar char="-"/>
            </a:pPr>
            <a:r>
              <a:rPr lang="en-US" i="1" baseline="0" dirty="0"/>
              <a:t>Native American water rights are different – tribal reserved water rights (Winters) </a:t>
            </a:r>
          </a:p>
          <a:p>
            <a:pPr marL="171450" indent="-171450">
              <a:buFontTx/>
              <a:buChar char="-"/>
            </a:pPr>
            <a:r>
              <a:rPr lang="en-US" i="1" baseline="0" dirty="0"/>
              <a:t>Why does this matter? </a:t>
            </a:r>
          </a:p>
          <a:p>
            <a:pPr marL="628650" lvl="1" indent="-171450">
              <a:buFontTx/>
              <a:buChar char="-"/>
            </a:pPr>
            <a:r>
              <a:rPr lang="en-US" i="1" baseline="0" dirty="0"/>
              <a:t>The process of quantifying Tribal water rights was different and often comes from negotiation and settlement (why, and how that relates to other rights) </a:t>
            </a:r>
          </a:p>
          <a:p>
            <a:pPr marL="628650" lvl="1" indent="-171450">
              <a:buFontTx/>
              <a:buChar char="-"/>
            </a:pPr>
            <a:r>
              <a:rPr lang="en-US" i="1" baseline="0" dirty="0"/>
              <a:t>Tribes (in the West) often occupy lands that will be most effective from immediate climate changes </a:t>
            </a:r>
          </a:p>
          <a:p>
            <a:pPr marL="628650" lvl="1" indent="-171450">
              <a:buFontTx/>
              <a:buChar char="-"/>
            </a:pPr>
            <a:r>
              <a:rPr lang="en-US" i="1" baseline="0" dirty="0"/>
              <a:t>Legacy of settlements (legally) is yet to be determined—i.e. we don’t know how they all work when there isn’t enough water to satisfy rights</a:t>
            </a:r>
          </a:p>
          <a:p>
            <a:pPr marL="628650" lvl="1" indent="-171450">
              <a:buFontTx/>
              <a:buChar char="-"/>
            </a:pPr>
            <a:r>
              <a:rPr lang="en-US" i="1" baseline="0" dirty="0"/>
              <a:t>Research (policy) needed to determine how settlements view/discuss/advise/approach groundwater and climate change   </a:t>
            </a:r>
            <a:endParaRPr lang="en-US" i="1" dirty="0"/>
          </a:p>
        </p:txBody>
      </p:sp>
      <p:sp>
        <p:nvSpPr>
          <p:cNvPr id="4" name="Slide Number Placeholder 3"/>
          <p:cNvSpPr>
            <a:spLocks noGrp="1"/>
          </p:cNvSpPr>
          <p:nvPr>
            <p:ph type="sldNum" sz="quarter" idx="10"/>
          </p:nvPr>
        </p:nvSpPr>
        <p:spPr/>
        <p:txBody>
          <a:bodyPr/>
          <a:lstStyle/>
          <a:p>
            <a:fld id="{B9A416CD-EE58-4306-A3E2-7C9E9FCC28CC}" type="slidenum">
              <a:rPr lang="en-US" smtClean="0"/>
              <a:t>3</a:t>
            </a:fld>
            <a:endParaRPr lang="en-US"/>
          </a:p>
        </p:txBody>
      </p:sp>
    </p:spTree>
    <p:extLst>
      <p:ext uri="{BB962C8B-B14F-4D97-AF65-F5344CB8AC3E}">
        <p14:creationId xmlns:p14="http://schemas.microsoft.com/office/powerpoint/2010/main" val="249120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Climate change is affecting the distribution and availability of water in the United States. The first map in the upper left shows the average water stress for the United States over a period of time (How long and what years??) and the one directly below it shows a trend of increasing water stress in the brown and decreasing stress in the blue. Reservations in the US, as the third map shows, are disproportionately disadvantaged by an increasing water scarcity trend in the west.  The implications of climate change for Tribal water includes the </a:t>
            </a:r>
          </a:p>
          <a:p>
            <a:endParaRPr lang="en-US" sz="1200" b="1" dirty="0"/>
          </a:p>
          <a:p>
            <a:endParaRPr lang="en-US" dirty="0"/>
          </a:p>
        </p:txBody>
      </p:sp>
      <p:sp>
        <p:nvSpPr>
          <p:cNvPr id="4" name="Slide Number Placeholder 3"/>
          <p:cNvSpPr>
            <a:spLocks noGrp="1"/>
          </p:cNvSpPr>
          <p:nvPr>
            <p:ph type="sldNum" sz="quarter" idx="10"/>
          </p:nvPr>
        </p:nvSpPr>
        <p:spPr/>
        <p:txBody>
          <a:bodyPr/>
          <a:lstStyle/>
          <a:p>
            <a:fld id="{B9A416CD-EE58-4306-A3E2-7C9E9FCC28CC}" type="slidenum">
              <a:rPr lang="en-US" smtClean="0"/>
              <a:t>4</a:t>
            </a:fld>
            <a:endParaRPr lang="en-US"/>
          </a:p>
        </p:txBody>
      </p:sp>
    </p:spTree>
    <p:extLst>
      <p:ext uri="{BB962C8B-B14F-4D97-AF65-F5344CB8AC3E}">
        <p14:creationId xmlns:p14="http://schemas.microsoft.com/office/powerpoint/2010/main" val="17017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highlight>
                  <a:srgbClr val="FFFF00"/>
                </a:highlight>
              </a:rPr>
              <a:t>Follow up to this slide:</a:t>
            </a:r>
            <a:r>
              <a:rPr lang="en-US" i="1" baseline="0" dirty="0">
                <a:highlight>
                  <a:srgbClr val="FFFF00"/>
                </a:highlight>
              </a:rPr>
              <a:t> re-emphasize why understanding how a focus on groundwater allocation and climate change (scenarios) is important when addressing Tribal water in policy. </a:t>
            </a:r>
          </a:p>
          <a:p>
            <a:endParaRPr lang="en-US" baseline="0" dirty="0"/>
          </a:p>
          <a:p>
            <a:r>
              <a:rPr lang="en-US" baseline="0" dirty="0"/>
              <a:t>As well as a lack of research on this specific topic, it is important to understand how focusing on climate change and groundwater allocation can help address tribal water rights in policy-making and ultimately implementation of that policy. For example, planning for drought in places like the Blackfoot Watershed by </a:t>
            </a:r>
            <a:r>
              <a:rPr lang="en-US" baseline="0" dirty="0" err="1"/>
              <a:t>Ovando</a:t>
            </a:r>
            <a:r>
              <a:rPr lang="en-US" baseline="0" dirty="0"/>
              <a:t> comes down to the exact measurement of water at a stream gauge and who holds rights for what amount of water, measured in acre feet. Another important part of that scenario is what the water right holder decided to use their right for, whether that be instream flow for culturally relevant species conservation or agricultural irrigation.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climate change affect hydrology…</a:t>
            </a:r>
            <a:r>
              <a:rPr lang="en-US" sz="1200" dirty="0"/>
              <a:t>… AND WHAT DOES THAT MEAN FOR TRIBES?</a:t>
            </a:r>
            <a:endParaRPr lang="en-US" baseline="0" dirty="0"/>
          </a:p>
          <a:p>
            <a:pPr>
              <a:buFont typeface="Arial" panose="020B0604020202020204" pitchFamily="34" charset="0"/>
              <a:buChar char="•"/>
            </a:pPr>
            <a:r>
              <a:rPr lang="en-US" dirty="0">
                <a:solidFill>
                  <a:schemeClr val="tx1"/>
                </a:solidFill>
              </a:rPr>
              <a:t>Increased need for water with a decreased supply = scarcity</a:t>
            </a:r>
          </a:p>
          <a:p>
            <a:pPr>
              <a:buFont typeface="Arial" panose="020B0604020202020204" pitchFamily="34" charset="0"/>
              <a:buChar char="•"/>
            </a:pPr>
            <a:r>
              <a:rPr lang="en-US" dirty="0">
                <a:solidFill>
                  <a:schemeClr val="tx1"/>
                </a:solidFill>
              </a:rPr>
              <a:t>Recharge process for groundwater undercut by erratic weather patterns due to climatic shifts</a:t>
            </a:r>
          </a:p>
          <a:p>
            <a:endParaRPr lang="en-US" dirty="0"/>
          </a:p>
        </p:txBody>
      </p:sp>
      <p:sp>
        <p:nvSpPr>
          <p:cNvPr id="4" name="Slide Number Placeholder 3"/>
          <p:cNvSpPr>
            <a:spLocks noGrp="1"/>
          </p:cNvSpPr>
          <p:nvPr>
            <p:ph type="sldNum" sz="quarter" idx="10"/>
          </p:nvPr>
        </p:nvSpPr>
        <p:spPr/>
        <p:txBody>
          <a:bodyPr/>
          <a:lstStyle/>
          <a:p>
            <a:fld id="{B9A416CD-EE58-4306-A3E2-7C9E9FCC28CC}" type="slidenum">
              <a:rPr lang="en-US" smtClean="0"/>
              <a:t>5</a:t>
            </a:fld>
            <a:endParaRPr lang="en-US"/>
          </a:p>
        </p:txBody>
      </p:sp>
    </p:spTree>
    <p:extLst>
      <p:ext uri="{BB962C8B-B14F-4D97-AF65-F5344CB8AC3E}">
        <p14:creationId xmlns:p14="http://schemas.microsoft.com/office/powerpoint/2010/main" val="357911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half of the 19</a:t>
            </a:r>
            <a:r>
              <a:rPr lang="en-US" baseline="30000" dirty="0"/>
              <a:t>th</a:t>
            </a:r>
            <a:r>
              <a:rPr lang="en-US" dirty="0"/>
              <a:t> century, the U.S. government created native American reservations using treaties, congressional legislation, and executive orders. These actions removed Native Tribes to only part of their traditional territories or onto federal lands. </a:t>
            </a:r>
          </a:p>
          <a:p>
            <a:r>
              <a:rPr lang="en-US" dirty="0"/>
              <a:t>Reservations are not grants to tribes, but rather represent </a:t>
            </a:r>
            <a:r>
              <a:rPr lang="en-US" dirty="0">
                <a:solidFill>
                  <a:schemeClr val="tx2">
                    <a:lumMod val="20000"/>
                    <a:lumOff val="80000"/>
                  </a:schemeClr>
                </a:solidFill>
              </a:rPr>
              <a:t>what Tribes have “reserved” for themselves, often including the right to hunt and fish in usual and accustomed places, for example. During the creation of reservations, water was generally left out of the rights reserved for the Tribes. </a:t>
            </a:r>
          </a:p>
          <a:p>
            <a:r>
              <a:rPr lang="en-US" dirty="0">
                <a:solidFill>
                  <a:schemeClr val="tx2">
                    <a:lumMod val="20000"/>
                    <a:lumOff val="80000"/>
                  </a:schemeClr>
                </a:solidFill>
              </a:rPr>
              <a:t>Non-native settlers filled in much of the West and claimed water rights under a system known as Prior Appropriation. This system allows the person with the oldest claim to water to receive their allocation before anyone else with a younger, or more junior, claim to water receives their water. Known as “first in time, first in right” (is this necessary?)</a:t>
            </a:r>
          </a:p>
          <a:p>
            <a:r>
              <a:rPr lang="en-US" dirty="0">
                <a:solidFill>
                  <a:schemeClr val="tx2">
                    <a:lumMod val="20000"/>
                    <a:lumOff val="80000"/>
                  </a:schemeClr>
                </a:solidFill>
              </a:rPr>
              <a:t>In 1908, a Supreme Court case, now known as the </a:t>
            </a:r>
            <a:r>
              <a:rPr lang="en-US" i="1" dirty="0">
                <a:solidFill>
                  <a:schemeClr val="tx2">
                    <a:lumMod val="20000"/>
                    <a:lumOff val="80000"/>
                  </a:schemeClr>
                </a:solidFill>
              </a:rPr>
              <a:t>Winters </a:t>
            </a:r>
            <a:r>
              <a:rPr lang="en-US" i="0" dirty="0">
                <a:solidFill>
                  <a:schemeClr val="tx2">
                    <a:lumMod val="20000"/>
                    <a:lumOff val="80000"/>
                  </a:schemeClr>
                </a:solidFill>
              </a:rPr>
              <a:t>rights decision, decided that reservation rights include IMPLIED water rights to allow fulfillment of the purpose of reservations. The purpose of reservations was interpreted, through more court cases and over time, to mean agricultural and domestic uses.</a:t>
            </a:r>
          </a:p>
          <a:p>
            <a:endParaRPr lang="en-US" i="0" dirty="0">
              <a:solidFill>
                <a:schemeClr val="tx2">
                  <a:lumMod val="20000"/>
                  <a:lumOff val="80000"/>
                </a:schemeClr>
              </a:solidFill>
            </a:endParaRPr>
          </a:p>
          <a:p>
            <a:endParaRPr lang="en-US" dirty="0"/>
          </a:p>
          <a:p>
            <a:endParaRPr lang="en-US" dirty="0"/>
          </a:p>
          <a:p>
            <a:r>
              <a:rPr lang="en-US" dirty="0"/>
              <a:t>2. Reservations do not always mean resources explicitly allocated with the land, water generally left out of most reservation rights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20000"/>
                    <a:lumOff val="80000"/>
                  </a:schemeClr>
                </a:solidFill>
              </a:rPr>
              <a:t>3. system of prior appropriation used in west.</a:t>
            </a:r>
          </a:p>
          <a:p>
            <a:r>
              <a:rPr lang="en-US" dirty="0">
                <a:solidFill>
                  <a:schemeClr val="tx2">
                    <a:lumMod val="20000"/>
                    <a:lumOff val="80000"/>
                  </a:schemeClr>
                </a:solidFill>
              </a:rPr>
              <a:t>“Dating to a 1908 Supreme Court ruling [Winters], courts generally have held that many tribes have a reserved right to water sufficient to fulfill the purpose of their reservations and that this right took effect on the date the reservations were established” (Stern 2017; 2).</a:t>
            </a:r>
          </a:p>
          <a:p>
            <a:endParaRPr lang="en-US" dirty="0">
              <a:solidFill>
                <a:schemeClr val="tx2">
                  <a:lumMod val="20000"/>
                  <a:lumOff val="80000"/>
                </a:schemeClr>
              </a:solidFill>
            </a:endParaRPr>
          </a:p>
          <a:p>
            <a:endParaRPr lang="en-US" dirty="0">
              <a:solidFill>
                <a:schemeClr val="tx2">
                  <a:lumMod val="20000"/>
                  <a:lumOff val="80000"/>
                </a:schemeClr>
              </a:solidFill>
            </a:endParaRPr>
          </a:p>
          <a:p>
            <a:r>
              <a:rPr lang="en-US" dirty="0">
                <a:solidFill>
                  <a:schemeClr val="tx2">
                    <a:lumMod val="20000"/>
                    <a:lumOff val="80000"/>
                  </a:schemeClr>
                </a:solidFill>
              </a:rPr>
              <a:t>Last</a:t>
            </a:r>
            <a:r>
              <a:rPr lang="en-US" baseline="0" dirty="0">
                <a:solidFill>
                  <a:schemeClr val="tx2">
                    <a:lumMod val="20000"/>
                    <a:lumOff val="80000"/>
                  </a:schemeClr>
                </a:solidFill>
              </a:rPr>
              <a:t> bullet: In 1908 Supreme Court (Winters) decided that this includes IMPLIED water rights for Native American reservations to accomplish the purpose of reservations—this has translated into agriculture and domestic use (over time and more court cases… which you don’t have time to describe) </a:t>
            </a:r>
          </a:p>
          <a:p>
            <a:endParaRPr lang="en-US" baseline="0" dirty="0">
              <a:solidFill>
                <a:schemeClr val="tx2">
                  <a:lumMod val="20000"/>
                  <a:lumOff val="80000"/>
                </a:schemeClr>
              </a:solidFill>
            </a:endParaRPr>
          </a:p>
        </p:txBody>
      </p:sp>
      <p:sp>
        <p:nvSpPr>
          <p:cNvPr id="4" name="Slide Number Placeholder 3"/>
          <p:cNvSpPr>
            <a:spLocks noGrp="1"/>
          </p:cNvSpPr>
          <p:nvPr>
            <p:ph type="sldNum" sz="quarter" idx="5"/>
          </p:nvPr>
        </p:nvSpPr>
        <p:spPr/>
        <p:txBody>
          <a:bodyPr/>
          <a:lstStyle/>
          <a:p>
            <a:fld id="{B9A416CD-EE58-4306-A3E2-7C9E9FCC28CC}" type="slidenum">
              <a:rPr lang="en-US" smtClean="0"/>
              <a:t>6</a:t>
            </a:fld>
            <a:endParaRPr lang="en-US"/>
          </a:p>
        </p:txBody>
      </p:sp>
    </p:spTree>
    <p:extLst>
      <p:ext uri="{BB962C8B-B14F-4D97-AF65-F5344CB8AC3E}">
        <p14:creationId xmlns:p14="http://schemas.microsoft.com/office/powerpoint/2010/main" val="286247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2">
                  <a:lumMod val="20000"/>
                  <a:lumOff val="8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2">
                  <a:lumMod val="20000"/>
                  <a:lumOff val="8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solidFill>
                  <a:schemeClr val="tx2">
                    <a:lumMod val="20000"/>
                    <a:lumOff val="80000"/>
                  </a:schemeClr>
                </a:solidFill>
              </a:rPr>
              <a:t>Bottom line: reservations have legal right to use water… and in most cases this right is not quantified (or has not been quantified) until recently; causing an upheaval in previously determined rights to use water in a basin (i.e. priority dates/amounts under prior appropriation) </a:t>
            </a:r>
            <a:endParaRPr lang="en-US" i="1" dirty="0"/>
          </a:p>
          <a:p>
            <a:endParaRPr lang="en-US" dirty="0"/>
          </a:p>
        </p:txBody>
      </p:sp>
      <p:sp>
        <p:nvSpPr>
          <p:cNvPr id="4" name="Slide Number Placeholder 3"/>
          <p:cNvSpPr>
            <a:spLocks noGrp="1"/>
          </p:cNvSpPr>
          <p:nvPr>
            <p:ph type="sldNum" sz="quarter" idx="10"/>
          </p:nvPr>
        </p:nvSpPr>
        <p:spPr/>
        <p:txBody>
          <a:bodyPr/>
          <a:lstStyle/>
          <a:p>
            <a:fld id="{B9A416CD-EE58-4306-A3E2-7C9E9FCC28CC}" type="slidenum">
              <a:rPr lang="en-US" smtClean="0"/>
              <a:t>7</a:t>
            </a:fld>
            <a:endParaRPr lang="en-US"/>
          </a:p>
        </p:txBody>
      </p:sp>
    </p:spTree>
    <p:extLst>
      <p:ext uri="{BB962C8B-B14F-4D97-AF65-F5344CB8AC3E}">
        <p14:creationId xmlns:p14="http://schemas.microsoft.com/office/powerpoint/2010/main" val="129521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hold water itself in the public trust and allow for the private allocation of rights to use water through a state agency such as the Montana Dept of Natural Resources and Conservation (DNRC). Water rights afford someone the ability to use water on their property. The type of water held in the public trust varies by state, but generally includes surface and groundwater and often wetlands. </a:t>
            </a:r>
          </a:p>
          <a:p>
            <a:endParaRPr lang="en-US" dirty="0"/>
          </a:p>
          <a:p>
            <a:r>
              <a:rPr lang="en-US" dirty="0"/>
              <a:t>State has the duty to protect public uses of water such the right to use waters for navigation, commerce, and fishing</a:t>
            </a:r>
          </a:p>
          <a:p>
            <a:r>
              <a:rPr lang="en-US" dirty="0"/>
              <a:t>People can own water rights by themselves, property with associated water rights, or just property with no right to the water. </a:t>
            </a:r>
          </a:p>
          <a:p>
            <a:endParaRPr lang="en-US" dirty="0"/>
          </a:p>
        </p:txBody>
      </p:sp>
      <p:sp>
        <p:nvSpPr>
          <p:cNvPr id="4" name="Slide Number Placeholder 3"/>
          <p:cNvSpPr>
            <a:spLocks noGrp="1"/>
          </p:cNvSpPr>
          <p:nvPr>
            <p:ph type="sldNum" sz="quarter" idx="5"/>
          </p:nvPr>
        </p:nvSpPr>
        <p:spPr/>
        <p:txBody>
          <a:bodyPr/>
          <a:lstStyle/>
          <a:p>
            <a:fld id="{B9A416CD-EE58-4306-A3E2-7C9E9FCC28CC}" type="slidenum">
              <a:rPr lang="en-US" smtClean="0"/>
              <a:t>8</a:t>
            </a:fld>
            <a:endParaRPr lang="en-US"/>
          </a:p>
        </p:txBody>
      </p:sp>
    </p:spTree>
    <p:extLst>
      <p:ext uri="{BB962C8B-B14F-4D97-AF65-F5344CB8AC3E}">
        <p14:creationId xmlns:p14="http://schemas.microsoft.com/office/powerpoint/2010/main" val="11982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provides a waiver of the Tribes’ rights to bring further claims against</a:t>
            </a:r>
          </a:p>
          <a:p>
            <a:r>
              <a:rPr lang="en-US" dirty="0"/>
              <a:t>the U.S. with regard to outstanding water rights (federal motivation).</a:t>
            </a:r>
          </a:p>
          <a:p>
            <a:endParaRPr lang="en-US" dirty="0"/>
          </a:p>
          <a:p>
            <a:r>
              <a:rPr lang="en-US" dirty="0"/>
              <a:t>Many settlements provide resources to tribes used to promote </a:t>
            </a:r>
            <a:r>
              <a:rPr lang="en-US" dirty="0" err="1"/>
              <a:t>devt</a:t>
            </a:r>
            <a:r>
              <a:rPr lang="en-US" dirty="0"/>
              <a:t> and/or protection of resources including water, aquatic habitat, and species. </a:t>
            </a:r>
          </a:p>
        </p:txBody>
      </p:sp>
      <p:sp>
        <p:nvSpPr>
          <p:cNvPr id="4" name="Slide Number Placeholder 3"/>
          <p:cNvSpPr>
            <a:spLocks noGrp="1"/>
          </p:cNvSpPr>
          <p:nvPr>
            <p:ph type="sldNum" sz="quarter" idx="5"/>
          </p:nvPr>
        </p:nvSpPr>
        <p:spPr/>
        <p:txBody>
          <a:bodyPr/>
          <a:lstStyle/>
          <a:p>
            <a:fld id="{B9A416CD-EE58-4306-A3E2-7C9E9FCC28CC}" type="slidenum">
              <a:rPr lang="en-US" smtClean="0"/>
              <a:t>9</a:t>
            </a:fld>
            <a:endParaRPr lang="en-US"/>
          </a:p>
        </p:txBody>
      </p:sp>
    </p:spTree>
    <p:extLst>
      <p:ext uri="{BB962C8B-B14F-4D97-AF65-F5344CB8AC3E}">
        <p14:creationId xmlns:p14="http://schemas.microsoft.com/office/powerpoint/2010/main" val="109338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30836067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383028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12938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A855-A320-45E6-825D-24B6FD120BB3}"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144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3961600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81604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2986485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2881453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138943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374506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421075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36995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212352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324174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594861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48898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37963-E374-4AEE-9A88-FE23FD818978}"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FA855-A320-45E6-825D-24B6FD120BB3}" type="slidenum">
              <a:rPr lang="en-US" smtClean="0"/>
              <a:t>‹#›</a:t>
            </a:fld>
            <a:endParaRPr lang="en-US" dirty="0"/>
          </a:p>
        </p:txBody>
      </p:sp>
    </p:spTree>
    <p:extLst>
      <p:ext uri="{BB962C8B-B14F-4D97-AF65-F5344CB8AC3E}">
        <p14:creationId xmlns:p14="http://schemas.microsoft.com/office/powerpoint/2010/main" val="304622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0637963-E374-4AEE-9A88-FE23FD818978}" type="datetimeFigureOut">
              <a:rPr lang="en-US" smtClean="0"/>
              <a:t>4/23/2019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FBFA855-A320-45E6-825D-24B6FD120BB3}" type="slidenum">
              <a:rPr lang="en-US" smtClean="0"/>
              <a:t>‹#›</a:t>
            </a:fld>
            <a:endParaRPr lang="en-US" dirty="0"/>
          </a:p>
        </p:txBody>
      </p:sp>
    </p:spTree>
    <p:extLst>
      <p:ext uri="{BB962C8B-B14F-4D97-AF65-F5344CB8AC3E}">
        <p14:creationId xmlns:p14="http://schemas.microsoft.com/office/powerpoint/2010/main" val="182927415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64C8F-A731-49FD-AC63-9826582EA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6" y="-1224059"/>
            <a:ext cx="12408156" cy="9306118"/>
          </a:xfrm>
          <a:prstGeom prst="rect">
            <a:avLst/>
          </a:prstGeom>
        </p:spPr>
      </p:pic>
      <p:sp>
        <p:nvSpPr>
          <p:cNvPr id="2" name="Title 1">
            <a:extLst>
              <a:ext uri="{FF2B5EF4-FFF2-40B4-BE49-F238E27FC236}">
                <a16:creationId xmlns:a16="http://schemas.microsoft.com/office/drawing/2014/main" id="{A6B5B4A5-B14B-497A-9AAC-C9BC6BC000D1}"/>
              </a:ext>
            </a:extLst>
          </p:cNvPr>
          <p:cNvSpPr>
            <a:spLocks noGrp="1"/>
          </p:cNvSpPr>
          <p:nvPr>
            <p:ph type="ctrTitle"/>
          </p:nvPr>
        </p:nvSpPr>
        <p:spPr>
          <a:xfrm>
            <a:off x="602671" y="0"/>
            <a:ext cx="10770502" cy="2971801"/>
          </a:xfrm>
        </p:spPr>
        <p:txBody>
          <a:bodyPr>
            <a:noAutofit/>
          </a:bodyPr>
          <a:lstStyle/>
          <a:p>
            <a:pPr algn="ctr"/>
            <a:r>
              <a:rPr lang="en-US" sz="4400" b="1" dirty="0">
                <a:solidFill>
                  <a:schemeClr val="accent1">
                    <a:lumMod val="75000"/>
                  </a:schemeClr>
                </a:solidFill>
                <a:latin typeface="Bahnschrift Light" panose="020B0502040204020203" pitchFamily="34" charset="0"/>
              </a:rPr>
              <a:t>Climate  Change  and </a:t>
            </a:r>
            <a:br>
              <a:rPr lang="en-US" sz="4400" b="1" dirty="0">
                <a:solidFill>
                  <a:schemeClr val="accent1">
                    <a:lumMod val="75000"/>
                  </a:schemeClr>
                </a:solidFill>
                <a:latin typeface="Bahnschrift Light" panose="020B0502040204020203" pitchFamily="34" charset="0"/>
              </a:rPr>
            </a:br>
            <a:r>
              <a:rPr lang="en-US" sz="4400" b="1" dirty="0">
                <a:solidFill>
                  <a:schemeClr val="accent1">
                    <a:lumMod val="75000"/>
                  </a:schemeClr>
                </a:solidFill>
                <a:latin typeface="Bahnschrift Light" panose="020B0502040204020203" pitchFamily="34" charset="0"/>
              </a:rPr>
              <a:t>Groundwater  Access  Provisions </a:t>
            </a:r>
            <a:br>
              <a:rPr lang="en-US" sz="4400" b="1" dirty="0">
                <a:solidFill>
                  <a:schemeClr val="accent1">
                    <a:lumMod val="75000"/>
                  </a:schemeClr>
                </a:solidFill>
                <a:latin typeface="Bahnschrift Light" panose="020B0502040204020203" pitchFamily="34" charset="0"/>
              </a:rPr>
            </a:br>
            <a:r>
              <a:rPr lang="en-US" sz="4400" b="1" dirty="0">
                <a:solidFill>
                  <a:schemeClr val="accent1">
                    <a:lumMod val="75000"/>
                  </a:schemeClr>
                </a:solidFill>
                <a:latin typeface="Bahnschrift Light" panose="020B0502040204020203" pitchFamily="34" charset="0"/>
              </a:rPr>
              <a:t>in  Native  American </a:t>
            </a:r>
            <a:br>
              <a:rPr lang="en-US" sz="4400" b="1" dirty="0">
                <a:solidFill>
                  <a:schemeClr val="accent1">
                    <a:lumMod val="75000"/>
                  </a:schemeClr>
                </a:solidFill>
                <a:latin typeface="Bahnschrift Light" panose="020B0502040204020203" pitchFamily="34" charset="0"/>
              </a:rPr>
            </a:br>
            <a:r>
              <a:rPr lang="en-US" sz="4400" b="1" dirty="0">
                <a:solidFill>
                  <a:schemeClr val="accent1">
                    <a:lumMod val="75000"/>
                  </a:schemeClr>
                </a:solidFill>
                <a:latin typeface="Bahnschrift Light" panose="020B0502040204020203" pitchFamily="34" charset="0"/>
              </a:rPr>
              <a:t>Water  Rights  Settlements</a:t>
            </a:r>
            <a:br>
              <a:rPr lang="en-US" sz="4400" dirty="0"/>
            </a:br>
            <a:endParaRPr lang="en-US" sz="4400" dirty="0"/>
          </a:p>
        </p:txBody>
      </p:sp>
      <p:sp>
        <p:nvSpPr>
          <p:cNvPr id="3" name="Subtitle 2">
            <a:extLst>
              <a:ext uri="{FF2B5EF4-FFF2-40B4-BE49-F238E27FC236}">
                <a16:creationId xmlns:a16="http://schemas.microsoft.com/office/drawing/2014/main" id="{3AA05203-5078-483B-8A7C-6DE9205AF393}"/>
              </a:ext>
            </a:extLst>
          </p:cNvPr>
          <p:cNvSpPr>
            <a:spLocks noGrp="1"/>
          </p:cNvSpPr>
          <p:nvPr>
            <p:ph type="subTitle" idx="1"/>
          </p:nvPr>
        </p:nvSpPr>
        <p:spPr>
          <a:xfrm>
            <a:off x="5079204" y="4195860"/>
            <a:ext cx="6791626" cy="1947333"/>
          </a:xfrm>
        </p:spPr>
        <p:txBody>
          <a:bodyPr>
            <a:normAutofit fontScale="92500" lnSpcReduction="10000"/>
          </a:bodyPr>
          <a:lstStyle/>
          <a:p>
            <a:r>
              <a:rPr lang="en-US" dirty="0">
                <a:solidFill>
                  <a:schemeClr val="tx2">
                    <a:lumMod val="20000"/>
                    <a:lumOff val="80000"/>
                  </a:schemeClr>
                </a:solidFill>
                <a:latin typeface="Bahnschrift Light" panose="020B0502040204020203" pitchFamily="34" charset="0"/>
              </a:rPr>
              <a:t>Marea Kuehl</a:t>
            </a:r>
          </a:p>
          <a:p>
            <a:r>
              <a:rPr lang="en-US" dirty="0">
                <a:solidFill>
                  <a:schemeClr val="tx2">
                    <a:lumMod val="20000"/>
                    <a:lumOff val="80000"/>
                  </a:schemeClr>
                </a:solidFill>
                <a:latin typeface="Bahnschrift Light" panose="020B0502040204020203" pitchFamily="34" charset="0"/>
              </a:rPr>
              <a:t>W.A. Franke College of Forestry and Conservation</a:t>
            </a:r>
          </a:p>
          <a:p>
            <a:r>
              <a:rPr lang="en-US" dirty="0">
                <a:solidFill>
                  <a:schemeClr val="tx2">
                    <a:lumMod val="20000"/>
                    <a:lumOff val="80000"/>
                  </a:schemeClr>
                </a:solidFill>
                <a:latin typeface="Bahnschrift Light" panose="020B0502040204020203" pitchFamily="34" charset="0"/>
              </a:rPr>
              <a:t>UMCUR April 17, 2019</a:t>
            </a:r>
          </a:p>
        </p:txBody>
      </p:sp>
    </p:spTree>
    <p:extLst>
      <p:ext uri="{BB962C8B-B14F-4D97-AF65-F5344CB8AC3E}">
        <p14:creationId xmlns:p14="http://schemas.microsoft.com/office/powerpoint/2010/main" val="1744524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D1EF-1909-441A-A906-28B3C45924C9}"/>
              </a:ext>
            </a:extLst>
          </p:cNvPr>
          <p:cNvSpPr>
            <a:spLocks noGrp="1"/>
          </p:cNvSpPr>
          <p:nvPr>
            <p:ph type="title"/>
          </p:nvPr>
        </p:nvSpPr>
        <p:spPr>
          <a:xfrm>
            <a:off x="216569" y="826169"/>
            <a:ext cx="11758862" cy="1507067"/>
          </a:xfrm>
        </p:spPr>
        <p:txBody>
          <a:bodyPr>
            <a:normAutofit/>
          </a:bodyPr>
          <a:lstStyle/>
          <a:p>
            <a:pPr algn="ctr"/>
            <a:r>
              <a:rPr lang="en-US" sz="4400" dirty="0">
                <a:solidFill>
                  <a:schemeClr val="tx2"/>
                </a:solidFill>
                <a:latin typeface="Bahnschrift" panose="020B0502040204020203" pitchFamily="34" charset="0"/>
              </a:rPr>
              <a:t>Why Do Tribal Water Rights Differ From Those Held By Other US Citizens?</a:t>
            </a:r>
          </a:p>
        </p:txBody>
      </p:sp>
      <p:sp>
        <p:nvSpPr>
          <p:cNvPr id="4" name="Content Placeholder 3">
            <a:extLst>
              <a:ext uri="{FF2B5EF4-FFF2-40B4-BE49-F238E27FC236}">
                <a16:creationId xmlns:a16="http://schemas.microsoft.com/office/drawing/2014/main" id="{A0753336-941A-4F44-9336-6EBB57514B15}"/>
              </a:ext>
            </a:extLst>
          </p:cNvPr>
          <p:cNvSpPr>
            <a:spLocks noGrp="1"/>
          </p:cNvSpPr>
          <p:nvPr>
            <p:ph sz="half" idx="1"/>
          </p:nvPr>
        </p:nvSpPr>
        <p:spPr>
          <a:xfrm>
            <a:off x="1082101" y="2037347"/>
            <a:ext cx="10027797" cy="4539916"/>
          </a:xfrm>
        </p:spPr>
        <p:txBody>
          <a:bodyPr>
            <a:normAutofit/>
          </a:bodyPr>
          <a:lstStyle/>
          <a:p>
            <a:pPr marL="0" indent="0">
              <a:lnSpc>
                <a:spcPct val="150000"/>
              </a:lnSpc>
              <a:buNone/>
            </a:pPr>
            <a:endParaRPr lang="en-US" dirty="0"/>
          </a:p>
          <a:p>
            <a:pPr>
              <a:lnSpc>
                <a:spcPct val="150000"/>
              </a:lnSpc>
            </a:pPr>
            <a:r>
              <a:rPr lang="en-US" dirty="0">
                <a:solidFill>
                  <a:schemeClr val="tx1"/>
                </a:solidFill>
                <a:latin typeface="Bahnschrift" panose="020B0502040204020203" pitchFamily="34" charset="0"/>
              </a:rPr>
              <a:t>Priority date: Individual vs Tribal rights</a:t>
            </a:r>
          </a:p>
          <a:p>
            <a:pPr>
              <a:lnSpc>
                <a:spcPct val="150000"/>
              </a:lnSpc>
            </a:pPr>
            <a:r>
              <a:rPr lang="en-US" dirty="0">
                <a:solidFill>
                  <a:schemeClr val="tx1"/>
                </a:solidFill>
                <a:latin typeface="Bahnschrift" panose="020B0502040204020203" pitchFamily="34" charset="0"/>
              </a:rPr>
              <a:t>Abandonment and requirements for use</a:t>
            </a:r>
          </a:p>
          <a:p>
            <a:pPr>
              <a:lnSpc>
                <a:spcPct val="150000"/>
              </a:lnSpc>
            </a:pPr>
            <a:r>
              <a:rPr lang="en-US" dirty="0">
                <a:solidFill>
                  <a:schemeClr val="tx1"/>
                </a:solidFill>
                <a:latin typeface="Bahnschrift" panose="020B0502040204020203" pitchFamily="34" charset="0"/>
              </a:rPr>
              <a:t>Flexibility to address purposes of reservation vs mandated “beneficial use”</a:t>
            </a:r>
          </a:p>
        </p:txBody>
      </p:sp>
    </p:spTree>
    <p:extLst>
      <p:ext uri="{BB962C8B-B14F-4D97-AF65-F5344CB8AC3E}">
        <p14:creationId xmlns:p14="http://schemas.microsoft.com/office/powerpoint/2010/main" val="173097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2275DD-736C-472F-9D1B-3BA6016BF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E36F94D-5D7F-4539-A767-F4AD5AA46D7C}"/>
              </a:ext>
            </a:extLst>
          </p:cNvPr>
          <p:cNvSpPr>
            <a:spLocks noGrp="1"/>
          </p:cNvSpPr>
          <p:nvPr>
            <p:ph type="title"/>
          </p:nvPr>
        </p:nvSpPr>
        <p:spPr>
          <a:xfrm>
            <a:off x="2116666" y="182563"/>
            <a:ext cx="7958667" cy="1137104"/>
          </a:xfrm>
        </p:spPr>
        <p:txBody>
          <a:bodyPr anchor="b">
            <a:normAutofit/>
          </a:bodyPr>
          <a:lstStyle/>
          <a:p>
            <a:pPr algn="ctr"/>
            <a:r>
              <a:rPr lang="en-US" dirty="0">
                <a:solidFill>
                  <a:schemeClr val="tx2"/>
                </a:solidFill>
                <a:latin typeface="Bahnschrift" panose="020B0502040204020203" pitchFamily="34" charset="0"/>
              </a:rPr>
              <a:t>What Came Before?</a:t>
            </a:r>
          </a:p>
        </p:txBody>
      </p:sp>
      <p:sp>
        <p:nvSpPr>
          <p:cNvPr id="3" name="Content Placeholder 2">
            <a:extLst>
              <a:ext uri="{FF2B5EF4-FFF2-40B4-BE49-F238E27FC236}">
                <a16:creationId xmlns:a16="http://schemas.microsoft.com/office/drawing/2014/main" id="{FC8B4500-BBCE-4643-970C-1AC934AF19A7}"/>
              </a:ext>
            </a:extLst>
          </p:cNvPr>
          <p:cNvSpPr>
            <a:spLocks noGrp="1"/>
          </p:cNvSpPr>
          <p:nvPr>
            <p:ph idx="1"/>
          </p:nvPr>
        </p:nvSpPr>
        <p:spPr>
          <a:xfrm>
            <a:off x="838199" y="1502229"/>
            <a:ext cx="10647948" cy="5058992"/>
          </a:xfrm>
        </p:spPr>
        <p:txBody>
          <a:bodyPr>
            <a:normAutofit fontScale="92500" lnSpcReduction="10000"/>
          </a:bodyPr>
          <a:lstStyle/>
          <a:p>
            <a:r>
              <a:rPr lang="en-US" sz="2600" dirty="0">
                <a:solidFill>
                  <a:schemeClr val="tx1">
                    <a:lumMod val="95000"/>
                  </a:schemeClr>
                </a:solidFill>
                <a:latin typeface="Bahnschrift" panose="020B0502040204020203" pitchFamily="34" charset="0"/>
              </a:rPr>
              <a:t>Federal government: 36 settlements since 1978</a:t>
            </a:r>
          </a:p>
          <a:p>
            <a:pPr lvl="1"/>
            <a:r>
              <a:rPr lang="en-US" sz="2600" dirty="0">
                <a:solidFill>
                  <a:schemeClr val="tx1">
                    <a:lumMod val="95000"/>
                  </a:schemeClr>
                </a:solidFill>
                <a:latin typeface="Bahnschrift" panose="020B0502040204020203" pitchFamily="34" charset="0"/>
              </a:rPr>
              <a:t>Congress has enacted 32 settlements</a:t>
            </a:r>
          </a:p>
          <a:p>
            <a:pPr lvl="1"/>
            <a:r>
              <a:rPr lang="en-US" sz="2600" dirty="0">
                <a:solidFill>
                  <a:schemeClr val="tx1">
                    <a:lumMod val="95000"/>
                  </a:schemeClr>
                </a:solidFill>
                <a:latin typeface="Bahnschrift" panose="020B0502040204020203" pitchFamily="34" charset="0"/>
              </a:rPr>
              <a:t>Remaining settlements approved by the Secretary of the Interior or the U.S. Attorney General or by judicial decree. (Stern 2017, 10).</a:t>
            </a:r>
          </a:p>
          <a:p>
            <a:r>
              <a:rPr lang="en-US" sz="2600" dirty="0">
                <a:solidFill>
                  <a:schemeClr val="tx1">
                    <a:lumMod val="95000"/>
                  </a:schemeClr>
                </a:solidFill>
                <a:latin typeface="Bahnschrift" panose="020B0502040204020203" pitchFamily="34" charset="0"/>
              </a:rPr>
              <a:t>Settlement nominal cost ranges from $6 million to $2.3 billion (Stern 2017)</a:t>
            </a:r>
          </a:p>
          <a:p>
            <a:r>
              <a:rPr lang="en-US" sz="2600" dirty="0">
                <a:solidFill>
                  <a:schemeClr val="tx1">
                    <a:lumMod val="95000"/>
                  </a:schemeClr>
                </a:solidFill>
                <a:latin typeface="Bahnschrift" panose="020B0502040204020203" pitchFamily="34" charset="0"/>
              </a:rPr>
              <a:t>Involve: </a:t>
            </a:r>
          </a:p>
          <a:p>
            <a:pPr lvl="1"/>
            <a:r>
              <a:rPr lang="en-US" sz="2600" dirty="0">
                <a:solidFill>
                  <a:schemeClr val="tx1">
                    <a:lumMod val="95000"/>
                  </a:schemeClr>
                </a:solidFill>
                <a:latin typeface="Bahnschrift" panose="020B0502040204020203" pitchFamily="34" charset="0"/>
              </a:rPr>
              <a:t>Federal government</a:t>
            </a:r>
          </a:p>
          <a:p>
            <a:pPr lvl="1"/>
            <a:r>
              <a:rPr lang="en-US" sz="2600" dirty="0">
                <a:solidFill>
                  <a:schemeClr val="tx1">
                    <a:lumMod val="95000"/>
                  </a:schemeClr>
                </a:solidFill>
                <a:latin typeface="Bahnschrift" panose="020B0502040204020203" pitchFamily="34" charset="0"/>
              </a:rPr>
              <a:t>State government(s)</a:t>
            </a:r>
          </a:p>
          <a:p>
            <a:pPr lvl="1"/>
            <a:r>
              <a:rPr lang="en-US" sz="2600" dirty="0">
                <a:solidFill>
                  <a:schemeClr val="tx1">
                    <a:lumMod val="95000"/>
                  </a:schemeClr>
                </a:solidFill>
                <a:latin typeface="Bahnschrift" panose="020B0502040204020203" pitchFamily="34" charset="0"/>
              </a:rPr>
              <a:t>Native American Tribes</a:t>
            </a:r>
          </a:p>
          <a:p>
            <a:pPr>
              <a:buFont typeface="Arial" panose="020B0604020202020204" pitchFamily="34" charset="0"/>
              <a:buChar char="•"/>
            </a:pPr>
            <a:r>
              <a:rPr lang="en-US" sz="2600" dirty="0">
                <a:solidFill>
                  <a:schemeClr val="tx1">
                    <a:lumMod val="95000"/>
                  </a:schemeClr>
                </a:solidFill>
                <a:latin typeface="Bahnschrift" panose="020B0502040204020203" pitchFamily="34" charset="0"/>
              </a:rPr>
              <a:t>Previous research:</a:t>
            </a:r>
          </a:p>
          <a:p>
            <a:pPr lvl="1"/>
            <a:r>
              <a:rPr lang="en-US" sz="2600" dirty="0">
                <a:solidFill>
                  <a:schemeClr val="tx1">
                    <a:lumMod val="95000"/>
                  </a:schemeClr>
                </a:solidFill>
                <a:latin typeface="Bahnschrift" panose="020B0502040204020203" pitchFamily="34" charset="0"/>
              </a:rPr>
              <a:t>Instream flow</a:t>
            </a:r>
          </a:p>
          <a:p>
            <a:pPr lvl="1"/>
            <a:r>
              <a:rPr lang="en-US" sz="2600" dirty="0">
                <a:solidFill>
                  <a:schemeClr val="tx1">
                    <a:lumMod val="95000"/>
                  </a:schemeClr>
                </a:solidFill>
                <a:latin typeface="Bahnschrift" panose="020B0502040204020203" pitchFamily="34" charset="0"/>
              </a:rPr>
              <a:t>Cultural uses of water rights</a:t>
            </a:r>
          </a:p>
          <a:p>
            <a:pPr lvl="1"/>
            <a:r>
              <a:rPr lang="en-US" sz="2600" dirty="0">
                <a:solidFill>
                  <a:schemeClr val="tx1">
                    <a:lumMod val="95000"/>
                  </a:schemeClr>
                </a:solidFill>
                <a:latin typeface="Bahnschrift" panose="020B0502040204020203" pitchFamily="34" charset="0"/>
              </a:rPr>
              <a:t>Overall cost</a:t>
            </a:r>
          </a:p>
          <a:p>
            <a:pPr marL="457200" lvl="1" indent="0">
              <a:buNone/>
            </a:pPr>
            <a:endParaRPr lang="en-US" sz="1700" dirty="0">
              <a:solidFill>
                <a:schemeClr val="tx1">
                  <a:lumMod val="95000"/>
                </a:schemeClr>
              </a:solidFill>
            </a:endParaRPr>
          </a:p>
        </p:txBody>
      </p:sp>
      <p:pic>
        <p:nvPicPr>
          <p:cNvPr id="13" name="Picture 12">
            <a:extLst>
              <a:ext uri="{FF2B5EF4-FFF2-40B4-BE49-F238E27FC236}">
                <a16:creationId xmlns:a16="http://schemas.microsoft.com/office/drawing/2014/main" id="{EFF46B95-D49D-4778-96A6-11A1DCE7D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467" y="3694216"/>
            <a:ext cx="2028831" cy="2234395"/>
          </a:xfrm>
          <a:prstGeom prst="rect">
            <a:avLst/>
          </a:prstGeom>
        </p:spPr>
      </p:pic>
      <p:pic>
        <p:nvPicPr>
          <p:cNvPr id="6" name="Picture 5">
            <a:extLst>
              <a:ext uri="{FF2B5EF4-FFF2-40B4-BE49-F238E27FC236}">
                <a16:creationId xmlns:a16="http://schemas.microsoft.com/office/drawing/2014/main" id="{B4E83699-2AA1-45BA-BFA7-507ECDE9F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0454" y="3428998"/>
            <a:ext cx="1411150" cy="1535619"/>
          </a:xfrm>
          <a:prstGeom prst="rect">
            <a:avLst/>
          </a:prstGeom>
        </p:spPr>
      </p:pic>
      <p:pic>
        <p:nvPicPr>
          <p:cNvPr id="9" name="Picture 8">
            <a:extLst>
              <a:ext uri="{FF2B5EF4-FFF2-40B4-BE49-F238E27FC236}">
                <a16:creationId xmlns:a16="http://schemas.microsoft.com/office/drawing/2014/main" id="{3E5C44B2-623B-4702-A928-BFC653731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4267" y="3425762"/>
            <a:ext cx="1758692" cy="1538855"/>
          </a:xfrm>
          <a:prstGeom prst="rect">
            <a:avLst/>
          </a:prstGeom>
        </p:spPr>
      </p:pic>
      <p:pic>
        <p:nvPicPr>
          <p:cNvPr id="12" name="Picture 11">
            <a:extLst>
              <a:ext uri="{FF2B5EF4-FFF2-40B4-BE49-F238E27FC236}">
                <a16:creationId xmlns:a16="http://schemas.microsoft.com/office/drawing/2014/main" id="{E3A25DBA-0607-4A95-A424-1A3931C1BA06}"/>
              </a:ext>
            </a:extLst>
          </p:cNvPr>
          <p:cNvPicPr>
            <a:picLocks noChangeAspect="1"/>
          </p:cNvPicPr>
          <p:nvPr/>
        </p:nvPicPr>
        <p:blipFill rotWithShape="1">
          <a:blip r:embed="rId7">
            <a:extLst>
              <a:ext uri="{28A0092B-C50C-407E-A947-70E740481C1C}">
                <a14:useLocalDpi xmlns:a14="http://schemas.microsoft.com/office/drawing/2010/main" val="0"/>
              </a:ext>
            </a:extLst>
          </a:blip>
          <a:srcRect r="72331"/>
          <a:stretch/>
        </p:blipFill>
        <p:spPr>
          <a:xfrm>
            <a:off x="5969329" y="4964618"/>
            <a:ext cx="1404938" cy="1290922"/>
          </a:xfrm>
          <a:prstGeom prst="rect">
            <a:avLst/>
          </a:prstGeom>
        </p:spPr>
      </p:pic>
      <p:pic>
        <p:nvPicPr>
          <p:cNvPr id="16" name="Picture 15">
            <a:extLst>
              <a:ext uri="{FF2B5EF4-FFF2-40B4-BE49-F238E27FC236}">
                <a16:creationId xmlns:a16="http://schemas.microsoft.com/office/drawing/2014/main" id="{84DEACA4-12E9-4635-8D4A-7D06E23F1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4397" y="5147179"/>
            <a:ext cx="1404938" cy="1404938"/>
          </a:xfrm>
          <a:prstGeom prst="rect">
            <a:avLst/>
          </a:prstGeom>
        </p:spPr>
      </p:pic>
      <p:pic>
        <p:nvPicPr>
          <p:cNvPr id="21" name="Picture 20">
            <a:extLst>
              <a:ext uri="{FF2B5EF4-FFF2-40B4-BE49-F238E27FC236}">
                <a16:creationId xmlns:a16="http://schemas.microsoft.com/office/drawing/2014/main" id="{630BB1B5-F1D8-479E-AE3A-C44F68367AFC}"/>
              </a:ext>
            </a:extLst>
          </p:cNvPr>
          <p:cNvPicPr>
            <a:picLocks noChangeAspect="1"/>
          </p:cNvPicPr>
          <p:nvPr/>
        </p:nvPicPr>
        <p:blipFill rotWithShape="1">
          <a:blip r:embed="rId9">
            <a:extLst>
              <a:ext uri="{28A0092B-C50C-407E-A947-70E740481C1C}">
                <a14:useLocalDpi xmlns:a14="http://schemas.microsoft.com/office/drawing/2010/main" val="0"/>
              </a:ext>
            </a:extLst>
          </a:blip>
          <a:srcRect l="48961" r="28178"/>
          <a:stretch/>
        </p:blipFill>
        <p:spPr>
          <a:xfrm>
            <a:off x="10394423" y="4964617"/>
            <a:ext cx="1784939" cy="1977657"/>
          </a:xfrm>
          <a:prstGeom prst="rect">
            <a:avLst/>
          </a:prstGeom>
        </p:spPr>
      </p:pic>
    </p:spTree>
    <p:extLst>
      <p:ext uri="{BB962C8B-B14F-4D97-AF65-F5344CB8AC3E}">
        <p14:creationId xmlns:p14="http://schemas.microsoft.com/office/powerpoint/2010/main" val="38998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466-7DEB-44F7-9DB3-F7B2832EC6FA}"/>
              </a:ext>
            </a:extLst>
          </p:cNvPr>
          <p:cNvSpPr>
            <a:spLocks noGrp="1"/>
          </p:cNvSpPr>
          <p:nvPr>
            <p:ph type="title"/>
          </p:nvPr>
        </p:nvSpPr>
        <p:spPr>
          <a:xfrm>
            <a:off x="1828800" y="-144379"/>
            <a:ext cx="8534400" cy="1507067"/>
          </a:xfrm>
        </p:spPr>
        <p:txBody>
          <a:bodyPr>
            <a:normAutofit/>
          </a:bodyPr>
          <a:lstStyle/>
          <a:p>
            <a:pPr algn="ctr"/>
            <a:r>
              <a:rPr lang="en-US" dirty="0">
                <a:solidFill>
                  <a:schemeClr val="tx2"/>
                </a:solidFill>
                <a:latin typeface="Bahnschrift" panose="020B0502040204020203" pitchFamily="34" charset="0"/>
              </a:rPr>
              <a:t>Methods</a:t>
            </a:r>
          </a:p>
        </p:txBody>
      </p:sp>
      <p:sp>
        <p:nvSpPr>
          <p:cNvPr id="3" name="Content Placeholder 2">
            <a:extLst>
              <a:ext uri="{FF2B5EF4-FFF2-40B4-BE49-F238E27FC236}">
                <a16:creationId xmlns:a16="http://schemas.microsoft.com/office/drawing/2014/main" id="{1EB68A5F-6650-4135-9A44-FD810C0C6A27}"/>
              </a:ext>
            </a:extLst>
          </p:cNvPr>
          <p:cNvSpPr>
            <a:spLocks noGrp="1"/>
          </p:cNvSpPr>
          <p:nvPr>
            <p:ph idx="1"/>
          </p:nvPr>
        </p:nvSpPr>
        <p:spPr>
          <a:xfrm>
            <a:off x="590758" y="1082917"/>
            <a:ext cx="11010483" cy="5608930"/>
          </a:xfrm>
        </p:spPr>
        <p:txBody>
          <a:bodyPr>
            <a:normAutofit/>
          </a:bodyPr>
          <a:lstStyle/>
          <a:p>
            <a:pPr marL="514350" indent="-514350">
              <a:buFont typeface="+mj-lt"/>
              <a:buAutoNum type="romanUcPeriod"/>
            </a:pPr>
            <a:r>
              <a:rPr lang="en-US" sz="2200" dirty="0">
                <a:latin typeface="Bahnschrift" panose="020B0502040204020203" pitchFamily="34" charset="0"/>
              </a:rPr>
              <a:t>Gathered 85 settlements </a:t>
            </a:r>
            <a:r>
              <a:rPr lang="en-US" sz="2200" u="sng" dirty="0">
                <a:latin typeface="Bahnschrift" panose="020B0502040204020203" pitchFamily="34" charset="0"/>
              </a:rPr>
              <a:t>and</a:t>
            </a:r>
            <a:r>
              <a:rPr lang="en-US" sz="2200" dirty="0">
                <a:latin typeface="Bahnschrift" panose="020B0502040204020203" pitchFamily="34" charset="0"/>
              </a:rPr>
              <a:t> associated administrative documents from UNM database and Stern (2017) Congressional Research Service report.</a:t>
            </a:r>
          </a:p>
          <a:p>
            <a:pPr marL="514350" indent="-514350">
              <a:buFont typeface="+mj-lt"/>
              <a:buAutoNum type="romanUcPeriod"/>
            </a:pPr>
            <a:endParaRPr lang="en-US" sz="2200" dirty="0">
              <a:latin typeface="Bahnschrift" panose="020B0502040204020203" pitchFamily="34" charset="0"/>
            </a:endParaRPr>
          </a:p>
          <a:p>
            <a:pPr marL="514350" indent="-514350">
              <a:buFont typeface="+mj-lt"/>
              <a:buAutoNum type="romanUcPeriod"/>
            </a:pPr>
            <a:r>
              <a:rPr lang="en-US" sz="2200" dirty="0">
                <a:latin typeface="Bahnschrift" panose="020B0502040204020203" pitchFamily="34" charset="0"/>
              </a:rPr>
              <a:t>Organized documents chronologically, by Tribe, and settlement process </a:t>
            </a:r>
          </a:p>
          <a:p>
            <a:pPr marL="514350" indent="-514350">
              <a:buFont typeface="+mj-lt"/>
              <a:buAutoNum type="romanUcPeriod"/>
            </a:pPr>
            <a:endParaRPr lang="en-US" sz="2200" dirty="0">
              <a:latin typeface="Bahnschrift" panose="020B0502040204020203" pitchFamily="34" charset="0"/>
            </a:endParaRPr>
          </a:p>
          <a:p>
            <a:pPr marL="514350" indent="-514350">
              <a:buFont typeface="+mj-lt"/>
              <a:buAutoNum type="romanUcPeriod"/>
            </a:pPr>
            <a:r>
              <a:rPr lang="en-US" sz="2200" dirty="0">
                <a:latin typeface="Bahnschrift" panose="020B0502040204020203" pitchFamily="34" charset="0"/>
              </a:rPr>
              <a:t>Using qualitative data analysis software (</a:t>
            </a:r>
            <a:r>
              <a:rPr lang="en-US" sz="2200" dirty="0" err="1">
                <a:latin typeface="Bahnschrift" panose="020B0502040204020203" pitchFamily="34" charset="0"/>
              </a:rPr>
              <a:t>Nvivo</a:t>
            </a:r>
            <a:r>
              <a:rPr lang="en-US" sz="2200" dirty="0">
                <a:latin typeface="Bahnschrift" panose="020B0502040204020203" pitchFamily="34" charset="0"/>
              </a:rPr>
              <a:t>) to deductively search the text of documents to identify evidence of:</a:t>
            </a:r>
          </a:p>
          <a:p>
            <a:pPr marL="971550" lvl="1" indent="-514350">
              <a:buFont typeface="+mj-lt"/>
              <a:buAutoNum type="romanUcPeriod"/>
            </a:pPr>
            <a:r>
              <a:rPr lang="en-US" sz="1800" dirty="0">
                <a:latin typeface="Bahnschrift" panose="020B0502040204020203" pitchFamily="34" charset="0"/>
              </a:rPr>
              <a:t> Attempts to address climate change implications for Tribal water rights </a:t>
            </a:r>
          </a:p>
          <a:p>
            <a:pPr marL="971550" lvl="1" indent="-514350">
              <a:buFont typeface="+mj-lt"/>
              <a:buAutoNum type="romanUcPeriod"/>
            </a:pPr>
            <a:r>
              <a:rPr lang="en-US" sz="1800" dirty="0">
                <a:latin typeface="Bahnschrift" panose="020B0502040204020203" pitchFamily="34" charset="0"/>
              </a:rPr>
              <a:t>Determinations of groundwater access rights and/or development opportunities</a:t>
            </a:r>
          </a:p>
          <a:p>
            <a:pPr marL="514350" indent="-514350">
              <a:buFont typeface="+mj-lt"/>
              <a:buAutoNum type="romanUcPeriod"/>
            </a:pPr>
            <a:endParaRPr lang="en-US" sz="2200" dirty="0">
              <a:latin typeface="Bahnschrift" panose="020B0502040204020203" pitchFamily="34" charset="0"/>
            </a:endParaRPr>
          </a:p>
          <a:p>
            <a:pPr marL="514350" indent="-514350">
              <a:buFont typeface="+mj-lt"/>
              <a:buAutoNum type="romanUcPeriod"/>
            </a:pPr>
            <a:r>
              <a:rPr lang="en-US" sz="2200" dirty="0">
                <a:latin typeface="Bahnschrift" panose="020B0502040204020203" pitchFamily="34" charset="0"/>
              </a:rPr>
              <a:t>Analysis of language identified in settlements compared across settlements in an effort to discover general trends 	</a:t>
            </a:r>
          </a:p>
          <a:p>
            <a:pPr marL="514350" indent="-514350">
              <a:buFont typeface="+mj-lt"/>
              <a:buAutoNum type="romanUcPeriod"/>
            </a:pPr>
            <a:endParaRPr lang="en-US" sz="2200" dirty="0">
              <a:latin typeface="Bahnschrift" panose="020B0502040204020203" pitchFamily="34" charset="0"/>
            </a:endParaRPr>
          </a:p>
          <a:p>
            <a:pPr marL="514350" indent="-514350">
              <a:buFont typeface="+mj-lt"/>
              <a:buAutoNum type="romanUcPeriod"/>
            </a:pPr>
            <a:r>
              <a:rPr lang="en-US" sz="2200" dirty="0">
                <a:latin typeface="Bahnschrift" panose="020B0502040204020203" pitchFamily="34" charset="0"/>
              </a:rPr>
              <a:t>Analysis of language identified in the context of representative cases/Settlements </a:t>
            </a:r>
          </a:p>
          <a:p>
            <a:endParaRPr lang="en-US" dirty="0"/>
          </a:p>
        </p:txBody>
      </p:sp>
    </p:spTree>
    <p:extLst>
      <p:ext uri="{BB962C8B-B14F-4D97-AF65-F5344CB8AC3E}">
        <p14:creationId xmlns:p14="http://schemas.microsoft.com/office/powerpoint/2010/main" val="260150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DC47D-9E5B-4453-B8D4-35F48397F8E6}"/>
              </a:ext>
            </a:extLst>
          </p:cNvPr>
          <p:cNvSpPr>
            <a:spLocks noGrp="1"/>
          </p:cNvSpPr>
          <p:nvPr>
            <p:ph idx="1"/>
          </p:nvPr>
        </p:nvSpPr>
        <p:spPr>
          <a:xfrm>
            <a:off x="577517" y="2743200"/>
            <a:ext cx="5935578" cy="2629213"/>
          </a:xfrm>
        </p:spPr>
        <p:txBody>
          <a:bodyPr>
            <a:normAutofit/>
          </a:bodyPr>
          <a:lstStyle/>
          <a:p>
            <a:pPr marL="0" indent="0">
              <a:buNone/>
            </a:pPr>
            <a:r>
              <a:rPr lang="en-US" sz="1900" dirty="0">
                <a:solidFill>
                  <a:schemeClr val="tx1"/>
                </a:solidFill>
                <a:latin typeface="Bahnschrift" panose="020B0502040204020203" pitchFamily="34" charset="0"/>
              </a:rPr>
              <a:t>“C. MODIFICATION…Subject to the consent of the Parties and the Court having jurisdiction over the decree, </a:t>
            </a:r>
            <a:r>
              <a:rPr lang="en-US" sz="1900" dirty="0">
                <a:solidFill>
                  <a:schemeClr val="accent5"/>
                </a:solidFill>
                <a:latin typeface="Bahnschrift" panose="020B0502040204020203" pitchFamily="34" charset="0"/>
              </a:rPr>
              <a:t>this Agreement may also be modified, amended or amplified in the event of substantial changes in climatic conditions, significantly affecting physical, hydrologic or other conditions, </a:t>
            </a:r>
            <a:r>
              <a:rPr lang="en-US" sz="1900" dirty="0">
                <a:solidFill>
                  <a:schemeClr val="tx1"/>
                </a:solidFill>
                <a:latin typeface="Bahnschrift" panose="020B0502040204020203" pitchFamily="34" charset="0"/>
              </a:rPr>
              <a:t>which justify or require such modification, amendment or amplification”  (28).</a:t>
            </a:r>
          </a:p>
        </p:txBody>
      </p:sp>
      <p:sp>
        <p:nvSpPr>
          <p:cNvPr id="6" name="TextBox 5">
            <a:extLst>
              <a:ext uri="{FF2B5EF4-FFF2-40B4-BE49-F238E27FC236}">
                <a16:creationId xmlns:a16="http://schemas.microsoft.com/office/drawing/2014/main" id="{638E0400-8465-4A61-B7EB-786ECE507AB9}"/>
              </a:ext>
            </a:extLst>
          </p:cNvPr>
          <p:cNvSpPr txBox="1"/>
          <p:nvPr/>
        </p:nvSpPr>
        <p:spPr>
          <a:xfrm>
            <a:off x="160422" y="250199"/>
            <a:ext cx="7732294" cy="1508105"/>
          </a:xfrm>
          <a:prstGeom prst="rect">
            <a:avLst/>
          </a:prstGeom>
          <a:noFill/>
        </p:spPr>
        <p:txBody>
          <a:bodyPr wrap="square" rtlCol="0">
            <a:spAutoFit/>
          </a:bodyPr>
          <a:lstStyle/>
          <a:p>
            <a:r>
              <a:rPr lang="en-US" sz="3600" dirty="0">
                <a:solidFill>
                  <a:schemeClr val="accent1"/>
                </a:solidFill>
                <a:latin typeface="Bahnschrift" panose="020B0502040204020203" pitchFamily="34" charset="0"/>
              </a:rPr>
              <a:t>Climate Change</a:t>
            </a:r>
            <a:r>
              <a:rPr lang="en-US" sz="2800" dirty="0">
                <a:solidFill>
                  <a:schemeClr val="accent1"/>
                </a:solidFill>
                <a:latin typeface="Bahnschrift" panose="020B0502040204020203" pitchFamily="34" charset="0"/>
              </a:rPr>
              <a:t> </a:t>
            </a:r>
          </a:p>
          <a:p>
            <a:r>
              <a:rPr lang="en-US" sz="2800" dirty="0">
                <a:latin typeface="Bahnschrift" panose="020B0502040204020203" pitchFamily="34" charset="0"/>
              </a:rPr>
              <a:t>Confederated Tribes of the Warm Springs Reservation (1997) and (2013)</a:t>
            </a:r>
            <a:endParaRPr lang="en-US" sz="2800" dirty="0">
              <a:solidFill>
                <a:schemeClr val="accent1"/>
              </a:solidFill>
              <a:latin typeface="Bahnschrift" panose="020B0502040204020203" pitchFamily="34" charset="0"/>
            </a:endParaRPr>
          </a:p>
        </p:txBody>
      </p:sp>
      <p:pic>
        <p:nvPicPr>
          <p:cNvPr id="11" name="Picture 10">
            <a:extLst>
              <a:ext uri="{FF2B5EF4-FFF2-40B4-BE49-F238E27FC236}">
                <a16:creationId xmlns:a16="http://schemas.microsoft.com/office/drawing/2014/main" id="{34FC7EE0-342A-4895-AEF1-85BC19EBD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172" y="278666"/>
            <a:ext cx="3653029" cy="2191818"/>
          </a:xfrm>
          <a:prstGeom prst="rect">
            <a:avLst/>
          </a:prstGeom>
        </p:spPr>
      </p:pic>
      <p:sp>
        <p:nvSpPr>
          <p:cNvPr id="15" name="Text Placeholder 14">
            <a:extLst>
              <a:ext uri="{FF2B5EF4-FFF2-40B4-BE49-F238E27FC236}">
                <a16:creationId xmlns:a16="http://schemas.microsoft.com/office/drawing/2014/main" id="{3B499169-BE00-4AD9-98C3-DCD4ABF7A117}"/>
              </a:ext>
            </a:extLst>
          </p:cNvPr>
          <p:cNvSpPr>
            <a:spLocks noGrp="1"/>
          </p:cNvSpPr>
          <p:nvPr>
            <p:ph type="body" sz="half" idx="2"/>
          </p:nvPr>
        </p:nvSpPr>
        <p:spPr>
          <a:xfrm>
            <a:off x="7299158" y="3195595"/>
            <a:ext cx="4732420" cy="2383844"/>
          </a:xfrm>
        </p:spPr>
        <p:txBody>
          <a:bodyPr/>
          <a:lstStyle/>
          <a:p>
            <a:pPr marL="285750" indent="-285750">
              <a:buFont typeface="Arial" panose="020B0604020202020204" pitchFamily="34" charset="0"/>
              <a:buChar char="•"/>
            </a:pPr>
            <a:r>
              <a:rPr lang="en-US" sz="2000" dirty="0">
                <a:solidFill>
                  <a:schemeClr val="tx1"/>
                </a:solidFill>
                <a:latin typeface="Bahnschrift" panose="020B0502040204020203" pitchFamily="34" charset="0"/>
              </a:rPr>
              <a:t>CTWSR located in OR</a:t>
            </a:r>
          </a:p>
          <a:p>
            <a:pPr marL="285750" indent="-285750">
              <a:buFont typeface="Arial" panose="020B0604020202020204" pitchFamily="34" charset="0"/>
              <a:buChar char="•"/>
            </a:pPr>
            <a:endParaRPr lang="en-US" sz="2000" dirty="0">
              <a:solidFill>
                <a:schemeClr val="tx1"/>
              </a:solidFill>
              <a:latin typeface="Bahnschrift" panose="020B0502040204020203" pitchFamily="34" charset="0"/>
            </a:endParaRPr>
          </a:p>
          <a:p>
            <a:pPr marL="285750" indent="-285750">
              <a:buFont typeface="Arial" panose="020B0604020202020204" pitchFamily="34" charset="0"/>
              <a:buChar char="•"/>
            </a:pPr>
            <a:r>
              <a:rPr lang="en-US" sz="2000" dirty="0">
                <a:solidFill>
                  <a:schemeClr val="tx1"/>
                </a:solidFill>
                <a:latin typeface="Bahnschrift" panose="020B0502040204020203" pitchFamily="34" charset="0"/>
              </a:rPr>
              <a:t>Allocated water amt:  51,800 acre ft/</a:t>
            </a:r>
            <a:r>
              <a:rPr lang="en-US" sz="2000" dirty="0" err="1">
                <a:solidFill>
                  <a:schemeClr val="tx1"/>
                </a:solidFill>
                <a:latin typeface="Bahnschrift" panose="020B0502040204020203" pitchFamily="34" charset="0"/>
              </a:rPr>
              <a:t>yr</a:t>
            </a:r>
            <a:endParaRPr lang="en-US" sz="2000" dirty="0">
              <a:solidFill>
                <a:schemeClr val="tx1"/>
              </a:solidFill>
              <a:latin typeface="Bahnschrift" panose="020B0502040204020203" pitchFamily="34" charset="0"/>
            </a:endParaRPr>
          </a:p>
          <a:p>
            <a:pPr marL="285750" indent="-285750">
              <a:buFont typeface="Arial" panose="020B0604020202020204" pitchFamily="34" charset="0"/>
              <a:buChar char="•"/>
            </a:pPr>
            <a:endParaRPr lang="en-US" sz="2000" dirty="0">
              <a:solidFill>
                <a:schemeClr val="tx1"/>
              </a:solidFill>
              <a:latin typeface="Bahnschrift" panose="020B0502040204020203" pitchFamily="34" charset="0"/>
            </a:endParaRPr>
          </a:p>
          <a:p>
            <a:pPr marL="285750" indent="-285750">
              <a:buFont typeface="Arial" panose="020B0604020202020204" pitchFamily="34" charset="0"/>
              <a:buChar char="•"/>
            </a:pPr>
            <a:r>
              <a:rPr lang="en-US" sz="2000" dirty="0">
                <a:solidFill>
                  <a:schemeClr val="tx1"/>
                </a:solidFill>
                <a:latin typeface="Bahnschrift" panose="020B0502040204020203" pitchFamily="34" charset="0"/>
              </a:rPr>
              <a:t>No federal action taken (2013)</a:t>
            </a:r>
          </a:p>
          <a:p>
            <a:endParaRPr lang="en-US" dirty="0"/>
          </a:p>
        </p:txBody>
      </p:sp>
    </p:spTree>
    <p:extLst>
      <p:ext uri="{BB962C8B-B14F-4D97-AF65-F5344CB8AC3E}">
        <p14:creationId xmlns:p14="http://schemas.microsoft.com/office/powerpoint/2010/main" val="338981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A596-A884-446A-B511-35E5E38A761C}"/>
              </a:ext>
            </a:extLst>
          </p:cNvPr>
          <p:cNvSpPr>
            <a:spLocks noGrp="1"/>
          </p:cNvSpPr>
          <p:nvPr>
            <p:ph type="title"/>
          </p:nvPr>
        </p:nvSpPr>
        <p:spPr>
          <a:xfrm>
            <a:off x="266980" y="0"/>
            <a:ext cx="6454662" cy="1923335"/>
          </a:xfrm>
        </p:spPr>
        <p:txBody>
          <a:bodyPr>
            <a:noAutofit/>
          </a:bodyPr>
          <a:lstStyle/>
          <a:p>
            <a:br>
              <a:rPr lang="en-US" sz="2800" dirty="0">
                <a:latin typeface="Bahnschrift" panose="020B0502040204020203" pitchFamily="34" charset="0"/>
              </a:rPr>
            </a:br>
            <a:br>
              <a:rPr lang="en-US" sz="2800" dirty="0">
                <a:latin typeface="Bahnschrift" panose="020B0502040204020203" pitchFamily="34" charset="0"/>
              </a:rPr>
            </a:br>
            <a:br>
              <a:rPr lang="en-US" sz="2800" dirty="0">
                <a:latin typeface="Bahnschrift" panose="020B0502040204020203" pitchFamily="34" charset="0"/>
              </a:rPr>
            </a:br>
            <a:br>
              <a:rPr lang="en-US" sz="2800" dirty="0">
                <a:latin typeface="Bahnschrift" panose="020B0502040204020203" pitchFamily="34" charset="0"/>
              </a:rPr>
            </a:br>
            <a:br>
              <a:rPr lang="en-US" sz="2800" dirty="0">
                <a:latin typeface="Bahnschrift" panose="020B0502040204020203" pitchFamily="34" charset="0"/>
              </a:rPr>
            </a:br>
            <a:br>
              <a:rPr lang="en-US" sz="2800" dirty="0">
                <a:latin typeface="Bahnschrift" panose="020B0502040204020203" pitchFamily="34" charset="0"/>
              </a:rPr>
            </a:br>
            <a:r>
              <a:rPr lang="en-US" sz="3600" dirty="0">
                <a:solidFill>
                  <a:schemeClr val="accent1"/>
                </a:solidFill>
                <a:latin typeface="Bahnschrift" panose="020B0502040204020203" pitchFamily="34" charset="0"/>
              </a:rPr>
              <a:t>Groundwater </a:t>
            </a:r>
            <a:br>
              <a:rPr lang="en-US" sz="2800" dirty="0">
                <a:solidFill>
                  <a:schemeClr val="accent1"/>
                </a:solidFill>
                <a:latin typeface="Bahnschrift" panose="020B0502040204020203" pitchFamily="34" charset="0"/>
              </a:rPr>
            </a:br>
            <a:r>
              <a:rPr lang="en-US" sz="2800" dirty="0">
                <a:latin typeface="Bahnschrift" panose="020B0502040204020203" pitchFamily="34" charset="0"/>
              </a:rPr>
              <a:t>Salt River Pima –Maricopa Indian Community (1988) </a:t>
            </a:r>
            <a:br>
              <a:rPr lang="en-US" sz="2800" dirty="0">
                <a:latin typeface="Bahnschrift" panose="020B0502040204020203" pitchFamily="34" charset="0"/>
              </a:rPr>
            </a:br>
            <a:r>
              <a:rPr lang="en-US" sz="2800" dirty="0">
                <a:latin typeface="Bahnschrift" panose="020B0502040204020203" pitchFamily="34" charset="0"/>
              </a:rPr>
              <a:t> </a:t>
            </a:r>
            <a:endParaRPr lang="en-US" sz="2800" dirty="0">
              <a:solidFill>
                <a:schemeClr val="accent1"/>
              </a:solidFill>
              <a:latin typeface="Bahnschrift" panose="020B0502040204020203" pitchFamily="34" charset="0"/>
            </a:endParaRPr>
          </a:p>
        </p:txBody>
      </p:sp>
      <p:sp>
        <p:nvSpPr>
          <p:cNvPr id="4" name="Text Placeholder 3">
            <a:extLst>
              <a:ext uri="{FF2B5EF4-FFF2-40B4-BE49-F238E27FC236}">
                <a16:creationId xmlns:a16="http://schemas.microsoft.com/office/drawing/2014/main" id="{3329D669-87F5-4D6C-800F-65F7C3C33365}"/>
              </a:ext>
            </a:extLst>
          </p:cNvPr>
          <p:cNvSpPr>
            <a:spLocks noGrp="1"/>
          </p:cNvSpPr>
          <p:nvPr>
            <p:ph type="body" sz="half" idx="2"/>
          </p:nvPr>
        </p:nvSpPr>
        <p:spPr>
          <a:xfrm>
            <a:off x="266980" y="2526633"/>
            <a:ext cx="5484115" cy="3200399"/>
          </a:xfrm>
        </p:spPr>
        <p:txBody>
          <a:bodyPr>
            <a:normAutofit/>
          </a:bodyPr>
          <a:lstStyle/>
          <a:p>
            <a:r>
              <a:rPr lang="en-US" sz="1800" dirty="0">
                <a:solidFill>
                  <a:schemeClr val="tx1"/>
                </a:solidFill>
                <a:latin typeface="Bahnschrift" panose="020B0502040204020203" pitchFamily="34" charset="0"/>
              </a:rPr>
              <a:t>“12.2 Notwithstanding the execution by SRPMIC of the waiver and release described in Paragraph 12.1 hereof, SRPMIC, its members, and the United States on their behalf</a:t>
            </a:r>
            <a:r>
              <a:rPr lang="en-US" sz="1800" dirty="0">
                <a:solidFill>
                  <a:schemeClr val="accent5"/>
                </a:solidFill>
                <a:latin typeface="Bahnschrift" panose="020B0502040204020203" pitchFamily="34" charset="0"/>
              </a:rPr>
              <a:t>, shall retain the right to assert the following claims: (a) Any claim for damages to water quality; </a:t>
            </a:r>
            <a:r>
              <a:rPr lang="en-US" sz="1800" dirty="0">
                <a:solidFill>
                  <a:schemeClr val="tx1"/>
                </a:solidFill>
                <a:latin typeface="Bahnschrift" panose="020B0502040204020203" pitchFamily="34" charset="0"/>
              </a:rPr>
              <a:t>provided, however, that Paragraph 12.1 hereof shall be construed to bar SRPMIC and its members from asserting any claim for damages to water quality caused by (1) the withdrawal of groundwater in  accordance with the Arizona Groundwater Management Act;” (122).</a:t>
            </a:r>
          </a:p>
        </p:txBody>
      </p:sp>
      <p:pic>
        <p:nvPicPr>
          <p:cNvPr id="9" name="Picture 8">
            <a:extLst>
              <a:ext uri="{FF2B5EF4-FFF2-40B4-BE49-F238E27FC236}">
                <a16:creationId xmlns:a16="http://schemas.microsoft.com/office/drawing/2014/main" id="{223BD0DF-EDFE-4FED-9B0C-1AAEE43AC0C0}"/>
              </a:ext>
            </a:extLst>
          </p:cNvPr>
          <p:cNvPicPr>
            <a:picLocks noChangeAspect="1"/>
          </p:cNvPicPr>
          <p:nvPr/>
        </p:nvPicPr>
        <p:blipFill rotWithShape="1">
          <a:blip r:embed="rId3">
            <a:extLst>
              <a:ext uri="{28A0092B-C50C-407E-A947-70E740481C1C}">
                <a14:useLocalDpi xmlns:a14="http://schemas.microsoft.com/office/drawing/2010/main" val="0"/>
              </a:ext>
            </a:extLst>
          </a:blip>
          <a:srcRect l="38024" t="-93" b="-93"/>
          <a:stretch/>
        </p:blipFill>
        <p:spPr>
          <a:xfrm>
            <a:off x="9231231" y="302577"/>
            <a:ext cx="2692064" cy="2712228"/>
          </a:xfrm>
          <a:prstGeom prst="rect">
            <a:avLst/>
          </a:prstGeom>
        </p:spPr>
      </p:pic>
      <p:sp>
        <p:nvSpPr>
          <p:cNvPr id="7" name="Content Placeholder 6">
            <a:extLst>
              <a:ext uri="{FF2B5EF4-FFF2-40B4-BE49-F238E27FC236}">
                <a16:creationId xmlns:a16="http://schemas.microsoft.com/office/drawing/2014/main" id="{9C4D0DDF-F7D0-4D75-ABBF-D4CC258DA70E}"/>
              </a:ext>
            </a:extLst>
          </p:cNvPr>
          <p:cNvSpPr>
            <a:spLocks noGrp="1"/>
          </p:cNvSpPr>
          <p:nvPr>
            <p:ph idx="1"/>
          </p:nvPr>
        </p:nvSpPr>
        <p:spPr>
          <a:xfrm>
            <a:off x="6096001" y="3593431"/>
            <a:ext cx="5827294" cy="2722719"/>
          </a:xfrm>
        </p:spPr>
        <p:txBody>
          <a:bodyPr/>
          <a:lstStyle/>
          <a:p>
            <a:pPr marL="285750" indent="-285750"/>
            <a:r>
              <a:rPr lang="en-US" sz="2400" dirty="0">
                <a:solidFill>
                  <a:schemeClr val="tx1"/>
                </a:solidFill>
                <a:latin typeface="Bahnschrift" panose="020B0502040204020203" pitchFamily="34" charset="0"/>
              </a:rPr>
              <a:t>SRPM located in AZ</a:t>
            </a:r>
          </a:p>
          <a:p>
            <a:pPr marL="285750" indent="-285750"/>
            <a:endParaRPr lang="en-US" sz="2400" dirty="0">
              <a:solidFill>
                <a:schemeClr val="tx1"/>
              </a:solidFill>
              <a:latin typeface="Bahnschrift" panose="020B0502040204020203" pitchFamily="34" charset="0"/>
            </a:endParaRPr>
          </a:p>
          <a:p>
            <a:pPr marL="285750" indent="-285750"/>
            <a:r>
              <a:rPr lang="en-US" sz="2400" dirty="0">
                <a:solidFill>
                  <a:schemeClr val="tx1"/>
                </a:solidFill>
                <a:latin typeface="Bahnschrift" panose="020B0502040204020203" pitchFamily="34" charset="0"/>
              </a:rPr>
              <a:t>Allocated water amt : 122,400  acre ft/</a:t>
            </a:r>
            <a:r>
              <a:rPr lang="en-US" sz="2400" dirty="0" err="1">
                <a:solidFill>
                  <a:schemeClr val="tx1"/>
                </a:solidFill>
                <a:latin typeface="Bahnschrift" panose="020B0502040204020203" pitchFamily="34" charset="0"/>
              </a:rPr>
              <a:t>yr</a:t>
            </a:r>
            <a:endParaRPr lang="en-US" sz="2400" dirty="0">
              <a:solidFill>
                <a:schemeClr val="tx1"/>
              </a:solidFill>
              <a:latin typeface="Bahnschrift" panose="020B0502040204020203" pitchFamily="34" charset="0"/>
            </a:endParaRPr>
          </a:p>
          <a:p>
            <a:pPr marL="285750" indent="-285750"/>
            <a:endParaRPr lang="en-US" sz="2400" dirty="0">
              <a:solidFill>
                <a:schemeClr val="tx1"/>
              </a:solidFill>
              <a:latin typeface="Bahnschrift" panose="020B0502040204020203" pitchFamily="34" charset="0"/>
            </a:endParaRPr>
          </a:p>
          <a:p>
            <a:pPr marL="285750" indent="-285750"/>
            <a:r>
              <a:rPr lang="en-US" sz="2400" dirty="0">
                <a:solidFill>
                  <a:schemeClr val="tx1"/>
                </a:solidFill>
                <a:latin typeface="Bahnschrift" panose="020B0502040204020203" pitchFamily="34" charset="0"/>
              </a:rPr>
              <a:t>Estimated federal cost: $47.5 million</a:t>
            </a:r>
          </a:p>
          <a:p>
            <a:pPr marL="285750" indent="-285750"/>
            <a:endParaRPr lang="en-US" sz="2400" dirty="0">
              <a:solidFill>
                <a:schemeClr val="tx1"/>
              </a:solidFill>
              <a:latin typeface="Bahnschrift" panose="020B0502040204020203" pitchFamily="34" charset="0"/>
            </a:endParaRPr>
          </a:p>
          <a:p>
            <a:endParaRPr lang="en-US" dirty="0"/>
          </a:p>
        </p:txBody>
      </p:sp>
    </p:spTree>
    <p:extLst>
      <p:ext uri="{BB962C8B-B14F-4D97-AF65-F5344CB8AC3E}">
        <p14:creationId xmlns:p14="http://schemas.microsoft.com/office/powerpoint/2010/main" val="226416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E87B-9D46-4EA3-A7A4-D34EF2B8B7B4}"/>
              </a:ext>
            </a:extLst>
          </p:cNvPr>
          <p:cNvSpPr>
            <a:spLocks noGrp="1"/>
          </p:cNvSpPr>
          <p:nvPr>
            <p:ph type="title"/>
          </p:nvPr>
        </p:nvSpPr>
        <p:spPr/>
        <p:txBody>
          <a:bodyPr/>
          <a:lstStyle/>
          <a:p>
            <a:pPr algn="ctr"/>
            <a:r>
              <a:rPr lang="en-US" dirty="0">
                <a:solidFill>
                  <a:schemeClr val="tx2"/>
                </a:solidFill>
                <a:latin typeface="Bahnschrift" panose="020B0502040204020203" pitchFamily="34" charset="0"/>
              </a:rPr>
              <a:t>Implications</a:t>
            </a:r>
          </a:p>
        </p:txBody>
      </p:sp>
      <p:sp>
        <p:nvSpPr>
          <p:cNvPr id="3" name="Content Placeholder 2">
            <a:extLst>
              <a:ext uri="{FF2B5EF4-FFF2-40B4-BE49-F238E27FC236}">
                <a16:creationId xmlns:a16="http://schemas.microsoft.com/office/drawing/2014/main" id="{B4101BC8-3F3E-4CCB-98AD-2AEDB5C93162}"/>
              </a:ext>
            </a:extLst>
          </p:cNvPr>
          <p:cNvSpPr>
            <a:spLocks noGrp="1"/>
          </p:cNvSpPr>
          <p:nvPr>
            <p:ph idx="1"/>
          </p:nvPr>
        </p:nvSpPr>
        <p:spPr/>
        <p:txBody>
          <a:bodyPr>
            <a:normAutofit fontScale="85000" lnSpcReduction="20000"/>
          </a:bodyPr>
          <a:lstStyle/>
          <a:p>
            <a:pPr>
              <a:lnSpc>
                <a:spcPct val="150000"/>
              </a:lnSpc>
            </a:pPr>
            <a:r>
              <a:rPr lang="en-US" dirty="0">
                <a:latin typeface="Bahnschrift" panose="020B0502040204020203" pitchFamily="34" charset="0"/>
              </a:rPr>
              <a:t>Mitigation in the future may be an uphill battle</a:t>
            </a:r>
          </a:p>
          <a:p>
            <a:pPr>
              <a:lnSpc>
                <a:spcPct val="150000"/>
              </a:lnSpc>
            </a:pPr>
            <a:r>
              <a:rPr lang="en-US" dirty="0">
                <a:latin typeface="Bahnschrift" panose="020B0502040204020203" pitchFamily="34" charset="0"/>
              </a:rPr>
              <a:t>Acknowledging climate change and planning for its effects are still difficult to grasp within settlements</a:t>
            </a:r>
          </a:p>
          <a:p>
            <a:pPr>
              <a:lnSpc>
                <a:spcPct val="150000"/>
              </a:lnSpc>
            </a:pPr>
            <a:r>
              <a:rPr lang="en-US" dirty="0">
                <a:latin typeface="Bahnschrift" panose="020B0502040204020203" pitchFamily="34" charset="0"/>
              </a:rPr>
              <a:t>Groundwater supplies may be overallocated into the future, like much of the West’s surface water</a:t>
            </a:r>
          </a:p>
          <a:p>
            <a:pPr>
              <a:lnSpc>
                <a:spcPct val="150000"/>
              </a:lnSpc>
            </a:pPr>
            <a:r>
              <a:rPr lang="en-US" dirty="0">
                <a:latin typeface="Bahnschrift" panose="020B0502040204020203" pitchFamily="34" charset="0"/>
              </a:rPr>
              <a:t>Timing and quality of water may drastically change without active policy guiding management</a:t>
            </a:r>
          </a:p>
          <a:p>
            <a:pPr lvl="1">
              <a:lnSpc>
                <a:spcPct val="150000"/>
              </a:lnSpc>
            </a:pPr>
            <a:r>
              <a:rPr lang="en-US" sz="2800" dirty="0">
                <a:latin typeface="Bahnschrift" panose="020B0502040204020203" pitchFamily="34" charset="0"/>
              </a:rPr>
              <a:t>But could be avoided with proactive planning</a:t>
            </a:r>
          </a:p>
        </p:txBody>
      </p:sp>
    </p:spTree>
    <p:extLst>
      <p:ext uri="{BB962C8B-B14F-4D97-AF65-F5344CB8AC3E}">
        <p14:creationId xmlns:p14="http://schemas.microsoft.com/office/powerpoint/2010/main" val="426346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latin typeface="Bahnschrift" panose="020B0502040204020203" pitchFamily="34" charset="0"/>
              </a:rPr>
              <a:t>General Findings </a:t>
            </a:r>
          </a:p>
        </p:txBody>
      </p:sp>
      <p:sp>
        <p:nvSpPr>
          <p:cNvPr id="4" name="Content Placeholder 3"/>
          <p:cNvSpPr>
            <a:spLocks noGrp="1"/>
          </p:cNvSpPr>
          <p:nvPr>
            <p:ph idx="1"/>
          </p:nvPr>
        </p:nvSpPr>
        <p:spPr/>
        <p:txBody>
          <a:bodyPr/>
          <a:lstStyle/>
          <a:p>
            <a:pPr>
              <a:lnSpc>
                <a:spcPct val="150000"/>
              </a:lnSpc>
            </a:pPr>
            <a:r>
              <a:rPr lang="en-US" sz="2400" dirty="0">
                <a:latin typeface="Bahnschrift" panose="020B0502040204020203" pitchFamily="34" charset="0"/>
              </a:rPr>
              <a:t>Interestingly: “climatic conditions” only appears ONCE in Settlements as text!</a:t>
            </a:r>
          </a:p>
          <a:p>
            <a:pPr lvl="1">
              <a:lnSpc>
                <a:spcPct val="150000"/>
              </a:lnSpc>
            </a:pPr>
            <a:r>
              <a:rPr lang="en-US" sz="2000" dirty="0">
                <a:latin typeface="Bahnschrift" panose="020B0502040204020203" pitchFamily="34" charset="0"/>
              </a:rPr>
              <a:t>(Confederated Tribes of the Warm Springs Reservation settlement)</a:t>
            </a:r>
            <a:endParaRPr lang="en-US" sz="2400" dirty="0">
              <a:latin typeface="Bahnschrift" panose="020B0502040204020203" pitchFamily="34" charset="0"/>
            </a:endParaRPr>
          </a:p>
          <a:p>
            <a:pPr>
              <a:lnSpc>
                <a:spcPct val="150000"/>
              </a:lnSpc>
            </a:pPr>
            <a:r>
              <a:rPr lang="en-US" sz="2400" dirty="0">
                <a:latin typeface="Bahnschrift" panose="020B0502040204020203" pitchFamily="34" charset="0"/>
              </a:rPr>
              <a:t>Groundwater  appears often – context of additional water just in case</a:t>
            </a:r>
          </a:p>
          <a:p>
            <a:pPr>
              <a:lnSpc>
                <a:spcPct val="150000"/>
              </a:lnSpc>
            </a:pPr>
            <a:r>
              <a:rPr lang="en-US" sz="2400" dirty="0">
                <a:latin typeface="Bahnschrift" panose="020B0502040204020203" pitchFamily="34" charset="0"/>
              </a:rPr>
              <a:t>The word “mitigation” starts to show up in the mid 2000(s)</a:t>
            </a:r>
          </a:p>
          <a:p>
            <a:pPr>
              <a:lnSpc>
                <a:spcPct val="150000"/>
              </a:lnSpc>
            </a:pPr>
            <a:r>
              <a:rPr lang="en-US" sz="2400" dirty="0">
                <a:latin typeface="Bahnschrift" panose="020B0502040204020203" pitchFamily="34" charset="0"/>
              </a:rPr>
              <a:t>More legal stipulations to do with claims to water amount for Tribes located in arid environments </a:t>
            </a:r>
          </a:p>
          <a:p>
            <a:endParaRPr lang="en-US" dirty="0"/>
          </a:p>
        </p:txBody>
      </p:sp>
    </p:spTree>
    <p:extLst>
      <p:ext uri="{BB962C8B-B14F-4D97-AF65-F5344CB8AC3E}">
        <p14:creationId xmlns:p14="http://schemas.microsoft.com/office/powerpoint/2010/main" val="141517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latin typeface="Bahnschrift" panose="020B0502040204020203" pitchFamily="34" charset="0"/>
              </a:rPr>
              <a:t>Future Directions </a:t>
            </a:r>
          </a:p>
        </p:txBody>
      </p:sp>
      <p:sp>
        <p:nvSpPr>
          <p:cNvPr id="3" name="Content Placeholder 2"/>
          <p:cNvSpPr>
            <a:spLocks noGrp="1"/>
          </p:cNvSpPr>
          <p:nvPr>
            <p:ph idx="1"/>
          </p:nvPr>
        </p:nvSpPr>
        <p:spPr>
          <a:xfrm>
            <a:off x="2804149" y="1903116"/>
            <a:ext cx="8549651" cy="4351338"/>
          </a:xfrm>
        </p:spPr>
        <p:txBody>
          <a:bodyPr/>
          <a:lstStyle/>
          <a:p>
            <a:pPr>
              <a:lnSpc>
                <a:spcPct val="150000"/>
              </a:lnSpc>
            </a:pPr>
            <a:r>
              <a:rPr lang="en-US" dirty="0">
                <a:latin typeface="Bahnschrift" panose="020B0502040204020203" pitchFamily="34" charset="0"/>
              </a:rPr>
              <a:t>What does this mean moving forward? </a:t>
            </a:r>
          </a:p>
          <a:p>
            <a:pPr lvl="1">
              <a:lnSpc>
                <a:spcPct val="150000"/>
              </a:lnSpc>
            </a:pPr>
            <a:r>
              <a:rPr lang="en-US" dirty="0">
                <a:latin typeface="Bahnschrift" panose="020B0502040204020203" pitchFamily="34" charset="0"/>
              </a:rPr>
              <a:t>Potential need for amendments</a:t>
            </a:r>
          </a:p>
          <a:p>
            <a:pPr lvl="1">
              <a:lnSpc>
                <a:spcPct val="150000"/>
              </a:lnSpc>
            </a:pPr>
            <a:r>
              <a:rPr lang="en-US" dirty="0">
                <a:latin typeface="Bahnschrift" panose="020B0502040204020203" pitchFamily="34" charset="0"/>
              </a:rPr>
              <a:t>Lack of flexibility = threatened water uses</a:t>
            </a:r>
          </a:p>
          <a:p>
            <a:pPr>
              <a:lnSpc>
                <a:spcPct val="150000"/>
              </a:lnSpc>
            </a:pPr>
            <a:r>
              <a:rPr lang="en-US" dirty="0">
                <a:latin typeface="Bahnschrift" panose="020B0502040204020203" pitchFamily="34" charset="0"/>
              </a:rPr>
              <a:t>What could a next step be?</a:t>
            </a:r>
          </a:p>
          <a:p>
            <a:pPr lvl="1">
              <a:lnSpc>
                <a:spcPct val="150000"/>
              </a:lnSpc>
            </a:pPr>
            <a:r>
              <a:rPr lang="en-US" dirty="0">
                <a:latin typeface="Bahnschrift" panose="020B0502040204020203" pitchFamily="34" charset="0"/>
              </a:rPr>
              <a:t>Ask tribes what they want to do next!</a:t>
            </a:r>
          </a:p>
          <a:p>
            <a:pPr>
              <a:lnSpc>
                <a:spcPct val="150000"/>
              </a:lnSpc>
            </a:pPr>
            <a:r>
              <a:rPr lang="en-US" dirty="0">
                <a:latin typeface="Bahnschrift" panose="020B0502040204020203" pitchFamily="34" charset="0"/>
              </a:rPr>
              <a:t>Turn this data into a jumping-off point </a:t>
            </a:r>
          </a:p>
        </p:txBody>
      </p:sp>
    </p:spTree>
    <p:extLst>
      <p:ext uri="{BB962C8B-B14F-4D97-AF65-F5344CB8AC3E}">
        <p14:creationId xmlns:p14="http://schemas.microsoft.com/office/powerpoint/2010/main" val="9852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1E377-9F58-44D7-BFFE-2330AA115BDB}"/>
              </a:ext>
            </a:extLst>
          </p:cNvPr>
          <p:cNvSpPr>
            <a:spLocks noGrp="1"/>
          </p:cNvSpPr>
          <p:nvPr>
            <p:ph type="ctrTitle"/>
          </p:nvPr>
        </p:nvSpPr>
        <p:spPr>
          <a:xfrm>
            <a:off x="5248656" y="1132116"/>
            <a:ext cx="6105143" cy="4593770"/>
          </a:xfrm>
        </p:spPr>
        <p:txBody>
          <a:bodyPr wrap="square" anchor="ctr">
            <a:normAutofit/>
          </a:bodyPr>
          <a:lstStyle/>
          <a:p>
            <a:pPr algn="l"/>
            <a:r>
              <a:rPr lang="en-US" sz="6000" dirty="0">
                <a:solidFill>
                  <a:schemeClr val="tx1">
                    <a:lumMod val="85000"/>
                    <a:lumOff val="15000"/>
                  </a:schemeClr>
                </a:solidFill>
              </a:rPr>
              <a:t>Questions?</a:t>
            </a:r>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3B9D324-D04D-43B1-AEAB-39CD8353B8B5}"/>
              </a:ext>
            </a:extLst>
          </p:cNvPr>
          <p:cNvSpPr>
            <a:spLocks noGrp="1"/>
          </p:cNvSpPr>
          <p:nvPr>
            <p:ph type="subTitle" idx="1"/>
          </p:nvPr>
        </p:nvSpPr>
        <p:spPr>
          <a:xfrm>
            <a:off x="643467" y="1132116"/>
            <a:ext cx="4088722" cy="4593770"/>
          </a:xfrm>
        </p:spPr>
        <p:txBody>
          <a:bodyPr anchor="ctr">
            <a:normAutofit/>
          </a:bodyPr>
          <a:lstStyle/>
          <a:p>
            <a:pPr algn="l"/>
            <a:r>
              <a:rPr lang="en-US" sz="3600" dirty="0">
                <a:solidFill>
                  <a:srgbClr val="F2F2F2"/>
                </a:solidFill>
                <a:latin typeface="Bahnschrift" panose="020B0502040204020203" pitchFamily="34" charset="0"/>
              </a:rPr>
              <a:t>Acknowledgments</a:t>
            </a:r>
          </a:p>
          <a:p>
            <a:pPr algn="l"/>
            <a:endParaRPr lang="en-US" sz="3600" dirty="0">
              <a:solidFill>
                <a:srgbClr val="F2F2F2"/>
              </a:solidFill>
              <a:latin typeface="Bahnschrift" panose="020B0502040204020203" pitchFamily="34" charset="0"/>
            </a:endParaRPr>
          </a:p>
          <a:p>
            <a:pPr algn="l"/>
            <a:r>
              <a:rPr lang="en-US" sz="2000" dirty="0">
                <a:solidFill>
                  <a:schemeClr val="bg1"/>
                </a:solidFill>
                <a:latin typeface="Bahnschrift" panose="020B0502040204020203" pitchFamily="34" charset="0"/>
              </a:rPr>
              <a:t>Brian C. Chaffin</a:t>
            </a:r>
            <a:r>
              <a:rPr lang="en-US" sz="2000" dirty="0">
                <a:solidFill>
                  <a:srgbClr val="F2F2F2"/>
                </a:solidFill>
                <a:latin typeface="Bahnschrift" panose="020B0502040204020203" pitchFamily="34" charset="0"/>
              </a:rPr>
              <a:t>, </a:t>
            </a:r>
            <a:r>
              <a:rPr lang="en-US" sz="2000" dirty="0">
                <a:solidFill>
                  <a:schemeClr val="accent2"/>
                </a:solidFill>
                <a:latin typeface="Bahnschrift" panose="020B0502040204020203" pitchFamily="34" charset="0"/>
              </a:rPr>
              <a:t>advisor and project sponsor</a:t>
            </a:r>
          </a:p>
          <a:p>
            <a:pPr algn="l"/>
            <a:endParaRPr lang="en-US" sz="2000" dirty="0">
              <a:solidFill>
                <a:schemeClr val="accent2"/>
              </a:solidFill>
              <a:latin typeface="Bahnschrift" panose="020B0502040204020203" pitchFamily="34" charset="0"/>
            </a:endParaRPr>
          </a:p>
          <a:p>
            <a:pPr algn="l"/>
            <a:r>
              <a:rPr lang="en-US" sz="2000" dirty="0">
                <a:solidFill>
                  <a:schemeClr val="bg1"/>
                </a:solidFill>
                <a:latin typeface="Bahnschrift" panose="020B0502040204020203" pitchFamily="34" charset="0"/>
              </a:rPr>
              <a:t>W.A. Franke College of Forestry and Conservation</a:t>
            </a:r>
          </a:p>
          <a:p>
            <a:pPr algn="l"/>
            <a:endParaRPr lang="en-US" sz="2000" dirty="0">
              <a:solidFill>
                <a:schemeClr val="bg1"/>
              </a:solidFill>
              <a:latin typeface="Bahnschrift" panose="020B0502040204020203" pitchFamily="34" charset="0"/>
            </a:endParaRPr>
          </a:p>
          <a:p>
            <a:pPr algn="l"/>
            <a:r>
              <a:rPr lang="en-US" sz="2000" dirty="0">
                <a:solidFill>
                  <a:schemeClr val="bg1"/>
                </a:solidFill>
                <a:latin typeface="Bahnschrift" panose="020B0502040204020203" pitchFamily="34" charset="0"/>
              </a:rPr>
              <a:t>University of Montana Conference of Undergraduate Research</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2568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latin typeface="Bahnschrift" panose="020B0502040204020203" pitchFamily="34" charset="0"/>
              </a:rPr>
              <a:t>Outline</a:t>
            </a:r>
            <a:r>
              <a:rPr lang="en-US" dirty="0">
                <a:latin typeface="Bahnschrift" panose="020B0502040204020203" pitchFamily="34" charset="0"/>
              </a:rPr>
              <a:t> </a:t>
            </a:r>
          </a:p>
        </p:txBody>
      </p:sp>
      <p:sp>
        <p:nvSpPr>
          <p:cNvPr id="3" name="Content Placeholder 2"/>
          <p:cNvSpPr>
            <a:spLocks noGrp="1"/>
          </p:cNvSpPr>
          <p:nvPr>
            <p:ph idx="1"/>
          </p:nvPr>
        </p:nvSpPr>
        <p:spPr/>
        <p:txBody>
          <a:bodyPr>
            <a:normAutofit fontScale="85000" lnSpcReduction="20000"/>
          </a:bodyPr>
          <a:lstStyle/>
          <a:p>
            <a:pPr>
              <a:lnSpc>
                <a:spcPct val="150000"/>
              </a:lnSpc>
            </a:pPr>
            <a:r>
              <a:rPr lang="en-US" dirty="0">
                <a:latin typeface="Bahnschrift" panose="020B0502040204020203" pitchFamily="34" charset="0"/>
              </a:rPr>
              <a:t>My research on Tribal Water Rights Settlements, groundwater, and climate change </a:t>
            </a:r>
          </a:p>
          <a:p>
            <a:pPr>
              <a:lnSpc>
                <a:spcPct val="150000"/>
              </a:lnSpc>
            </a:pPr>
            <a:r>
              <a:rPr lang="en-US" dirty="0">
                <a:latin typeface="Bahnschrift" panose="020B0502040204020203" pitchFamily="34" charset="0"/>
              </a:rPr>
              <a:t>Why this research matters</a:t>
            </a:r>
          </a:p>
          <a:p>
            <a:pPr>
              <a:lnSpc>
                <a:spcPct val="150000"/>
              </a:lnSpc>
            </a:pPr>
            <a:r>
              <a:rPr lang="en-US" dirty="0">
                <a:latin typeface="Bahnschrift" panose="020B0502040204020203" pitchFamily="34" charset="0"/>
              </a:rPr>
              <a:t>Background on Tribal water rights settlements</a:t>
            </a:r>
          </a:p>
          <a:p>
            <a:pPr>
              <a:lnSpc>
                <a:spcPct val="150000"/>
              </a:lnSpc>
            </a:pPr>
            <a:r>
              <a:rPr lang="en-US" dirty="0">
                <a:latin typeface="Bahnschrift" panose="020B0502040204020203" pitchFamily="34" charset="0"/>
              </a:rPr>
              <a:t>Research process</a:t>
            </a:r>
          </a:p>
          <a:p>
            <a:pPr lvl="1">
              <a:lnSpc>
                <a:spcPct val="150000"/>
              </a:lnSpc>
            </a:pPr>
            <a:r>
              <a:rPr lang="en-US" dirty="0">
                <a:latin typeface="Bahnschrift" panose="020B0502040204020203" pitchFamily="34" charset="0"/>
              </a:rPr>
              <a:t>Methods</a:t>
            </a:r>
          </a:p>
          <a:p>
            <a:pPr lvl="1">
              <a:lnSpc>
                <a:spcPct val="150000"/>
              </a:lnSpc>
            </a:pPr>
            <a:r>
              <a:rPr lang="en-US" dirty="0">
                <a:latin typeface="Bahnschrift" panose="020B0502040204020203" pitchFamily="34" charset="0"/>
              </a:rPr>
              <a:t>Implications for water policy </a:t>
            </a:r>
          </a:p>
          <a:p>
            <a:pPr lvl="1">
              <a:lnSpc>
                <a:spcPct val="150000"/>
              </a:lnSpc>
            </a:pPr>
            <a:r>
              <a:rPr lang="en-US" dirty="0">
                <a:latin typeface="Bahnschrift" panose="020B0502040204020203" pitchFamily="34" charset="0"/>
              </a:rPr>
              <a:t>Preliminary Findings </a:t>
            </a:r>
          </a:p>
        </p:txBody>
      </p:sp>
    </p:spTree>
    <p:extLst>
      <p:ext uri="{BB962C8B-B14F-4D97-AF65-F5344CB8AC3E}">
        <p14:creationId xmlns:p14="http://schemas.microsoft.com/office/powerpoint/2010/main" val="397598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F660-E1E7-4E20-89C0-8FF9D9BFFDE1}"/>
              </a:ext>
            </a:extLst>
          </p:cNvPr>
          <p:cNvSpPr>
            <a:spLocks noGrp="1"/>
          </p:cNvSpPr>
          <p:nvPr>
            <p:ph type="title"/>
          </p:nvPr>
        </p:nvSpPr>
        <p:spPr>
          <a:xfrm>
            <a:off x="1" y="0"/>
            <a:ext cx="12192000" cy="1507067"/>
          </a:xfrm>
        </p:spPr>
        <p:txBody>
          <a:bodyPr>
            <a:normAutofit/>
          </a:bodyPr>
          <a:lstStyle/>
          <a:p>
            <a:pPr algn="ctr"/>
            <a:r>
              <a:rPr lang="en-US" dirty="0">
                <a:solidFill>
                  <a:schemeClr val="tx2"/>
                </a:solidFill>
                <a:latin typeface="Bahnschrift" panose="020B0502040204020203" pitchFamily="34" charset="0"/>
              </a:rPr>
              <a:t>Issue</a:t>
            </a:r>
          </a:p>
        </p:txBody>
      </p:sp>
      <p:sp>
        <p:nvSpPr>
          <p:cNvPr id="3" name="Content Placeholder 2">
            <a:extLst>
              <a:ext uri="{FF2B5EF4-FFF2-40B4-BE49-F238E27FC236}">
                <a16:creationId xmlns:a16="http://schemas.microsoft.com/office/drawing/2014/main" id="{8D959FD4-F016-4DBF-8930-8ABC06D6A644}"/>
              </a:ext>
            </a:extLst>
          </p:cNvPr>
          <p:cNvSpPr>
            <a:spLocks noGrp="1"/>
          </p:cNvSpPr>
          <p:nvPr>
            <p:ph idx="1"/>
          </p:nvPr>
        </p:nvSpPr>
        <p:spPr>
          <a:xfrm>
            <a:off x="1074821" y="1507067"/>
            <a:ext cx="9288379" cy="4107670"/>
          </a:xfrm>
        </p:spPr>
        <p:txBody>
          <a:bodyPr>
            <a:normAutofit fontScale="92500" lnSpcReduction="10000"/>
          </a:bodyPr>
          <a:lstStyle/>
          <a:p>
            <a:pPr marL="0" indent="0">
              <a:lnSpc>
                <a:spcPct val="200000"/>
              </a:lnSpc>
              <a:buNone/>
            </a:pPr>
            <a:r>
              <a:rPr lang="en-US" sz="3600" dirty="0">
                <a:solidFill>
                  <a:schemeClr val="accent1"/>
                </a:solidFill>
                <a:latin typeface="Bahnschrift" panose="020B0502040204020203" pitchFamily="34" charset="0"/>
              </a:rPr>
              <a:t>Climate change does and will continue to impact </a:t>
            </a:r>
            <a:r>
              <a:rPr lang="en-US" sz="3600" dirty="0">
                <a:solidFill>
                  <a:schemeClr val="tx1"/>
                </a:solidFill>
                <a:latin typeface="Bahnschrift" panose="020B0502040204020203" pitchFamily="34" charset="0"/>
              </a:rPr>
              <a:t>timing and distribution </a:t>
            </a:r>
            <a:r>
              <a:rPr lang="en-US" sz="3600" dirty="0">
                <a:solidFill>
                  <a:schemeClr val="accent1"/>
                </a:solidFill>
                <a:latin typeface="Bahnschrift" panose="020B0502040204020203" pitchFamily="34" charset="0"/>
              </a:rPr>
              <a:t>as well as </a:t>
            </a:r>
            <a:r>
              <a:rPr lang="en-US" sz="3600" dirty="0">
                <a:solidFill>
                  <a:schemeClr val="tx1"/>
                </a:solidFill>
                <a:latin typeface="Bahnschrift" panose="020B0502040204020203" pitchFamily="34" charset="0"/>
              </a:rPr>
              <a:t>quantity and quality</a:t>
            </a:r>
            <a:r>
              <a:rPr lang="en-US" sz="3600" dirty="0">
                <a:solidFill>
                  <a:schemeClr val="accent1"/>
                </a:solidFill>
                <a:latin typeface="Bahnschrift" panose="020B0502040204020203" pitchFamily="34" charset="0"/>
              </a:rPr>
              <a:t> of the water allocated for use through water rights on a landscape scale. </a:t>
            </a:r>
          </a:p>
          <a:p>
            <a:pPr marL="0" indent="0">
              <a:buNone/>
            </a:pPr>
            <a:endParaRPr lang="en-US" dirty="0">
              <a:solidFill>
                <a:schemeClr val="accent1"/>
              </a:solidFill>
              <a:latin typeface="Bahnschrift" panose="020B0502040204020203" pitchFamily="34" charset="0"/>
            </a:endParaRPr>
          </a:p>
          <a:p>
            <a:pPr>
              <a:buFont typeface="Arial" panose="020B0604020202020204" pitchFamily="34" charset="0"/>
              <a:buChar char="•"/>
            </a:pPr>
            <a:endParaRPr lang="en-US" dirty="0">
              <a:solidFill>
                <a:schemeClr val="accent1"/>
              </a:solidFill>
            </a:endParaRPr>
          </a:p>
        </p:txBody>
      </p:sp>
    </p:spTree>
    <p:extLst>
      <p:ext uri="{BB962C8B-B14F-4D97-AF65-F5344CB8AC3E}">
        <p14:creationId xmlns:p14="http://schemas.microsoft.com/office/powerpoint/2010/main" val="6449142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limate.gov/sites/default/files/CONUS_Albers_1920_WaterStress_20130923_F7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02" y="3392691"/>
            <a:ext cx="4420396" cy="2623409"/>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climate.gov/sites/default/files/CONUS_Albers_1920_WaterStress_20130923-F5_a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101" y="248539"/>
            <a:ext cx="4420397" cy="26234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221708" y="2871949"/>
            <a:ext cx="1732313" cy="300082"/>
          </a:xfrm>
          <a:prstGeom prst="rect">
            <a:avLst/>
          </a:prstGeom>
          <a:noFill/>
        </p:spPr>
        <p:txBody>
          <a:bodyPr wrap="square" rtlCol="0">
            <a:spAutoFit/>
          </a:bodyPr>
          <a:lstStyle/>
          <a:p>
            <a:pPr algn="ctr"/>
            <a:r>
              <a:rPr lang="en-US" sz="1350" i="1" dirty="0"/>
              <a:t>Average water stress</a:t>
            </a:r>
          </a:p>
        </p:txBody>
      </p:sp>
      <p:sp>
        <p:nvSpPr>
          <p:cNvPr id="8" name="TextBox 7"/>
          <p:cNvSpPr txBox="1"/>
          <p:nvPr/>
        </p:nvSpPr>
        <p:spPr>
          <a:xfrm>
            <a:off x="1467236" y="6101629"/>
            <a:ext cx="1732313" cy="507831"/>
          </a:xfrm>
          <a:prstGeom prst="rect">
            <a:avLst/>
          </a:prstGeom>
          <a:noFill/>
        </p:spPr>
        <p:txBody>
          <a:bodyPr wrap="square" rtlCol="0">
            <a:spAutoFit/>
          </a:bodyPr>
          <a:lstStyle/>
          <a:p>
            <a:pPr algn="ctr"/>
            <a:r>
              <a:rPr lang="en-US" sz="1350" i="1" dirty="0"/>
              <a:t>Change in water stress</a:t>
            </a:r>
          </a:p>
        </p:txBody>
      </p:sp>
      <p:pic>
        <p:nvPicPr>
          <p:cNvPr id="3" name="Picture 2">
            <a:extLst>
              <a:ext uri="{FF2B5EF4-FFF2-40B4-BE49-F238E27FC236}">
                <a16:creationId xmlns:a16="http://schemas.microsoft.com/office/drawing/2014/main" id="{31001080-EB4C-475D-81FD-FA21CACBBCFF}"/>
              </a:ext>
            </a:extLst>
          </p:cNvPr>
          <p:cNvPicPr>
            <a:picLocks noChangeAspect="1"/>
          </p:cNvPicPr>
          <p:nvPr/>
        </p:nvPicPr>
        <p:blipFill>
          <a:blip r:embed="rId5"/>
          <a:stretch>
            <a:fillRect/>
          </a:stretch>
        </p:blipFill>
        <p:spPr>
          <a:xfrm>
            <a:off x="4860758" y="235204"/>
            <a:ext cx="6983685" cy="5780896"/>
          </a:xfrm>
          <a:prstGeom prst="rect">
            <a:avLst/>
          </a:prstGeom>
        </p:spPr>
      </p:pic>
    </p:spTree>
    <p:extLst>
      <p:ext uri="{BB962C8B-B14F-4D97-AF65-F5344CB8AC3E}">
        <p14:creationId xmlns:p14="http://schemas.microsoft.com/office/powerpoint/2010/main" val="18692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F94D-5D7F-4539-A767-F4AD5AA46D7C}"/>
              </a:ext>
            </a:extLst>
          </p:cNvPr>
          <p:cNvSpPr>
            <a:spLocks noGrp="1"/>
          </p:cNvSpPr>
          <p:nvPr>
            <p:ph type="title"/>
          </p:nvPr>
        </p:nvSpPr>
        <p:spPr>
          <a:xfrm>
            <a:off x="684211" y="485244"/>
            <a:ext cx="10066916" cy="1507067"/>
          </a:xfrm>
        </p:spPr>
        <p:txBody>
          <a:bodyPr>
            <a:normAutofit/>
          </a:bodyPr>
          <a:lstStyle/>
          <a:p>
            <a:pPr algn="ctr"/>
            <a:r>
              <a:rPr lang="en-US" dirty="0">
                <a:latin typeface="Bahnschrift" panose="020B0502040204020203" pitchFamily="34" charset="0"/>
              </a:rPr>
              <a:t>Why does this matter?</a:t>
            </a:r>
          </a:p>
        </p:txBody>
      </p:sp>
      <p:pic>
        <p:nvPicPr>
          <p:cNvPr id="7" name="Picture 6">
            <a:extLst>
              <a:ext uri="{FF2B5EF4-FFF2-40B4-BE49-F238E27FC236}">
                <a16:creationId xmlns:a16="http://schemas.microsoft.com/office/drawing/2014/main" id="{D60885C0-D2D9-49BD-99C4-1A819D36F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231" y="2498651"/>
            <a:ext cx="5730348" cy="3384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5F0BB294-EDC2-4131-AD59-91E58391D540}"/>
              </a:ext>
            </a:extLst>
          </p:cNvPr>
          <p:cNvSpPr/>
          <p:nvPr/>
        </p:nvSpPr>
        <p:spPr>
          <a:xfrm>
            <a:off x="156163" y="2469539"/>
            <a:ext cx="5935579" cy="341366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8B4500-BBCE-4643-970C-1AC934AF19A7}"/>
              </a:ext>
            </a:extLst>
          </p:cNvPr>
          <p:cNvSpPr>
            <a:spLocks noGrp="1"/>
          </p:cNvSpPr>
          <p:nvPr>
            <p:ph idx="1"/>
          </p:nvPr>
        </p:nvSpPr>
        <p:spPr>
          <a:xfrm>
            <a:off x="365652" y="2572757"/>
            <a:ext cx="5516600" cy="3207229"/>
          </a:xfrm>
          <a:noFill/>
          <a:ln>
            <a:noFill/>
          </a:ln>
        </p:spPr>
        <p:txBody>
          <a:bodyPr>
            <a:normAutofit fontScale="85000" lnSpcReduction="10000"/>
          </a:bodyPr>
          <a:lstStyle/>
          <a:p>
            <a:pPr marL="0" indent="0" algn="ctr">
              <a:lnSpc>
                <a:spcPct val="200000"/>
              </a:lnSpc>
              <a:buNone/>
            </a:pPr>
            <a:r>
              <a:rPr lang="en-US" sz="2800" dirty="0">
                <a:solidFill>
                  <a:schemeClr val="tx1"/>
                </a:solidFill>
                <a:latin typeface="Bahnschrift" panose="020B0502040204020203" pitchFamily="34" charset="0"/>
              </a:rPr>
              <a:t>Very little to no prior research has focused on </a:t>
            </a:r>
            <a:r>
              <a:rPr lang="en-US" dirty="0">
                <a:solidFill>
                  <a:schemeClr val="tx1"/>
                </a:solidFill>
                <a:latin typeface="Bahnschrift" panose="020B0502040204020203" pitchFamily="34" charset="0"/>
              </a:rPr>
              <a:t>if or how Tribal water rights settlements address </a:t>
            </a:r>
            <a:r>
              <a:rPr lang="en-US" sz="2800" dirty="0">
                <a:solidFill>
                  <a:schemeClr val="tx1"/>
                </a:solidFill>
                <a:latin typeface="Bahnschrift" panose="020B0502040204020203" pitchFamily="34" charset="0"/>
              </a:rPr>
              <a:t>climate change and/or the allocation of groundwater</a:t>
            </a:r>
            <a:r>
              <a:rPr lang="en-US" sz="2800" dirty="0">
                <a:solidFill>
                  <a:schemeClr val="tx1"/>
                </a:solidFill>
                <a:latin typeface="Bahnschrift Light" panose="020B0502040204020203" pitchFamily="34" charset="0"/>
              </a:rPr>
              <a:t>. </a:t>
            </a:r>
          </a:p>
          <a:p>
            <a:pPr marL="0" indent="0">
              <a:buNone/>
            </a:pPr>
            <a:endParaRPr lang="en-US" dirty="0">
              <a:solidFill>
                <a:schemeClr val="tx1"/>
              </a:solidFill>
            </a:endParaRPr>
          </a:p>
        </p:txBody>
      </p:sp>
    </p:spTree>
    <p:extLst>
      <p:ext uri="{BB962C8B-B14F-4D97-AF65-F5344CB8AC3E}">
        <p14:creationId xmlns:p14="http://schemas.microsoft.com/office/powerpoint/2010/main" val="57571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9C0B-D0D1-4B96-8FE2-7C6B964960B7}"/>
              </a:ext>
            </a:extLst>
          </p:cNvPr>
          <p:cNvSpPr>
            <a:spLocks noGrp="1"/>
          </p:cNvSpPr>
          <p:nvPr>
            <p:ph type="title"/>
          </p:nvPr>
        </p:nvSpPr>
        <p:spPr>
          <a:xfrm>
            <a:off x="1828799" y="594324"/>
            <a:ext cx="8534399" cy="1097064"/>
          </a:xfrm>
        </p:spPr>
        <p:txBody>
          <a:bodyPr>
            <a:normAutofit fontScale="90000"/>
          </a:bodyPr>
          <a:lstStyle/>
          <a:p>
            <a:pPr algn="ctr"/>
            <a:r>
              <a:rPr lang="en-US" sz="4900" dirty="0">
                <a:latin typeface="Bahnschrift" panose="020B0502040204020203" pitchFamily="34" charset="0"/>
              </a:rPr>
              <a:t>HISTORY: Last Half of 19</a:t>
            </a:r>
            <a:r>
              <a:rPr lang="en-US" sz="4900" baseline="30000" dirty="0">
                <a:latin typeface="Bahnschrift" panose="020B0502040204020203" pitchFamily="34" charset="0"/>
              </a:rPr>
              <a:t>th</a:t>
            </a:r>
            <a:r>
              <a:rPr lang="en-US" sz="4900" dirty="0">
                <a:latin typeface="Bahnschrift" panose="020B0502040204020203" pitchFamily="34" charset="0"/>
              </a:rPr>
              <a:t> Century</a:t>
            </a:r>
            <a:br>
              <a:rPr lang="en-US" dirty="0">
                <a:solidFill>
                  <a:schemeClr val="tx2">
                    <a:lumMod val="20000"/>
                    <a:lumOff val="80000"/>
                  </a:schemeClr>
                </a:solidFill>
              </a:rPr>
            </a:br>
            <a:endParaRPr lang="en-US" dirty="0"/>
          </a:p>
        </p:txBody>
      </p:sp>
      <p:sp>
        <p:nvSpPr>
          <p:cNvPr id="3" name="Content Placeholder 2">
            <a:extLst>
              <a:ext uri="{FF2B5EF4-FFF2-40B4-BE49-F238E27FC236}">
                <a16:creationId xmlns:a16="http://schemas.microsoft.com/office/drawing/2014/main" id="{E9077233-DB72-4787-BA67-AD5318D8FCD5}"/>
              </a:ext>
            </a:extLst>
          </p:cNvPr>
          <p:cNvSpPr>
            <a:spLocks noGrp="1"/>
          </p:cNvSpPr>
          <p:nvPr>
            <p:ph idx="1"/>
          </p:nvPr>
        </p:nvSpPr>
        <p:spPr>
          <a:xfrm>
            <a:off x="713872" y="1473731"/>
            <a:ext cx="10764252" cy="4624280"/>
          </a:xfrm>
        </p:spPr>
        <p:txBody>
          <a:bodyPr>
            <a:normAutofit fontScale="92500"/>
          </a:bodyPr>
          <a:lstStyle/>
          <a:p>
            <a:pPr>
              <a:lnSpc>
                <a:spcPct val="150000"/>
              </a:lnSpc>
            </a:pPr>
            <a:r>
              <a:rPr lang="en-US" dirty="0">
                <a:solidFill>
                  <a:schemeClr val="tx1"/>
                </a:solidFill>
                <a:latin typeface="Bahnschrift" panose="020B0502040204020203" pitchFamily="34" charset="0"/>
              </a:rPr>
              <a:t>Creation of reservations—treaties, congressional legislation, and executive order </a:t>
            </a:r>
          </a:p>
          <a:p>
            <a:pPr>
              <a:lnSpc>
                <a:spcPct val="150000"/>
              </a:lnSpc>
              <a:buFont typeface="Arial" panose="020B0604020202020204" pitchFamily="34" charset="0"/>
              <a:buChar char="•"/>
            </a:pPr>
            <a:r>
              <a:rPr lang="en-US" dirty="0">
                <a:solidFill>
                  <a:schemeClr val="tx1"/>
                </a:solidFill>
                <a:latin typeface="Bahnschrift" panose="020B0502040204020203" pitchFamily="34" charset="0"/>
              </a:rPr>
              <a:t>Treaties are </a:t>
            </a:r>
            <a:r>
              <a:rPr lang="en-US" u="sng" dirty="0">
                <a:solidFill>
                  <a:schemeClr val="tx1"/>
                </a:solidFill>
                <a:latin typeface="Bahnschrift" panose="020B0502040204020203" pitchFamily="34" charset="0"/>
              </a:rPr>
              <a:t>not</a:t>
            </a:r>
            <a:r>
              <a:rPr lang="en-US" dirty="0">
                <a:solidFill>
                  <a:schemeClr val="tx1"/>
                </a:solidFill>
                <a:latin typeface="Bahnschrift" panose="020B0502040204020203" pitchFamily="34" charset="0"/>
              </a:rPr>
              <a:t> grants to Tribes, but Tribal reservations of rights</a:t>
            </a:r>
          </a:p>
          <a:p>
            <a:pPr lvl="1">
              <a:lnSpc>
                <a:spcPct val="150000"/>
              </a:lnSpc>
            </a:pPr>
            <a:r>
              <a:rPr lang="en-US" dirty="0">
                <a:solidFill>
                  <a:schemeClr val="tx1"/>
                </a:solidFill>
                <a:latin typeface="Bahnschrift" panose="020B0502040204020203" pitchFamily="34" charset="0"/>
              </a:rPr>
              <a:t>Water generally left out of most reservation creation</a:t>
            </a:r>
          </a:p>
          <a:p>
            <a:pPr>
              <a:lnSpc>
                <a:spcPct val="150000"/>
              </a:lnSpc>
              <a:buFont typeface="Arial" panose="020B0604020202020204" pitchFamily="34" charset="0"/>
              <a:buChar char="•"/>
            </a:pPr>
            <a:r>
              <a:rPr lang="en-US" dirty="0">
                <a:solidFill>
                  <a:schemeClr val="tx1"/>
                </a:solidFill>
                <a:latin typeface="Bahnschrift" panose="020B0502040204020203" pitchFamily="34" charset="0"/>
              </a:rPr>
              <a:t>Senior water rights went initially to non-native settlers in the West</a:t>
            </a:r>
          </a:p>
          <a:p>
            <a:pPr>
              <a:lnSpc>
                <a:spcPct val="150000"/>
              </a:lnSpc>
              <a:buFont typeface="Arial" panose="020B0604020202020204" pitchFamily="34" charset="0"/>
              <a:buChar char="•"/>
            </a:pPr>
            <a:r>
              <a:rPr lang="en-US" dirty="0">
                <a:solidFill>
                  <a:schemeClr val="tx1"/>
                </a:solidFill>
                <a:latin typeface="Bahnschrift" panose="020B0502040204020203" pitchFamily="34" charset="0"/>
              </a:rPr>
              <a:t>1908 </a:t>
            </a:r>
            <a:r>
              <a:rPr lang="en-US" i="1" dirty="0">
                <a:solidFill>
                  <a:schemeClr val="tx1"/>
                </a:solidFill>
                <a:latin typeface="Bahnschrift" panose="020B0502040204020203" pitchFamily="34" charset="0"/>
              </a:rPr>
              <a:t>Winters </a:t>
            </a:r>
            <a:r>
              <a:rPr lang="en-US" dirty="0">
                <a:solidFill>
                  <a:schemeClr val="tx1"/>
                </a:solidFill>
                <a:latin typeface="Bahnschrift" panose="020B0502040204020203" pitchFamily="34" charset="0"/>
              </a:rPr>
              <a:t> rights – Supreme Court decided that reservation rights include IMPLIED water rights </a:t>
            </a:r>
          </a:p>
          <a:p>
            <a:pPr>
              <a:buFont typeface="Arial" panose="020B0604020202020204" pitchFamily="34" charset="0"/>
              <a:buChar char="•"/>
            </a:pPr>
            <a:endParaRPr lang="en-US" dirty="0">
              <a:solidFill>
                <a:schemeClr val="tx2">
                  <a:lumMod val="20000"/>
                  <a:lumOff val="80000"/>
                </a:schemeClr>
              </a:solidFill>
            </a:endParaRPr>
          </a:p>
        </p:txBody>
      </p:sp>
    </p:spTree>
    <p:extLst>
      <p:ext uri="{BB962C8B-B14F-4D97-AF65-F5344CB8AC3E}">
        <p14:creationId xmlns:p14="http://schemas.microsoft.com/office/powerpoint/2010/main" val="15832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9C0B-D0D1-4B96-8FE2-7C6B964960B7}"/>
              </a:ext>
            </a:extLst>
          </p:cNvPr>
          <p:cNvSpPr>
            <a:spLocks noGrp="1"/>
          </p:cNvSpPr>
          <p:nvPr>
            <p:ph type="title"/>
          </p:nvPr>
        </p:nvSpPr>
        <p:spPr>
          <a:xfrm>
            <a:off x="1647885" y="800509"/>
            <a:ext cx="8534400" cy="1099237"/>
          </a:xfrm>
        </p:spPr>
        <p:txBody>
          <a:bodyPr>
            <a:normAutofit fontScale="90000"/>
          </a:bodyPr>
          <a:lstStyle/>
          <a:p>
            <a:pPr algn="ctr"/>
            <a:r>
              <a:rPr lang="en-US" dirty="0">
                <a:latin typeface="Bahnschrift" panose="020B0502040204020203" pitchFamily="34" charset="0"/>
              </a:rPr>
              <a:t>HISTORY: Last 50 Years</a:t>
            </a:r>
            <a:br>
              <a:rPr lang="en-US" dirty="0">
                <a:solidFill>
                  <a:schemeClr val="tx2">
                    <a:lumMod val="20000"/>
                    <a:lumOff val="80000"/>
                  </a:schemeClr>
                </a:solidFill>
              </a:rPr>
            </a:br>
            <a:endParaRPr lang="en-US" dirty="0"/>
          </a:p>
        </p:txBody>
      </p:sp>
      <p:sp>
        <p:nvSpPr>
          <p:cNvPr id="3" name="Content Placeholder 2">
            <a:extLst>
              <a:ext uri="{FF2B5EF4-FFF2-40B4-BE49-F238E27FC236}">
                <a16:creationId xmlns:a16="http://schemas.microsoft.com/office/drawing/2014/main" id="{E9077233-DB72-4787-BA67-AD5318D8FCD5}"/>
              </a:ext>
            </a:extLst>
          </p:cNvPr>
          <p:cNvSpPr>
            <a:spLocks noGrp="1"/>
          </p:cNvSpPr>
          <p:nvPr>
            <p:ph idx="1"/>
          </p:nvPr>
        </p:nvSpPr>
        <p:spPr>
          <a:xfrm>
            <a:off x="889518" y="1667271"/>
            <a:ext cx="10412963" cy="5021531"/>
          </a:xfrm>
        </p:spPr>
        <p:txBody>
          <a:bodyPr>
            <a:normAutofit lnSpcReduction="10000"/>
          </a:bodyPr>
          <a:lstStyle/>
          <a:p>
            <a:pPr>
              <a:lnSpc>
                <a:spcPct val="150000"/>
              </a:lnSpc>
            </a:pPr>
            <a:r>
              <a:rPr lang="en-US" dirty="0">
                <a:solidFill>
                  <a:schemeClr val="tx1"/>
                </a:solidFill>
                <a:latin typeface="Bahnschrift" panose="020B0502040204020203" pitchFamily="34" charset="0"/>
              </a:rPr>
              <a:t>a period of pursuing settlements instead of costly litigation to adjudicate water rights in state courts for tribal reservations            (i.e. 1908 </a:t>
            </a:r>
            <a:r>
              <a:rPr lang="en-US" i="1" dirty="0">
                <a:solidFill>
                  <a:schemeClr val="tx1"/>
                </a:solidFill>
                <a:latin typeface="Bahnschrift" panose="020B0502040204020203" pitchFamily="34" charset="0"/>
              </a:rPr>
              <a:t>Winters</a:t>
            </a:r>
            <a:r>
              <a:rPr lang="en-US" dirty="0">
                <a:solidFill>
                  <a:schemeClr val="tx1"/>
                </a:solidFill>
                <a:latin typeface="Bahnschrift" panose="020B0502040204020203" pitchFamily="34" charset="0"/>
              </a:rPr>
              <a:t>  Rights).</a:t>
            </a:r>
          </a:p>
          <a:p>
            <a:pPr>
              <a:lnSpc>
                <a:spcPct val="150000"/>
              </a:lnSpc>
            </a:pPr>
            <a:r>
              <a:rPr lang="en-US" u="sng" dirty="0">
                <a:solidFill>
                  <a:schemeClr val="tx1"/>
                </a:solidFill>
                <a:latin typeface="Bahnschrift" panose="020B0502040204020203" pitchFamily="34" charset="0"/>
              </a:rPr>
              <a:t>Main Motivations for Settling:</a:t>
            </a:r>
          </a:p>
          <a:p>
            <a:pPr lvl="1">
              <a:lnSpc>
                <a:spcPct val="150000"/>
              </a:lnSpc>
            </a:pPr>
            <a:r>
              <a:rPr lang="en-US" dirty="0">
                <a:solidFill>
                  <a:schemeClr val="tx1"/>
                </a:solidFill>
                <a:latin typeface="Bahnschrift" panose="020B0502040204020203" pitchFamily="34" charset="0"/>
              </a:rPr>
              <a:t>Tribal: secure water for cultural and domestic uses, possibly for the first time </a:t>
            </a:r>
          </a:p>
          <a:p>
            <a:pPr lvl="1">
              <a:lnSpc>
                <a:spcPct val="150000"/>
              </a:lnSpc>
            </a:pPr>
            <a:r>
              <a:rPr lang="en-US" dirty="0">
                <a:solidFill>
                  <a:schemeClr val="tx1"/>
                </a:solidFill>
                <a:latin typeface="Bahnschrift" panose="020B0502040204020203" pitchFamily="34" charset="0"/>
              </a:rPr>
              <a:t>Federal: settle outstanding and potential claims in developed basins; eliminate uncertainty</a:t>
            </a:r>
          </a:p>
          <a:p>
            <a:pPr lvl="1"/>
            <a:endParaRPr lang="en-US" dirty="0">
              <a:solidFill>
                <a:schemeClr val="tx2">
                  <a:lumMod val="20000"/>
                  <a:lumOff val="80000"/>
                </a:schemeClr>
              </a:solidFill>
              <a:latin typeface="Bahnschrift" panose="020B0502040204020203" pitchFamily="34" charset="0"/>
            </a:endParaRPr>
          </a:p>
          <a:p>
            <a:endParaRPr lang="en-US" dirty="0">
              <a:solidFill>
                <a:schemeClr val="tx2">
                  <a:lumMod val="20000"/>
                  <a:lumOff val="80000"/>
                </a:schemeClr>
              </a:solidFill>
            </a:endParaRPr>
          </a:p>
          <a:p>
            <a:pPr algn="ctr"/>
            <a:endParaRPr lang="en-US" dirty="0">
              <a:solidFill>
                <a:schemeClr val="tx2">
                  <a:lumMod val="20000"/>
                  <a:lumOff val="80000"/>
                </a:schemeClr>
              </a:solidFill>
            </a:endParaRPr>
          </a:p>
        </p:txBody>
      </p:sp>
    </p:spTree>
    <p:extLst>
      <p:ext uri="{BB962C8B-B14F-4D97-AF65-F5344CB8AC3E}">
        <p14:creationId xmlns:p14="http://schemas.microsoft.com/office/powerpoint/2010/main" val="407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D65EFB-5E87-4639-A481-956B52E9D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3781C0-206F-4038-93FF-4CDA80B1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FD1EF-1909-441A-A906-28B3C45924C9}"/>
              </a:ext>
            </a:extLst>
          </p:cNvPr>
          <p:cNvSpPr>
            <a:spLocks noGrp="1"/>
          </p:cNvSpPr>
          <p:nvPr>
            <p:ph type="title"/>
          </p:nvPr>
        </p:nvSpPr>
        <p:spPr>
          <a:xfrm>
            <a:off x="838201" y="365125"/>
            <a:ext cx="4827104" cy="1325563"/>
          </a:xfrm>
        </p:spPr>
        <p:txBody>
          <a:bodyPr vert="horz" lIns="91440" tIns="45720" rIns="91440" bIns="45720" rtlCol="0" anchor="ctr">
            <a:normAutofit/>
          </a:bodyPr>
          <a:lstStyle/>
          <a:p>
            <a:r>
              <a:rPr lang="en-US" sz="4200" dirty="0">
                <a:solidFill>
                  <a:schemeClr val="bg2"/>
                </a:solidFill>
                <a:latin typeface="Bahnschrift" panose="020B0502040204020203" pitchFamily="34" charset="0"/>
              </a:rPr>
              <a:t>WHAT IS A WATER RIGHT?</a:t>
            </a:r>
          </a:p>
        </p:txBody>
      </p:sp>
      <p:sp>
        <p:nvSpPr>
          <p:cNvPr id="4" name="Content Placeholder 3">
            <a:extLst>
              <a:ext uri="{FF2B5EF4-FFF2-40B4-BE49-F238E27FC236}">
                <a16:creationId xmlns:a16="http://schemas.microsoft.com/office/drawing/2014/main" id="{A0753336-941A-4F44-9336-6EBB57514B15}"/>
              </a:ext>
            </a:extLst>
          </p:cNvPr>
          <p:cNvSpPr>
            <a:spLocks noGrp="1"/>
          </p:cNvSpPr>
          <p:nvPr>
            <p:ph sz="half" idx="1"/>
          </p:nvPr>
        </p:nvSpPr>
        <p:spPr>
          <a:xfrm>
            <a:off x="356462" y="1825625"/>
            <a:ext cx="5308844" cy="4667250"/>
          </a:xfrm>
        </p:spPr>
        <p:txBody>
          <a:bodyPr vert="horz" lIns="91440" tIns="45720" rIns="91440" bIns="45720" rtlCol="0">
            <a:normAutofit/>
          </a:bodyPr>
          <a:lstStyle/>
          <a:p>
            <a:pPr>
              <a:lnSpc>
                <a:spcPct val="150000"/>
              </a:lnSpc>
            </a:pPr>
            <a:r>
              <a:rPr lang="en-US" sz="2000" dirty="0">
                <a:gradFill>
                  <a:gsLst>
                    <a:gs pos="34000">
                      <a:srgbClr val="EDEDED"/>
                    </a:gs>
                    <a:gs pos="0">
                      <a:srgbClr val="BFBFBF"/>
                    </a:gs>
                    <a:gs pos="100000">
                      <a:srgbClr val="FFFFFF"/>
                    </a:gs>
                  </a:gsLst>
                  <a:lin ang="4800000" scaled="0"/>
                </a:gradFill>
                <a:latin typeface="Bahnschrift" panose="020B0502040204020203" pitchFamily="34" charset="0"/>
              </a:rPr>
              <a:t>States hold water in the public trust</a:t>
            </a:r>
          </a:p>
          <a:p>
            <a:pPr lvl="1">
              <a:lnSpc>
                <a:spcPct val="150000"/>
              </a:lnSpc>
            </a:pPr>
            <a:r>
              <a:rPr lang="en-US" sz="2000" dirty="0">
                <a:gradFill>
                  <a:gsLst>
                    <a:gs pos="34000">
                      <a:srgbClr val="EDEDED"/>
                    </a:gs>
                    <a:gs pos="0">
                      <a:srgbClr val="BFBFBF"/>
                    </a:gs>
                    <a:gs pos="100000">
                      <a:srgbClr val="FFFFFF"/>
                    </a:gs>
                  </a:gsLst>
                  <a:lin ang="4800000" scaled="0"/>
                </a:gradFill>
                <a:latin typeface="Bahnschrift" panose="020B0502040204020203" pitchFamily="34" charset="0"/>
              </a:rPr>
              <a:t>Includes surface + groundwater, and often wetlands </a:t>
            </a:r>
          </a:p>
          <a:p>
            <a:pPr lvl="1">
              <a:lnSpc>
                <a:spcPct val="150000"/>
              </a:lnSpc>
            </a:pPr>
            <a:r>
              <a:rPr lang="en-US" sz="2000" dirty="0">
                <a:gradFill>
                  <a:gsLst>
                    <a:gs pos="34000">
                      <a:srgbClr val="EDEDED"/>
                    </a:gs>
                    <a:gs pos="0">
                      <a:srgbClr val="BFBFBF"/>
                    </a:gs>
                    <a:gs pos="100000">
                      <a:srgbClr val="FFFFFF"/>
                    </a:gs>
                  </a:gsLst>
                  <a:lin ang="4800000" scaled="0"/>
                </a:gradFill>
                <a:latin typeface="Bahnschrift" panose="020B0502040204020203" pitchFamily="34" charset="0"/>
              </a:rPr>
              <a:t>Duty to protect public uses of water (i.e. navigation, commerce, and fishing)</a:t>
            </a:r>
          </a:p>
          <a:p>
            <a:pPr>
              <a:lnSpc>
                <a:spcPct val="150000"/>
              </a:lnSpc>
            </a:pPr>
            <a:r>
              <a:rPr lang="en-US" sz="2000" dirty="0">
                <a:gradFill>
                  <a:gsLst>
                    <a:gs pos="34000">
                      <a:srgbClr val="EDEDED"/>
                    </a:gs>
                    <a:gs pos="0">
                      <a:srgbClr val="BFBFBF"/>
                    </a:gs>
                    <a:gs pos="100000">
                      <a:srgbClr val="FFFFFF"/>
                    </a:gs>
                  </a:gsLst>
                  <a:lin ang="4800000" scaled="0"/>
                </a:gradFill>
                <a:latin typeface="Bahnschrift" panose="020B0502040204020203" pitchFamily="34" charset="0"/>
              </a:rPr>
              <a:t>Private allocation of rights to use water                                                   via a state agency (e.g. MT DNRC)</a:t>
            </a:r>
          </a:p>
          <a:p>
            <a:pPr>
              <a:lnSpc>
                <a:spcPct val="150000"/>
              </a:lnSpc>
            </a:pPr>
            <a:r>
              <a:rPr lang="en-US" sz="2000" dirty="0">
                <a:gradFill>
                  <a:gsLst>
                    <a:gs pos="34000">
                      <a:srgbClr val="EDEDED"/>
                    </a:gs>
                    <a:gs pos="0">
                      <a:srgbClr val="BFBFBF"/>
                    </a:gs>
                    <a:gs pos="100000">
                      <a:srgbClr val="FFFFFF"/>
                    </a:gs>
                  </a:gsLst>
                  <a:lin ang="4800000" scaled="0"/>
                </a:gradFill>
                <a:latin typeface="Bahnschrift" panose="020B0502040204020203" pitchFamily="34" charset="0"/>
              </a:rPr>
              <a:t>Water rights give the ability to use water</a:t>
            </a:r>
          </a:p>
        </p:txBody>
      </p:sp>
      <p:pic>
        <p:nvPicPr>
          <p:cNvPr id="5" name="Picture 4">
            <a:extLst>
              <a:ext uri="{FF2B5EF4-FFF2-40B4-BE49-F238E27FC236}">
                <a16:creationId xmlns:a16="http://schemas.microsoft.com/office/drawing/2014/main" id="{0B695BEE-48EF-4DBF-8E34-5A73888BC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531" y="1013889"/>
            <a:ext cx="4854495" cy="4830222"/>
          </a:xfrm>
          <a:prstGeom prst="rect">
            <a:avLst/>
          </a:prstGeom>
        </p:spPr>
      </p:pic>
    </p:spTree>
    <p:extLst>
      <p:ext uri="{BB962C8B-B14F-4D97-AF65-F5344CB8AC3E}">
        <p14:creationId xmlns:p14="http://schemas.microsoft.com/office/powerpoint/2010/main" val="293672220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D1EF-1909-441A-A906-28B3C45924C9}"/>
              </a:ext>
            </a:extLst>
          </p:cNvPr>
          <p:cNvSpPr>
            <a:spLocks noGrp="1"/>
          </p:cNvSpPr>
          <p:nvPr>
            <p:ph type="title"/>
          </p:nvPr>
        </p:nvSpPr>
        <p:spPr>
          <a:xfrm>
            <a:off x="192505" y="278485"/>
            <a:ext cx="11790947" cy="1507067"/>
          </a:xfrm>
        </p:spPr>
        <p:txBody>
          <a:bodyPr>
            <a:noAutofit/>
          </a:bodyPr>
          <a:lstStyle/>
          <a:p>
            <a:pPr algn="ctr">
              <a:lnSpc>
                <a:spcPct val="120000"/>
              </a:lnSpc>
            </a:pPr>
            <a:r>
              <a:rPr lang="en-US" sz="4000" dirty="0">
                <a:solidFill>
                  <a:schemeClr val="tx2"/>
                </a:solidFill>
                <a:latin typeface="Bahnschrift" panose="020B0502040204020203" pitchFamily="34" charset="0"/>
              </a:rPr>
              <a:t>What is a Tribal Water Rights Settlement?</a:t>
            </a:r>
          </a:p>
        </p:txBody>
      </p:sp>
      <p:sp>
        <p:nvSpPr>
          <p:cNvPr id="3" name="Content Placeholder 2">
            <a:extLst>
              <a:ext uri="{FF2B5EF4-FFF2-40B4-BE49-F238E27FC236}">
                <a16:creationId xmlns:a16="http://schemas.microsoft.com/office/drawing/2014/main" id="{C8EC6D33-279D-452D-BAD3-BEFD68511F08}"/>
              </a:ext>
            </a:extLst>
          </p:cNvPr>
          <p:cNvSpPr>
            <a:spLocks noGrp="1"/>
          </p:cNvSpPr>
          <p:nvPr>
            <p:ph sz="half" idx="1"/>
          </p:nvPr>
        </p:nvSpPr>
        <p:spPr>
          <a:xfrm>
            <a:off x="1359694" y="1785552"/>
            <a:ext cx="9456567" cy="4306329"/>
          </a:xfrm>
        </p:spPr>
        <p:txBody>
          <a:bodyPr>
            <a:normAutofit fontScale="77500" lnSpcReduction="20000"/>
          </a:bodyPr>
          <a:lstStyle/>
          <a:p>
            <a:pPr>
              <a:lnSpc>
                <a:spcPct val="160000"/>
              </a:lnSpc>
              <a:buFont typeface="Arial" panose="020B0604020202020204" pitchFamily="34" charset="0"/>
              <a:buChar char="•"/>
            </a:pPr>
            <a:r>
              <a:rPr lang="en-US" dirty="0">
                <a:latin typeface="Bahnschrift" panose="020B0502040204020203" pitchFamily="34" charset="0"/>
              </a:rPr>
              <a:t>An agreement that defines water rights for tribes negotiated between the federal government, state government, and sovereign indigenous tribes in the United States</a:t>
            </a:r>
          </a:p>
          <a:p>
            <a:pPr>
              <a:lnSpc>
                <a:spcPct val="160000"/>
              </a:lnSpc>
              <a:buFont typeface="Arial" panose="020B0604020202020204" pitchFamily="34" charset="0"/>
              <a:buChar char="•"/>
            </a:pPr>
            <a:endParaRPr lang="en-US" dirty="0">
              <a:latin typeface="Bahnschrift" panose="020B0502040204020203" pitchFamily="34" charset="0"/>
            </a:endParaRPr>
          </a:p>
          <a:p>
            <a:pPr>
              <a:lnSpc>
                <a:spcPct val="160000"/>
              </a:lnSpc>
              <a:buFont typeface="Arial" panose="020B0604020202020204" pitchFamily="34" charset="0"/>
              <a:buChar char="•"/>
            </a:pPr>
            <a:r>
              <a:rPr lang="en-US" dirty="0">
                <a:latin typeface="Bahnschrift" panose="020B0502040204020203" pitchFamily="34" charset="0"/>
              </a:rPr>
              <a:t>Waives the Tribes’ rights to bring further claims against U.S.</a:t>
            </a:r>
          </a:p>
          <a:p>
            <a:pPr>
              <a:lnSpc>
                <a:spcPct val="160000"/>
              </a:lnSpc>
              <a:buFont typeface="Arial" panose="020B0604020202020204" pitchFamily="34" charset="0"/>
              <a:buChar char="•"/>
            </a:pPr>
            <a:endParaRPr lang="en-US" dirty="0">
              <a:latin typeface="Bahnschrift" panose="020B0502040204020203" pitchFamily="34" charset="0"/>
            </a:endParaRPr>
          </a:p>
          <a:p>
            <a:pPr>
              <a:lnSpc>
                <a:spcPct val="160000"/>
              </a:lnSpc>
              <a:buFont typeface="Arial" panose="020B0604020202020204" pitchFamily="34" charset="0"/>
              <a:buChar char="•"/>
            </a:pPr>
            <a:r>
              <a:rPr lang="en-US" dirty="0">
                <a:latin typeface="Bahnschrift" panose="020B0502040204020203" pitchFamily="34" charset="0"/>
              </a:rPr>
              <a:t>Financial, physical, or legal resources used to promote development and/or protection of critical resources</a:t>
            </a:r>
          </a:p>
        </p:txBody>
      </p:sp>
    </p:spTree>
    <p:extLst>
      <p:ext uri="{BB962C8B-B14F-4D97-AF65-F5344CB8AC3E}">
        <p14:creationId xmlns:p14="http://schemas.microsoft.com/office/powerpoint/2010/main" val="336379150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4279</Words>
  <Application>Microsoft Office PowerPoint</Application>
  <PresentationFormat>Widescreen</PresentationFormat>
  <Paragraphs>283</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Bahnschrift</vt:lpstr>
      <vt:lpstr>Bahnschrift Light</vt:lpstr>
      <vt:lpstr>Calibri</vt:lpstr>
      <vt:lpstr>Corbel</vt:lpstr>
      <vt:lpstr>Depth</vt:lpstr>
      <vt:lpstr>Climate  Change  and  Groundwater  Access  Provisions  in  Native  American  Water  Rights  Settlements </vt:lpstr>
      <vt:lpstr>Outline </vt:lpstr>
      <vt:lpstr>Issue</vt:lpstr>
      <vt:lpstr>PowerPoint Presentation</vt:lpstr>
      <vt:lpstr>Why does this matter?</vt:lpstr>
      <vt:lpstr>HISTORY: Last Half of 19th Century </vt:lpstr>
      <vt:lpstr>HISTORY: Last 50 Years </vt:lpstr>
      <vt:lpstr>WHAT IS A WATER RIGHT?</vt:lpstr>
      <vt:lpstr>What is a Tribal Water Rights Settlement?</vt:lpstr>
      <vt:lpstr>Why Do Tribal Water Rights Differ From Those Held By Other US Citizens?</vt:lpstr>
      <vt:lpstr>What Came Before?</vt:lpstr>
      <vt:lpstr>Methods</vt:lpstr>
      <vt:lpstr>PowerPoint Presentation</vt:lpstr>
      <vt:lpstr>      Groundwater  Salt River Pima –Maricopa Indian Community (1988)   </vt:lpstr>
      <vt:lpstr>Implications</vt:lpstr>
      <vt:lpstr>General Findings </vt:lpstr>
      <vt:lpstr>Future Directions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Groundwater  Access  Provisions  in  Native  American  Water  Rights  Settlements</dc:title>
  <dc:creator>Marea Kuehl</dc:creator>
  <cp:lastModifiedBy>Marea Kuehl</cp:lastModifiedBy>
  <cp:revision>11</cp:revision>
  <dcterms:created xsi:type="dcterms:W3CDTF">2019-04-17T05:47:31Z</dcterms:created>
  <dcterms:modified xsi:type="dcterms:W3CDTF">2019-04-23T22:21:13Z</dcterms:modified>
</cp:coreProperties>
</file>