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8" r:id="rId3"/>
    <p:sldId id="261" r:id="rId4"/>
    <p:sldId id="257" r:id="rId5"/>
    <p:sldId id="258" r:id="rId6"/>
    <p:sldId id="259" r:id="rId7"/>
    <p:sldId id="260" r:id="rId8"/>
    <p:sldId id="265" r:id="rId9"/>
    <p:sldId id="277" r:id="rId10"/>
    <p:sldId id="272" r:id="rId11"/>
    <p:sldId id="273" r:id="rId12"/>
    <p:sldId id="274" r:id="rId13"/>
    <p:sldId id="275" r:id="rId14"/>
    <p:sldId id="276" r:id="rId15"/>
    <p:sldId id="270" r:id="rId16"/>
    <p:sldId id="281" r:id="rId17"/>
    <p:sldId id="282" r:id="rId18"/>
    <p:sldId id="278" r:id="rId19"/>
    <p:sldId id="279" r:id="rId20"/>
    <p:sldId id="280" r:id="rId21"/>
    <p:sldId id="267" r:id="rId22"/>
    <p:sldId id="266"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76395" autoAdjust="0"/>
  </p:normalViewPr>
  <p:slideViewPr>
    <p:cSldViewPr snapToGrid="0">
      <p:cViewPr varScale="1">
        <p:scale>
          <a:sx n="42" d="100"/>
          <a:sy n="42" d="100"/>
        </p:scale>
        <p:origin x="54"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6111B-730F-47B2-B6B8-ED68BBA659C8}" type="datetimeFigureOut">
              <a:rPr lang="en-US" smtClean="0"/>
              <a:t>4/21/2019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C0C3C-B80F-4E2A-9118-F724CABFD73C}" type="slidenum">
              <a:rPr lang="en-US" smtClean="0"/>
              <a:t>‹#›</a:t>
            </a:fld>
            <a:endParaRPr lang="en-US"/>
          </a:p>
        </p:txBody>
      </p:sp>
    </p:spTree>
    <p:extLst>
      <p:ext uri="{BB962C8B-B14F-4D97-AF65-F5344CB8AC3E}">
        <p14:creationId xmlns:p14="http://schemas.microsoft.com/office/powerpoint/2010/main" val="12733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Hello my name is Sydney Qualls and I am currently a senior working towards obtaining my bachelor of science in Geography with a certificate in Geographic Information Systems and Technology. Today I will be presenting a project I have been working on this semester and that is the Role of Participatory GIS in the community centered Ecotourism Management in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Foreset</a:t>
            </a:r>
            <a:r>
              <a:rPr lang="en-US" sz="1200" kern="1200" dirty="0" smtClean="0">
                <a:solidFill>
                  <a:schemeClr val="tx1"/>
                </a:solidFill>
                <a:effectLst/>
                <a:latin typeface="+mn-lt"/>
                <a:ea typeface="+mn-ea"/>
                <a:cs typeface="+mn-cs"/>
              </a:rPr>
              <a:t> Reserve IN Guinea. </a:t>
            </a:r>
            <a:endParaRPr lang="es-ES" sz="1200" kern="1200" dirty="0" smtClean="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10"/>
          </p:nvPr>
        </p:nvSpPr>
        <p:spPr/>
        <p:txBody>
          <a:bodyPr/>
          <a:lstStyle/>
          <a:p>
            <a:fld id="{CA1C0C3C-B80F-4E2A-9118-F724CABFD73C}" type="slidenum">
              <a:rPr lang="en-US" smtClean="0"/>
              <a:t>1</a:t>
            </a:fld>
            <a:endParaRPr lang="en-US"/>
          </a:p>
        </p:txBody>
      </p:sp>
    </p:spTree>
    <p:extLst>
      <p:ext uri="{BB962C8B-B14F-4D97-AF65-F5344CB8AC3E}">
        <p14:creationId xmlns:p14="http://schemas.microsoft.com/office/powerpoint/2010/main" val="1411743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High quality photographs of the base maps were then sent to me with the communities input. I then got to work using </a:t>
            </a:r>
            <a:r>
              <a:rPr lang="en-US" sz="1200" kern="1200" dirty="0" err="1" smtClean="0">
                <a:solidFill>
                  <a:schemeClr val="tx1"/>
                </a:solidFill>
                <a:effectLst/>
                <a:latin typeface="+mn-lt"/>
                <a:ea typeface="+mn-ea"/>
                <a:cs typeface="+mn-cs"/>
              </a:rPr>
              <a:t>Esri’s</a:t>
            </a:r>
            <a:r>
              <a:rPr lang="en-US" sz="1200" kern="1200" dirty="0" smtClean="0">
                <a:solidFill>
                  <a:schemeClr val="tx1"/>
                </a:solidFill>
                <a:effectLst/>
                <a:latin typeface="+mn-lt"/>
                <a:ea typeface="+mn-ea"/>
                <a:cs typeface="+mn-cs"/>
              </a:rPr>
              <a:t> ArcMap. ArcMap is a geographic information system processing program that I worked with to create digital data for each community. </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1C0C3C-B80F-4E2A-9118-F724CABFD73C}" type="slidenum">
              <a:rPr lang="en-US" smtClean="0"/>
              <a:t>11</a:t>
            </a:fld>
            <a:endParaRPr lang="en-US"/>
          </a:p>
        </p:txBody>
      </p:sp>
    </p:spTree>
    <p:extLst>
      <p:ext uri="{BB962C8B-B14F-4D97-AF65-F5344CB8AC3E}">
        <p14:creationId xmlns:p14="http://schemas.microsoft.com/office/powerpoint/2010/main" val="4064042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Other than this data, all of the data was created and sourced by the community’s collective knowledge. There were universal resources that each community wanted to be mapped and then also variables that were unique to each group of people. Many land covers showed up among all three communities such as, savanna, chimpanzee corridor, forest, plantations, and bat caves.   </a:t>
            </a:r>
            <a:endParaRPr lang="es-E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1C0C3C-B80F-4E2A-9118-F724CABFD73C}" type="slidenum">
              <a:rPr lang="en-US" smtClean="0"/>
              <a:t>12</a:t>
            </a:fld>
            <a:endParaRPr lang="en-US"/>
          </a:p>
        </p:txBody>
      </p:sp>
    </p:spTree>
    <p:extLst>
      <p:ext uri="{BB962C8B-B14F-4D97-AF65-F5344CB8AC3E}">
        <p14:creationId xmlns:p14="http://schemas.microsoft.com/office/powerpoint/2010/main" val="194725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step after receiving an image of each community’s base map was to assign spatial information to them. This processes is done through geo referencing in order to place the image in its appropriate real world location.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the base maps exist within a geographic coordinate system, the images of the newly created maps can be geo referenced to this. 4 Points from the image of the new map are referenced to the same location on the base map and this assigns spatial information to the photographs. </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1C0C3C-B80F-4E2A-9118-F724CABFD73C}" type="slidenum">
              <a:rPr lang="en-US" smtClean="0"/>
              <a:t>13</a:t>
            </a:fld>
            <a:endParaRPr lang="en-US"/>
          </a:p>
        </p:txBody>
      </p:sp>
    </p:spTree>
    <p:extLst>
      <p:ext uri="{BB962C8B-B14F-4D97-AF65-F5344CB8AC3E}">
        <p14:creationId xmlns:p14="http://schemas.microsoft.com/office/powerpoint/2010/main" val="3128138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images have been geo referenced, data can begin to be transferred into the digital world. New features in the form of polygons, lines, and points were created for each qualitative variable by tracing the feature from the photograph. Appropriate </a:t>
            </a:r>
            <a:r>
              <a:rPr lang="en-US" sz="1200" kern="1200" dirty="0" err="1" smtClean="0">
                <a:solidFill>
                  <a:schemeClr val="tx1"/>
                </a:solidFill>
                <a:effectLst/>
                <a:latin typeface="+mn-lt"/>
                <a:ea typeface="+mn-ea"/>
                <a:cs typeface="+mn-cs"/>
              </a:rPr>
              <a:t>symbology</a:t>
            </a:r>
            <a:r>
              <a:rPr lang="en-US" sz="1200" kern="1200" dirty="0" smtClean="0">
                <a:solidFill>
                  <a:schemeClr val="tx1"/>
                </a:solidFill>
                <a:effectLst/>
                <a:latin typeface="+mn-lt"/>
                <a:ea typeface="+mn-ea"/>
                <a:cs typeface="+mn-cs"/>
              </a:rPr>
              <a:t> was then applied to display that variable on the digital map. </a:t>
            </a:r>
            <a:endParaRPr lang="es-ES" sz="1200" kern="1200" dirty="0" smtClean="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10"/>
          </p:nvPr>
        </p:nvSpPr>
        <p:spPr/>
        <p:txBody>
          <a:bodyPr/>
          <a:lstStyle/>
          <a:p>
            <a:fld id="{CA1C0C3C-B80F-4E2A-9118-F724CABFD73C}" type="slidenum">
              <a:rPr lang="en-US" smtClean="0"/>
              <a:t>14</a:t>
            </a:fld>
            <a:endParaRPr lang="en-US"/>
          </a:p>
        </p:txBody>
      </p:sp>
    </p:spTree>
    <p:extLst>
      <p:ext uri="{BB962C8B-B14F-4D97-AF65-F5344CB8AC3E}">
        <p14:creationId xmlns:p14="http://schemas.microsoft.com/office/powerpoint/2010/main" val="163365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these maps were completed they were sent back to </a:t>
            </a:r>
            <a:r>
              <a:rPr lang="en-US" sz="1200" kern="1200" dirty="0" err="1" smtClean="0">
                <a:solidFill>
                  <a:schemeClr val="tx1"/>
                </a:solidFill>
                <a:effectLst/>
                <a:latin typeface="+mn-lt"/>
                <a:ea typeface="+mn-ea"/>
                <a:cs typeface="+mn-cs"/>
              </a:rPr>
              <a:t>Destina</a:t>
            </a:r>
            <a:r>
              <a:rPr lang="en-US" sz="1200" kern="1200" dirty="0" smtClean="0">
                <a:solidFill>
                  <a:schemeClr val="tx1"/>
                </a:solidFill>
                <a:effectLst/>
                <a:latin typeface="+mn-lt"/>
                <a:ea typeface="+mn-ea"/>
                <a:cs typeface="+mn-cs"/>
              </a:rPr>
              <a:t> to share with community leaders for clarifications. Several notes were sent back including things to change with colors and symbols. The process was very collaborative, I wanted to make sure that each community had the map that they needed in order to utilize it for more effective management strategy.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Due to complications, pictures of the newly edited maps were not able to be sent until this Sunday meaning I have not had time to go through and edit each one.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few examples of changes made to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map include savanna being changed to degraded area and to brighter red dots, it also encompasses more area now. The plantation, sacred forest, and well </a:t>
            </a:r>
            <a:r>
              <a:rPr lang="en-US" sz="1200" kern="1200" dirty="0" err="1" smtClean="0">
                <a:solidFill>
                  <a:schemeClr val="tx1"/>
                </a:solidFill>
                <a:effectLst/>
                <a:latin typeface="+mn-lt"/>
                <a:ea typeface="+mn-ea"/>
                <a:cs typeface="+mn-cs"/>
              </a:rPr>
              <a:t>symbology</a:t>
            </a:r>
            <a:r>
              <a:rPr lang="en-US" sz="1200" kern="1200" dirty="0" smtClean="0">
                <a:solidFill>
                  <a:schemeClr val="tx1"/>
                </a:solidFill>
                <a:effectLst/>
                <a:latin typeface="+mn-lt"/>
                <a:ea typeface="+mn-ea"/>
                <a:cs typeface="+mn-cs"/>
              </a:rPr>
              <a:t> all changed as well. </a:t>
            </a:r>
            <a:endParaRPr lang="es-ES" sz="1200" kern="1200" dirty="0" smtClean="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10"/>
          </p:nvPr>
        </p:nvSpPr>
        <p:spPr/>
        <p:txBody>
          <a:bodyPr/>
          <a:lstStyle/>
          <a:p>
            <a:fld id="{CA1C0C3C-B80F-4E2A-9118-F724CABFD73C}" type="slidenum">
              <a:rPr lang="en-US" smtClean="0"/>
              <a:t>18</a:t>
            </a:fld>
            <a:endParaRPr lang="en-US"/>
          </a:p>
        </p:txBody>
      </p:sp>
    </p:spTree>
    <p:extLst>
      <p:ext uri="{BB962C8B-B14F-4D97-AF65-F5344CB8AC3E}">
        <p14:creationId xmlns:p14="http://schemas.microsoft.com/office/powerpoint/2010/main" val="1772737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goal for these maps was to </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Include the community in planning management strategies for their surrounding areas </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Provide a detailed map of an area that has little to no geographic data available to it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Through the editing process, each community will have access to a map which they will then be able to use when implementing new ecotourism management strategies.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Problems with this project lied mostly in the communication as access to service was limited. Also access to high resolution cameras provided an issue as the pictures needed to be of high quality. </a:t>
            </a:r>
            <a:endParaRPr lang="es-ES" sz="1200" kern="1200" dirty="0" smtClean="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10"/>
          </p:nvPr>
        </p:nvSpPr>
        <p:spPr/>
        <p:txBody>
          <a:bodyPr/>
          <a:lstStyle/>
          <a:p>
            <a:fld id="{CA1C0C3C-B80F-4E2A-9118-F724CABFD73C}" type="slidenum">
              <a:rPr lang="en-US" smtClean="0"/>
              <a:t>19</a:t>
            </a:fld>
            <a:endParaRPr lang="en-US"/>
          </a:p>
        </p:txBody>
      </p:sp>
    </p:spTree>
    <p:extLst>
      <p:ext uri="{BB962C8B-B14F-4D97-AF65-F5344CB8AC3E}">
        <p14:creationId xmlns:p14="http://schemas.microsoft.com/office/powerpoint/2010/main" val="324326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Detailed maps of surrounding resources were created through a process driven by each community’s involvement. This was important because there are not maps of this area. Maps are essential when developing an ecotourism management plan as it’s necessary to know where resources are located and which areas are facing threats of degradation. This project also identified the chimpanzee habitat of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Forest Reserve as defined by each of the communities that know the area the best. </a:t>
            </a:r>
            <a:endParaRPr lang="es-ES" sz="1200" kern="1200" dirty="0" smtClean="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10"/>
          </p:nvPr>
        </p:nvSpPr>
        <p:spPr/>
        <p:txBody>
          <a:bodyPr/>
          <a:lstStyle/>
          <a:p>
            <a:fld id="{CA1C0C3C-B80F-4E2A-9118-F724CABFD73C}" type="slidenum">
              <a:rPr lang="en-US" smtClean="0"/>
              <a:t>20</a:t>
            </a:fld>
            <a:endParaRPr lang="en-US"/>
          </a:p>
        </p:txBody>
      </p:sp>
    </p:spTree>
    <p:extLst>
      <p:ext uri="{BB962C8B-B14F-4D97-AF65-F5344CB8AC3E}">
        <p14:creationId xmlns:p14="http://schemas.microsoft.com/office/powerpoint/2010/main" val="78638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chimpanzees in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Forest Reserve are a western chimpanzees, a sub species of the common chimpanzee. The majority of the western chimpanzees are found in upper guinea forests. These chimpanzees are on the red list of endangered species for the ICUN (International Union for Conservation of Nature) and they have already disappeared in 4 countries. </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1C0C3C-B80F-4E2A-9118-F724CABFD73C}" type="slidenum">
              <a:rPr lang="en-US" smtClean="0"/>
              <a:t>2</a:t>
            </a:fld>
            <a:endParaRPr lang="en-US"/>
          </a:p>
        </p:txBody>
      </p:sp>
    </p:spTree>
    <p:extLst>
      <p:ext uri="{BB962C8B-B14F-4D97-AF65-F5344CB8AC3E}">
        <p14:creationId xmlns:p14="http://schemas.microsoft.com/office/powerpoint/2010/main" val="179529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chimpanzee community is a semi-isolated group that is separated from neighboring groups of chimpanzees due to deforestation. There has been a large decline in the chimpanzee population of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Forest Reserve in the past decades. There were about 27 chimpanzees in the 1970 and only 7 left today, 3 male and 4 female.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Decline in the chimpanzee populations is due to both anthropogenic and environmental factors and include Urbanization, forest fires, population increase, cultivation, and indiscriminative poaching, chimpanzee diseases, mining, and inappropriate farming practices.</a:t>
            </a:r>
            <a:endParaRPr lang="es-E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1C0C3C-B80F-4E2A-9118-F724CABFD73C}" type="slidenum">
              <a:rPr lang="en-US" smtClean="0"/>
              <a:t>3</a:t>
            </a:fld>
            <a:endParaRPr lang="en-US"/>
          </a:p>
        </p:txBody>
      </p:sp>
    </p:spTree>
    <p:extLst>
      <p:ext uri="{BB962C8B-B14F-4D97-AF65-F5344CB8AC3E}">
        <p14:creationId xmlns:p14="http://schemas.microsoft.com/office/powerpoint/2010/main" val="171872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beginning of this semester I was invited to join a research team made up of graduate students and faculty in the W.A. Franke College of Forestry and Conservation. This project is funded through the U.S. Forest Service International Programs which has activities coordinated here at UM by Dr. Keith </a:t>
            </a:r>
            <a:r>
              <a:rPr lang="en-US" sz="1200" kern="1200" dirty="0" err="1" smtClean="0">
                <a:solidFill>
                  <a:schemeClr val="tx1"/>
                </a:solidFill>
                <a:effectLst/>
                <a:latin typeface="+mn-lt"/>
                <a:ea typeface="+mn-ea"/>
                <a:cs typeface="+mn-cs"/>
              </a:rPr>
              <a:t>Bosak</a:t>
            </a:r>
            <a:r>
              <a:rPr lang="en-US" sz="1200" kern="1200" dirty="0" smtClean="0">
                <a:solidFill>
                  <a:schemeClr val="tx1"/>
                </a:solidFill>
                <a:effectLst/>
                <a:latin typeface="+mn-lt"/>
                <a:ea typeface="+mn-ea"/>
                <a:cs typeface="+mn-cs"/>
              </a:rPr>
              <a:t>.  Since January, two of Dr. </a:t>
            </a:r>
            <a:r>
              <a:rPr lang="en-US" sz="1200" kern="1200" dirty="0" err="1" smtClean="0">
                <a:solidFill>
                  <a:schemeClr val="tx1"/>
                </a:solidFill>
                <a:effectLst/>
                <a:latin typeface="+mn-lt"/>
                <a:ea typeface="+mn-ea"/>
                <a:cs typeface="+mn-cs"/>
              </a:rPr>
              <a:t>Bosak’s</a:t>
            </a:r>
            <a:r>
              <a:rPr lang="en-US" sz="1200" kern="1200" dirty="0" smtClean="0">
                <a:solidFill>
                  <a:schemeClr val="tx1"/>
                </a:solidFill>
                <a:effectLst/>
                <a:latin typeface="+mn-lt"/>
                <a:ea typeface="+mn-ea"/>
                <a:cs typeface="+mn-cs"/>
              </a:rPr>
              <a:t> graduate students have been undertaking fieldwork for this project.  Meanwhile, from the Geography GIS labs in Stone Hall I have been in close contact with them and processing their field data and observations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question I have been aiming to address this semester with in conjunction with the research underway is how participatory mapping can be used to support and inform an ecotourism management plan with a focus on conservation. </a:t>
            </a:r>
            <a:endParaRPr lang="es-ES" sz="1200" kern="1200" dirty="0" smtClean="0">
              <a:solidFill>
                <a:schemeClr val="tx1"/>
              </a:solidFill>
              <a:effectLst/>
              <a:latin typeface="+mn-lt"/>
              <a:ea typeface="+mn-ea"/>
              <a:cs typeface="+mn-cs"/>
            </a:endParaRPr>
          </a:p>
          <a:p>
            <a:r>
              <a:rPr lang="en-US" dirty="0" smtClean="0"/>
              <a:t> </a:t>
            </a:r>
            <a:endParaRPr lang="en-US" dirty="0"/>
          </a:p>
        </p:txBody>
      </p:sp>
      <p:sp>
        <p:nvSpPr>
          <p:cNvPr id="4" name="Slide Number Placeholder 3"/>
          <p:cNvSpPr>
            <a:spLocks noGrp="1"/>
          </p:cNvSpPr>
          <p:nvPr>
            <p:ph type="sldNum" sz="quarter" idx="10"/>
          </p:nvPr>
        </p:nvSpPr>
        <p:spPr/>
        <p:txBody>
          <a:bodyPr/>
          <a:lstStyle/>
          <a:p>
            <a:fld id="{CA1C0C3C-B80F-4E2A-9118-F724CABFD73C}" type="slidenum">
              <a:rPr lang="en-US" smtClean="0"/>
              <a:t>4</a:t>
            </a:fld>
            <a:endParaRPr lang="en-US"/>
          </a:p>
        </p:txBody>
      </p:sp>
    </p:spTree>
    <p:extLst>
      <p:ext uri="{BB962C8B-B14F-4D97-AF65-F5344CB8AC3E}">
        <p14:creationId xmlns:p14="http://schemas.microsoft.com/office/powerpoint/2010/main" val="95992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had 2 main research objectives when I was beginning this project. The first being to transform local level qualitative data into a digital cartographic environment and the second was to create a set a detailed maps for the communities and region that were lacking basic geographic data. </a:t>
            </a:r>
            <a:endParaRPr lang="es-E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1C0C3C-B80F-4E2A-9118-F724CABFD73C}" type="slidenum">
              <a:rPr lang="en-US" smtClean="0"/>
              <a:t>5</a:t>
            </a:fld>
            <a:endParaRPr lang="en-US"/>
          </a:p>
        </p:txBody>
      </p:sp>
    </p:spTree>
    <p:extLst>
      <p:ext uri="{BB962C8B-B14F-4D97-AF65-F5344CB8AC3E}">
        <p14:creationId xmlns:p14="http://schemas.microsoft.com/office/powerpoint/2010/main" val="2287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study focuses on the area around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Forest Reserve its connectivity to the Mount </a:t>
            </a:r>
            <a:r>
              <a:rPr lang="en-US" sz="1200" kern="1200" dirty="0" err="1" smtClean="0">
                <a:solidFill>
                  <a:schemeClr val="tx1"/>
                </a:solidFill>
                <a:effectLst/>
                <a:latin typeface="+mn-lt"/>
                <a:ea typeface="+mn-ea"/>
                <a:cs typeface="+mn-cs"/>
              </a:rPr>
              <a:t>Nimba</a:t>
            </a:r>
            <a:r>
              <a:rPr lang="en-US" sz="1200" kern="1200" dirty="0" smtClean="0">
                <a:solidFill>
                  <a:schemeClr val="tx1"/>
                </a:solidFill>
                <a:effectLst/>
                <a:latin typeface="+mn-lt"/>
                <a:ea typeface="+mn-ea"/>
                <a:cs typeface="+mn-cs"/>
              </a:rPr>
              <a:t> strict Nature Reserve located in south east Guinea.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Overall,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Forest Reserve is a deteriorated area with a considerable fragmentation and disconnected forests.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Forest Reserve had been connected to the Mount </a:t>
            </a:r>
            <a:r>
              <a:rPr lang="en-US" sz="1200" kern="1200" dirty="0" err="1" smtClean="0">
                <a:solidFill>
                  <a:schemeClr val="tx1"/>
                </a:solidFill>
                <a:effectLst/>
                <a:latin typeface="+mn-lt"/>
                <a:ea typeface="+mn-ea"/>
                <a:cs typeface="+mn-cs"/>
              </a:rPr>
              <a:t>Nimba</a:t>
            </a:r>
            <a:r>
              <a:rPr lang="en-US" sz="1200" kern="1200" dirty="0" smtClean="0">
                <a:solidFill>
                  <a:schemeClr val="tx1"/>
                </a:solidFill>
                <a:effectLst/>
                <a:latin typeface="+mn-lt"/>
                <a:ea typeface="+mn-ea"/>
                <a:cs typeface="+mn-cs"/>
              </a:rPr>
              <a:t> Strict Nature Reserve area, but there are no longer forested corridors that connect to two areas. The strict rules in place within the nature reserve do not extent to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Forest Reserve and a lack of management of the area has left it in a degraded state</a:t>
            </a:r>
            <a:endParaRPr lang="en-US" dirty="0"/>
          </a:p>
        </p:txBody>
      </p:sp>
      <p:sp>
        <p:nvSpPr>
          <p:cNvPr id="4" name="Slide Number Placeholder 3"/>
          <p:cNvSpPr>
            <a:spLocks noGrp="1"/>
          </p:cNvSpPr>
          <p:nvPr>
            <p:ph type="sldNum" sz="quarter" idx="10"/>
          </p:nvPr>
        </p:nvSpPr>
        <p:spPr/>
        <p:txBody>
          <a:bodyPr/>
          <a:lstStyle/>
          <a:p>
            <a:fld id="{CA1C0C3C-B80F-4E2A-9118-F724CABFD73C}" type="slidenum">
              <a:rPr lang="en-US" smtClean="0"/>
              <a:t>6</a:t>
            </a:fld>
            <a:endParaRPr lang="en-US"/>
          </a:p>
        </p:txBody>
      </p:sp>
    </p:spTree>
    <p:extLst>
      <p:ext uri="{BB962C8B-B14F-4D97-AF65-F5344CB8AC3E}">
        <p14:creationId xmlns:p14="http://schemas.microsoft.com/office/powerpoint/2010/main" val="74865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three communities involved with this study are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Nyon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Serengbara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is the host community for the Forest Reserve while </a:t>
            </a:r>
            <a:r>
              <a:rPr lang="en-US" sz="1200" kern="1200" dirty="0" err="1" smtClean="0">
                <a:solidFill>
                  <a:schemeClr val="tx1"/>
                </a:solidFill>
                <a:effectLst/>
                <a:latin typeface="+mn-lt"/>
                <a:ea typeface="+mn-ea"/>
                <a:cs typeface="+mn-cs"/>
              </a:rPr>
              <a:t>Nyon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Serengbara</a:t>
            </a:r>
            <a:r>
              <a:rPr lang="en-US" sz="1200" kern="1200" dirty="0" smtClean="0">
                <a:solidFill>
                  <a:schemeClr val="tx1"/>
                </a:solidFill>
                <a:effectLst/>
                <a:latin typeface="+mn-lt"/>
                <a:ea typeface="+mn-ea"/>
                <a:cs typeface="+mn-cs"/>
              </a:rPr>
              <a:t> are connected to the both the </a:t>
            </a:r>
            <a:r>
              <a:rPr lang="en-US" sz="1200" kern="1200" dirty="0" err="1" smtClean="0">
                <a:solidFill>
                  <a:schemeClr val="tx1"/>
                </a:solidFill>
                <a:effectLst/>
                <a:latin typeface="+mn-lt"/>
                <a:ea typeface="+mn-ea"/>
                <a:cs typeface="+mn-cs"/>
              </a:rPr>
              <a:t>Nimba</a:t>
            </a:r>
            <a:r>
              <a:rPr lang="en-US" sz="1200" kern="1200" dirty="0" smtClean="0">
                <a:solidFill>
                  <a:schemeClr val="tx1"/>
                </a:solidFill>
                <a:effectLst/>
                <a:latin typeface="+mn-lt"/>
                <a:ea typeface="+mn-ea"/>
                <a:cs typeface="+mn-cs"/>
              </a:rPr>
              <a:t> Mountain Range and the </a:t>
            </a:r>
            <a:r>
              <a:rPr lang="en-US" sz="1200" kern="1200" dirty="0" err="1" smtClean="0">
                <a:solidFill>
                  <a:schemeClr val="tx1"/>
                </a:solidFill>
                <a:effectLst/>
                <a:latin typeface="+mn-lt"/>
                <a:ea typeface="+mn-ea"/>
                <a:cs typeface="+mn-cs"/>
              </a:rPr>
              <a:t>Bossou</a:t>
            </a:r>
            <a:r>
              <a:rPr lang="en-US" sz="1200" kern="1200" dirty="0" smtClean="0">
                <a:solidFill>
                  <a:schemeClr val="tx1"/>
                </a:solidFill>
                <a:effectLst/>
                <a:latin typeface="+mn-lt"/>
                <a:ea typeface="+mn-ea"/>
                <a:cs typeface="+mn-cs"/>
              </a:rPr>
              <a:t> Forest Reserve. These 3 communities have been coexisting and sharing resources with the group of chimpanzees that surround them.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Consequently the chimpanzees' home range is fragmented and surrounded due to both cultivated and abandoned fields and farms.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1C0C3C-B80F-4E2A-9118-F724CABFD73C}" type="slidenum">
              <a:rPr lang="en-US" smtClean="0"/>
              <a:t>7</a:t>
            </a:fld>
            <a:endParaRPr lang="en-US"/>
          </a:p>
        </p:txBody>
      </p:sp>
    </p:spTree>
    <p:extLst>
      <p:ext uri="{BB962C8B-B14F-4D97-AF65-F5344CB8AC3E}">
        <p14:creationId xmlns:p14="http://schemas.microsoft.com/office/powerpoint/2010/main" val="75263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a:t>
            </a:r>
            <a:r>
              <a:rPr lang="en-US" baseline="0" dirty="0" smtClean="0"/>
              <a:t> maps (created by Kevin </a:t>
            </a:r>
            <a:r>
              <a:rPr lang="en-US" baseline="0" dirty="0" err="1" smtClean="0"/>
              <a:t>McManigal</a:t>
            </a:r>
            <a:r>
              <a:rPr lang="en-US" baseline="0" dirty="0" smtClean="0"/>
              <a:t>) sent with </a:t>
            </a:r>
            <a:r>
              <a:rPr lang="en-US" baseline="0" dirty="0" err="1" smtClean="0"/>
              <a:t>Destina</a:t>
            </a:r>
            <a:r>
              <a:rPr lang="en-US" baseline="0" dirty="0" smtClean="0"/>
              <a:t> to Guinea </a:t>
            </a:r>
            <a:r>
              <a:rPr lang="en-US" baseline="0" dirty="0" smtClean="0">
                <a:sym typeface="Wingdings" panose="05000000000000000000" pitchFamily="2" charset="2"/>
              </a:rPr>
              <a:t> Meeting with each community (dirt map then transferred to the A1 base map)  Pictures of these maps taken from above sent to me  </a:t>
            </a:r>
            <a:r>
              <a:rPr lang="en-US" baseline="0" dirty="0" err="1" smtClean="0">
                <a:sym typeface="Wingdings" panose="05000000000000000000" pitchFamily="2" charset="2"/>
              </a:rPr>
              <a:t>Georefferenced</a:t>
            </a:r>
            <a:r>
              <a:rPr lang="en-US" baseline="0" dirty="0" smtClean="0">
                <a:sym typeface="Wingdings" panose="05000000000000000000" pitchFamily="2" charset="2"/>
              </a:rPr>
              <a:t>  Data created on map  map sent back to </a:t>
            </a:r>
            <a:r>
              <a:rPr lang="en-US" baseline="0" dirty="0" err="1" smtClean="0">
                <a:sym typeface="Wingdings" panose="05000000000000000000" pitchFamily="2" charset="2"/>
              </a:rPr>
              <a:t>Destina</a:t>
            </a:r>
            <a:r>
              <a:rPr lang="en-US" baseline="0" dirty="0" smtClean="0">
                <a:sym typeface="Wingdings" panose="05000000000000000000" pitchFamily="2" charset="2"/>
              </a:rPr>
              <a:t>  Communities input on edits and adding more data  changes made on individual maps  data grouped together for one large map with all inputs on it. </a:t>
            </a:r>
          </a:p>
          <a:p>
            <a:endParaRPr lang="en-US" baseline="0" dirty="0" smtClean="0">
              <a:sym typeface="Wingdings" panose="05000000000000000000" pitchFamily="2" charset="2"/>
            </a:endParaRPr>
          </a:p>
          <a:p>
            <a:r>
              <a:rPr lang="en-US" baseline="0" dirty="0" smtClean="0">
                <a:sym typeface="Wingdings" panose="05000000000000000000" pitchFamily="2" charset="2"/>
              </a:rPr>
              <a:t>Concept mapping (used brainstorming sessions to determine underlying concerns and drivers of existing challenges of current management. Communities reached a consensus generally through rigorous constructive debate.)</a:t>
            </a:r>
            <a:endParaRPr lang="en-US" dirty="0"/>
          </a:p>
        </p:txBody>
      </p:sp>
      <p:sp>
        <p:nvSpPr>
          <p:cNvPr id="4" name="Slide Number Placeholder 3"/>
          <p:cNvSpPr>
            <a:spLocks noGrp="1"/>
          </p:cNvSpPr>
          <p:nvPr>
            <p:ph type="sldNum" sz="quarter" idx="10"/>
          </p:nvPr>
        </p:nvSpPr>
        <p:spPr/>
        <p:txBody>
          <a:bodyPr/>
          <a:lstStyle/>
          <a:p>
            <a:fld id="{CA1C0C3C-B80F-4E2A-9118-F724CABFD73C}" type="slidenum">
              <a:rPr lang="en-US" smtClean="0"/>
              <a:t>9</a:t>
            </a:fld>
            <a:endParaRPr lang="en-US"/>
          </a:p>
        </p:txBody>
      </p:sp>
    </p:spTree>
    <p:extLst>
      <p:ext uri="{BB962C8B-B14F-4D97-AF65-F5344CB8AC3E}">
        <p14:creationId xmlns:p14="http://schemas.microsoft.com/office/powerpoint/2010/main" val="1536946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3 communities showed enthusiasm over the opportunity to participate and get involved with the management of their own area.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community went through a workshop to determine what variables they wanted to be mapped and where exactly those variables were located.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step in this process was done with dirt mapping. Colored chalk was used to represent the extent of different variables and the sticks and stones were used to convey the location of natural elements as well.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process allowed for large community discussion to collectively define each variable together. Then this information was transferred to the physical base map by a few leaders in the community. </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1C0C3C-B80F-4E2A-9118-F724CABFD73C}" type="slidenum">
              <a:rPr lang="en-US" smtClean="0"/>
              <a:t>10</a:t>
            </a:fld>
            <a:endParaRPr lang="en-US"/>
          </a:p>
        </p:txBody>
      </p:sp>
    </p:spTree>
    <p:extLst>
      <p:ext uri="{BB962C8B-B14F-4D97-AF65-F5344CB8AC3E}">
        <p14:creationId xmlns:p14="http://schemas.microsoft.com/office/powerpoint/2010/main" val="69007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F0F11-68A4-4C10-A1C5-A70D4362ACDE}"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400402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F0F11-68A4-4C10-A1C5-A70D4362ACDE}"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188883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F0F11-68A4-4C10-A1C5-A70D4362ACDE}"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2935749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F0F11-68A4-4C10-A1C5-A70D4362ACDE}"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292546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FF0F11-68A4-4C10-A1C5-A70D4362ACDE}"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74175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F0F11-68A4-4C10-A1C5-A70D4362ACDE}"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552860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F0F11-68A4-4C10-A1C5-A70D4362ACDE}" type="datetimeFigureOut">
              <a:rPr lang="en-US" smtClean="0"/>
              <a:t>4/21/2019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360252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F0F11-68A4-4C10-A1C5-A70D4362ACDE}" type="datetimeFigureOut">
              <a:rPr lang="en-US" smtClean="0"/>
              <a:t>4/21/2019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277248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F0F11-68A4-4C10-A1C5-A70D4362ACDE}" type="datetimeFigureOut">
              <a:rPr lang="en-US" smtClean="0"/>
              <a:t>4/21/2019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3201846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FF0F11-68A4-4C10-A1C5-A70D4362ACDE}"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3235181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FF0F11-68A4-4C10-A1C5-A70D4362ACDE}"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8D1F0-CF43-4032-9A29-0CA0349D603A}" type="slidenum">
              <a:rPr lang="en-US" smtClean="0"/>
              <a:t>‹#›</a:t>
            </a:fld>
            <a:endParaRPr lang="en-US"/>
          </a:p>
        </p:txBody>
      </p:sp>
    </p:spTree>
    <p:extLst>
      <p:ext uri="{BB962C8B-B14F-4D97-AF65-F5344CB8AC3E}">
        <p14:creationId xmlns:p14="http://schemas.microsoft.com/office/powerpoint/2010/main" val="104359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F0F11-68A4-4C10-A1C5-A70D4362ACDE}" type="datetimeFigureOut">
              <a:rPr lang="en-US" smtClean="0"/>
              <a:t>4/21/2019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8D1F0-CF43-4032-9A29-0CA0349D603A}" type="slidenum">
              <a:rPr lang="en-US" smtClean="0"/>
              <a:t>‹#›</a:t>
            </a:fld>
            <a:endParaRPr lang="en-US"/>
          </a:p>
        </p:txBody>
      </p:sp>
    </p:spTree>
    <p:extLst>
      <p:ext uri="{BB962C8B-B14F-4D97-AF65-F5344CB8AC3E}">
        <p14:creationId xmlns:p14="http://schemas.microsoft.com/office/powerpoint/2010/main" val="200937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greencorridor.inf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1564"/>
            <a:ext cx="12192000" cy="2387600"/>
          </a:xfrm>
        </p:spPr>
        <p:txBody>
          <a:bodyPr>
            <a:noAutofit/>
          </a:bodyPr>
          <a:lstStyle/>
          <a:p>
            <a:r>
              <a:rPr lang="en-US" sz="4800" dirty="0">
                <a:solidFill>
                  <a:schemeClr val="bg1"/>
                </a:solidFill>
                <a:latin typeface="Bell MT" panose="02020503060305020303" pitchFamily="18" charset="0"/>
              </a:rPr>
              <a:t>The Role of Participatory </a:t>
            </a:r>
            <a:r>
              <a:rPr lang="en-US" sz="4800" dirty="0" smtClean="0">
                <a:solidFill>
                  <a:schemeClr val="bg1"/>
                </a:solidFill>
                <a:latin typeface="Bell MT" panose="02020503060305020303" pitchFamily="18" charset="0"/>
              </a:rPr>
              <a:t>GIS in Community-Centered </a:t>
            </a:r>
            <a:r>
              <a:rPr lang="en-US" sz="4800" dirty="0">
                <a:solidFill>
                  <a:schemeClr val="bg1"/>
                </a:solidFill>
                <a:latin typeface="Bell MT" panose="02020503060305020303" pitchFamily="18" charset="0"/>
              </a:rPr>
              <a:t>Ecotourism Management in the </a:t>
            </a:r>
            <a:r>
              <a:rPr lang="en-US" sz="4800" dirty="0" err="1">
                <a:solidFill>
                  <a:schemeClr val="bg1"/>
                </a:solidFill>
                <a:latin typeface="Bell MT" panose="02020503060305020303" pitchFamily="18" charset="0"/>
              </a:rPr>
              <a:t>Bossou</a:t>
            </a:r>
            <a:r>
              <a:rPr lang="en-US" sz="4800" dirty="0">
                <a:solidFill>
                  <a:schemeClr val="bg1"/>
                </a:solidFill>
                <a:latin typeface="Bell MT" panose="02020503060305020303" pitchFamily="18" charset="0"/>
              </a:rPr>
              <a:t> Forest Reserve, </a:t>
            </a:r>
            <a:r>
              <a:rPr lang="en-US" sz="4800" dirty="0" smtClean="0">
                <a:solidFill>
                  <a:schemeClr val="bg1"/>
                </a:solidFill>
                <a:latin typeface="Bell MT" panose="02020503060305020303" pitchFamily="18" charset="0"/>
              </a:rPr>
              <a:t>Guinea</a:t>
            </a:r>
            <a:endParaRPr lang="en-US" sz="4800" dirty="0">
              <a:solidFill>
                <a:schemeClr val="bg1"/>
              </a:solidFill>
              <a:latin typeface="Bell MT" panose="02020503060305020303" pitchFamily="18" charset="0"/>
            </a:endParaRPr>
          </a:p>
        </p:txBody>
      </p:sp>
      <p:sp>
        <p:nvSpPr>
          <p:cNvPr id="3" name="Subtitle 2"/>
          <p:cNvSpPr>
            <a:spLocks noGrp="1"/>
          </p:cNvSpPr>
          <p:nvPr>
            <p:ph type="subTitle" idx="1"/>
          </p:nvPr>
        </p:nvSpPr>
        <p:spPr>
          <a:xfrm>
            <a:off x="1524000" y="3516393"/>
            <a:ext cx="9144000" cy="590634"/>
          </a:xfrm>
        </p:spPr>
        <p:txBody>
          <a:bodyPr>
            <a:normAutofit/>
          </a:bodyPr>
          <a:lstStyle/>
          <a:p>
            <a:r>
              <a:rPr lang="en-US" sz="3600" dirty="0" smtClean="0">
                <a:solidFill>
                  <a:schemeClr val="bg1"/>
                </a:solidFill>
                <a:latin typeface="Arimo" panose="020B0604020202020204" pitchFamily="34" charset="0"/>
                <a:ea typeface="Arimo" panose="020B0604020202020204" pitchFamily="34" charset="0"/>
                <a:cs typeface="Arimo" panose="020B0604020202020204" pitchFamily="34" charset="0"/>
              </a:rPr>
              <a:t>Sydney Qualls</a:t>
            </a:r>
          </a:p>
        </p:txBody>
      </p:sp>
      <p:sp>
        <p:nvSpPr>
          <p:cNvPr id="6" name="Subtitle 2"/>
          <p:cNvSpPr txBox="1">
            <a:spLocks/>
          </p:cNvSpPr>
          <p:nvPr/>
        </p:nvSpPr>
        <p:spPr>
          <a:xfrm>
            <a:off x="1524000" y="5164914"/>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en-US" sz="1800" dirty="0" smtClean="0">
                <a:solidFill>
                  <a:schemeClr val="bg1"/>
                </a:solidFill>
                <a:latin typeface="Gill Sans MT" panose="020B0502020104020203" pitchFamily="34" charset="0"/>
              </a:rPr>
              <a:t>UMCUR </a:t>
            </a:r>
          </a:p>
          <a:p>
            <a:pPr>
              <a:lnSpc>
                <a:spcPct val="110000"/>
              </a:lnSpc>
              <a:spcBef>
                <a:spcPts val="0"/>
              </a:spcBef>
            </a:pPr>
            <a:r>
              <a:rPr lang="en-US" sz="1800" dirty="0" smtClean="0">
                <a:solidFill>
                  <a:schemeClr val="bg1"/>
                </a:solidFill>
                <a:latin typeface="Gill Sans MT" panose="020B0502020104020203" pitchFamily="34" charset="0"/>
              </a:rPr>
              <a:t>University of Montana- Missoula, Montana</a:t>
            </a:r>
          </a:p>
          <a:p>
            <a:pPr>
              <a:lnSpc>
                <a:spcPct val="110000"/>
              </a:lnSpc>
              <a:spcBef>
                <a:spcPts val="0"/>
              </a:spcBef>
            </a:pPr>
            <a:r>
              <a:rPr lang="en-US" sz="1800" dirty="0" smtClean="0">
                <a:solidFill>
                  <a:schemeClr val="bg1"/>
                </a:solidFill>
                <a:latin typeface="Gill Sans MT" panose="020B0502020104020203" pitchFamily="34" charset="0"/>
              </a:rPr>
              <a:t>April 17</a:t>
            </a:r>
            <a:r>
              <a:rPr lang="en-US" sz="1800" baseline="30000" dirty="0" smtClean="0">
                <a:solidFill>
                  <a:schemeClr val="bg1"/>
                </a:solidFill>
                <a:latin typeface="Gill Sans MT" panose="020B0502020104020203" pitchFamily="34" charset="0"/>
              </a:rPr>
              <a:t>th</a:t>
            </a:r>
            <a:r>
              <a:rPr lang="en-US" sz="1800" dirty="0" smtClean="0">
                <a:solidFill>
                  <a:schemeClr val="bg1"/>
                </a:solidFill>
                <a:latin typeface="Gill Sans MT" panose="020B0502020104020203" pitchFamily="34" charset="0"/>
              </a:rPr>
              <a:t>, 2019</a:t>
            </a:r>
          </a:p>
          <a:p>
            <a:pPr>
              <a:lnSpc>
                <a:spcPct val="110000"/>
              </a:lnSpc>
              <a:spcBef>
                <a:spcPts val="0"/>
              </a:spcBef>
            </a:pPr>
            <a:endParaRPr lang="en-US" sz="1800" dirty="0" smtClean="0">
              <a:solidFill>
                <a:schemeClr val="bg1"/>
              </a:solidFill>
              <a:latin typeface="Bell MT" panose="02020503060305020303" pitchFamily="18" charset="0"/>
            </a:endParaRPr>
          </a:p>
          <a:p>
            <a:r>
              <a:rPr lang="en-US" sz="2000" dirty="0" smtClean="0">
                <a:solidFill>
                  <a:schemeClr val="bg1"/>
                </a:solidFill>
                <a:latin typeface="Bell MT" panose="02020503060305020303" pitchFamily="18" charset="0"/>
              </a:rPr>
              <a:t>Advisor: Dr. Sarah Halvorson, Department of Geography</a:t>
            </a:r>
            <a:endParaRPr lang="en-US" sz="2000" dirty="0">
              <a:solidFill>
                <a:schemeClr val="bg1"/>
              </a:solidFill>
              <a:latin typeface="Bell MT" panose="02020503060305020303" pitchFamily="18" charset="0"/>
            </a:endParaRPr>
          </a:p>
        </p:txBody>
      </p:sp>
      <p:sp>
        <p:nvSpPr>
          <p:cNvPr id="7" name="Rectangle 6"/>
          <p:cNvSpPr/>
          <p:nvPr/>
        </p:nvSpPr>
        <p:spPr>
          <a:xfrm>
            <a:off x="2486526" y="4223694"/>
            <a:ext cx="7218947" cy="707886"/>
          </a:xfrm>
          <a:prstGeom prst="rect">
            <a:avLst/>
          </a:prstGeom>
        </p:spPr>
        <p:txBody>
          <a:bodyPr wrap="square">
            <a:spAutoFit/>
          </a:bodyPr>
          <a:lstStyle/>
          <a:p>
            <a:pPr algn="ctr">
              <a:lnSpc>
                <a:spcPct val="100000"/>
              </a:lnSpc>
              <a:spcBef>
                <a:spcPts val="0"/>
              </a:spcBef>
            </a:pPr>
            <a:r>
              <a:rPr lang="en-US" sz="2000" dirty="0">
                <a:solidFill>
                  <a:schemeClr val="bg1"/>
                </a:solidFill>
                <a:latin typeface="Bell MT" panose="02020503060305020303" pitchFamily="18" charset="0"/>
              </a:rPr>
              <a:t>Bachelor of Science in Geography </a:t>
            </a:r>
          </a:p>
          <a:p>
            <a:pPr algn="ctr">
              <a:lnSpc>
                <a:spcPct val="100000"/>
              </a:lnSpc>
              <a:spcBef>
                <a:spcPts val="0"/>
              </a:spcBef>
            </a:pPr>
            <a:r>
              <a:rPr lang="en-US" sz="2000" dirty="0">
                <a:solidFill>
                  <a:schemeClr val="bg1"/>
                </a:solidFill>
                <a:latin typeface="Bell MT" panose="02020503060305020303" pitchFamily="18" charset="0"/>
              </a:rPr>
              <a:t>With a Geographic Information Systems &amp; Technology Certificate</a:t>
            </a:r>
          </a:p>
        </p:txBody>
      </p:sp>
    </p:spTree>
    <p:extLst>
      <p:ext uri="{BB962C8B-B14F-4D97-AF65-F5344CB8AC3E}">
        <p14:creationId xmlns:p14="http://schemas.microsoft.com/office/powerpoint/2010/main" val="3305923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0"/>
            <a:ext cx="10515600" cy="1325563"/>
          </a:xfrm>
        </p:spPr>
        <p:txBody>
          <a:bodyPr/>
          <a:lstStyle/>
          <a:p>
            <a:pPr algn="ctr"/>
            <a:r>
              <a:rPr lang="en-US" dirty="0" smtClean="0">
                <a:solidFill>
                  <a:schemeClr val="bg1"/>
                </a:solidFill>
                <a:latin typeface="Bell MT" panose="02020503060305020303" pitchFamily="18" charset="0"/>
              </a:rPr>
              <a:t>Dirt Mapping</a:t>
            </a:r>
            <a:endParaRPr lang="en-US" dirty="0">
              <a:solidFill>
                <a:schemeClr val="bg1"/>
              </a:solidFill>
              <a:latin typeface="Bell MT" panose="02020503060305020303" pitchFamily="18"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7572" y="1991510"/>
            <a:ext cx="5460396" cy="3071473"/>
          </a:xfrm>
        </p:spPr>
      </p:pic>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1253" y="1991510"/>
            <a:ext cx="5542182" cy="3071473"/>
          </a:xfrm>
          <a:prstGeom prst="rect">
            <a:avLst/>
          </a:prstGeom>
        </p:spPr>
      </p:pic>
      <p:sp>
        <p:nvSpPr>
          <p:cNvPr id="6" name="TextBox 5"/>
          <p:cNvSpPr txBox="1"/>
          <p:nvPr/>
        </p:nvSpPr>
        <p:spPr>
          <a:xfrm>
            <a:off x="6331253" y="5100814"/>
            <a:ext cx="3171638" cy="307777"/>
          </a:xfrm>
          <a:prstGeom prst="rect">
            <a:avLst/>
          </a:prstGeom>
          <a:noFill/>
        </p:spPr>
        <p:txBody>
          <a:bodyPr wrap="square" rtlCol="0">
            <a:spAutoFit/>
          </a:bodyPr>
          <a:lstStyle/>
          <a:p>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Destina</a:t>
            </a:r>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Samani</a:t>
            </a:r>
            <a:endParaRPr lang="en-US" sz="1400" dirty="0">
              <a:solidFill>
                <a:schemeClr val="bg1"/>
              </a:solidFill>
              <a:latin typeface="Bell MT" panose="02020503060305020303" pitchFamily="18" charset="0"/>
              <a:ea typeface="Arimo" panose="020B0604020202020204" pitchFamily="34" charset="0"/>
              <a:cs typeface="Arimo" panose="020B0604020202020204" pitchFamily="34" charset="0"/>
            </a:endParaRPr>
          </a:p>
        </p:txBody>
      </p:sp>
      <p:sp>
        <p:nvSpPr>
          <p:cNvPr id="7" name="TextBox 6"/>
          <p:cNvSpPr txBox="1"/>
          <p:nvPr/>
        </p:nvSpPr>
        <p:spPr>
          <a:xfrm>
            <a:off x="377572" y="5083571"/>
            <a:ext cx="3171638" cy="307777"/>
          </a:xfrm>
          <a:prstGeom prst="rect">
            <a:avLst/>
          </a:prstGeom>
          <a:noFill/>
        </p:spPr>
        <p:txBody>
          <a:bodyPr wrap="square" rtlCol="0">
            <a:spAutoFit/>
          </a:bodyPr>
          <a:lstStyle/>
          <a:p>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Destina</a:t>
            </a:r>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Samani</a:t>
            </a:r>
            <a:endParaRPr lang="en-US" sz="1400" dirty="0">
              <a:solidFill>
                <a:schemeClr val="bg1"/>
              </a:solidFill>
              <a:latin typeface="Bell MT" panose="02020503060305020303" pitchFamily="18" charset="0"/>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2849444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ArcGIS</a:t>
            </a:r>
            <a:endParaRPr lang="en-US" dirty="0">
              <a:solidFill>
                <a:schemeClr val="bg1"/>
              </a:solidFill>
              <a:latin typeface="Bell MT" panose="02020503060305020303"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3135" y="1690688"/>
            <a:ext cx="7210665" cy="4351338"/>
          </a:xfrm>
        </p:spPr>
      </p:pic>
      <p:pic>
        <p:nvPicPr>
          <p:cNvPr id="2050" name="Picture 2" descr="Image result for arcg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091" y="2068285"/>
            <a:ext cx="2929391" cy="292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57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10" y="0"/>
            <a:ext cx="10515600" cy="1325563"/>
          </a:xfrm>
        </p:spPr>
        <p:txBody>
          <a:bodyPr/>
          <a:lstStyle/>
          <a:p>
            <a:pPr algn="ctr"/>
            <a:r>
              <a:rPr lang="en-US" dirty="0" smtClean="0">
                <a:solidFill>
                  <a:schemeClr val="bg1"/>
                </a:solidFill>
                <a:latin typeface="Bell MT" panose="02020503060305020303" pitchFamily="18" charset="0"/>
              </a:rPr>
              <a:t>Data Sources</a:t>
            </a:r>
            <a:endParaRPr lang="en-US" dirty="0">
              <a:solidFill>
                <a:schemeClr val="bg1"/>
              </a:solidFill>
              <a:latin typeface="Bell MT" panose="02020503060305020303"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826" t="24321" r="18413" b="34479"/>
          <a:stretch/>
        </p:blipFill>
        <p:spPr>
          <a:xfrm rot="5400000">
            <a:off x="-155050" y="3385532"/>
            <a:ext cx="4737009" cy="1695106"/>
          </a:xfrm>
          <a:prstGeom prst="rect">
            <a:avLst/>
          </a:prstGeom>
        </p:spPr>
      </p:pic>
      <p:sp>
        <p:nvSpPr>
          <p:cNvPr id="5" name="TextBox 4"/>
          <p:cNvSpPr txBox="1"/>
          <p:nvPr/>
        </p:nvSpPr>
        <p:spPr>
          <a:xfrm>
            <a:off x="1528011" y="1279805"/>
            <a:ext cx="1370888" cy="584775"/>
          </a:xfrm>
          <a:prstGeom prst="rect">
            <a:avLst/>
          </a:prstGeom>
          <a:noFill/>
        </p:spPr>
        <p:txBody>
          <a:bodyPr wrap="none" rtlCol="0">
            <a:spAutoFit/>
          </a:bodyPr>
          <a:lstStyle/>
          <a:p>
            <a:r>
              <a:rPr lang="en-US" sz="3200" dirty="0" err="1" smtClean="0">
                <a:solidFill>
                  <a:schemeClr val="bg1"/>
                </a:solidFill>
                <a:latin typeface="Bell MT" panose="02020503060305020303" pitchFamily="18" charset="0"/>
              </a:rPr>
              <a:t>Bossou</a:t>
            </a:r>
            <a:endParaRPr lang="en-US" sz="3200" dirty="0">
              <a:solidFill>
                <a:schemeClr val="bg1"/>
              </a:solidFill>
              <a:latin typeface="Bell MT" panose="02020503060305020303" pitchFamily="18" charset="0"/>
            </a:endParaRPr>
          </a:p>
        </p:txBody>
      </p:sp>
      <p:sp>
        <p:nvSpPr>
          <p:cNvPr id="6" name="TextBox 5"/>
          <p:cNvSpPr txBox="1"/>
          <p:nvPr/>
        </p:nvSpPr>
        <p:spPr>
          <a:xfrm>
            <a:off x="8546432" y="1241788"/>
            <a:ext cx="2081211" cy="584775"/>
          </a:xfrm>
          <a:prstGeom prst="rect">
            <a:avLst/>
          </a:prstGeom>
          <a:noFill/>
        </p:spPr>
        <p:txBody>
          <a:bodyPr wrap="none" rtlCol="0">
            <a:spAutoFit/>
          </a:bodyPr>
          <a:lstStyle/>
          <a:p>
            <a:r>
              <a:rPr lang="en-US" sz="3200" dirty="0" err="1" smtClean="0">
                <a:solidFill>
                  <a:schemeClr val="bg1"/>
                </a:solidFill>
                <a:latin typeface="Bell MT" panose="02020503060305020303" pitchFamily="18" charset="0"/>
              </a:rPr>
              <a:t>Serengbara</a:t>
            </a:r>
            <a:endParaRPr lang="en-US" sz="3200" dirty="0">
              <a:solidFill>
                <a:schemeClr val="bg1"/>
              </a:solidFill>
              <a:latin typeface="Bell MT" panose="02020503060305020303" pitchFamily="18" charset="0"/>
            </a:endParaRPr>
          </a:p>
        </p:txBody>
      </p:sp>
      <p:sp>
        <p:nvSpPr>
          <p:cNvPr id="7" name="TextBox 6"/>
          <p:cNvSpPr txBox="1"/>
          <p:nvPr/>
        </p:nvSpPr>
        <p:spPr>
          <a:xfrm>
            <a:off x="5316981" y="1241787"/>
            <a:ext cx="1103764" cy="584775"/>
          </a:xfrm>
          <a:prstGeom prst="rect">
            <a:avLst/>
          </a:prstGeom>
          <a:noFill/>
        </p:spPr>
        <p:txBody>
          <a:bodyPr wrap="none" rtlCol="0">
            <a:spAutoFit/>
          </a:bodyPr>
          <a:lstStyle/>
          <a:p>
            <a:r>
              <a:rPr lang="en-US" sz="3200" dirty="0" err="1" smtClean="0">
                <a:solidFill>
                  <a:schemeClr val="bg1"/>
                </a:solidFill>
                <a:latin typeface="Bell MT" panose="02020503060305020303" pitchFamily="18" charset="0"/>
              </a:rPr>
              <a:t>Nyon</a:t>
            </a:r>
            <a:endParaRPr lang="en-US" sz="3200" dirty="0">
              <a:solidFill>
                <a:schemeClr val="bg1"/>
              </a:solidFill>
              <a:latin typeface="Bell MT" panose="02020503060305020303"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1746" t="27143" r="16349" b="17266"/>
          <a:stretch/>
        </p:blipFill>
        <p:spPr>
          <a:xfrm rot="5400000">
            <a:off x="3977742" y="3093785"/>
            <a:ext cx="3782243" cy="2278600"/>
          </a:xfrm>
          <a:prstGeom prst="rect">
            <a:avLst/>
          </a:prstGeom>
        </p:spPr>
      </p:pic>
      <p:pic>
        <p:nvPicPr>
          <p:cNvPr id="9"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6079" t="5542" r="25153" b="17990"/>
          <a:stretch/>
        </p:blipFill>
        <p:spPr>
          <a:xfrm rot="5400000">
            <a:off x="7646556" y="2674246"/>
            <a:ext cx="4259628" cy="3117679"/>
          </a:xfrm>
        </p:spPr>
      </p:pic>
    </p:spTree>
    <p:extLst>
      <p:ext uri="{BB962C8B-B14F-4D97-AF65-F5344CB8AC3E}">
        <p14:creationId xmlns:p14="http://schemas.microsoft.com/office/powerpoint/2010/main" val="4183299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Geo Referencing </a:t>
            </a:r>
            <a:endParaRPr lang="en-US" dirty="0">
              <a:solidFill>
                <a:schemeClr val="bg1"/>
              </a:solidFill>
              <a:latin typeface="Bell MT" panose="02020503060305020303"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570" y="2646184"/>
            <a:ext cx="3093815" cy="249934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057" y="2646184"/>
            <a:ext cx="2414076" cy="24316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5276" y="1774383"/>
            <a:ext cx="4106477" cy="4204406"/>
          </a:xfrm>
          <a:prstGeom prst="rect">
            <a:avLst/>
          </a:prstGeom>
        </p:spPr>
      </p:pic>
    </p:spTree>
    <p:extLst>
      <p:ext uri="{BB962C8B-B14F-4D97-AF65-F5344CB8AC3E}">
        <p14:creationId xmlns:p14="http://schemas.microsoft.com/office/powerpoint/2010/main" val="371599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Digitizing and Creating Data</a:t>
            </a:r>
            <a:endParaRPr lang="en-US" dirty="0">
              <a:solidFill>
                <a:schemeClr val="bg1"/>
              </a:solidFill>
              <a:latin typeface="Bell MT" panose="02020503060305020303" pitchFamily="18" charset="0"/>
            </a:endParaRPr>
          </a:p>
        </p:txBody>
      </p:sp>
      <p:pic>
        <p:nvPicPr>
          <p:cNvPr id="4" name="Picture 3"/>
          <p:cNvPicPr>
            <a:picLocks noChangeAspect="1"/>
          </p:cNvPicPr>
          <p:nvPr/>
        </p:nvPicPr>
        <p:blipFill>
          <a:blip r:embed="rId3"/>
          <a:stretch>
            <a:fillRect/>
          </a:stretch>
        </p:blipFill>
        <p:spPr>
          <a:xfrm>
            <a:off x="7822072" y="2023718"/>
            <a:ext cx="3164461" cy="3653367"/>
          </a:xfrm>
          <a:prstGeom prst="rect">
            <a:avLst/>
          </a:prstGeom>
        </p:spPr>
      </p:pic>
      <p:pic>
        <p:nvPicPr>
          <p:cNvPr id="5" name="Picture 4"/>
          <p:cNvPicPr>
            <a:picLocks noChangeAspect="1"/>
          </p:cNvPicPr>
          <p:nvPr/>
        </p:nvPicPr>
        <p:blipFill>
          <a:blip r:embed="rId4"/>
          <a:stretch>
            <a:fillRect/>
          </a:stretch>
        </p:blipFill>
        <p:spPr>
          <a:xfrm>
            <a:off x="1224870" y="1690688"/>
            <a:ext cx="5569480" cy="4319428"/>
          </a:xfrm>
          <a:prstGeom prst="rect">
            <a:avLst/>
          </a:prstGeom>
        </p:spPr>
      </p:pic>
    </p:spTree>
    <p:extLst>
      <p:ext uri="{BB962C8B-B14F-4D97-AF65-F5344CB8AC3E}">
        <p14:creationId xmlns:p14="http://schemas.microsoft.com/office/powerpoint/2010/main" val="2131002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098" y="-52658"/>
            <a:ext cx="1985210" cy="1325563"/>
          </a:xfrm>
        </p:spPr>
        <p:txBody>
          <a:bodyPr/>
          <a:lstStyle/>
          <a:p>
            <a:r>
              <a:rPr lang="en-US" b="1" dirty="0" err="1" smtClean="0">
                <a:solidFill>
                  <a:schemeClr val="bg1"/>
                </a:solidFill>
                <a:latin typeface="Bell MT" panose="02020503060305020303" pitchFamily="18" charset="0"/>
              </a:rPr>
              <a:t>Bossou</a:t>
            </a:r>
            <a:endParaRPr lang="en-US" b="1" dirty="0">
              <a:solidFill>
                <a:schemeClr val="bg1"/>
              </a:solidFill>
              <a:latin typeface="Bell MT" panose="0202050306030502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07940" y="134632"/>
            <a:ext cx="5483890" cy="656566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23" y="1224779"/>
            <a:ext cx="5056561" cy="5475514"/>
          </a:xfrm>
          <a:prstGeom prst="rect">
            <a:avLst/>
          </a:prstGeom>
        </p:spPr>
      </p:pic>
    </p:spTree>
    <p:extLst>
      <p:ext uri="{BB962C8B-B14F-4D97-AF65-F5344CB8AC3E}">
        <p14:creationId xmlns:p14="http://schemas.microsoft.com/office/powerpoint/2010/main" val="3919718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1654629" cy="1153793"/>
          </a:xfrm>
        </p:spPr>
        <p:txBody>
          <a:bodyPr/>
          <a:lstStyle/>
          <a:p>
            <a:r>
              <a:rPr lang="en-US" b="1" dirty="0" err="1" smtClean="0">
                <a:solidFill>
                  <a:schemeClr val="bg1"/>
                </a:solidFill>
                <a:latin typeface="Bell MT" panose="02020503060305020303" pitchFamily="18" charset="0"/>
              </a:rPr>
              <a:t>Nyon</a:t>
            </a:r>
            <a:endParaRPr lang="en-US" b="1" dirty="0">
              <a:solidFill>
                <a:schemeClr val="bg1"/>
              </a:solidFill>
              <a:latin typeface="Bell MT" panose="02020503060305020303" pitchFamily="18" charset="0"/>
            </a:endParaRP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t="2818" r="7838" b="1363"/>
          <a:stretch/>
        </p:blipFill>
        <p:spPr>
          <a:xfrm>
            <a:off x="1034143" y="950930"/>
            <a:ext cx="4016829" cy="5758165"/>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79530"/>
            <a:ext cx="5453742" cy="6529565"/>
          </a:xfrm>
          <a:prstGeom prst="rect">
            <a:avLst/>
          </a:prstGeom>
        </p:spPr>
      </p:pic>
    </p:spTree>
    <p:extLst>
      <p:ext uri="{BB962C8B-B14F-4D97-AF65-F5344CB8AC3E}">
        <p14:creationId xmlns:p14="http://schemas.microsoft.com/office/powerpoint/2010/main" val="7808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628" y="55986"/>
            <a:ext cx="3287486" cy="970250"/>
          </a:xfrm>
        </p:spPr>
        <p:txBody>
          <a:bodyPr/>
          <a:lstStyle/>
          <a:p>
            <a:r>
              <a:rPr lang="en-US" b="1" dirty="0" err="1" smtClean="0">
                <a:solidFill>
                  <a:schemeClr val="bg1"/>
                </a:solidFill>
                <a:latin typeface="Bell MT" panose="02020503060305020303" pitchFamily="18" charset="0"/>
              </a:rPr>
              <a:t>Serengbara</a:t>
            </a:r>
            <a:endParaRPr lang="en-US" b="1" dirty="0">
              <a:solidFill>
                <a:schemeClr val="bg1"/>
              </a:solidFill>
              <a:latin typeface="Bell MT" panose="02020503060305020303" pitchFamily="18"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14000"/>
                    </a14:imgEffect>
                  </a14:imgLayer>
                </a14:imgProps>
              </a:ext>
              <a:ext uri="{28A0092B-C50C-407E-A947-70E740481C1C}">
                <a14:useLocalDpi xmlns:a14="http://schemas.microsoft.com/office/drawing/2010/main" val="0"/>
              </a:ext>
            </a:extLst>
          </a:blip>
          <a:srcRect l="2931" r="7278"/>
          <a:stretch/>
        </p:blipFill>
        <p:spPr>
          <a:xfrm>
            <a:off x="457743" y="942627"/>
            <a:ext cx="5311685" cy="55276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4500" y="149376"/>
            <a:ext cx="5443946" cy="6517837"/>
          </a:xfrm>
          <a:prstGeom prst="rect">
            <a:avLst/>
          </a:prstGeom>
        </p:spPr>
      </p:pic>
    </p:spTree>
    <p:extLst>
      <p:ext uri="{BB962C8B-B14F-4D97-AF65-F5344CB8AC3E}">
        <p14:creationId xmlns:p14="http://schemas.microsoft.com/office/powerpoint/2010/main" val="24360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989" y="165884"/>
            <a:ext cx="8610600" cy="579182"/>
          </a:xfrm>
        </p:spPr>
        <p:txBody>
          <a:bodyPr>
            <a:normAutofit fontScale="90000"/>
          </a:bodyPr>
          <a:lstStyle/>
          <a:p>
            <a:pPr algn="ctr"/>
            <a:r>
              <a:rPr lang="en-US" dirty="0" smtClean="0">
                <a:solidFill>
                  <a:schemeClr val="bg1"/>
                </a:solidFill>
                <a:latin typeface="Bell MT" panose="02020503060305020303" pitchFamily="18" charset="0"/>
              </a:rPr>
              <a:t>Iterative Editing Process</a:t>
            </a:r>
            <a:endParaRPr lang="en-US" dirty="0">
              <a:solidFill>
                <a:schemeClr val="bg1"/>
              </a:solidFill>
              <a:latin typeface="Bell MT" panose="02020503060305020303"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2635" y="1124828"/>
            <a:ext cx="5314853" cy="5251804"/>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684" y="792690"/>
            <a:ext cx="4940984" cy="5916081"/>
          </a:xfrm>
          <a:prstGeom prst="rect">
            <a:avLst/>
          </a:prstGeom>
        </p:spPr>
      </p:pic>
    </p:spTree>
    <p:extLst>
      <p:ext uri="{BB962C8B-B14F-4D97-AF65-F5344CB8AC3E}">
        <p14:creationId xmlns:p14="http://schemas.microsoft.com/office/powerpoint/2010/main" val="526446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solidFill>
                  <a:schemeClr val="bg1"/>
                </a:solidFill>
                <a:latin typeface="Bell MT" panose="02020503060305020303" pitchFamily="18" charset="0"/>
              </a:rPr>
              <a:t>Discussion</a:t>
            </a:r>
            <a:endParaRPr lang="en-US" dirty="0">
              <a:solidFill>
                <a:schemeClr val="bg1"/>
              </a:solidFill>
              <a:latin typeface="Bell MT" panose="02020503060305020303" pitchFamily="18" charset="0"/>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904" y="1310105"/>
            <a:ext cx="8652192" cy="4866858"/>
          </a:xfrm>
          <a:prstGeom prst="rect">
            <a:avLst/>
          </a:prstGeom>
        </p:spPr>
      </p:pic>
      <p:sp>
        <p:nvSpPr>
          <p:cNvPr id="5" name="TextBox 4"/>
          <p:cNvSpPr txBox="1"/>
          <p:nvPr/>
        </p:nvSpPr>
        <p:spPr>
          <a:xfrm>
            <a:off x="1769904" y="6176963"/>
            <a:ext cx="3171638" cy="307777"/>
          </a:xfrm>
          <a:prstGeom prst="rect">
            <a:avLst/>
          </a:prstGeom>
          <a:noFill/>
        </p:spPr>
        <p:txBody>
          <a:bodyPr wrap="square" rtlCol="0">
            <a:spAutoFit/>
          </a:bodyPr>
          <a:lstStyle/>
          <a:p>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Destina</a:t>
            </a:r>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Samani</a:t>
            </a:r>
            <a:endParaRPr lang="en-US" sz="1400" dirty="0">
              <a:solidFill>
                <a:schemeClr val="bg1"/>
              </a:solidFill>
              <a:latin typeface="Bell MT" panose="02020503060305020303" pitchFamily="18" charset="0"/>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58548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Western Chimpanzee (</a:t>
            </a:r>
            <a:r>
              <a:rPr lang="en-US" i="1" dirty="0" smtClean="0">
                <a:solidFill>
                  <a:schemeClr val="bg1"/>
                </a:solidFill>
                <a:latin typeface="Bell MT" panose="02020503060305020303" pitchFamily="18" charset="0"/>
              </a:rPr>
              <a:t>Pan troglodytes </a:t>
            </a:r>
            <a:r>
              <a:rPr lang="en-US" i="1" dirty="0" err="1" smtClean="0">
                <a:solidFill>
                  <a:schemeClr val="bg1"/>
                </a:solidFill>
                <a:latin typeface="Bell MT" panose="02020503060305020303" pitchFamily="18" charset="0"/>
              </a:rPr>
              <a:t>verus</a:t>
            </a:r>
            <a:r>
              <a:rPr lang="en-US" dirty="0" smtClean="0">
                <a:solidFill>
                  <a:schemeClr val="bg1"/>
                </a:solidFill>
                <a:latin typeface="Bell MT" panose="02020503060305020303" pitchFamily="18" charset="0"/>
              </a:rPr>
              <a:t>) </a:t>
            </a:r>
            <a:endParaRPr lang="en-US" dirty="0">
              <a:solidFill>
                <a:schemeClr val="bg1"/>
              </a:solidFill>
              <a:latin typeface="Bell MT" panose="02020503060305020303" pitchFamily="18" charset="0"/>
            </a:endParaRPr>
          </a:p>
        </p:txBody>
      </p:sp>
      <p:pic>
        <p:nvPicPr>
          <p:cNvPr id="3074" name="Picture 2" descr="https://www.greencorridor.info/images/chimp/profile/Jir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741" y="2297278"/>
            <a:ext cx="2895600" cy="238125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https://www.greencorridor.info/images/chimp/chimp/Chimp-Distribution.gif"/>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0111" y="1803268"/>
            <a:ext cx="5236029" cy="3369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5601" y="1584458"/>
            <a:ext cx="2537679" cy="3806890"/>
          </a:xfrm>
          <a:prstGeom prst="rect">
            <a:avLst/>
          </a:prstGeom>
          <a:ln w="19050">
            <a:solidFill>
              <a:schemeClr val="bg1"/>
            </a:solidFill>
          </a:ln>
        </p:spPr>
      </p:pic>
      <p:sp>
        <p:nvSpPr>
          <p:cNvPr id="6" name="TextBox 5"/>
          <p:cNvSpPr txBox="1"/>
          <p:nvPr/>
        </p:nvSpPr>
        <p:spPr>
          <a:xfrm>
            <a:off x="5975601" y="5391348"/>
            <a:ext cx="3171638" cy="307777"/>
          </a:xfrm>
          <a:prstGeom prst="rect">
            <a:avLst/>
          </a:prstGeom>
          <a:noFill/>
        </p:spPr>
        <p:txBody>
          <a:bodyPr wrap="square" rtlCol="0">
            <a:spAutoFit/>
          </a:bodyPr>
          <a:lstStyle/>
          <a:p>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Destina</a:t>
            </a:r>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Samani</a:t>
            </a:r>
            <a:endParaRPr lang="en-US" sz="1400" dirty="0">
              <a:solidFill>
                <a:schemeClr val="bg1"/>
              </a:solidFill>
              <a:latin typeface="Bell MT" panose="02020503060305020303" pitchFamily="18" charset="0"/>
              <a:ea typeface="Arimo" panose="020B0604020202020204" pitchFamily="34" charset="0"/>
              <a:cs typeface="Arimo" panose="020B0604020202020204" pitchFamily="34" charset="0"/>
            </a:endParaRPr>
          </a:p>
        </p:txBody>
      </p:sp>
      <p:sp>
        <p:nvSpPr>
          <p:cNvPr id="3" name="Rectangle 2"/>
          <p:cNvSpPr/>
          <p:nvPr/>
        </p:nvSpPr>
        <p:spPr>
          <a:xfrm>
            <a:off x="8826018" y="4678528"/>
            <a:ext cx="1330814" cy="307777"/>
          </a:xfrm>
          <a:prstGeom prst="rect">
            <a:avLst/>
          </a:prstGeom>
        </p:spPr>
        <p:txBody>
          <a:bodyPr wrap="none">
            <a:spAutoFit/>
          </a:bodyPr>
          <a:lstStyle/>
          <a:p>
            <a:r>
              <a:rPr lang="en-US" sz="1400" dirty="0" err="1">
                <a:solidFill>
                  <a:schemeClr val="bg1"/>
                </a:solidFill>
                <a:latin typeface="Bell MT" panose="02020503060305020303" pitchFamily="18" charset="0"/>
                <a:ea typeface="Arimo" panose="020B0604020202020204" pitchFamily="34" charset="0"/>
                <a:cs typeface="Arimo" panose="020B0604020202020204" pitchFamily="34" charset="0"/>
              </a:rPr>
              <a:t>Destina</a:t>
            </a:r>
            <a:r>
              <a:rPr lang="en-US" sz="1400" dirty="0">
                <a:solidFill>
                  <a:schemeClr val="bg1"/>
                </a:solidFill>
                <a:latin typeface="Bell MT" panose="02020503060305020303" pitchFamily="18" charset="0"/>
                <a:ea typeface="Arimo" panose="020B0604020202020204" pitchFamily="34" charset="0"/>
                <a:cs typeface="Arimo" panose="020B0604020202020204" pitchFamily="34" charset="0"/>
              </a:rPr>
              <a:t> </a:t>
            </a:r>
            <a:r>
              <a:rPr lang="en-US" sz="1400" dirty="0" err="1">
                <a:solidFill>
                  <a:schemeClr val="bg1"/>
                </a:solidFill>
                <a:latin typeface="Bell MT" panose="02020503060305020303" pitchFamily="18" charset="0"/>
                <a:ea typeface="Arimo" panose="020B0604020202020204" pitchFamily="34" charset="0"/>
                <a:cs typeface="Arimo" panose="020B0604020202020204" pitchFamily="34" charset="0"/>
              </a:rPr>
              <a:t>Samani</a:t>
            </a:r>
            <a:endParaRPr lang="en-US" sz="1400" dirty="0">
              <a:solidFill>
                <a:schemeClr val="bg1"/>
              </a:solidFill>
              <a:latin typeface="Bell MT" panose="02020503060305020303" pitchFamily="18" charset="0"/>
              <a:ea typeface="Arimo" panose="020B0604020202020204" pitchFamily="34" charset="0"/>
              <a:cs typeface="Arimo" panose="020B0604020202020204" pitchFamily="34" charset="0"/>
            </a:endParaRPr>
          </a:p>
        </p:txBody>
      </p:sp>
      <p:sp>
        <p:nvSpPr>
          <p:cNvPr id="8" name="TextBox 7"/>
          <p:cNvSpPr txBox="1"/>
          <p:nvPr/>
        </p:nvSpPr>
        <p:spPr>
          <a:xfrm>
            <a:off x="370111" y="5172539"/>
            <a:ext cx="3171638" cy="307777"/>
          </a:xfrm>
          <a:prstGeom prst="rect">
            <a:avLst/>
          </a:prstGeom>
          <a:noFill/>
        </p:spPr>
        <p:txBody>
          <a:bodyPr wrap="square" rtlCol="0">
            <a:spAutoFit/>
          </a:bodyPr>
          <a:lstStyle/>
          <a:p>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The Chimpanzees of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Bossou</a:t>
            </a:r>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 and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Nimba</a:t>
            </a:r>
            <a:endParaRPr lang="en-US" sz="1400" dirty="0">
              <a:solidFill>
                <a:schemeClr val="bg1"/>
              </a:solidFill>
              <a:latin typeface="Bell MT" panose="02020503060305020303" pitchFamily="18" charset="0"/>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2400338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Conclusion</a:t>
            </a:r>
            <a:endParaRPr lang="en-US" dirty="0">
              <a:solidFill>
                <a:schemeClr val="bg1"/>
              </a:solidFill>
              <a:latin typeface="Bell MT" panose="02020503060305020303" pitchFamily="18"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4833"/>
          <a:stretch/>
        </p:blipFill>
        <p:spPr>
          <a:xfrm>
            <a:off x="359912" y="2612776"/>
            <a:ext cx="2981600" cy="2333698"/>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14673"/>
          <a:stretch/>
        </p:blipFill>
        <p:spPr>
          <a:xfrm>
            <a:off x="8805332" y="2696186"/>
            <a:ext cx="3085338" cy="241084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2965" y="2221266"/>
            <a:ext cx="4480914" cy="3360686"/>
          </a:xfrm>
          <a:prstGeom prst="rect">
            <a:avLst/>
          </a:prstGeom>
        </p:spPr>
      </p:pic>
    </p:spTree>
    <p:extLst>
      <p:ext uri="{BB962C8B-B14F-4D97-AF65-F5344CB8AC3E}">
        <p14:creationId xmlns:p14="http://schemas.microsoft.com/office/powerpoint/2010/main" val="1230515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Acknowledgements </a:t>
            </a:r>
            <a:endParaRPr lang="en-US" dirty="0">
              <a:solidFill>
                <a:schemeClr val="bg1"/>
              </a:solidFill>
              <a:latin typeface="Bell MT" panose="02020503060305020303" pitchFamily="18" charset="0"/>
            </a:endParaRPr>
          </a:p>
        </p:txBody>
      </p:sp>
      <p:sp>
        <p:nvSpPr>
          <p:cNvPr id="3" name="Content Placeholder 2"/>
          <p:cNvSpPr>
            <a:spLocks noGrp="1"/>
          </p:cNvSpPr>
          <p:nvPr>
            <p:ph idx="1"/>
          </p:nvPr>
        </p:nvSpPr>
        <p:spPr/>
        <p:txBody>
          <a:bodyPr/>
          <a:lstStyle/>
          <a:p>
            <a:pPr marL="0" indent="0" algn="ctr">
              <a:buNone/>
            </a:pPr>
            <a:r>
              <a:rPr lang="en-US" dirty="0" smtClean="0">
                <a:solidFill>
                  <a:schemeClr val="bg1"/>
                </a:solidFill>
                <a:latin typeface="Bell MT" panose="02020503060305020303" pitchFamily="18" charset="0"/>
              </a:rPr>
              <a:t>Sarah Halvorson, Academic Advisor </a:t>
            </a:r>
          </a:p>
          <a:p>
            <a:pPr marL="0" indent="0" algn="ctr">
              <a:buNone/>
            </a:pPr>
            <a:r>
              <a:rPr lang="en-US" dirty="0" smtClean="0">
                <a:solidFill>
                  <a:schemeClr val="bg1"/>
                </a:solidFill>
                <a:latin typeface="Bell MT" panose="02020503060305020303" pitchFamily="18" charset="0"/>
              </a:rPr>
              <a:t>Kevin </a:t>
            </a:r>
            <a:r>
              <a:rPr lang="en-US" dirty="0" err="1" smtClean="0">
                <a:solidFill>
                  <a:schemeClr val="bg1"/>
                </a:solidFill>
                <a:latin typeface="Bell MT" panose="02020503060305020303" pitchFamily="18" charset="0"/>
              </a:rPr>
              <a:t>McManigal</a:t>
            </a:r>
            <a:r>
              <a:rPr lang="en-US" dirty="0" smtClean="0">
                <a:solidFill>
                  <a:schemeClr val="bg1"/>
                </a:solidFill>
                <a:latin typeface="Bell MT" panose="02020503060305020303" pitchFamily="18" charset="0"/>
              </a:rPr>
              <a:t>, Instructor of GIS </a:t>
            </a:r>
          </a:p>
          <a:p>
            <a:pPr marL="0" indent="0" algn="ctr">
              <a:buNone/>
            </a:pPr>
            <a:r>
              <a:rPr lang="en-US" dirty="0" err="1" smtClean="0">
                <a:solidFill>
                  <a:schemeClr val="bg1"/>
                </a:solidFill>
                <a:latin typeface="Bell MT" panose="02020503060305020303" pitchFamily="18" charset="0"/>
              </a:rPr>
              <a:t>Destina</a:t>
            </a:r>
            <a:r>
              <a:rPr lang="en-US" dirty="0" smtClean="0">
                <a:solidFill>
                  <a:schemeClr val="bg1"/>
                </a:solidFill>
                <a:latin typeface="Bell MT" panose="02020503060305020303" pitchFamily="18" charset="0"/>
              </a:rPr>
              <a:t> </a:t>
            </a:r>
            <a:r>
              <a:rPr lang="en-US" dirty="0" err="1" smtClean="0">
                <a:solidFill>
                  <a:schemeClr val="bg1"/>
                </a:solidFill>
                <a:latin typeface="Bell MT" panose="02020503060305020303" pitchFamily="18" charset="0"/>
              </a:rPr>
              <a:t>Samani</a:t>
            </a:r>
            <a:r>
              <a:rPr lang="en-US" dirty="0" smtClean="0">
                <a:solidFill>
                  <a:schemeClr val="bg1"/>
                </a:solidFill>
                <a:latin typeface="Bell MT" panose="02020503060305020303" pitchFamily="18" charset="0"/>
              </a:rPr>
              <a:t>, Graduate Student, Researcher </a:t>
            </a:r>
          </a:p>
          <a:p>
            <a:pPr marL="0" indent="0" algn="ctr">
              <a:buNone/>
            </a:pPr>
            <a:r>
              <a:rPr lang="en-US" dirty="0" smtClean="0">
                <a:solidFill>
                  <a:schemeClr val="bg1"/>
                </a:solidFill>
                <a:latin typeface="Bell MT" panose="02020503060305020303" pitchFamily="18" charset="0"/>
              </a:rPr>
              <a:t>Sophie </a:t>
            </a:r>
            <a:r>
              <a:rPr lang="en-US" dirty="0" err="1" smtClean="0">
                <a:solidFill>
                  <a:schemeClr val="bg1"/>
                </a:solidFill>
                <a:latin typeface="Bell MT" panose="02020503060305020303" pitchFamily="18" charset="0"/>
              </a:rPr>
              <a:t>Demartine</a:t>
            </a:r>
            <a:r>
              <a:rPr lang="en-US" dirty="0" smtClean="0">
                <a:solidFill>
                  <a:schemeClr val="bg1"/>
                </a:solidFill>
                <a:latin typeface="Bell MT" panose="02020503060305020303" pitchFamily="18" charset="0"/>
              </a:rPr>
              <a:t>, Graduate Student, Researcher</a:t>
            </a:r>
          </a:p>
          <a:p>
            <a:pPr marL="0" indent="0" algn="ctr">
              <a:buNone/>
            </a:pPr>
            <a:r>
              <a:rPr lang="en-US" dirty="0" smtClean="0">
                <a:solidFill>
                  <a:schemeClr val="bg1"/>
                </a:solidFill>
                <a:latin typeface="Bell MT" panose="02020503060305020303" pitchFamily="18" charset="0"/>
              </a:rPr>
              <a:t>Keith </a:t>
            </a:r>
            <a:r>
              <a:rPr lang="en-US" dirty="0" err="1" smtClean="0">
                <a:solidFill>
                  <a:schemeClr val="bg1"/>
                </a:solidFill>
                <a:latin typeface="Bell MT" panose="02020503060305020303" pitchFamily="18" charset="0"/>
              </a:rPr>
              <a:t>Bosak</a:t>
            </a:r>
            <a:r>
              <a:rPr lang="en-US" dirty="0" smtClean="0">
                <a:solidFill>
                  <a:schemeClr val="bg1"/>
                </a:solidFill>
                <a:latin typeface="Bell MT" panose="02020503060305020303" pitchFamily="18" charset="0"/>
              </a:rPr>
              <a:t>, Funding, U.S. Forest Service International Programs</a:t>
            </a:r>
          </a:p>
          <a:p>
            <a:pPr marL="0" indent="0" algn="ctr">
              <a:buNone/>
            </a:pPr>
            <a:r>
              <a:rPr lang="en-US" dirty="0" smtClean="0">
                <a:solidFill>
                  <a:schemeClr val="bg1"/>
                </a:solidFill>
                <a:latin typeface="Bell MT" panose="02020503060305020303" pitchFamily="18" charset="0"/>
              </a:rPr>
              <a:t>UM Geography Department </a:t>
            </a:r>
          </a:p>
          <a:p>
            <a:pPr marL="0" indent="0" algn="ctr">
              <a:buNone/>
            </a:pPr>
            <a:endParaRPr lang="en-US" dirty="0">
              <a:solidFill>
                <a:schemeClr val="bg1"/>
              </a:solidFill>
              <a:latin typeface="Bell MT" panose="02020503060305020303" pitchFamily="18" charset="0"/>
            </a:endParaRPr>
          </a:p>
        </p:txBody>
      </p:sp>
    </p:spTree>
    <p:extLst>
      <p:ext uri="{BB962C8B-B14F-4D97-AF65-F5344CB8AC3E}">
        <p14:creationId xmlns:p14="http://schemas.microsoft.com/office/powerpoint/2010/main" val="2792355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82683"/>
            <a:ext cx="10515600" cy="1325563"/>
          </a:xfrm>
        </p:spPr>
        <p:txBody>
          <a:bodyPr>
            <a:normAutofit/>
          </a:bodyPr>
          <a:lstStyle/>
          <a:p>
            <a:pPr algn="ctr"/>
            <a:r>
              <a:rPr lang="en-US" sz="5400" dirty="0" smtClean="0">
                <a:solidFill>
                  <a:schemeClr val="bg1"/>
                </a:solidFill>
                <a:latin typeface="Bell MT" panose="02020503060305020303" pitchFamily="18" charset="0"/>
              </a:rPr>
              <a:t>Questions</a:t>
            </a:r>
            <a:endParaRPr lang="en-US" sz="54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3521135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References</a:t>
            </a:r>
            <a:endParaRPr lang="en-US" dirty="0">
              <a:solidFill>
                <a:schemeClr val="bg1"/>
              </a:solidFill>
              <a:latin typeface="Bell MT" panose="02020503060305020303" pitchFamily="18" charset="0"/>
            </a:endParaRPr>
          </a:p>
        </p:txBody>
      </p:sp>
      <p:sp>
        <p:nvSpPr>
          <p:cNvPr id="3" name="Content Placeholder 2"/>
          <p:cNvSpPr>
            <a:spLocks noGrp="1"/>
          </p:cNvSpPr>
          <p:nvPr>
            <p:ph idx="1"/>
          </p:nvPr>
        </p:nvSpPr>
        <p:spPr/>
        <p:txBody>
          <a:bodyPr/>
          <a:lstStyle/>
          <a:p>
            <a:r>
              <a:rPr lang="en-US" dirty="0" smtClean="0">
                <a:solidFill>
                  <a:schemeClr val="bg1"/>
                </a:solidFill>
                <a:latin typeface="Bell MT" panose="02020503060305020303" pitchFamily="18" charset="0"/>
              </a:rPr>
              <a:t>The Chimpanzees of </a:t>
            </a:r>
            <a:r>
              <a:rPr lang="en-US" dirty="0" err="1" smtClean="0">
                <a:solidFill>
                  <a:schemeClr val="bg1"/>
                </a:solidFill>
                <a:latin typeface="Bell MT" panose="02020503060305020303" pitchFamily="18" charset="0"/>
              </a:rPr>
              <a:t>Bossou</a:t>
            </a:r>
            <a:r>
              <a:rPr lang="en-US" dirty="0" smtClean="0">
                <a:solidFill>
                  <a:schemeClr val="bg1"/>
                </a:solidFill>
                <a:latin typeface="Bell MT" panose="02020503060305020303" pitchFamily="18" charset="0"/>
              </a:rPr>
              <a:t> and </a:t>
            </a:r>
            <a:r>
              <a:rPr lang="en-US" dirty="0" err="1" smtClean="0">
                <a:solidFill>
                  <a:schemeClr val="bg1"/>
                </a:solidFill>
                <a:latin typeface="Bell MT" panose="02020503060305020303" pitchFamily="18" charset="0"/>
              </a:rPr>
              <a:t>Nimba</a:t>
            </a:r>
            <a:r>
              <a:rPr lang="en-US" dirty="0">
                <a:solidFill>
                  <a:schemeClr val="bg1"/>
                </a:solidFill>
                <a:latin typeface="Bell MT" panose="02020503060305020303" pitchFamily="18" charset="0"/>
              </a:rPr>
              <a:t> </a:t>
            </a:r>
            <a:r>
              <a:rPr lang="en-US" dirty="0" smtClean="0">
                <a:solidFill>
                  <a:schemeClr val="bg1"/>
                </a:solidFill>
                <a:latin typeface="Bell MT" panose="02020503060305020303" pitchFamily="18" charset="0"/>
              </a:rPr>
              <a:t>(</a:t>
            </a:r>
            <a:r>
              <a:rPr lang="en-US" dirty="0" smtClean="0">
                <a:solidFill>
                  <a:schemeClr val="bg1"/>
                </a:solidFill>
                <a:latin typeface="Bell MT" panose="02020503060305020303" pitchFamily="18" charset="0"/>
                <a:hlinkClick r:id="rId2"/>
              </a:rPr>
              <a:t>www.greencorridor.info</a:t>
            </a:r>
            <a:r>
              <a:rPr lang="en-US" dirty="0" smtClean="0">
                <a:solidFill>
                  <a:schemeClr val="bg1"/>
                </a:solidFill>
                <a:latin typeface="Bell MT" panose="02020503060305020303" pitchFamily="18" charset="0"/>
              </a:rPr>
              <a:t>)</a:t>
            </a:r>
          </a:p>
          <a:p>
            <a:r>
              <a:rPr lang="en-US" dirty="0">
                <a:solidFill>
                  <a:schemeClr val="bg1"/>
                </a:solidFill>
                <a:latin typeface="Bell MT" panose="02020503060305020303" pitchFamily="18" charset="0"/>
              </a:rPr>
              <a:t>Hockings, Jane Hockings (March 2007). Human-chimpanzee coexistence at </a:t>
            </a:r>
            <a:r>
              <a:rPr lang="en-US" dirty="0" err="1">
                <a:solidFill>
                  <a:schemeClr val="bg1"/>
                </a:solidFill>
                <a:latin typeface="Bell MT" panose="02020503060305020303" pitchFamily="18" charset="0"/>
              </a:rPr>
              <a:t>Bossou</a:t>
            </a:r>
            <a:r>
              <a:rPr lang="en-US" dirty="0">
                <a:solidFill>
                  <a:schemeClr val="bg1"/>
                </a:solidFill>
                <a:latin typeface="Bell MT" panose="02020503060305020303" pitchFamily="18" charset="0"/>
              </a:rPr>
              <a:t>, the Republic of Guinea: A chimpanzee perspective</a:t>
            </a:r>
            <a:endParaRPr lang="en-US" dirty="0" smtClean="0">
              <a:solidFill>
                <a:schemeClr val="bg1"/>
              </a:solidFill>
              <a:latin typeface="Bell MT" panose="02020503060305020303" pitchFamily="18" charset="0"/>
            </a:endParaRPr>
          </a:p>
          <a:p>
            <a:pPr marL="0" indent="0">
              <a:buNone/>
            </a:pPr>
            <a:r>
              <a:rPr lang="en-US" dirty="0" smtClean="0">
                <a:solidFill>
                  <a:schemeClr val="bg1"/>
                </a:solidFill>
                <a:latin typeface="Bell MT" panose="02020503060305020303" pitchFamily="18" charset="0"/>
              </a:rPr>
              <a:t>Base Map Data</a:t>
            </a:r>
          </a:p>
          <a:p>
            <a:r>
              <a:rPr lang="en-US" dirty="0" smtClean="0">
                <a:solidFill>
                  <a:schemeClr val="bg1"/>
                </a:solidFill>
                <a:latin typeface="Bell MT" panose="02020503060305020303" pitchFamily="18" charset="0"/>
              </a:rPr>
              <a:t>World Database on Protected Areas: Protectedplanet.net </a:t>
            </a:r>
          </a:p>
          <a:p>
            <a:r>
              <a:rPr lang="en-US" dirty="0" smtClean="0">
                <a:solidFill>
                  <a:schemeClr val="bg1"/>
                </a:solidFill>
                <a:latin typeface="Bell MT" panose="02020503060305020303" pitchFamily="18" charset="0"/>
              </a:rPr>
              <a:t>STRM 30 meters: Bing </a:t>
            </a:r>
          </a:p>
          <a:p>
            <a:r>
              <a:rPr lang="en-US" dirty="0" smtClean="0">
                <a:solidFill>
                  <a:schemeClr val="bg1"/>
                </a:solidFill>
                <a:latin typeface="Bell MT" panose="02020503060305020303" pitchFamily="18" charset="0"/>
              </a:rPr>
              <a:t>Vector Data: Open Street Map</a:t>
            </a:r>
          </a:p>
          <a:p>
            <a:endParaRPr lang="en-US" dirty="0" smtClean="0">
              <a:solidFill>
                <a:schemeClr val="bg1"/>
              </a:solidFill>
              <a:latin typeface="Bell MT" panose="02020503060305020303" pitchFamily="18" charset="0"/>
            </a:endParaRPr>
          </a:p>
          <a:p>
            <a:endParaRPr lang="en-US" dirty="0">
              <a:solidFill>
                <a:schemeClr val="bg1"/>
              </a:solidFill>
              <a:latin typeface="Bell MT" panose="02020503060305020303" pitchFamily="18" charset="0"/>
            </a:endParaRPr>
          </a:p>
        </p:txBody>
      </p:sp>
    </p:spTree>
    <p:extLst>
      <p:ext uri="{BB962C8B-B14F-4D97-AF65-F5344CB8AC3E}">
        <p14:creationId xmlns:p14="http://schemas.microsoft.com/office/powerpoint/2010/main" val="386170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636" y="81966"/>
            <a:ext cx="10515600" cy="1325563"/>
          </a:xfrm>
        </p:spPr>
        <p:txBody>
          <a:bodyPr/>
          <a:lstStyle/>
          <a:p>
            <a:pPr algn="ctr"/>
            <a:r>
              <a:rPr lang="en-US" dirty="0" smtClean="0">
                <a:solidFill>
                  <a:schemeClr val="bg1"/>
                </a:solidFill>
                <a:latin typeface="Bell MT" panose="02020503060305020303" pitchFamily="18" charset="0"/>
              </a:rPr>
              <a:t>Chimpanzees of the </a:t>
            </a:r>
            <a:r>
              <a:rPr lang="en-US" dirty="0" err="1" smtClean="0">
                <a:solidFill>
                  <a:schemeClr val="bg1"/>
                </a:solidFill>
                <a:latin typeface="Bell MT" panose="02020503060305020303" pitchFamily="18" charset="0"/>
              </a:rPr>
              <a:t>Bossou</a:t>
            </a:r>
            <a:r>
              <a:rPr lang="en-US" dirty="0" smtClean="0">
                <a:solidFill>
                  <a:schemeClr val="bg1"/>
                </a:solidFill>
                <a:latin typeface="Bell MT" panose="02020503060305020303" pitchFamily="18" charset="0"/>
              </a:rPr>
              <a:t> Forest Reserve</a:t>
            </a:r>
            <a:endParaRPr lang="en-US" dirty="0">
              <a:solidFill>
                <a:schemeClr val="bg1"/>
              </a:solidFill>
              <a:latin typeface="Bell MT" panose="02020503060305020303" pitchFamily="18" charset="0"/>
            </a:endParaRPr>
          </a:p>
        </p:txBody>
      </p:sp>
      <p:pic>
        <p:nvPicPr>
          <p:cNvPr id="7" name="Content Placeholder 6"/>
          <p:cNvPicPr>
            <a:picLocks noGrp="1" noChangeAspect="1"/>
          </p:cNvPicPr>
          <p:nvPr>
            <p:ph idx="1"/>
          </p:nvPr>
        </p:nvPicPr>
        <p:blipFill>
          <a:blip r:embed="rId3"/>
          <a:stretch>
            <a:fillRect/>
          </a:stretch>
        </p:blipFill>
        <p:spPr>
          <a:xfrm>
            <a:off x="389789" y="2222837"/>
            <a:ext cx="6729013" cy="3280611"/>
          </a:xfrm>
          <a:prstGeom prst="rect">
            <a:avLst/>
          </a:prstGeom>
          <a:ln w="19050">
            <a:solidFill>
              <a:schemeClr val="bg1"/>
            </a:solidFill>
          </a:ln>
        </p:spPr>
      </p:pic>
      <p:sp>
        <p:nvSpPr>
          <p:cNvPr id="3" name="TextBox 2"/>
          <p:cNvSpPr txBox="1"/>
          <p:nvPr/>
        </p:nvSpPr>
        <p:spPr>
          <a:xfrm>
            <a:off x="7261528" y="2210239"/>
            <a:ext cx="4786760" cy="3293209"/>
          </a:xfrm>
          <a:prstGeom prst="rect">
            <a:avLst/>
          </a:prstGeom>
          <a:noFill/>
        </p:spPr>
        <p:txBody>
          <a:bodyPr wrap="none" rtlCol="0">
            <a:spAutoFit/>
          </a:bodyPr>
          <a:lstStyle/>
          <a:p>
            <a:pPr marL="285750" indent="-285750">
              <a:buFont typeface="Arial" panose="020B0604020202020204" pitchFamily="34" charset="0"/>
              <a:buChar char="•"/>
            </a:pPr>
            <a:r>
              <a:rPr lang="en-US" sz="2600" dirty="0" smtClean="0">
                <a:solidFill>
                  <a:schemeClr val="bg1"/>
                </a:solidFill>
                <a:latin typeface="Bell MT" panose="02020503060305020303" pitchFamily="18" charset="0"/>
              </a:rPr>
              <a:t>Urbanization</a:t>
            </a:r>
          </a:p>
          <a:p>
            <a:pPr marL="285750" indent="-285750">
              <a:buFont typeface="Arial" panose="020B0604020202020204" pitchFamily="34" charset="0"/>
              <a:buChar char="•"/>
            </a:pPr>
            <a:r>
              <a:rPr lang="en-US" sz="2600" dirty="0" smtClean="0">
                <a:solidFill>
                  <a:schemeClr val="bg1"/>
                </a:solidFill>
                <a:latin typeface="Bell MT" panose="02020503060305020303" pitchFamily="18" charset="0"/>
              </a:rPr>
              <a:t>Forest fires </a:t>
            </a:r>
          </a:p>
          <a:p>
            <a:pPr marL="285750" indent="-285750">
              <a:buFont typeface="Arial" panose="020B0604020202020204" pitchFamily="34" charset="0"/>
              <a:buChar char="•"/>
            </a:pPr>
            <a:r>
              <a:rPr lang="en-US" sz="2600" dirty="0" smtClean="0">
                <a:solidFill>
                  <a:schemeClr val="bg1"/>
                </a:solidFill>
                <a:latin typeface="Bell MT" panose="02020503060305020303" pitchFamily="18" charset="0"/>
              </a:rPr>
              <a:t>Increase in population </a:t>
            </a:r>
          </a:p>
          <a:p>
            <a:pPr marL="285750" indent="-285750">
              <a:buFont typeface="Arial" panose="020B0604020202020204" pitchFamily="34" charset="0"/>
              <a:buChar char="•"/>
            </a:pPr>
            <a:r>
              <a:rPr lang="en-US" sz="2600" dirty="0" smtClean="0">
                <a:solidFill>
                  <a:schemeClr val="bg1"/>
                </a:solidFill>
                <a:latin typeface="Bell MT" panose="02020503060305020303" pitchFamily="18" charset="0"/>
              </a:rPr>
              <a:t>Cultivation </a:t>
            </a:r>
          </a:p>
          <a:p>
            <a:pPr marL="285750" indent="-285750">
              <a:buFont typeface="Arial" panose="020B0604020202020204" pitchFamily="34" charset="0"/>
              <a:buChar char="•"/>
            </a:pPr>
            <a:r>
              <a:rPr lang="en-US" sz="2600" dirty="0" smtClean="0">
                <a:solidFill>
                  <a:schemeClr val="bg1"/>
                </a:solidFill>
                <a:latin typeface="Bell MT" panose="02020503060305020303" pitchFamily="18" charset="0"/>
              </a:rPr>
              <a:t>Indiscriminative poaching</a:t>
            </a:r>
          </a:p>
          <a:p>
            <a:pPr marL="285750" indent="-285750">
              <a:buFont typeface="Arial" panose="020B0604020202020204" pitchFamily="34" charset="0"/>
              <a:buChar char="•"/>
            </a:pPr>
            <a:r>
              <a:rPr lang="en-US" sz="2600" dirty="0" smtClean="0">
                <a:solidFill>
                  <a:schemeClr val="bg1"/>
                </a:solidFill>
                <a:latin typeface="Bell MT" panose="02020503060305020303" pitchFamily="18" charset="0"/>
              </a:rPr>
              <a:t>Chimpanzee diseases</a:t>
            </a:r>
          </a:p>
          <a:p>
            <a:pPr marL="285750" indent="-285750">
              <a:buFont typeface="Arial" panose="020B0604020202020204" pitchFamily="34" charset="0"/>
              <a:buChar char="•"/>
            </a:pPr>
            <a:r>
              <a:rPr lang="en-US" sz="2600" dirty="0" smtClean="0">
                <a:solidFill>
                  <a:schemeClr val="bg1"/>
                </a:solidFill>
                <a:latin typeface="Bell MT" panose="02020503060305020303" pitchFamily="18" charset="0"/>
              </a:rPr>
              <a:t>Mining </a:t>
            </a:r>
          </a:p>
          <a:p>
            <a:pPr marL="285750" indent="-285750">
              <a:buFont typeface="Arial" panose="020B0604020202020204" pitchFamily="34" charset="0"/>
              <a:buChar char="•"/>
            </a:pPr>
            <a:r>
              <a:rPr lang="en-US" sz="2600" dirty="0" smtClean="0">
                <a:solidFill>
                  <a:schemeClr val="bg1"/>
                </a:solidFill>
                <a:latin typeface="Bell MT" panose="02020503060305020303" pitchFamily="18" charset="0"/>
              </a:rPr>
              <a:t>Inappropriate farming practices</a:t>
            </a:r>
            <a:endParaRPr lang="en-US" sz="2600" dirty="0">
              <a:solidFill>
                <a:schemeClr val="bg1"/>
              </a:solidFill>
              <a:latin typeface="Bell MT" panose="02020503060305020303" pitchFamily="18" charset="0"/>
            </a:endParaRPr>
          </a:p>
        </p:txBody>
      </p:sp>
      <p:sp>
        <p:nvSpPr>
          <p:cNvPr id="4" name="Rectangle 3"/>
          <p:cNvSpPr/>
          <p:nvPr/>
        </p:nvSpPr>
        <p:spPr>
          <a:xfrm>
            <a:off x="6583708" y="1407529"/>
            <a:ext cx="5255366" cy="830997"/>
          </a:xfrm>
          <a:prstGeom prst="rect">
            <a:avLst/>
          </a:prstGeom>
        </p:spPr>
        <p:txBody>
          <a:bodyPr wrap="square">
            <a:spAutoFit/>
          </a:bodyPr>
          <a:lstStyle/>
          <a:p>
            <a:pPr algn="ctr"/>
            <a:r>
              <a:rPr lang="en-US" sz="2400" dirty="0">
                <a:solidFill>
                  <a:schemeClr val="bg1"/>
                </a:solidFill>
                <a:latin typeface="Arimo" panose="020B0604020202020204" pitchFamily="34" charset="0"/>
                <a:ea typeface="Arimo" panose="020B0604020202020204" pitchFamily="34" charset="0"/>
                <a:cs typeface="Arimo" panose="020B0604020202020204" pitchFamily="34" charset="0"/>
              </a:rPr>
              <a:t>Factors Influencing the </a:t>
            </a:r>
            <a:r>
              <a:rPr lang="en-US" sz="2400" dirty="0" smtClean="0">
                <a:solidFill>
                  <a:schemeClr val="bg1"/>
                </a:solidFill>
                <a:latin typeface="Arimo" panose="020B0604020202020204" pitchFamily="34" charset="0"/>
                <a:ea typeface="Arimo" panose="020B0604020202020204" pitchFamily="34" charset="0"/>
                <a:cs typeface="Arimo" panose="020B0604020202020204" pitchFamily="34" charset="0"/>
              </a:rPr>
              <a:t>Decline of Chimpanzees</a:t>
            </a:r>
            <a:endParaRPr lang="en-US" sz="2400"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
        <p:nvSpPr>
          <p:cNvPr id="5" name="Rectangle 4"/>
          <p:cNvSpPr/>
          <p:nvPr/>
        </p:nvSpPr>
        <p:spPr>
          <a:xfrm>
            <a:off x="1086636" y="1388430"/>
            <a:ext cx="5287858" cy="492443"/>
          </a:xfrm>
          <a:prstGeom prst="rect">
            <a:avLst/>
          </a:prstGeom>
        </p:spPr>
        <p:txBody>
          <a:bodyPr wrap="none">
            <a:spAutoFit/>
          </a:bodyPr>
          <a:lstStyle/>
          <a:p>
            <a:r>
              <a:rPr lang="en-US" sz="2600" dirty="0" smtClean="0">
                <a:solidFill>
                  <a:schemeClr val="bg1"/>
                </a:solidFill>
                <a:latin typeface="Arimo" panose="020B0604020202020204" pitchFamily="34" charset="0"/>
                <a:ea typeface="Arimo" panose="020B0604020202020204" pitchFamily="34" charset="0"/>
                <a:cs typeface="Arimo" panose="020B0604020202020204" pitchFamily="34" charset="0"/>
              </a:rPr>
              <a:t>Chimpanzee Population over Time</a:t>
            </a:r>
            <a:endParaRPr lang="en-US" sz="2600"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
        <p:nvSpPr>
          <p:cNvPr id="6" name="TextBox 5"/>
          <p:cNvSpPr txBox="1"/>
          <p:nvPr/>
        </p:nvSpPr>
        <p:spPr>
          <a:xfrm>
            <a:off x="389789" y="5557660"/>
            <a:ext cx="6455423" cy="338554"/>
          </a:xfrm>
          <a:prstGeom prst="rect">
            <a:avLst/>
          </a:prstGeom>
          <a:noFill/>
        </p:spPr>
        <p:txBody>
          <a:bodyPr wrap="square" rtlCol="0">
            <a:spAutoFit/>
          </a:bodyPr>
          <a:lstStyle/>
          <a:p>
            <a:r>
              <a:rPr lang="en-US" sz="1600" dirty="0" smtClean="0">
                <a:solidFill>
                  <a:schemeClr val="bg1"/>
                </a:solidFill>
                <a:latin typeface="Arimo" panose="020B0604020202020204" pitchFamily="34" charset="0"/>
                <a:ea typeface="Arimo" panose="020B0604020202020204" pitchFamily="34" charset="0"/>
                <a:cs typeface="Arimo" panose="020B0604020202020204" pitchFamily="34" charset="0"/>
              </a:rPr>
              <a:t>Image Source: The Chimpanzees of </a:t>
            </a:r>
            <a:r>
              <a:rPr lang="en-US" sz="1600" dirty="0" err="1" smtClean="0">
                <a:solidFill>
                  <a:schemeClr val="bg1"/>
                </a:solidFill>
                <a:latin typeface="Arimo" panose="020B0604020202020204" pitchFamily="34" charset="0"/>
                <a:ea typeface="Arimo" panose="020B0604020202020204" pitchFamily="34" charset="0"/>
                <a:cs typeface="Arimo" panose="020B0604020202020204" pitchFamily="34" charset="0"/>
              </a:rPr>
              <a:t>Bossou</a:t>
            </a:r>
            <a:r>
              <a:rPr lang="en-US" sz="1600" dirty="0" smtClean="0">
                <a:solidFill>
                  <a:schemeClr val="bg1"/>
                </a:solidFill>
                <a:latin typeface="Arimo" panose="020B0604020202020204" pitchFamily="34" charset="0"/>
                <a:ea typeface="Arimo" panose="020B0604020202020204" pitchFamily="34" charset="0"/>
                <a:cs typeface="Arimo" panose="020B0604020202020204" pitchFamily="34" charset="0"/>
              </a:rPr>
              <a:t> and </a:t>
            </a:r>
            <a:r>
              <a:rPr lang="en-US" sz="1600" dirty="0" err="1" smtClean="0">
                <a:solidFill>
                  <a:schemeClr val="bg1"/>
                </a:solidFill>
                <a:latin typeface="Arimo" panose="020B0604020202020204" pitchFamily="34" charset="0"/>
                <a:ea typeface="Arimo" panose="020B0604020202020204" pitchFamily="34" charset="0"/>
                <a:cs typeface="Arimo" panose="020B0604020202020204" pitchFamily="34" charset="0"/>
              </a:rPr>
              <a:t>Nimba</a:t>
            </a:r>
            <a:endParaRPr lang="en-US" sz="1600"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3110073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Research Question</a:t>
            </a:r>
            <a:endParaRPr lang="en-US" dirty="0">
              <a:solidFill>
                <a:schemeClr val="bg1"/>
              </a:solidFill>
              <a:latin typeface="Bell MT" panose="02020503060305020303" pitchFamily="18" charset="0"/>
            </a:endParaRPr>
          </a:p>
        </p:txBody>
      </p:sp>
      <p:sp>
        <p:nvSpPr>
          <p:cNvPr id="3" name="Content Placeholder 2"/>
          <p:cNvSpPr>
            <a:spLocks noGrp="1"/>
          </p:cNvSpPr>
          <p:nvPr>
            <p:ph idx="1"/>
          </p:nvPr>
        </p:nvSpPr>
        <p:spPr>
          <a:xfrm>
            <a:off x="838200" y="2689225"/>
            <a:ext cx="10515600" cy="2204508"/>
          </a:xfrm>
        </p:spPr>
        <p:txBody>
          <a:bodyPr>
            <a:normAutofit/>
          </a:bodyPr>
          <a:lstStyle/>
          <a:p>
            <a:pPr marL="0" indent="0" algn="ctr">
              <a:buNone/>
            </a:pPr>
            <a:r>
              <a:rPr lang="en-US" sz="3600" dirty="0" smtClean="0">
                <a:solidFill>
                  <a:schemeClr val="bg1"/>
                </a:solidFill>
                <a:latin typeface="Bell MT" panose="02020503060305020303" pitchFamily="18" charset="0"/>
              </a:rPr>
              <a:t>How can participatory mapping be used to support and inform an ecotourism management plan with a focus on conservation</a:t>
            </a:r>
            <a:endParaRPr lang="es-ES" sz="36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1026685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Research Objective </a:t>
            </a:r>
            <a:endParaRPr lang="en-US" dirty="0">
              <a:solidFill>
                <a:schemeClr val="bg1"/>
              </a:solidFill>
              <a:latin typeface="Bell MT" panose="02020503060305020303" pitchFamily="18" charset="0"/>
            </a:endParaRPr>
          </a:p>
        </p:txBody>
      </p:sp>
      <p:sp>
        <p:nvSpPr>
          <p:cNvPr id="3" name="Content Placeholder 2"/>
          <p:cNvSpPr>
            <a:spLocks noGrp="1"/>
          </p:cNvSpPr>
          <p:nvPr>
            <p:ph idx="1"/>
          </p:nvPr>
        </p:nvSpPr>
        <p:spPr/>
        <p:txBody>
          <a:bodyPr>
            <a:normAutofit/>
          </a:bodyPr>
          <a:lstStyle/>
          <a:p>
            <a:r>
              <a:rPr lang="en-US" sz="3200" dirty="0" smtClean="0">
                <a:solidFill>
                  <a:schemeClr val="bg1"/>
                </a:solidFill>
                <a:latin typeface="Bell MT" panose="02020503060305020303" pitchFamily="18" charset="0"/>
              </a:rPr>
              <a:t>Transform local level qualitative data into a digital cartographic environment </a:t>
            </a:r>
          </a:p>
          <a:p>
            <a:r>
              <a:rPr lang="en-US" sz="3200" dirty="0" smtClean="0">
                <a:solidFill>
                  <a:schemeClr val="bg1"/>
                </a:solidFill>
                <a:latin typeface="Bell MT" panose="02020503060305020303" pitchFamily="18" charset="0"/>
              </a:rPr>
              <a:t>Create a set of detailed maps for the communities and region</a:t>
            </a:r>
            <a:endParaRPr lang="en-US" sz="32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754928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84" y="365125"/>
            <a:ext cx="10407315" cy="1325563"/>
          </a:xfrm>
        </p:spPr>
        <p:txBody>
          <a:bodyPr/>
          <a:lstStyle/>
          <a:p>
            <a:pPr algn="ctr"/>
            <a:r>
              <a:rPr lang="en-US" dirty="0" err="1" smtClean="0">
                <a:solidFill>
                  <a:schemeClr val="bg1"/>
                </a:solidFill>
                <a:latin typeface="Bell MT" panose="02020503060305020303" pitchFamily="18" charset="0"/>
              </a:rPr>
              <a:t>Bossou</a:t>
            </a:r>
            <a:r>
              <a:rPr lang="en-US" dirty="0" smtClean="0">
                <a:solidFill>
                  <a:schemeClr val="bg1"/>
                </a:solidFill>
                <a:latin typeface="Bell MT" panose="02020503060305020303" pitchFamily="18" charset="0"/>
              </a:rPr>
              <a:t> Forest Reserve and the </a:t>
            </a:r>
            <a:r>
              <a:rPr lang="en-US" dirty="0" err="1" smtClean="0">
                <a:solidFill>
                  <a:schemeClr val="bg1"/>
                </a:solidFill>
                <a:latin typeface="Bell MT" panose="02020503060305020303" pitchFamily="18" charset="0"/>
              </a:rPr>
              <a:t>Nimba</a:t>
            </a:r>
            <a:r>
              <a:rPr lang="en-US" dirty="0" smtClean="0">
                <a:solidFill>
                  <a:schemeClr val="bg1"/>
                </a:solidFill>
                <a:latin typeface="Bell MT" panose="02020503060305020303" pitchFamily="18" charset="0"/>
              </a:rPr>
              <a:t> Mountains</a:t>
            </a:r>
            <a:endParaRPr lang="en-US" dirty="0">
              <a:solidFill>
                <a:schemeClr val="bg1"/>
              </a:solidFill>
              <a:latin typeface="Bell MT" panose="02020503060305020303" pitchFamily="18" charset="0"/>
            </a:endParaRPr>
          </a:p>
        </p:txBody>
      </p:sp>
      <p:pic>
        <p:nvPicPr>
          <p:cNvPr id="5" name="Picture 4" descr="Image result for guinea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48" y="2536628"/>
            <a:ext cx="2943574" cy="31583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iosphere Reserve of the Nimba Mountai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5660" y="2348301"/>
            <a:ext cx="3004460" cy="37796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813465" y="1979446"/>
            <a:ext cx="4673352" cy="4517381"/>
          </a:xfrm>
          <a:prstGeom prst="rect">
            <a:avLst/>
          </a:prstGeom>
        </p:spPr>
      </p:pic>
      <p:sp>
        <p:nvSpPr>
          <p:cNvPr id="7" name="TextBox 6"/>
          <p:cNvSpPr txBox="1"/>
          <p:nvPr/>
        </p:nvSpPr>
        <p:spPr>
          <a:xfrm>
            <a:off x="438964" y="5675816"/>
            <a:ext cx="1606337" cy="307777"/>
          </a:xfrm>
          <a:prstGeom prst="rect">
            <a:avLst/>
          </a:prstGeom>
          <a:noFill/>
        </p:spPr>
        <p:txBody>
          <a:bodyPr wrap="none" rtlCol="0">
            <a:spAutoFit/>
          </a:bodyPr>
          <a:lstStyle/>
          <a:p>
            <a:r>
              <a:rPr lang="en-US" sz="1400" dirty="0" smtClean="0">
                <a:solidFill>
                  <a:schemeClr val="bg1"/>
                </a:solidFill>
                <a:latin typeface="Bell MT" panose="02020503060305020303" pitchFamily="18" charset="0"/>
              </a:rPr>
              <a:t>Maps of the World</a:t>
            </a:r>
            <a:endParaRPr lang="en-US" sz="1400" dirty="0">
              <a:solidFill>
                <a:schemeClr val="bg1"/>
              </a:solidFill>
              <a:latin typeface="Bell MT" panose="02020503060305020303" pitchFamily="18" charset="0"/>
            </a:endParaRPr>
          </a:p>
        </p:txBody>
      </p:sp>
      <p:sp>
        <p:nvSpPr>
          <p:cNvPr id="9" name="TextBox 8"/>
          <p:cNvSpPr txBox="1"/>
          <p:nvPr/>
        </p:nvSpPr>
        <p:spPr>
          <a:xfrm>
            <a:off x="3813465" y="6477808"/>
            <a:ext cx="1770741" cy="307777"/>
          </a:xfrm>
          <a:prstGeom prst="rect">
            <a:avLst/>
          </a:prstGeom>
          <a:noFill/>
        </p:spPr>
        <p:txBody>
          <a:bodyPr wrap="none" rtlCol="0">
            <a:spAutoFit/>
          </a:bodyPr>
          <a:lstStyle/>
          <a:p>
            <a:r>
              <a:rPr lang="en-US" sz="1400" dirty="0" smtClean="0">
                <a:solidFill>
                  <a:schemeClr val="bg1"/>
                </a:solidFill>
                <a:latin typeface="Bell MT" panose="02020503060305020303" pitchFamily="18" charset="0"/>
              </a:rPr>
              <a:t>Google Earth Engine</a:t>
            </a:r>
            <a:endParaRPr lang="en-US" sz="1400" dirty="0">
              <a:solidFill>
                <a:schemeClr val="bg1"/>
              </a:solidFill>
              <a:latin typeface="Bell MT" panose="02020503060305020303" pitchFamily="18" charset="0"/>
            </a:endParaRPr>
          </a:p>
        </p:txBody>
      </p:sp>
      <p:sp>
        <p:nvSpPr>
          <p:cNvPr id="10" name="TextBox 9"/>
          <p:cNvSpPr txBox="1"/>
          <p:nvPr/>
        </p:nvSpPr>
        <p:spPr>
          <a:xfrm>
            <a:off x="8885660" y="6127971"/>
            <a:ext cx="2346348" cy="307777"/>
          </a:xfrm>
          <a:prstGeom prst="rect">
            <a:avLst/>
          </a:prstGeom>
          <a:noFill/>
        </p:spPr>
        <p:txBody>
          <a:bodyPr wrap="none" rtlCol="0">
            <a:spAutoFit/>
          </a:bodyPr>
          <a:lstStyle/>
          <a:p>
            <a:r>
              <a:rPr lang="en-US" sz="1400" dirty="0" smtClean="0">
                <a:solidFill>
                  <a:schemeClr val="bg1"/>
                </a:solidFill>
                <a:latin typeface="Bell MT" panose="02020503060305020303" pitchFamily="18" charset="0"/>
              </a:rPr>
              <a:t>Natural World Heritage Sites</a:t>
            </a:r>
            <a:endParaRPr lang="en-US" sz="14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257447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Bell MT" panose="02020503060305020303" pitchFamily="18" charset="0"/>
              </a:rPr>
              <a:t>Study Communities: </a:t>
            </a:r>
            <a:r>
              <a:rPr lang="en-US" dirty="0" err="1" smtClean="0">
                <a:solidFill>
                  <a:schemeClr val="bg1"/>
                </a:solidFill>
                <a:latin typeface="Bell MT" panose="02020503060305020303" pitchFamily="18" charset="0"/>
              </a:rPr>
              <a:t>Bossou</a:t>
            </a:r>
            <a:r>
              <a:rPr lang="en-US" dirty="0" smtClean="0">
                <a:solidFill>
                  <a:schemeClr val="bg1"/>
                </a:solidFill>
                <a:latin typeface="Bell MT" panose="02020503060305020303" pitchFamily="18" charset="0"/>
              </a:rPr>
              <a:t>, </a:t>
            </a:r>
            <a:r>
              <a:rPr lang="en-US" dirty="0" err="1" smtClean="0">
                <a:solidFill>
                  <a:schemeClr val="bg1"/>
                </a:solidFill>
                <a:latin typeface="Bell MT" panose="02020503060305020303" pitchFamily="18" charset="0"/>
              </a:rPr>
              <a:t>Nyon</a:t>
            </a:r>
            <a:r>
              <a:rPr lang="en-US" dirty="0" smtClean="0">
                <a:solidFill>
                  <a:schemeClr val="bg1"/>
                </a:solidFill>
                <a:latin typeface="Bell MT" panose="02020503060305020303" pitchFamily="18" charset="0"/>
              </a:rPr>
              <a:t>, and </a:t>
            </a:r>
            <a:r>
              <a:rPr lang="en-US" dirty="0" err="1" smtClean="0">
                <a:solidFill>
                  <a:schemeClr val="bg1"/>
                </a:solidFill>
                <a:latin typeface="Bell MT" panose="02020503060305020303" pitchFamily="18" charset="0"/>
              </a:rPr>
              <a:t>Serengbara</a:t>
            </a:r>
            <a:r>
              <a:rPr lang="en-US" dirty="0" smtClean="0">
                <a:solidFill>
                  <a:schemeClr val="bg1"/>
                </a:solidFill>
                <a:latin typeface="Bell MT" panose="02020503060305020303" pitchFamily="18" charset="0"/>
              </a:rPr>
              <a:t> </a:t>
            </a:r>
            <a:endParaRPr lang="en-US" dirty="0">
              <a:solidFill>
                <a:schemeClr val="bg1"/>
              </a:solidFill>
              <a:latin typeface="Bell MT" panose="02020503060305020303" pitchFamily="18" charset="0"/>
            </a:endParaRPr>
          </a:p>
        </p:txBody>
      </p:sp>
      <p:pic>
        <p:nvPicPr>
          <p:cNvPr id="6" name="Picture 5" descr="E:\Dr. Agulijam\USAID\Paper 1\RESEARCH\IMAGE 2.PNG"/>
          <p:cNvPicPr/>
          <p:nvPr/>
        </p:nvPicPr>
        <p:blipFill>
          <a:blip r:embed="rId3">
            <a:extLst>
              <a:ext uri="{28A0092B-C50C-407E-A947-70E740481C1C}">
                <a14:useLocalDpi xmlns:a14="http://schemas.microsoft.com/office/drawing/2010/main" val="0"/>
              </a:ext>
            </a:extLst>
          </a:blip>
          <a:srcRect/>
          <a:stretch>
            <a:fillRect/>
          </a:stretch>
        </p:blipFill>
        <p:spPr bwMode="auto">
          <a:xfrm>
            <a:off x="689599" y="2406315"/>
            <a:ext cx="5189702" cy="228886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052" name="Picture 4" descr="Image result for kyoto university primate research institute boss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806" y="2121997"/>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6384" y="4695180"/>
            <a:ext cx="3171638" cy="307777"/>
          </a:xfrm>
          <a:prstGeom prst="rect">
            <a:avLst/>
          </a:prstGeom>
          <a:noFill/>
        </p:spPr>
        <p:txBody>
          <a:bodyPr wrap="square" rtlCol="0">
            <a:spAutoFit/>
          </a:bodyPr>
          <a:lstStyle/>
          <a:p>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The Chimpanzees of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Bossou</a:t>
            </a:r>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 and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Nimba</a:t>
            </a:r>
            <a:endParaRPr lang="en-US" sz="1400" dirty="0">
              <a:solidFill>
                <a:schemeClr val="bg1"/>
              </a:solidFill>
              <a:latin typeface="Bell MT" panose="02020503060305020303" pitchFamily="18" charset="0"/>
              <a:ea typeface="Arimo" panose="020B0604020202020204" pitchFamily="34" charset="0"/>
              <a:cs typeface="Arimo" panose="020B0604020202020204" pitchFamily="34" charset="0"/>
            </a:endParaRPr>
          </a:p>
        </p:txBody>
      </p:sp>
      <p:sp>
        <p:nvSpPr>
          <p:cNvPr id="7" name="TextBox 6"/>
          <p:cNvSpPr txBox="1"/>
          <p:nvPr/>
        </p:nvSpPr>
        <p:spPr>
          <a:xfrm>
            <a:off x="7101806" y="5002957"/>
            <a:ext cx="3171638" cy="307777"/>
          </a:xfrm>
          <a:prstGeom prst="rect">
            <a:avLst/>
          </a:prstGeom>
          <a:noFill/>
        </p:spPr>
        <p:txBody>
          <a:bodyPr wrap="square" rtlCol="0">
            <a:spAutoFit/>
          </a:bodyPr>
          <a:lstStyle/>
          <a:p>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The Chimpanzees of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Bossou</a:t>
            </a:r>
            <a:r>
              <a:rPr lang="en-US" sz="1400" dirty="0" smtClean="0">
                <a:solidFill>
                  <a:schemeClr val="bg1"/>
                </a:solidFill>
                <a:latin typeface="Bell MT" panose="02020503060305020303" pitchFamily="18" charset="0"/>
                <a:ea typeface="Arimo" panose="020B0604020202020204" pitchFamily="34" charset="0"/>
                <a:cs typeface="Arimo" panose="020B0604020202020204" pitchFamily="34" charset="0"/>
              </a:rPr>
              <a:t> and </a:t>
            </a:r>
            <a:r>
              <a:rPr lang="en-US" sz="1400" dirty="0" err="1" smtClean="0">
                <a:solidFill>
                  <a:schemeClr val="bg1"/>
                </a:solidFill>
                <a:latin typeface="Bell MT" panose="02020503060305020303" pitchFamily="18" charset="0"/>
                <a:ea typeface="Arimo" panose="020B0604020202020204" pitchFamily="34" charset="0"/>
                <a:cs typeface="Arimo" panose="020B0604020202020204" pitchFamily="34" charset="0"/>
              </a:rPr>
              <a:t>Nimba</a:t>
            </a:r>
            <a:endParaRPr lang="en-US" sz="1400" dirty="0">
              <a:solidFill>
                <a:schemeClr val="bg1"/>
              </a:solidFill>
              <a:latin typeface="Bell MT" panose="02020503060305020303" pitchFamily="18" charset="0"/>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396105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158" y="1834696"/>
            <a:ext cx="10515600" cy="1325563"/>
          </a:xfrm>
        </p:spPr>
        <p:txBody>
          <a:bodyPr>
            <a:normAutofit/>
          </a:bodyPr>
          <a:lstStyle/>
          <a:p>
            <a:pPr algn="ctr"/>
            <a:r>
              <a:rPr lang="en-US" sz="5400" dirty="0" smtClean="0">
                <a:solidFill>
                  <a:schemeClr val="bg1"/>
                </a:solidFill>
                <a:latin typeface="Bell MT" panose="02020503060305020303" pitchFamily="18" charset="0"/>
              </a:rPr>
              <a:t>Methods</a:t>
            </a:r>
            <a:endParaRPr lang="en-US" sz="5400" dirty="0">
              <a:solidFill>
                <a:schemeClr val="bg1"/>
              </a:solidFill>
              <a:latin typeface="Bell MT" panose="02020503060305020303" pitchFamily="18" charset="0"/>
            </a:endParaRPr>
          </a:p>
        </p:txBody>
      </p:sp>
      <p:sp>
        <p:nvSpPr>
          <p:cNvPr id="4" name="AutoShape 2" descr="data:image/jpeg;base64,/9j/4AAQSkZJRgABAQAAAQABAAD/2wBDABALDA4MChAODQ4SERATGCgaGBYWGDEjJR0oOjM9PDkzODdASFxOQERXRTc4UG1RV19iZ2hnPk1xeXBkeFxlZ2P/2wBDARESEhgVGC8aGi9jQjhCY2NjY2NjY2NjY2NjY2NjY2NjY2NjY2NjY2NjY2NjY2NjY2NjY2NjY2NjY2NjY2NjY2P/wAARCAUAA1UDASIAAhEBAxEB/8QAGwAAAwEBAQEBAAAAAAAAAAAAAQIDAAQFBgf/xAA8EAACAgEDAwMDAgUEAQMEAgMAAQIRAxIhMQRBUQUiYRNxgTKRFCNCobEGUsHR4TNi8BUkcvE0Q0SCg//EABgBAQEBAQEAAAAAAAAAAAAAAAABAgME/8QAJBEBAQEBAAMAAgICAwEAAAAAAAERAhIhMQNBE1EicQRCYYH/2gAMAwEAAhEDEQA/APj4somRTHTIqoLF1GciKLZz5HbHnIk9zUQAgGQGCgBAaJVEYlVwQM2BhAyCcyDLzIPk1BkUiyaHiUVRjINGVKxGijQrQQiKRQiW5WKAKQaCGiBGTZSRORQUx0ySHTAomGxEw2RTMRjAYQoQBKMMmKZEU9hsUxA1iSCBlCgMzFQGPBCDJ0gH4NYt2YinTDYqY1hAsNgYEUM2LYRbAdMJNFEyDAaGAwNBFoojB+46YozVjJBcbQyQ1UZ1pxZYtbk7OvLG0zjezNxmswGCVGRmYJQoUgmArDgoiMXsUTMqYDZmJIBJLcyM9woDGCBgOpbBUiOqmMmB0QdjNWieJ7FiKhKFMGNuMqKyW4iXuA6YMqtzmjsy8GRpRQ1MWeJRZfFVWbKvaZ0c8Y7jONAUqY8t6KimGNIov1IEP0IKe5itKhsm5GbMqGR0jiz5LR0ZZe1nnZJ+5muYxWk7K44pLc5lLdHUuEdEV2J5IJrYZSA3yRXHkyZMT5tAXUt8leohqgzjSKyv9YGuyZrLgtqDqI6jaiYLajEdRhg4w2Ax1ZNqBqAYKz3FGAECghSMFAxjANHkoiSKIgcDCBgTmRZaZFlgKHiIh4gViMCPAxlSsRoo0K0AiRWKJrktFFQUg0FGZkTkRkXkQmagUZAMih0MKhkZBDQUhtIVJmKOAukBTINGAJgmAWwMNAYCsAQMqAMnsKEoye4yYi5HRAyGEQ6AzEHEYGswLBYDjpkkx4sChmjLcajKkWzOrHukc9F8P6aJSLIJkGjDSc1aZwZVU2ehNbHFnXuN8s1EJjGmRMBBAxjBoqiiiJodED9hZI1m5RFJQUhkgACgNDisCUnuFME1uBFR04ZbFUzlxSpnTHciwwvcootgnBrcim2aTHiyEJbUUiyK68ctkPN3Fo54SGctiKi3UmUxys5skqkGEnRWddrzRjsPjkpHnW9R04Z7GLFdrViu0HHK0DJwZaQzyqLPNyPdnXnnyjkmdOWKk5U0deHIpRW5xT5Njm4s3iPQ1BTs5Y5r5KfWRlVMjqLON7NlZ5NRGRUoWBsDYrZUHUbUJYrZRXUYjZhhrMwzQrNAGMYIBghCgYIAAwBAAVyWiRjyXjwShkBhAwqU0RfJeZFrcsRkPEVDrkCseB0JEdGVahWhmBgIluVithKKRCHoDQbMQTmQkjokQkjUC0ZIajUBkOhB4kDxKJE0URGhoWUSiA0QSo2kLQCoFAGMArEY7EZQrAMwFQABMApRC0NEocIEEg1iyGYrQCACaijIePIgyILxRRCQ4RVIypKK4o7AcSuBGaGih6DVMYw0lJbHD1KpnoyRw9XGjXKVymAE6MsawGKGQwiYUQN3HSAkUjEilo1FVEWUQFQr2NdMFgawWBi2UCYqGkCIQ8UduBWlZyR5O3p/0kqx0RSoEkn2NFhMK5smOnaETpnTJWc2RaZFFFILlsRUhtQE8u5bBC4iSV2W6b9IqFlCjQdFmtxJQ8GVWw5KKzlcTji2mV1XEYrlzS9zIthyv3smzcZJPkWtwvkZIqAhrAK3QUzYrYre4HuEFisJihWL3HaBQQtGH0mAwrGbFkaUpjGCMgmMFZijMVgBgCzIIeHJaJGJdEqiBoIGRU5EXyXkSa3KgJDoCQyKHgURKJRGVFisYDIFKRYjDEqKIwEEgSRKXJWRKRoBDUBBQAoKdABYFYspFkFIopGVWszZNSoOoiixHyM3YjKCYCYLAzEYzYrKgACzFQDGsAGZlyYxRRDIWLGRAQUYJBNo3A7QHEoQIaCkBXDudUY7HLh/Ud2NGKpdA+GPuK6LRscamjFqmnECWxacbjwQTMtC1Zx9XH2M7L2OfqFcWXlK8tmDJbgO7DGAYAjLkUK5ILwReMdiMOx0Q4M1WSFkilGa2A5Zrck3R0TW5zzW5QGDuFBKhGFGoyAdHT08+xzJFMdqVko70EnCe242pGWmmc+R2VnPY5ZS9wQUOhEOgG5DjdMCYknTsDrUrFk6JRmFytEVnIDybEpNiNsuBZu5NiWGSYEjSMkEzA2AJMRsLYj3KjXbCCKHABqGSsbSBOgFHEyxkCUYp9N+TAQbFYWwGwDGCBjWZgYGAzMAAHihUPEqHUSiQsSiMKAGMBoKnIk+SsibW5UFBAggFFETRREqiYxiABQBooqGQQIICMnIqyUygIIEEAMDGAwFuh1IQ1hVUxkySY6IHsDMg0RSgY+kRgAFmYrKjNgA2YqCAwCghMEApjWIhiBikUTjuy8EQBwBpKgAk4i8FmrIzW4Bg6kj0cO6PMR39JK0Z6WO+K2NSsEXaGs5Nr6U4nFljokdkHcSHVRuNokHNqJ5N0ZsWTNxHBkVSYhXN+okdYwBkGjIoI0eQBiQWiXgyEUWhwZVVBfAidGbIJZCE+S0yMuTUCgGFZUZmQApAMiuLkkiuIgsnQbMo2BxZlQkyGTkqyOQoeG5ZIlhVo6FEgWiWS0jp0k8kdgOVZA/UJZFpkxVLc0OlOxkrJwZaAUVjT5EyYq3RdOhJu0yDkewrGnyTkzSFkzIAUENEooWDFG2dKjRFRUKDRZx2JyRAqWwUgMKZQTC2YDibAM0CjaMYwGAWBmYrAzYAMxUMh4iIdEVRMrHglEonsZoYzMjBStEpLcsyciomENGaABSJMaJFUMCw2RWoZAGS2CCggDZULIjMsyUwFQewEEowGEDAVgCwAFMeJMeAVVFFEWCKxRhQ07E5wOlIDgNVwtUKzoy4+5BmoymwDNCmkYKMZAFDAQQMMgUNFEDQW50IgisXsRTMVjAZBkJkDYkpblA7l+nnomQMnRPo9eM9kPrOHBluKLqZyxrXXCYMsrizmjkpjSyWTFc89pNE5MbK7ItnSMpZiRaatEaNxljI1GS3KGRWELZOJ1YqIoqFFIqkZFFwYUjROTos0RmEI9yUlTKCSKEFY4GVC0FIwUUYvhjuSSL4tkSi6QGDUDUZaJNEJrc6W7I5FuVDdOt6OyMDjxbSR6OPeNkqxNwoWcdjqaTRKSXBlXk9TGpWQR39XC02cPc6RlXE9zqjwckFR0wlsSrD2TmxmxZgc8yUuS01RBmogDQjYErKQVAXxrYqiUBzKi2Tk9x2mI1QCSFuh3u9ikOnczSJIx2rpFW5iauPJaAMarNMlA0V0G0gQaFZeUSUkWCYUZoyKh0MkKh0RRQ8WIPAyp0EUIGZKY7ZOYQEw2KmMaGCgBRAwTUYiih1wIhrICawWawgtkpjtk5FAQQJhKMZmMwFYoWADDJihQHRjdl4nLCVHTB2jFaWiGkImOnaIqc4nJlhTO5iTipIsK8+hWjplDclKNdjbKdGDRqKgmMg0AUFChIKIaLETDZFVTM2Ts1kGkxbsz3AiggszFbCKY8ml0XjkOOykZEsV1qY+vY5VIdS2JgebJWO2TlswA9yY9iSNAGSMNEqGii+Pgii+MzVisUVQiHRhpmtjny8nRJ7HNPkM1MVjsR8lRmKN2AyhKMMCihostjZzopB0BdsVM2rYVsimsRytiykIpbgVTpnbhyXE4Lsv089xVj0E9hJ8mg7DKjLTmyq0zzpwqbPVmk0cOaFTs1GanBeSiVsCQ8VuA6jsBxHFk3QEckbRyyW52PwRnAsRKKKxQEh4gVxxsqkkJB7DWRRlVEvpuT+B3uykWqATHiivk6caVEU9y0GQM7MG0YK8FFIqkTXJSzoyZgA2ayDMlJFGK+GVEGgJDMFGkFDoVDIyo9hoithiyKoYyCArJTKslMIVBQoTQdBXIiY5BRGaTAmGyKA6FGRAGawsUIDJyY0mTkzQKYyJpjpgMBmCAjAMxQCjGQQCti2OdEBkyK7FKx4SOSEzoi7M4qz3EYUzMglOPclKOxdkpKjSINCtFGK0aQpjGAxrMAB0wpk0ykSKYwTAKxR2hGAAMNgZULY0WIwp7gWTKRZJMdEFRZIKC0ZVIWQ0tmKzQUeAg8AHotAkVhsZqrJjXsJFjpmVCRGReT2ISIzSNCtFKsVrc0haAOIyhWK2MKygXQykIZFF1IzdiJjECMA7ViuIGUiuGVSRGtykdgr0FPZIotznwtVudEZR8Ga0EoHNng6OyUlp8HNklyQrlQVyaSp7CqW5pF1IzdoipDKQB02LOOw6YHvyES0hiitIGnwAYoOwj2AphVUhlwTU0B5GBRumNGbIqVja0u4F9b+TEPq13MQecmPZKw2dEO2CzWZtBGFm9qM2TbsDBQoUUNRjGIMNEUKAqhrFQSKDJyKsnJBEgoDCjQIUwGAdMKYiYyIKIolsTiURlQkibLMnJASkSkWkiMkaiAmURNIdFDJhAhiAMRjsUDIJjAYxgMBky+OZy2UhIiuyMh72OeEysZoyosSfA7kiU3YRF8mYzQpoI0AdoRoqM2AxijLkqkSXJVPYgc1i35NZFMJMaxJsIWwGMUKwWMxCisJFYkIcl4maKxQ9CwKJGVRmibR0ygRlEoiMgSVBRUOmVjIih0RVlIdMinuUUkZVR8E6GchdQQUhGtx72FYG07E5RKCuNlEWgNFXAVwLqI0ZDONClDoayaYbAezWJZrAYKYlgTA6sTd0dK2OTDLdHVd8Ga1DqViZV3Q0ccmHJBqJBySiT0lXtF2IVC0OgRuUki8YATVgbLaH4JTi/AGTDqRMDkUNJ2K2awMDWZsAGAVIKti44Oc0kd8cFJIUcWlmO7+G+DE1ceIYxjbLWCzMAQRZBFkUZDCIZBTGMYgwU9xQrkC0R0TiURFZk5FRJICD5MgyjuZGmWMExFAKYAoCsGVRGBRMyphJBbFkwJyZNlJCGojJDICHRRkg0ZDJECtC0UaEYAo1BMwAChgWAtBQQAUiyiZFMomRVEzMWwogFCuI9GoCTQrRVoWjQlTNQ7RqCJ1THjwBoKKGMZBogFAY1AoBKNQ6ibSAlC6SjRghEi0RBosK6IFEyEWVTMKaxJIcWSZBCS3FKSQhpGCmAZIKKKpCRRVIgzQvcdoWgDwgLcz4Agh0rNQVuZkAoVpDNiSYRKaJMtJkXyaigjNmAyjWZMFDJAYKViseL2Arj2O7FH22cWI7sb9qRmtRaNGm7VGig0ZVx54e1tcnJZ6WWFpnAsd5Pg1EdXS4Vp1SOyOKJDGqovF0jFqwZY6OfJBVudOryRzcCK4MsaZKi2R2yTNsgGgM27KjUZws1Pwd/Q9I8r1S2SJbgHR9M0tVcnasTidePBFDSxUjnbrcjie3YxWUakYmj5MxjHpcwaAM0KwgCMZsUDIZCjRKpjBDRAgUFoAFIMomSgURA1gYQMgSSFUR2FIqEaoVl9Nk5xrgCZkZmQVSI9k0xiKaxWzWK2AsmKmGTENIdMeJNDxYDpjIUZEUaFkhgMgmYxrKgMAbAwMYFgsoaxlInYUyC6djogmUiyKtyGhUxkyAOJNqirJyAUAWAoDMkY1lQaCCwgYKiaI3BAKM0EACNCsdisoQKAEIrFloM5ostjZmq6Ihas0EUSMtOacUSkqZ1zgQyRosREdcChRRWHJdIhj5LxM1RcdhdJQWrZEK42ZYyqiMkisoUK3ReVEZoqJtiNhk6JuQUWTaGsBVK0BjMUoA3YUK4AzQy3ANBbgXxxpHVgfupkMa2L4o1K2ZrTsoDTDF2M4mGkMngjPGlTO6OHVuyXUYmosaYjAqmcylQ2sDob7kOontQmTNSOf62puyyJoS2JNl5STXBPTZpCorjimxFHcvij3FHRgwKUlaPWxY1CC07HnYJ0z0MeS0jn01FE6Gckyc5bE9dGWjTjuYjPJvyYI+VaMkEJ6XJNoRlmTaKJmC0wFRhkKhkQMhqAhiKDQKCYDR5KImuSiAegNBW5iBGBMaQhUOmaW4tgsBJKmBDN2CigoYVBMq1gbCxWULIUZilQRk9xTIKsh0SiURFOBmRiCcluKPNE2VGAEBQGBhYGADGMA6ZWEiCHiyUdKYyZGLHTMqpdisyYQEaBRRoFIom0CijQKoIUKNZkA8QsVBABg0agFaFZXTYHACDAUnEkUNF7lsb9yOdcloPdEo74IsokcTtI6I8HKtxOa2OfLHY7GtjnyLksHEzI09pANsrYy0SGIvEzVU7BitwGi6ZEUewthk9hGwyzYk2GxJM1BHITsbIybZQbMAxVZisLFYAGQoyAKK40JBbloqiKtjLEcbtlzKunptzqpHH00qkda3ZmtRTZInlqSaHJTTI083PHTkZJv5L9YqZxt7mow09xYxHGhFto0jRjS3KRjFnRHp7A+naJqovF3Q8EbdbMaqVkDVRfFl7NkFK0TnPSTNHo/V+Sc8yW7Z50uqaXJzZeplLax4nk68vWvW9PBjzW7ZjXjE0lmsFmOjItisIChaBQxgE0mRQDjYGQUCqMiBjGNQGS3HQq5HRAQgMFaXBJlGSbCNYGzNi2aQQoCGICg0ZBoilaFKNClCNC0UaFaAUIaMUNAoiSKJkDBAYig9ybKCMqFAE1FCgYWYIAAsAGsKYDBVIsqmQRSLMqvEdE4jpkDpAcQxGqyCLiI9i8okpRKJ3YyFrceJpB4MYxAyYVyKGHIDmpjRjY+kyqEonPkjT+DvcbJZcVx+SyjiKw3EcaGgVHdgdxR1RZw4HR0qRzsaizI5B9RLI9hFcebaRNclMxNG2V8ZaJKCLRM1ToDlQUTybEQzmbVZCUqFUy4y6GyUpCPJsTlOywaTF7gsJpRMzAsAMAQpWwAkMkNQUjI0VuWrYSI4U0HRZSIIOugrqhKpI9LC1KJ5GOVs9HpZma1HaoKhJpAeWiOXKZacnWwtbHmdz0s07POyL+YzcYp4I7uiw6rbOKPZHsdClpM9EVWNDPEq4KpbjNbGGnldThp2jmcmlR6fURs8zMtM/g3EpNW5DqJ0yl7s5uoe5qM1CU2xbB3CbZGzAswCmAY0DZrFMAxhbCnYDhFQSA0LVDmqwpAhqjUEFDIUdcEGMZmCgyUuSrJTEQhjGNIKKISJQgyGAgkUGKMxWAGKxhWUYxjFBQyEQyIHMZBIAwND0agqTAPJC0VCsUYBQtGoagAAKNRgGGSoVDLggeLKJkbGTIroiyiIRkUUjIbkWSQbs1ASaFKuIjRpAs1gMAeSkI7iwRZRrciunHBaUPoRHFLsXUjNUjgCUE0O2I3uBx5sNPYhppnoTSaOfJA1rJMbpnTBnMkdGMlWKoWdNDILRhpw5YeCEeTvnG3wS+hb2W5vWcLCzohCw4sLvdHZHEkt0Ytakc6xMllg0mdr2Em01uSUx5cybZfqIaJbcHMzrGGbBZgFDIIEEDMAWADDRFHRKGMmYKIGjyOLBD0RWYknuNLYRLVNIovhWx29M6ZzwjVFV7TNajqkyUtwKdiTnSIqWX4OSf6y8p2Sfus0zQg7kj2ejlUUeJDaR6XS5aM9LHsRdmlwQx5EyrnaMNo5N7PM6ykejmkkjx+tyco1yzUnJJHJllqkGUxVFvc6saQ1FVA2kuoizFtKMTRzmMY2MBhAADWYDCHTHRJMeLsKdDoRDoimoVodGaIiYyM1QUUZisZiMgzZOQ7EZQhkYyKh4oohYodGRjMxmFKwMLFAwrGYpRjGMUZBQAgUQUJFjoyGoNAQyIpJImy7VkposEzBoxpCmoNGIBQKHowCodAoIANZmACikUjI57HjIg6Ux0RjIomRTUJJDoDAjJC2VkibQD43udNbI5Ivc6lK4gZOmVUyDe5lLsQdGtAlKyDkGyKZyFk7ia7A2VlLuVx7ok+S2FbiqtCLGcWPDSijaoxrTladjXQ814J8gPjl7jp1WcsVvZ1wjGSXczVhJshJs6ZwpHNLkQc3UbxOJ8ndl32OZw3OsYqNGKOFfImk0jIJkEBTGZgMFOhQoCkdx0icWVTMh4qhrE1mbIrSY3TxuVk2VxOolHXHdFFG0QhIvGRhsHE5c7a2R1OWxxzlqmyxEN2ysYtlIYtW50Rxo1ajilCpWUxzaOmeC+xJ4a7GdHTizbF/r7Hn04m+pSJi6v1Ge73PK6ieqRbLkvucz3ZqTEpIxbZdQoSPOxSxayDiK0WQrVk0SMU0mKOEwAnVGAYAVgBMBgoCCgHix0ySGTIqyY1klIbUENyCjWGwCIxxWQIxWh2KyiTQYhkaPJRRDIER0jKBRmNRpIKkxRmCgBQaGqkKygUBoYwCBC0ADJlIskPF0BVDIRMZMyphJbhsDAkwcDyENIxjBAwQBABg0YAAGoDQCmTMwAVjIrFnOmUgyK6Ewk4sdMgzQkkUSsziQQew8MlbM0okZKjQ6ddgvc51J+RoysC6GSJxLQVmVChZOjoWNsnlwyjvWxNTHP3OjG6iiDVFcO+xaLpuyyTYcONM7ceGPdHK1uRwuDEezPY/h8bW6OfL0eN/p2J5LjhhTLwtcG/hnF32OnBhT7C1U9LkuCGXpsnZbHr48CKSwqiJXzOTBPuQnBo+g6jpE7aPL6jC4Npo3OmLHBROUaZ0uNMXJFHSVlyvY1lJQJNUaAMYwACmAdRA0WUTFUBtLRFFMaxBq2INY0ZCMFlHQp0dEZ2jz1IrDLSomLrpyZKizmi7kLOdhxrcfB3YtonTgxuT3ObF2R6OBUkYrSkcCa4BPpvCOnGVqzCvGzYKXB52ZODZ9JmxJxex4XXY9LZrms1582IGQtnVkye49kWxlIzYi6YbJp7DXsQG0YnqRi4OMAWA6jAMYDGMYDBAEAmMYBkw2KEgdMZMnYUwLJ2BoWLHIEaA0O0KwqUkaIZI0FuVFYIokCC2KpEC6RZRK0gSRFczQOB5qmIyjMVhFZUYIDAP2JsdCPkABTAEodMaySY6ZkPZhUOnaIqchR2txWigWazAKg2EUZAENACBgMIAA0ChjMBaGQDAUjIrFkEykGRV0MJAojKlcbIZIHXROcQjiaoaC3HnAMI0aFccLOrHjJ4TsgtjFrUGCSGlpa3Vitgc6MNOPqMFO4ceCeJNSOyTsnGHuLrOOvpzuxM48MDrhB0cq3FXKxO5tzEVlDUVjGmiWrSMsllHVB0OyMHZXsVCTo4+pxRyRe251TZKVJbkHidRgcHxsQmtj2csVK1Rx5el1rbk3OmLHmSjsRnE7MmKUdmjnnE6SsuZoKQ7iBKjSDGKLRgiceS8eDNA0UNpHiFqiarnnCt0BF5Ik4mlI0I0VpgcQiNBC0BmkBN2Wg9yK5KrYlV2YJ7o9Tp3aR42JO9j2ek3ijn03HbAomLCKKaUYUJL2nj+o47TZ689keb1m8XYn1Hz2RU2TZfMvexVE7sOdvcyZ0vEmc+THKD+AhlKhnMhbCmXBSzCGAmxWEDNIxgGAwQBCiYxkAQgCBjGMRBChTWBSJREosomRTitBs1hU5ISKplWJwyovjKojBlEzIdGkZGbIqEyTK5CRqAAe4WgWVAoNBTM2QC6QpnuYoxjGAzMmZgAomFMSIxAQMJgpGKNJCFBChQoIcYUKYGAEABQaFQwAoNBSDpCloaJqMQWgyqIQZaLsyqiM1YEEgm47gcaLRj5NKJdE4S0s68eRNHI0aE3F7Eqx2uQjdgU9SA3RlWKY1bJRmtVM6McdyVY6cTo7MTTOSCOnEjm0rONbk2h5RuNWc05Sg9LAaT8ktVSNbkJNNcMo7cOXsy/1FR5OtoK6iUdr2DLvnl32OfJlZOOZMWbsyapF2WxxTOeDOrENAydPGS3VnB1Ppq3lj/Y9Z8AfBZcTHy2TBKDpqiLjR9H1OGORO0eVn6fRLizrOtZsxwotCXYzxC6Wi1leIZEoSrkLmRTMmzOewmrc2HMKrY6WwVKSEaLSiTaZUIlRWCsnTLYU9SFHXgx7o9XBjcY8Eejw7Js9KMUkcbdbicZUVjKwOKDGNGVLOWx5/Vu4s78sfazzOpezKjx8q97NEOT9bFOzCiBKNrcMB0iDgy4qe3BOtz0pQTs554lexqVHOjFfp/BijkMYxpCmDRqCgExgMFAMAxgBCCYASDACAAplEyaGTCqWG9hUw2RWFYQNBDwZVMhHkqrAqmZsRFVEiozVkXszs0qiM4BEGAZqhWUbgFBNQANQTNFQABYArACwANEcRDJgExjEUrQjW5ViNAIMgDJFRjGCBjBMAoyFHQDIehUOiK2kDjRRGZBJDxkK0LdAdCkMpHOpDKRFdSmFy2ObWb6gwUbTAmkKnZiKqpjWJBFdNgTappo7ulkpJHM4+1g6bJoyU+DNmxY9eqGhKmSWT2oZTicm3SnZLqFqV1uGM6QJTsDmTZpO0adW6IymaZNPgkPq1bDaAiN0b6u27KTgcuRNEzUrswzT7nbjkqPChklCVpnodN1UZUm6Zm8kr01KzWSjNVyHXsZaaZzZcSkWcicpG4OKfTeCE8bXY9GxMkFJbm5WbHlyh4Ju7O3Lj3OdwNxnEeQqJRQC0UJEYyQaKBJE2iz4Jy2AVbFunV5EQZbpnU0L8Hv4lWNHRF7HL08rgVUtJwdIq5UwqRLXYYuxBRu1R5XXrTZ6Ep0eZ6lLVE1EryZv3C3uJKVSCmdWF8ZVEsZWyAvcTTY6CQScDFaZho8YxjHZlgMIAoGDRkmADB0goDBAYIKCBBAxjBIMFChQFEFCIdEUUOoAiiiACikx0kKPEinjAIUwNkGbJSGbEkVEsiJFcjJlGSMEzCAAICgMwQBQMExQBkCjEDmAhgABoYBFTaChmrNQADQAhGAMotmcShB0CjAVgURLGUTIplsBgs1kCyEseXBNblBs2oGl2NCN/+QNqMmUeCcJxuNxZWfRTjGM4/olwxgjCXYqkFYNL923k6cXSTc1B8tWvklioxRVHQ+jnjq1sPHpm1KNWTBy3syMtmdWTDKNbcknhcm6Tdx1Ew1TD1FrS2X+psedokrdVpqxllapGbysr0oZq2sM8qrk4VkdWZ5LM+LWuj6lkpS3EUgSe5cRfEu50JnNiftLp7Eqme5z5YXuW1CyezIlebPaQVKuDdRtMmpGsYduHq5Q2btHTDqdXc8xMZSZnxWV6qy2hXO0cWPL2ZaMyZjToQWyamFy2KEmRnDwUcre4r3NREGqFqys4+CXc1EBoNGboykUZiS7jMnOQQg+N6ZE9QYyLR7HSZ9kmdjkmeFiytM7sfU7cnGxqV2OTN9Wkczzk5Z7Ji66Xl1SOXrGpRMpkssrRuRHm5IvWxUmjonHcVpI6Mmxspe5GPJWLTZKHGSAl3K41tuZEzHT9JGJo+eMFGPQyVmoI0FbINGA6gPGI1GdVLSJKJ0aRJRLqOZqmYecaFSNDGCosZRZAoB9DNpAWgpDUagMkMkBIaJFNEoKkMRQYyYKABZMzEixrsIDFlsPZOe6AjJ2xRmgGhjGMAABMVAAEwAMYwBBQTMDJjJiBTIpzATCQagNDIzQUg+ONsStykXSAd1FE27BKVgALFZmzMqGgylkYuh0yB07NYqi3ui2GUf0ZIcv9XgKn8NbD4+llkTcN/juevj9OioxkmmqtHTj6XHacKg+S4PF6bp3OSg1Tfk9CPRY1F+xun7ovZ0dLwr61Scf2q/k6JxcEpPnsy4iOHpYOChJXBcN/8lodPCp43FKL2knx+BV1CUnGUbffwVwZHScWpReyfj4NYib6TFkw7xWte2/JHBgcfbNe6HEl4OmeeP1N4pOt1/yXdShFJ88PyhhoXFq62ap2JGC1W48cjwaUtE3Sar7MXHGcckm+L4GCPV4NclCKpLfcT+FSjOEVu1sdvWQbx45R5F92TInHZ1/gmGvMliiunnJx9zb/APn9zhx4NU7kqSTex7kcTVxluotolPDq0OKranRLya8TI9CjHjuxHt3PT6nopbxUbeqr+KOLquknilHU7tXt/gxeWpUVIzmGeOUUo9+6JtbmcV14JXE6EzixS0nTGaaM2NK1Ys/amK50JPJtRMHL1G8jn4LZHbIyNxhlKhlMi5Uxky4q+oeGVogmMmZxXZHNY/1LRxJlFMmGuhOw2SjMe7CmsSUVI3IAiM9mKuSs42SrSaQ0nsRk9x22TdvsEBoMQDpFDJDJtdxUMtzFQ0ZSfcpFNk4stBkWGWwmTcrs0LKI1XJLZsm2Wyxoi0biFsMLBp3GSKjoxstF7nPAtF8HOq6YvYwsXsYyr58xjHqYYriRItiM0VSDQAmBmCjGRRLJEVQKzMojQqiHSUo1E1E9IdFj0EuiWg2grRqKJaAqNFGgFUlBTCxSKpSYGhUw2BrCjKNjaaAFG0jJDMDmyIQtkREoABqBRQADUCggBAYqszGMEEzAYBWZMLFApYUImMiKdBoCGRkLJA7DsRooUDYw/wBK1VVLlfJRKxpRaSb7ghBylpez8F4dLPJ7YO2+EBz3vuVhpUlrXtfdFsPS5JN6oJ1s09jqxdFGLVq0+YvsXBXoenU1qSU8f9zr/wDpsN2otx/wThgjidwlonHan3On+IcYxU3Xhp/5GBVGXTRWiW3+1sH8VGU7jcJeHwyOfq27UWn89mcU8kk7bo1Ijuz5noeqovivAsOryOKg3a7Pwcayyaal7kPgxSnOse7W9FR2ZXJK2nqT7Fem1KbWNt6lbjV38nPDNJOMEm3dK+/wdUNErnj1KcH+m6pAUnF5nC1pvuNinB4NC2lC0qExuoJaWmnW/Zl49Mo5FJPaT3XgCeKX1ofzHpmnuvsd8YVWp3JpKzmnh0Zlkvnltc2Xk3PDFvmk9uwFZOP0o6+zJ4ljjOTfnZm1R0KPnsc+XInjlbS8AXlV8NP/ACxemSak/g5l1GuL1Okt0JDIoYnNyepvguI7HCEvdNttuhM/SxzzhDhRjx/ybXGeJ+7ZIMMltyybeb22M4rjl0EYKSgvqSf9T4Rw9T0ixJyq2evPLKpZVwuE+4iali15dLb7E8V14McOTZ6aTQ8FJR3TPZ0Qmm1d128HOsEN1F233Zi8Na4HF0n2JTO947jprjj9xJ4EoqMVcm+fgz4rryp8k3ydssNW3yuxyZIaE2XERZkB8saMWygpjxZlBlIwRlQQwdNBrYg0H5OhbogkUhKtmSrD0aqGTNNWiKjJk3KwzdCxRUDgyQatjadioV47VoWnwWj4HeONX3GiCQ2l0WhjTZ0xxJLgzamPPV6uDoinRaeJdkVx47jwY1cQRnwdX0fgnPFQ1ccWZe05md2XG6dHC4uLdm4yKMKMmaQ6ZWJGLKKVGKOiMlW5iSlsYzivHMhmhWellh4OidhTCuhSG1EFIOsziK6hkyGoeLJQ75GQljJmBQ1CpjWqIhWZAcjRZsPRmjWayhWKxmIzQNgFs12RRsIoSCsB3uSiyqYUKCawBST4I6dy7JvkqMo7AaGMUTaFKMQqEaAPImVRAYAQxgIIAAxgMBR4uxAx2IqqGQsdyiRBqBpsdQKvHSgrptXuBCONp7r9zuwwxzSU4tO//m4kJyxS05YXDujqioSS+lOoPz2NSB4dHhz5VHLePKuJX+o6nhjFrXjX1F/UuWQjOKkozipVw0dmO1FpRem+H2NYhn0sZxc9tVd+5zvEn7k0muye52RyYsM/ZJptcWcnUdeoSaWhvyluBLPPVjalfwzgnmpaW9iufqvqU9Ki67dzkX8yVd/BRpyb/S9hPdW9l4dNJy9tqXyWh089emcbvx3KjjhalV0eh0WSMs0ceRqMr2kSn0nGlW157mUVGKtSvs+6CvQWFRyP6j1PmMuw2ODw5fd7oyGwSnpjqqT5VsfJJ6m4NqfztREV0PeWOVxlymXm4uSkruC3rujijnlGbjO1Hul2+TS6nTKrpefgiuz6ylCrul3RD6/056Yv2vvZ5+TqZRzpaqimk6N1OTUlpe1jTHQ+qlGMdbqn/ayXU9R/Li1+mW6/c488nKTSez4J9RNtqPZbIaYvLLUI+62938F/ra9F7t2zyZT7eeTpjkaitVt1/Yupj0l1LUefmic+pk01tvycX1b7/gDnxXJR1PqXGlqteGaOauZc/scsVJy4bb8DtJab5A9OGRLHakmu/gb6sZutVutqVJHm/W7U6RbBkTa2r4bIOiTlq9kJVHbglJ6pqfx5OnFkUXGMtlzTZTPC4alB0+5FeY4Wpb7VbOXqIa4qKjVbHWk3NR8/gbLFQuW0m9vyZsV5K6du9WxT6Dg2kntyz0forXd7+WDPGMMf04J6pctmasedQUirxNAUDLQKJtJVRDRBKjUUcSctgBq0sb6mxGchNdDA+V2CDEc9hFOhiOgZOkQ12NqdAVvfYdSfBKFlYKiKvjWx0Qi6OfGzrxIxVho47KxxbbDwidGONmFc6g/AXiTW6O2WNV8kmvJcHl9Rho83Nj0s97PBSizzOoxbP4Nc1LHnbCyS7D5Y6XwSTOjDXRvqGYjRMRRZlXJiGkwwI0I0OBm4iTMhpCGlNZrAAoZPcdOiaHRKiqYyZJFEc6HM5AFZmANhUhWCzaLajOZGxkyqopAbFTMRCsyYQUNUydjExkwHT3KJkbHTCq2CxbNYDdich0JJFAMZIdRKEoRo6FADx2EczEaOiWMk40XRJmQ7RlGwAghUWBoAACAoAaRtI8Uu4BgiqpA1wS2uxXv3RMVR5NPEqDJucVJ7ryuxP6TfyMsTStWn8GpE1TH1E4RcWlkg+zLY46pKWLlviyEFJP3q15O3HGEot6kq7Nf8mkdPSy0z0Znpa7Nbo9Hp8H8V7cdz8uDqjj9N6R5syf1Kxd73s+o6PpsHTt/RhGN8vyKPnvUPTurwYtbw6sa/qir/AHPGk6Vpe34P0yP03jcHK77M+H/1L6auhz/W6eNYpvhdn4JqvJSUltu/2HhjUn7lTXcjiy+Y/k6lk1y01x5XJR09NPmMlGSrll8M3CXtjGUfD3OWLxRrU5R+atFZJyqUHcV3iB2vFHPF6E4vmv8Aonnxxkmq1R21dyGPM5WtTtP7MM+oqXO9c+SauA9MYuC/DTKY8rlG5NuS235RK1ki6S1LsShGN6k2m9nFsDpyOWt29q3+xx501G1uuz+C0oTVKK1RQksMlFx5TWxBzatUd/1F8VyUUnvfBsfTSaTlHh8nbi6ScEpVST/cCX8Ktcbf9LbdByenKWPG4veb3+Eewukir13qkuEJLFqlBKr5b4oivnp+nZJZ5VCopXuTnjnDZ8vg+t+h/K+njSjJreT32OPP0MJRnkyVHxIuo+ZcZabXHk16dj1X0sckpSy+3HjX9PJ52TG8k24xqN7J8l1GjkcYrevO/Irn9ycoOO9e3sBKcmiovCVrbZdy2vGq3/bk5HGl+r8IMWkkqKPQx9SoNKMEvk6oZs0k/ZX3PIhKmmv8nfhzzcXGU6S7sCzxJrVKO6XY5XCSkpVLTfLO6GSVK2pJolOMatNp80yA493rmqXFLsTnGLzOT9z4SJvLphU/d9g4JPK3pgk/L8EsF300ZLVJ7vhHNLGk2q3OnJ1CjHSnv5BotKUt74OfUbjlaoRnRLFSdtuXxwSlFJc2zDRGiU0izVRI5PuBzz2IyLTJSNInJgiwtWCqZUUgiyo506CpsyrpTSKKSZya2UxT3Jg7Mc6e53YZpo8zlFenzNS0sxY1Hs4mdmNbHnYJW0ehiexzadCVohlh3RRSM9zSOSUbOfN0+q6O2cafwDRYV871WFwdNHBOOl/B9R1XSLLB7bnhdV08oWmjfPTFjisDBL2sFm2RMZGAkAAbDJWhGOxWagUJjGlYKMgoiHRREkOjFFAMFmbMBWIxxJG4MmOmSQyNCphUMYqMY1BSZAtGGaFNRoUMhBkyhrCKOkQYzZhWASkSVhUiotYRFuUSYQsokpQOihGjOjmcNzJFpRJssoWgNDAZpU2qAkUatCVRVFVRrvvsDlbvYySr/tmoCo38lI4//jBFNfpaLY4+33Sr8FkRoY3H7eUVjhn2dm0yr9Sdd0xoRm0v+zSDBNP3wsvF4dv1J/JKOtSp7/HIJ5VxaXxQHpdP1uPBl4qKWyR62L1jA8aT9svCR8XnzW/a2bC8iX1Pcn23Mq+/j6x0sl9O23Wz4o871rJHqegyJS1OPuW9tUfJ/wAVmxS12m75Z3dJ6o5Y8+PItskHv42IrihGMpOUXo+Ey8Ms1HS1fycGna9V/Ytgjz7l9maZduLJoq+PtZWE2lcOHtSI4pygqe8X5OiGh7xf7f8ARFNHJC/ctXnamhlGE4pc1w+6NJxaWpJtd+5RSg608/BGm+koxrnxI0IKTuUra24KXKaqMk/lCrJpk45Fe/YgpjqP6lcV3OjTju1W+9HM9MW6k4sS1JqSm413A6o5cfvi3ar27dzT6tqFyhJR00mle5x5WsmRfTe3ZWOsV47aTuS2sqPQx9ZBZVev9Nbx7nQuphhtdpJU6o8np43qld78M7enjLTOUpzU9Oyq1XgYOqM4a7WqMG95R7mzyjl2b1pLaP8AxRxY51geSWlSfGl0/wBhJZ1ktwcpae9e7/wQV6jSvY7Te1NbnHn6XTjksfvZ2dNgUsbyZJuLfCbuyeTFNtuMlH7b2UeJ1GLJBpz37fBz1Fd2z18+h/qdtc2edlVycpb+KKiGuK5T/Btcb2Trw2aST7biKKb7oofVG73R04ckaSTa/BypU3Q8ZuPdlR6WLJ79n/4Oh8O1Z5eLO72dfk78eb27sDmzUpXq3+UDF9WbqL2ezZ25sayxTcN/Jy/SnGWmKafhugK4tONuWXeuLKPNH7t8dkjlqKlvK38vZDw0y2h7t+SWC89Uo7tRj4QrhoX6L+5SEdMVqa+3cSWbLLlKMfkxeWpUJp29S/BzT7noT05FWpJLxyzknC70xOeY3rjmiEzoyLZnNMqUlhsBisiwIzAuQKxGWwkRjKrwnsMyEWVUiK7+jz21F8ns4ciaR83BuLUlyen0vU2kcuo3HsJhTOeE9UeSuN2RVNNi1Toqg6bKhVG0cPWdIpxex6KJZNwPkOt6WWOT2OFbH1nXdOskHtufM9ZheKbrY6c3fTFidoxDWzHTEA1mYAyzYDAZRjGMVRCgBIGQ6JodMzUOAFmsyMxGM2AsCVuUSCojqJoBDJWDQPBUYoOmjUMKyA6Uyc4UUTC+Cq56GRpbMxQyHQiKJERmhXEokHSEQoMI7lnjMlRQ0IFVEmmUUjNQXElJUVbJzdowJy4IyKNk5G+VIYzBJ6V4OkUJyrZE6b8sDak/+w+35NA6HV8DQhfcm3XCHxxlLwaHRCCutW3wXxwi1vTXyQxwrl38MtFRa/TJfdmkdWPo57SwNyXxyWxJwa+o3BfMLRyYtUZeydPwztx5eo06Mssqgv8AZuAmWMtTnBKUFu6T0nnZ5Qm20qf3bPTg5Qk3CUl2tLQ2ed1Sj9V23bfKZBPp+knmyOlcVvKivVTipVwo7JIvLqfo9L9LGkm/1vuzz5tcyM1SyvJ8ItghBSSluR+rjj8sX+LjF+2JYOp4ZQeyTT7jRikt7T+CfT5XluUlsPOCct7iiikZONVJfZnRFJu1GnW+ng5seBTrS5M68OJwe7VIiq48ClUm9vlM6IdJd06XyxHkk0lqqKLY5yhj8t+SBYdLNT3790dC6NOO8tT7synOUbUNv7sV5skbp+7xRUTzYKey3+RZY4rDX6Z3Tp8kp55OUtWpEotuauVrsyCuPGtSSe/J1xx1D2y344I9PKK/Vsu1HWp1jUKSfY0MsLbWnTtv8MbFvNZIqS70zSklpS2j3YdNNSnPTHm/IBzdPiySWfLGk3e3YksUenbktSXKS7jLNB4pQlKMk9tuyNK5YX9NwnFf48GVc+XqpZJbfsNDJlcXplv8rYksP8y4/fSzoWJJ3Wpd7LhrmnjnJuU4Wn3ITw2pcRrs9jvnFQuGuvFM58+GO6TlfyQeRkj7nYjVLa0ej9BJtuSa8XTOPLjS3huvHco53deTfUknVJpCzuO8ZOvkCy717X90EWbi/wClJlMbk5aY8/chGVreCa+GUi469MY0+OSj1+i6XJmklLNGF+HbPd6f0fp5xX1JvJ+TwfTnDBD6mRak1W/FnrYfV8Ki62Si2/glRTqfQ/Sm9H1Xjyf/AJf8Hi+oen5vT4rJjksuB8ZIdn8+Dw/UOty9T1mXPPI7k9kuEjp9H9VyYpPp+oevp8vtnF+PJPKtZHd005Tezp1u2dEkor2Rb8vuebmb6fPOEneiTVruaHVPi5af7GmXXPKox0wh7u7e4JQco6dDj5bL4cqcF/KQMmuG8Ibv5JZprz8uDT+t0v8AJw5a1cV8Hb1X1W/c3fg4JpqW5zsb0qSNRrCRC0K0PRqAEXT3KLcQaOwU6Q8XQiYbIqykUx5HCVo54yspexixY9fps6aW5248m/J4PT5dMqb2PQx5aaOdmN/XtY3ZVHFgy6kjshIsQZEZ8lnuSmi0QnG0eL6n06lFtcntzdI83rN0yQfKzg1NqjHo5Om1Tbox28nPHl3sYDMdGWAwsAACZBCsEAyQACmajVRENYLEYLJgexoqyaLQArGIwqYbICNWxOxosis2LYZMUBkxr2ETM5ACYqYWwAPEoiKe5WLIiiHSEiUQQ1CuOwQ8oCL2YUwyW4hKKagN7C2K5UTAk3uI5AlK2CSkoqTT0vg1IrN9yU5WCUm2Lv52OsgNWGmI9/sPFRq7NCkMWWNTUXXmrRSMZd3X4Ej1GiNJ7P8AYZZrp0/yUdGOM6tLbydMeg6ieH60EpxXKTV/sccck3+mUV+CjyZo/wBe/g0hljndXT8NGjKcabt/ZkXkzLekn5ZpdXn41Rvzp3CDm6yd17vy7B0+aWfqY/VlaW7Zy5s2abuc77D9A19SdunWxlV+rm/qOV39jmU723Rptyu3ZNyZloZ0wR0xfyCTtbcmjF6t934KjthNJJJX9i0MrT4tvuzmhr2/4L44NPkDojkpO1/cpj1SXtSv5EhClu4huGrZrbuB049adOl9nZ1wcHGva2ceOUEvdL9gwywUnaTXkK65Zvp1pa/4ObNnc5W3SGf0XFVdvsc3UKq9tX2LUCU5Sv3X8sr0+8afHY58bSa3p/G51uEcenIv0ySf5JCunpoJ1JrZbfYpF6cz22snhyaY+5bSKxrJkcvCN4y6MX6bmr7oEnBzt7PvZknGNxvjhs5s0rTjJ1sBKcsf1HCM9m99uBMXVZOnk1tJPz2OZp/U06lovd8FksceJWn3a3MY06Y5nl0yim624O3Hl9qjLd92jiwZPpTW/t+Drck+OH4KgzkkmmotNXaOXJK1+hyXhD5c60uFStOjkeVKdO6+dmSq0qaaUb+63OXIknenk7IyppyalRssISva487ckV588bq4pS247nFmhpbajt3PQzY5YX/ug+HRCU4vt90yjjg9vauSsZpPa1RKarJtsCbklf8AgI6f4utvmxMuSUMclF+7Jt+COpVqlsRyZJTyXwuxFK4tc/sHEryJJdzox1KNSDHDWVeAOjrf/wCQ7p7R4+yFg7//AGdXqShPNHJFXqxxb7dq/wCDmjKKdWl9zUZd3Rzy17Ukl8nbcHjubi39zy4ZtD9so0+Uj0un6mDlUUvvZRzZcalFy2S+UcWTG29qa+x7bnFQelx80tzz82bLl4jJrjaOxLB5k41sokzpmm2/8EZwcd2jnY0QxkYyrVYyiPCG1sZxAnwYfSLQDQW5Wia2aLLeNoxWoR7HRhz7JM53uJbTJZq69zps3B6mHKmj5zo83ups9THka7mPjX16utAkzjhn+SynqQ1E8r5PP6h2dudnn5HbEVDSYZyp8mKj5kIAnpcWMYwVqNRkPGNgZIw6ibSQLRh9JtIEpIVlJISggIrAlRSDAqmGxTEBbBqpitithVdaZrRCw6hgq5C6hHIFjBS7NYiCA6Y8GSQ8SDoiykWQiyqZEUsFi2K5AO2TbFcibkxgpKaRKU7A2KMGEnJvax9L3IyfO5uQZtJbJmu1uBbjJb7mgF90OoXzX7jfy1vz9zfUSWyRRlFLZF8WRY+yfxRFO/j8FEod4/8ABpHQsmCar6el+eUUz4/YpRipKv1QlZxqUYO1Ov2Csu9wlKygN3ypUTyOC/Tq/KGnOVO5Nk25N3X7gRm2zp9LSl1Ti+6OeaaKdFk+n1UX52ILbPJKNdyc4XwdOhY+rnGbVc7onPm01RlpHHBvYrGFb1YFtukFvdfIRRbDwnG+dyFW6bdeEXxpKL0tFFlNulV/cKkovS6S7kk/t92aWSv+yC/e+F8DRmtXt/uc8Zzapy5Cm4yVya/uIPQlK4LdL4s48vul+qvuzSyxUG9alJdtJyRl7r2stR0U4048eTv6STy4XCb90d4/JyQyS0r23H7jTyyaUoxaXlbEhXTGbTptFsWVwfleUcP1dT1Oel91pOiM1SrJCSfZujcR3LqPaqWpVzZDLryzTrTXeyc8iSuC+9K0J9LJOKqGSn47/wBwNljHL8T+3JP6e/td0Uk8cW1mk8XbdAxxWRPRJV5WzIrRlJNNPvunydcM0sP9WqL5TXBGOJwl+tP4YcsottSjofnz+4wWzSVJqXza2OfPOUHWSPzZO9L2yL7dhMzllnfD55tGaqmtR/SriwxyRnFpumiWNxaW9DOKct6i+LIp5vJ9F/T0yXdcpnNNYZx4+m/HKHblF+3aXgnNue81S43XBRxZI6ZO90InDvLSUnccjjNbHJlVNOfug+67AUyykpVJXERLitLJ66VW5Q7eUPBxb5rwyC+Kai/0nVH3VqdeDjSrlflDQyxU1rt0Fen12NLHgd0/pr/LOPTGXa38Hq5njl03TOMUlKG6f3ZwTpy3V12WzNRmkhGMd3ByXw+C0Hiu6mmR+lqpRm18MCwTxyT+pJfbdAdmLqIwk1pbvz2KTyutoNLzZHFjlkim5W+P07nRDp5+Z12tbBHC2tVy0pMGSONx9vPmjuzQS5jH8o5MsoO/ZX4ZKrjaSbS3+TRjciklGT22fyGCo5VoyjsBofYzIpEBxD3BJgKWwy/pZJGbp2QVnGiTKwyKSqXImSNboilxz0zR7OCeqCPCunZ39Hn9qRnqLK9O6RTDmvZvc5VktEpzcJWjK69SfuRxdQtO6Dj6lSQuaalBiDhnk9xjnyS97MdMTXkBHeNgeNnZzKgmUaCAYqx4gQ0eSB0hqNEbkgWgNFKA0BGSJtFpolIISgmMAykHUIYKLkKzGSKMYIAMY1gCGQbFMRTIpAkikAKx2KJiIdGVNdgcbGihmioloM8SY4yCOaWNo0YpO2Wy5Ixju9zkcm7bLINmyN7JEJMMpWIt2bDJ7Bu+9IHYADfkWzU2aqKGTkuAx1vnf7i2/sNqvul9io68X0da+pFqNb6WUlHHzizRavhqmccY2/P3K/y0+W34XBpHXOTjjUZfTl9obr8nNmlv7dvwJKTuv7IVxpXJ2/AEcj+SSbjJNPdFJK2JJKuNyK9RTXV4Izil9SC3+RceOMoy1e1/J5+DNPp8inE9SGaHUxUk1HJ/ZkVzxx+4OSopcIvlknF1s1ycsqb3ZBk1y3aKLJfC47IlcUuEFSrZAVi5Nf8AZt3KjRft3e5TFjeSV8QXLQGx4Yt3J0vllYYMfK0tJ/c6MWDDH/8AxpZJc3JnTPocE0tWH6d/7ZGojzc6hpbjp/ETkVN1Uf8AB6uf0jPGLcJScfk4JdHNOnLf5TRKoQ1LiLr43K/VilTc0/vQiwZEn7NVf7RdM0/dqr5TGItHqHGqnJfeirnKUFKMnL//AJnFKavmvsOskdtO/wBkUWWWUE1oab8x/wDAFmmruv2Bpi9209v6bFcoY3vFv+wGl1KlPTKUkvuXxZPqS2nFqqqRyZM0LelX/cfFGLhcsfO9hXo/Qmqb1JfN1+6J5MuSK0Kbkvn3I2PBmlgTxzyaU9tMr/sTyQzQ5Wr78lZQnO3ej8rgfF1Lgqmr+XuI5/746WBzi3VLfuYadcXGdOKHc3VcruvBz4vbbT3+CsLyR22mu3kimv2ryt0JnucVKG3ldmZztKMlT7NAhDU9cXb7oonPG54+N+x5eRuNxlGn3T4Z6znpbTUl5RDJjx5FJT2fl9wPJT0z2K7f0ft4Hy9K8duO5KMaZAyySW3bwFN6lXcyjvvwW6bF9TqFpTaXgK9WU/8A7Pp4vdKLv92c85RTv9UX3sbqM2jJpXEVSfk5p5tT8J+CxmrrK/6eEvuaOfTL3JJd2nRzR137J2F6n+qFlHZ9RSa+nkpeL3LKeWv5c7a+f+DhjpX6Pa+6Cnkvff8AAHf9TOo+9+0555pT21XHwxYTlB+6/wByeZ45+6DSl4SoIzhv3HSVbvc5E5KWzsvCXD4fgxY1FNMvBpxcYq++47yXGren4OeeS3xRhptRrtkXK2PFkFECTChZECa9LHWS1uQkwKRcRdqwQm4StAg9wzjRFd+HPqS3KTlqR5ePJpZ1wypozYurJtcME8jrkRyWklOewwLJ3JsxCUtzGsQzxiPGdAjRtXNKNCNUzpkiMkVmkQyFGQRSI6EjyOQNYjZmwNkCtk5DSYjZUKAICjBAEKxjGAxjGAAVE3I3CCEaowzFYVkUhySKwZBeKHQsUUSIHijSGjwaS2AkCeVRhXcnly1siEpPuakQ8pXu+SM3ZrsR7mgJcGijVbDx9yg3sKnfYLBewDbL4FbQr35MlYDRVvcovCQtUt3SCpeNioso+dvsOlGOyVkI6pP2q/kvCo/MvJqIbSo+F8E5JFHJLvv4QrX7lHNMmzolD/cJKNIiotGxzljlcWO7fwgJJEHXDLrVutieRixWncVzuW5lR1LuPjd/YjtfwXxRjLjgirRhf9VrwdXT5IwlTWryuxyzkopVsxY5NKuwPUyylJJqagkCHUyhkSllk4+Ty3nu9TdGWThN0hpj6jD18JQcXLhbM7sOfpc+2WFcJutmfFwztSpM6MfqGXDaT/YumPr+o9F6fLeTpZukt0v+Dj/+n5F7ox1+XF0/2PP6D/UGTpmt3o8HoT9ex5YLqIrRk/qX+5GpWccefo69yePUtmpwpkIYM31VPGsK34i3R6WXren6mKnCUdVfkjgz4dai25W996SKgLF1GWVzljtb6adLsK/TOoy49MFCvOimy+Dq8SeR7RqXC7lX6rjUWm02+yZNXHnP/T3UNfqxS++zDH/TfV/06Yrynydb9Yhbkkkk+END/UOPGtM3Nrmqoi45H6F1mLG5RklS5Ud1+xDX1kJOEsSyVzp5/Z7ntdP6v02e3i6mWGTd6M28f/B0x6nps0/o9dijjy8xadxf2Y8jHynUT+unUNORbU+TiS0vS400fV+rdNicFPH/ADca5a3lD5T8HzfUpa1G9+0l3+SUJCTVHVCSklT3X7nApVsUWTvXu8kV1SjfK28oVJ45pr9/I8MiyRuXPf5DGr0ytLsygSTbUuz/ALE8mJZFxx2HyT+jUk7jwyf1Y6206T4rsJVrlzKcZ6e/hknj3ujuyxjlrU6aW3yRcH/Rt5bGI537Y1Vt8Hb0+F9JjU5frav5QMSw45c6m9tUlshOslOGRStuPZhAnuna1Re5yt6Xtun5LrLpSlzH47E5qGT3Qlz2fYqJqXdOmUWaaW+5N+3aUfyjJJ8OkFdMcznGnv8AdWUjljF/7X/Y5cez8l3OLWmUaA6/rXHbTL7CPVG/5eNt93uSh9GUdvazVlxz4TA0oz3uP7E06bdfcfJOd+7b4YqlNcJMlDqNxuMrXgjkbXPI7cm7laJ5L1Vyc7FTT3KwZPTUh4kVW/AJcGRpEVCYljz5JmmVIyoupKca7nMh06JVGapmhkcQuSlyTkqZB0LNaEnMimaxgLkYUxpHa2I2JrA5BozZKTDKRNsAPkMWDkdRKyaL3GbFQ3JALFlILVCMBWwWYDKjGMYKATGSIMYagNAKYxihombMuDUEBgYQAApDkVIeOwHTBFoojj4LoypoidRPTAa9jh6jNqdCQRlJybbNa4FszSR0RmKEBRrNYFuMtrYAewOQ7moAUFN8GNwUamykY8Jf2EVvjcbTKtl+eAKatmrr7DRdLYkqWy3ZWD2tu/gsZPGO9vgznbqO7BqeR/7YjpKKqP7s0FcWrb3fklJJ+58LsVbT+WTnV29/CAnJd3t8CXuNK3x3Foyo7vbsZ0l/yGuwJIlCNl+nklfKZBrcr09a9jLS2WWy32OeU7K5k9Rzsitq+TOfgCRSGTb/ANNNFCrIw6xpRhNe1NPwSacXT5IKrJuWeVuD3ORDFHZj6mcY0nQF1MoqtW9nIrsMt+eQOv8Aipq/dyIssmrc63Oe+DOSRFdKzy0pGWaV3Lc5db+wdT8hHQ8jcubXg6V12SWJY3JuMXcd+DzlPffcrGSdAe1g9TyRipr7TXkXrFDI9UFpaVpHnYMlWr5VUdSa0RXnbcDlmn/4ZP6m+yK9QtN2jntPsUdeLI9mejhyQlGpql5R48JO13PTwe7HfJUL1S0TpbqtmcSbjFw781/ydnURlDHUnaXD8HHlnjXvj+UZUVNwem7jzTGlljKScmccs0pyXZPwGEtLp8GkduVKKX9UGhceS4vBkuUf6WycZVFxl+l/2OdzlFpcpbplQ9PHJxbp/wBmKnvwNkn9VKXfuKudv2KCpvt+zGUlLxZN19mI9S+QjoScf1J1/Ya1T7pksXUSg9pc9nwdEZwmv0qMvPYitCEXxJJ+JFk5w2Uk67MhO48w2J/Ur9MvwwOuWfVtKt/7AjjW8ob/AHOf68oreKf4N/EN1b28EHSrVaqYMq2dKkBZYaa/YHCbq0ZqpaNx1EKduzXuc1CmjNjWJIKlLditDdwSNMghxBkyDMAzBQUpjMMVbCMkYtGG3BhqubWHURsZG0O5AAYiniUJxHQDGBYbCMyMixKfIE7Cag0EAJqCkRQoajBChQGOK0AjQKGZgjLgIEEDCjgoICHQDWUdWGns3XyVfs5OXHKhpZZSWlbkVs2blRObvuUnpj9yTe5qDWqFe/JpMXllQ3P2Fk72C+BChlsjAvb4MuQDsY1XuYDcAS8mMUO8jXAG3Xuv7AWyCn3AaK87fCKr3dtkTju/LHt8QKitpKr/AGA2722+RE6XP5D+pbceTSBrTemP5YH3b/8A2UhDU/EV3FyS2qK/IE5LfSue9djOoLYK2XhE5St32IBf/kZLa+5NPU/+DpUdkjKoNdw4dsiNPYGKWmaZKsXzXZHTwdGRuT1Mg3ujLRnGo+aM4JQbhun27oeG6as2TDKKUoJryUQtRXeyak3+o6P5m1qvwBQ8vf7A3UVG9x4j6eDONfBAtbGktwvYyVgT1CvdjtUzab7lAWm9tzox5tKa+nFo5oRlF8Wi+Jwi7alfhBYXJOGR7R0sRNxf/I0lqdtaY80Ctgh8c6OuOSnHvTs4Uuy5OnHtt5RlYfqJ6pWQTXkpkftarfySrZliVfGvdz9melgakt1VLc87Duv7npdHqWSO1/JpC9QnLG2t9PPyjx8txk14Pos8YYpxmmniyLZeH3R4PXQcMzlD9EuPsBJpPdbKQf6dycH/AEvgqqrcqF1uK5Em7VrYM3cn5JrvuAylTsbUSt1QVKgi2rUt+fItuL8oSxk0+QHemXwzLXD7CPZhjJvvQV0Y810u3gtOUZx/RFP7HHuMm33sB5Np9vwjJxm99gL7qvBnCN2m0yCkXp2lC0VhKN7Nr47HKnKPEvwdODM17ZJfklFJR77IR7Fpy1VSr8kHszk0wsuBkCS2Aj3MwuLBTKjGQaNQBMCwgCrGhGmFIrCBFNFOjFIpUYyryEMFINHZkDACgHiOkTuh0yAmRrGS2ABOXJViuNkEkg0PpFZUAIBkrIrJWMoDxWwSKTSK0VA1YRBgY8lQjKMFACRBMYwAbBZmAopFhlPQtuSaYknuXFFu92LqNJ7AW5pBuw1RtlwKBpMBmAoJluzLgKVbsAGYDAZBs2yCAKb+w6Wnl/gVP8I12ih9XaKpDRpLm/sSX7DX44CH3b3f/gtGKStvYlBWVpJ3L3M0jSk2l2j2ROr+F3C227uvk1uW0VSRRObp0ufBOVvYs6imly+WSlsvlkCx2lZ0Rdq2cz5Lp8JeCKSbtuhFepFZKopk482Zqx0O3G+xKSTTGu4ga2ZloItwpnVDNUeDkTGqS3QFpZFae/4E17Uue9gUZPdsbSrpWVDRhauO4rx2ivTx1NpNr5KfTjjye6n/AILg4WmnwMotvyj1J+ntpaaV8NnNkwSxvS7XncvjYa55Q7ukZRT9qqx5xWjn7EnGTWxBpYnVxYujLdXZSGRwVNfkdZV4u/kCKwtbyNMecr3ZPncyrRW5aKtk4LuPenkihlfuoEd+UZu/kK8dzUSqYYvej2eij7ku0uTy+lSf3PU6OPup7J7IqI9Wk8koL2rJuviSPLyzuNTjT4Z6fqclHJGGVOvK5W543US/nOna8+SCWRJbxdoCmzMRFRRrZSXHArdu6Ne1A2ABjGAIRQlDJ3yZ3wKMpdnwAVOtv7FI5KX6UxNKa/5NpaXNogsskZIPvS2f4ZzuW+6Hjl7dgHi1KVSVMq4Lxv8AclKMnG0tvKDjySi6e6A7McfYt9wuKS33BhknvdotKUdNcfJyqpV4EkvIzEmQKDuazFDJIzimBFFsRUJQoy+SrVi6QDFFoEolYEqrJbGCnsYyryTcgMd2AaMHsLYBsyYDAUg9yqZKHBVIgDMNp3DpIBQk0U4EnwBOhoAYYgUQRUxkQYAzFASZJlZE2VACCrHSACRqGDQVNilGhWUK3SEY0mJyUZDJCpht/gqCxe5m6Ct0UK3fABm0uwoDXXAabQtB7ACqB3Gf7AoDIzfZGbrZAQGSDdvfZAsZIDFIRcvt8gjFdwynX6SotSS3/cnLI29MeCcpuWw0HFLiyh4xum3sNdJ1svIYq1b2Qk5WzSFlzxuTfdlGtib89iBIr3WPB2/yK3UX8mg9LXmzKq5X7tPgRLZIpLeToFVRKoJlKuO5KGzLRpK+/gyqdJFFkio/JOVopjimyjRWScqb2KRi06VWHHjc+OC6ioKkl+SjY4TjTbtMtd+H8nT0Oidwkrfgf6EY5G9kvBrE0uF45t3F7JdyeeOPUtEf3KdNF68lblZdDripOdNm/wBI8fqHeygc8nTV7M9DqsMYtxjul8nHkg5bN7/c52KnJWvayWiSHljcLd/gKkpp9mZVOvO5naDw/gDe/BGjw27bGlIW+1GogK4HVOmhIyrta8FcVfU59rWxqM11dHBuS2PSxLTHZuuUvDObpoe3HkXcH1fp/Uje3ZlC+rW8UJSfui0r8WeHN27Pa9Xyxh0+KGm3PGm2+29/9HhgZu9wG5ZggowDAYxmADBMYA2HsKFANGVcFoNS2dL5OcaMkBafTt8Sj+5Kmnp5Kp6lUav5ElGSdNUwowk4OnsNK+QJ6lUuQxel1uiC2J+5Vs+52L9PByYtsiZ3Si1Ax0qDVMnJ9h5t92RkzKA3uZMVsMN2UVhHuVUQY42WjCiVpJwBpOjTsJKJnVSUR4maNwUOYSzBHmswWA6siIFsUAhANFWwK4otnVDBJ9g9JhumelGMYqqMWjg/hn4FnilHsemlfYZ4FNbomjxWRmz0+p6PRuuDz8uKUWWCJkzPYF7lFUxkSUh1IBxTOQrYQJMQYBQUEBiKYxjABiPkdiMonLeQo8thFyaA7jGYOwRuWM3SEXIQA2ZAZkUNsZmQHyAOeTNhYrA3LCkFIz+AByxr/cHCMvgAt9gN3xwBvsFb/YqMt9lx3OjHHVX+1ckYq38eCk8mmOmLKKZMq4QiX5bExpylZVtRTUd35KhZtL2x57k34HUUluSm96ADQt72O9o/JMiuiLuLfk037kShKth5dzKtbX7lIu62I3dItF3GosimlFOaSVM6Pp1Hdqvgjixuc1W9c/B00lJJvYBsUGotobZfrRTHik40uOxxdW8sJNNb/BR7Xp2NZFJ3T896OieFpN3XyeB0HXuFW6fc+hh1ePqMG7V/c3zfTNc+GDUpNv8AJXJnqOh29u+xOfUw6dWmr8M8zrfU9Tu6b2pC3CKZJJt3uc2aEZx2VMGPL9XvTKtfy/8AkzrTjnF3UvuQaadrdHe4aovf7HPPG6fZkEXK4/IF8i1cmPG9NMis135Gb4Ztv3EbfBA+34ZRQ3/Jzo6cMt9L2VV9mVHo9JJLBT/p3RPK4xjla/SkhME3FxT2t9yWbI3glTvbf9//ACAnX5PqYcdu3BaX+yPOltJ1wWyy9kY90RbtlA7mMYIxjGAxmBmsApmBwYDBTMYBu1GArWwbv7gZfcdTvZsTgdJOPyFFO+XuVi4zpN0/JKKSa1N15Kxiv6WmQPHVGnVo7nU8cXx9jjx2rWzT7M7MEouLjp+5iq55rwScWegsF9tg/wAN8GPIx5jixscdzul0qFWHSx5Lg441R0RjYkIl4RJa0RwJzidjjsc+VGRztE5FWRmaiULMI2Y0y4rBYDHRBAYIGSK4FciaL9N+tAetgSjjKXuSxv2lY7s50dGJI6Iwb7CdPDZWdSpGUc2XDqgzz83TbcHsTao5ZJMar53qMWhs5We11+Ha0eNNVJo3KMmMmIgo0HswqGCMagmACQ1GSGIoJBoNGASRN8lWTa3KEyJKJJLuPN2xDUDAeyNZpABbch5FQ1lQDdxvyakAOwHyFmYCmrcJlt9wMZGMBnuButg8AACGW/PBkMre0fyyhtSithYY5Td8Lu2K3XyUlkbjXcIaTS9kHt3fkFr8Inbqh147FGb7+RK3GfL/AGNJbgI93QGN5FfAClU7VkXyNB2ZUz3Z1dLilllpj3OVbH0/+nOjjpefIoyde2LjYHPLpn0mGKcJRcldvucrS2cXb7pnqepu8ul+57v4R5sZxU1vTXZj6rr6BpyST2Z68/ScOeD9qTa5PIw9K8r+phlplzXZnr9H1k8Khjzpwl/7uGdOWK+Z9T9Hy9NkehfscmHJkxxcZSao+36zN02SNyp+djwuo6DHklLTW/F9jN5/pqV4GTPmyPZsOPpskpJzTPq8HpPTY4RbgpeX5K5JdHjxtKKc/hf2L4w143SdE4xucWq2aDljFNx1cHXnfVdQ/wCVj+nCt5T2POy41Ftankl3dE+Bn9OEaSbRHqMcpRc4xlT/AMFceN4/1bt9vB24cP1NlPhcaqMtPAiknvsN/kv1OLRmkmtr55IOo9xUhZc7i8sMnav5AuLMtDDktjuVImluiuPl+aCLuVYnK+Nvk5tevppx7s2WVY68nPq2dFQs23p+wg796+wi5Kg9zG7m+QMYxgMwBAAeQBMBmZbmMtgGW6+QPYKCq4YG7GM4Nb8oJFbehsbpiptDryB24smqlf7lsU19Zb15SObC0dGPRrVc/czVetjhCUVKAzgHp4pJV3RacaR5q6RxzgScdzpyHPLksASoeAlhjIos+Dnyso5HPkkESkyGR7lZs55vdm4lK2YWzFZcpjGOiCajBAKHxS0yQiMB62KdxOjG7aPKwZ9NJ8HoYMsZNbmLB6+HaJVshikqQ8ppIwBklsRbFnO2DVRBPqaljaPAzqsjPazz2Z42bebN8iaGSMkFGgKCGg0EAxjAMg9xUEKonsK+TJ7UbkoDEntFsdolmdKgqL3sWhrFNIxmzNgKMggCggpA5ZmwLdgPwANdwMDVuBsL2iKBuwTcswGewEarYdkUZbvfY1uq7eAWZyvbhAFGYEFK38eQMv7jx2TfgW7ew3KpFRlvX7mkrb8DLZNgfFAT7hmqQUgS4AkzRdMMhSDowRlkyxjFW2+x9x6dgn0/py/mU+XyfKekY5yzwamsavnufY9Tgb6OMYZHcVu5OrM1qPD6+f8ANhJqk1TOGbalbi2zp9RuKilJSrvVL8HHHLxqYi129NmlCV3XwevPq+nnj05qk64aPnVLQ2ymPLeqU3udJWbHd1OqEkul1Th/tbOaS6lT/wDRyXzs7Q8eqrbSlW4YdXNyaUtvA9I6MEs7i/qYqS290gOOLDNyUo3V299yL6icU4Sbae6SIzn9WMnVQXdlF8ueWSLkpWv7HA9WrUo38opkjDTGnX2BB6UrVrmzNU2OcquO8vDO7oHqbvbz23OCLlnlUKS8s9/0zFGUYSUdVdqRitx4Hq3S5MWfXFPTLemqaPKnLW/B91621j6JrRGmtrR8PndyfBJdRJqthkvaKiqa2AEP1FcfLYkXu/IXtG7AXI7nHHd13+TmXLGcnd+RGaRuGZcmDQQrMGjAAJjAYATAYxjAY1GCFBDLcVqgoBra+w6SlxyKnf3M9t0QFpplIdthZSckrd0Pim4vdJ/cCn6VbLYt5JxkL7WuP2FTSezpkH0HTZNeOOrsWbvuef0WWeinwdTn4PN1PbpGyM5Ju2WnJsi47iBLCpCyVANIdyIzbbKdic3TKEkmc807OqxJwUkWI5DDSg0zGmXIZGMbBCAIGCYABRbHNxaaZApF3ElHrdP1Uq3Z1LNqW7PEx5HFnVDN8mLB6DyInLKczyfJOWZLuTA+fJszgl7pFMuTWJFGhlEOkZIZRsCdALaRWkETBQ9GSKEHQGho8kaFIdwuNo0VYzi62Gjnk/ghP5OnJCS+Uc8212NREmALe24tmgWBchBEqMw8IDMAGPAWrdFI6Y7fuwM/CBy/gLq/bx8i9vgDSe4F5M9wtABbbgYbAAUBszdA5KMtkZAe+wyQBS7B3bpA4CnSfkI3DYYurAtkMlsUaw8psFf3M3xEBoruIMns5dlsI/0gTfNCvYd8g026tL7kHZ6blljzxlbST/B9bj9Q+vhrQ5Qj22p/c+V9P6eM8iTnt5PY6zHHpumg8dy35OdvttPrs0srlte1unsjy24rZnX9WUk4t2cWRPVbW3wUMpyjSvbyHHNW5X33RNNqNV/4BH9NryVHU56tv6mgRySeqVq+CWFylJ7e7gCbTrtZR0fXlUhJz/lqLbq+CSVur4ZnanT2XNgdDk9uyGU3OS1Oo80czm5MrCNyS/ZBcdnT45zcYxrTJ068n1Hp2JdPjcJR1N90rR4fp3SQnjyXKn2a5i/+j6H06MoxX1KmmlbRmr8L65g1+kyrd1as/Pcv6muD9O9QcH0ssTf6o7Wfm/W4/p55J1ySI5uFS5DdUB7G+fBpD3UfliaqrujSdS/sBPUpv42An2M0MkCihaGSs1bjPbYBWZ8DNVEm2EY1GMBkYy8G5AJgdmMuwCjACgoPcy8BAAUM+RfkZbkDxW3kye5lsgV3A6sbTXLRfHhlP9On8nLi0yVSdHVgU8daZ2vBB34ITiqr70dOglin7VSd+WztxR1K2jh03HNKBGSo9GeKkceaFWZiuST3EbDN0ScjaH1UTk7YspClQ9jJku4yYRpVZhJPcxU155gBOgKCAIBAEwAGgxTJ0QUGU2iaZrAq8rEc2xGwXZBSJREolYgUiUXBOI9mUZoVjNitgI0ZMzCt+SjVqRlEKi00XWOT2asqlhHix24pU2vyyWSOjv8AghKZPHTV55I+TkyzU5Czk2+RG6NznDQkxUu5mZPY0jMCN/SZAZmRjPgDLkZMQK8AO9wP+wXtQAMl3A3ewydi9wMzA5C9gFe7N2MgpFGSpB5NzsFgBLc1XL4D+nbljaWEDnjhBSuvHcz4SiHhKJQe6FW9y87IaT5Mtq+ABPaKivyK/wBKC99vIr/SwEfIo1bGUW2Qen6TgnnyJKX/AEfS9Z0zfpeRRalStHj+kZIYYrVSbPp1Fzwbqk1tFnLr63Hx8k5Y04r3Lt5JtRlGl+qt0+x0dZD+H6iSjad2R0w6m5Raxz+OGansvpD6MmtnT/yL9J3V00GcsmLacGq4fY0M8dWz3KhsK0zWp18o2SOmft3XhjfUjLikuPuZyjs+6fYKjb1/+5+QTlJySZfI4TbfZu7QrinFU7Xn5ASEW1te3KOjHWpbb8rz9hbh+rVVPczyaKp6lL/JNV7Hp2aOXK7XufNM9uWV4I4dMfdkXuinwn3R8j0uX+YtLUb5Pp/SumemLyS1NdvBjq34uftfqXml07i/dJcM+U6+Mcyk9KjPv9z7TrcTePWlut9uWfH+sx0dT9fE4vf3JbGuWa8Zgctkh86SlqX6Jbr/AKItmkZtt8mWxu4y2AyQWuxl2DW4UFHceELbYaui2lRx0uQjkyImzoyqkQaKgBMYDdwdw+QAEyAzAFmRn+gEQpu5mBjJpqu5BkFUxQpq/BRRPSvI8IrJw6ZO/PHwPjgnJU2QdEOmnNbRv5TO7pegzuXCaW9tpHPhxy2Stnf02R9M95W737ikdWLDBQ90o2dmFdrs8+GWM8jklR39K3LdnDtuLyhaOLqcezPUStHN1MNmc1fP51pZyOZ6HWw5PKm6Z059s1RO+4yIplIyNM6czNYtlTQowaMEecggCbaEIoyAKMYIAANQKCFMEAACgDIimTKRZNDxILRY1kkw2QO2AXUawCAwG6CHjOi8csnHazkQ6bSK0tkzNx0ySf3OXJJLsGciEnbNxkW0xG7ewaFckigNULYHICZQ/YAVvEBAexgB7ABDKrFQU6Ad77gN2XkMVQAftj9xUGe7tmS2sDVQO4ZbAQBoxuTPkDJUrYyXcMY2l2Q1b0UaEUtwTb4CxVzXfuEM6jBeWLHe2FrU9w/CKFju7Cx4xtPwJWp327AL5f4QJbRX3KSjROfYAdgOVUH+kDrl8EHr+iLV1EZOq8s+twZITV3qfg+J6HK9aguZO2j67oMuOMFijJyl/Uzl26R5PrGD+c3u14jsjxZLRK4n1/qcFPC9Kq1XyfN5unS1XKq5MytY54dZOL90VJeGOv4LP+rG4yfeJzygpOieh7NHSdMXl0z6TAv0Z2l4JSw6X7c1p/BJWxlF/qraxpjOEkrWS19jamotW3aodQuO35BGnLi0TVxoq9qtt7FIQeTTFeSkccX7Kaa/c7+kxp5YuCTurj3vyTWsdPpXpemUcz92l7n1WLBFJSgq+Di9Pxt43HTUlv8ADO/6kVHTdNfpMy7U69HyU8UoT2+UfGes4rzSyYZRnf6tPP3o+syZ1LC5Lfyj4b1ZyfWL3U5K4ST2e+xuMPPbxyuEo/TlfbiyDi4tp8opnyvNJSnFa6ptdxOUr58mhkgmS7BSuQVlsZugdzEFcfksnZzKQymA2fg5pKi05WieQqJmMEqMwILAFZ8G7GZuwQb2aFQQAPyLVbhTtGaCtFjOIqKQlXKCAoOX6d2NHXDyh1CMt4Sr7nRGM4pa9M4gDp86i/crO1TxyXDX4ojF45VtFLyuTqhjwabm6rvZKqnTSp+3d/J6nSyt7nHh+nPH7NUpeVxR0dO9L35+1HDtuPVi9iWamjRlsDI7OSvI62HLPEzqpM+g6vhnhdSvcdOE6Qix0xEh0jq5GsNi7mT2AZv5MCzEVwBAY2ooZCjIAjJARRIgGk2keggQcQNF2rJNBCMyMzBRGTFQUQOmaxbBYDajaqEs1lFNQLsVBQDR5DKRkgSRAt2CjPYG5uIWSkSaZ0rcZRt8GkcihJ9gaWju0bEskAIrZCjSdKhSKIL2Mu4EAe5gdwgGx1uxEh7p0AswpUCfJu1gB7tsKAFcgGuy3Yyiu/ALrjdhvbdgFyXCVIaN/lgil+qX4iGUnFfL8FCTdPTHceMdK3Dgx1eSfHZBlstu/CKhZbulwhlG2ZRr5X+WVjSTk+xRLI6jS2NjjdAcXKvLZWlB1/tQRKXH5JT3srN/sRfciguGhf6RlsB8EF+hkseSWSTqlSPd6Tr/AKcPYlFPZeZM+bUqrwjow5mnDs72+DHU1qV9l0/82MnK5SZ4/qPSyw5NPMHyzr6br8WDp4R1Nzny/CLwnHqoSnkj7eyOHyuseB9FQi1/VxXgg46Iy7trn4PY6zpXGH8qrbbZ5+bF9OOh25NU9jUpY4YRvZ92UcnP2xW3I6xJON7JorigsMtld+TbOJRlrtqOlKtkN9H6fuS1K6LLDN446OX+op00bySXMbdkU+OKlGL/AEy/Tf8Ag9Lp+l0xx50qb9rS7f8Axkug6V5YyaVu+We70WPTjSmlelb+DOtfHZ0UX9NLI7yLl+Uc/qE3jbuk79rfH2ZVT0ZYyvtTS7nleu9YoR33XEl/hmo51PP1qxJTV6Z7NPs+T5j1GcZ7wft1Nr4fdFcvWa8Swt2o1KP/ACjzsrayTintZqIGR6pavO5ktgVwZsoNmSpA/qHa2SARgY9AoqEGDRqIA90aS2G0gkrAkwdxnyDuaGYAgCMYIAN3A+QmAy5+BluKFAF/HIYyXDNyCu6AvjV8P8M6IPTzKl87nHjbtdjvw53GLjNL4bApDDjn7llhfxt/ydGLDjj/AOqm1/7ZWTUITitepN8NMlKDxzX0tV90yK9nFh6eMFPDm9z7MrguT8tfBw9Ms0qU8cUl/uPR6d6b4V9kce41HVj4BO6KwSaGcE0cW3j9W9meNnVyZ9D1eC06R4fUY3GTN8M1yJFIxAlvuUSOms4XSBRTKtCrkGJ6H2MVowMeU1Ri84EWmjojDIUZAPEoiUSqZAxjGIMTmhxZASYBmAoATGAJjAAwGEKVkAiOgKI6QBuhZO/gfsCiwT0hUbBL4DGzcQ6x2VWOlwJH70Pe3NmmQk0iE34RVxN9Lawrindk7OnqIpLY5u5FFcAMYAm5BZgGsKe4pkQOZhA0AK7h3Aw8gFbBb4Atuxrrcoa9PPI2NOckSXul5OzFpw49ct/C8gDK9NLlmUOZSeyXJOL1ztv7ldLkvEF28lQFvSS+w2VLVGC/THl+Taq42S7mhFNOU+O5QY1CLyS3b/Sv+SMm0t+WPlbl75bR4SJv3O3wiATrSSu2wuV2+3YyVACuQZEUXdiZAJjQdNPwKHsZV0R6nRu92/J6WL1KSx+6XNN1/ZI8RhhJrczeZWpcfQY+suU5N9tkdOOcM1XTcuV8nzsczguTq6DrJRyScpc3uc7w3Onv5um6fJJXFXGO9dh30PTywKW8TzMfW3kab70/wUn6pH6T33bMeNa8o6odFDDKX81+9bKuDo6fpMEPf+pNvUeDn9Sk80N+x2w69Lp4xb9suf8An/58lymx7/RrHix1CtLsn/FrF1TxydbOvk8Lp/U5tZ5TlSUUkr+Thy+oSlLG222rZZzWbX0Wbr46I1JqUIav/B43Xdc+s6V5Hyk0efPrZzit9+5z4srWOcG9pb/k6TnGLSptyj5saX65N+RIcjTf7FAcrBvsZK2PGO4DKO1hGA0Ar4MkGgxKjKIdIyRRRAjpA4l3EVqgOKSqQnBbKqdkmUY3YAaCCuABAFZ8mMuGZBAYUYwBXyMq7/uhTXXwBWMfDOzp4QVamzz0/k6MctuaA93pumct4Til9z0un6TBjj9TNaaV0lyzyOhhJwUnlxpfLdnbHF71J5oTXhN7f2JVP1U8maVLCoR+1MEMTwJPI3uSnknCdRlavhC9R1Evp7S1Pw0c+vax6EOpjdRe3ydEc6fc+aXVyU/dsdWPrPk53mta9nI1JHk9fiTTaKw6q+5PPmU4tGcsV5TVMeJsi9wEzoyfsTlsVQk0AqZgWYqIuNkpwLitGmXI40FF5RJONMqsuR0yaHAew2ImGyAsWTDYkmAGYWwplBAE1EVgDBUHLhBCpFEgrFJdhqaM2oCQ1AQUQZpE5O2PLgk239jfKhVPkMeeRa25CjpEXTVVwOuOScIWPp28GkLOTS5E1yr9Q+hPmRnFVtSA58i1K/8Ak5pRo7tDm6RPJiSIrk7mGmqYpBgihW5RgrkDCkQOjPdmW4X/AGQCsaLSXFiN2x/0r5AN7b7Ct2DdspCFu5cAaEdjSbbUUPKe1LYbDoj7pq148lFMONRhbW3kM5Xx34QuScskt1SXEeyMloWp9yobZLft3ZnK4py2Sd0TU1K3/Su3liycpNL8lDTbyytvZE2744Gnf6I7+Sbf9KIFdal4Q1bpflgik5X2Q2P3NvyFFkZMvWzZCXJEKN2AuQvdkUjDEz5CuAMHVp4ZqoSQU/1pJ2mBZHe7ECkEGUpSds6P4hxSx9kqZzpbhqyKs5uCcbtN6vuRcrbfdjv/ANOIsY6mAAodwSW7EXIDdjPc3BbFieTIopbBQw4nOVJF5YlHl0epi6Fx6OWSMXtyzyc+tS90XHxaogQIiGQRuQxQVEeMShoookGECigFTa2IyOqUNiOSIHJlVo5mdk0cuRVJ+AhUYCe4X5KCAzNyggG4MCwHtMz/ALiBukAflAb7Gth7lChjOSezDS8DpfCA6Okz5IzuK1Lw+D1sPW6Iq1prlUeV07krUdvJ63TdF9WFxttcqtyWK7On0dRk+opRj9kPlx4paofW1bWrJ4uihFRUs7jKTpLdNFcnQzi9MJRkvMWn/g51XgdViniyP3Ku+9koZn5O71XpFiipOdyfxVHkXvsak1K9CPUV3G+u33OBSY6kPE1169Q8VZzQlbOmDMWYsOomaHRmYUkcdqzFFwYDz0wkoyKJnRhmrElEoBoqoyjQEVcSbjQGMA1gNYkjWCyBQozMihkFKxUUiRRikXxtLsRXI6ZKOlTNJRkiKbY6s54JSjTAh5rcSjUQsybLJWvkRx+DpBKlZWC+AqDrt+40YnSMnjHbd19jPfYNpLZIRtt0kaAb2pMWONyfI/02t3+xm63cvwQUSUI8o58rT/SLPI5PYF0RUJoi+TokrbJNbgTY0WBoHADs3ALMQPELNHgDA0dnfcL4+QLk3LAZfA2py9qewtdlyMo1H/LAyS5fCGU/AlWUjUFb3fgCiaxxUpLfsiU8jyc7+WK3rdtjxhqrskaQIpt0uCr2jX9T4XgMUo8K/IMktN1vN/2KiU3puKe/dk9hpe2NL8sRJyZFO03HYpWiJkt0lwuTatc77ACbpUc83uWm7k/BCTtkUUMkKhm3x2Ipe4UjJGINLgRhbBRQBqAuR6AFDJUZLuZsgZy2SNAVIaHIU0iclTHauVI6MHTvJKq24IOVK6PovTfTpLJjc46U1ds6PS/RumUllmtens+LPaljcncXSSpFRyda5Zemlgx7JLeVbHynWY54paZST+x9Z1kckMd4k9VHyXWRy/Uby7NhHOkUihIorBBTJDrY1GaIq8GUTRya6G+rsFdDaJyViKdjp2BDJE4c9KVI9DM0os8zI/e2WJSGbN3F7lZNZuwprKHsDBYb8kAs1mbNZRtQU9wGAomikIKXcgnuUg2qA68UVGW7o9r02dY5aMtOq03z/wBnldJniv1q14Z6eDDinFyWPVtsoOmhR7PTqU400pJcqSuvwT6nDOE7St9miHRZ5Y5qH1ZprtJX/wBHq4+ox5oU3GUl/t/6MNPl/U4OclclGfdPazxZRabtfsffdR0GDqsdtRk/DPl+v9LnhyuGHFerjdf5LEseShkGWKcMjxyjUk6aW4EqdM0ypF0zpxzOVFISolix3xlaMQxzsrqONjWmsxNy3MRXlxkVjI5x4yo6MOlOxiMZFFIBmhGh07AFRlEUtJE5RAQwWKAAgMA65GsnF7j9yKoFAT2GTILY0qHOfUUUjNgMkhGqHuzMQQb8CydvkORyumRbOsSqprsysYya4X7nPGS8lYy/2tnSMq/Taq/2G4ETZpNJb22VCTk7ZFvyx5yb4VIWONydvhEUNXhfk3bkZpJ7cCdyKWib5ZaqRKSAmxWUa2EaCFCmBmQVWIRY8FEqVkCsMWoprlg+QxjYBjtzyN/gWKu32XcKdvbgAtpLYC3Cqe72X+QwWqW3HllQ0Ilkl5/IElGNk5zvnfwkaFMmVV7Nvk53LZm3vVLd9kaUe89vgBdLm9T4Hgkr8s0nSSWyBF1v+xA05JR0r8gjx4FS33HIpZLayD5OvJFaLORkUYjIVDLgA8IVhb3FIBRvgaqMijKI1B7AoigahkjJeQA+DLYL5DGNyQFcMNUrrY9XpYxi13Xejjwe1VR1YnFy7omGvf6bNjjBQVo7I5YRjpTs8fptG3udnp4cSq3L8srKPWLNljJQWld7PmPUYuMoptWttkfXNxjjm3XB851eCGXJKUeX8geXCJSKGcNLoKRGhSsZxDApWwVzShYFA6NJtBBBRodFXD4JyW5VRzvY82buTO3q56Y13OB7ljFBmMY0jGAEDBAEABRmjAExkPpvgBUl9h4Rba8vgCiUhJx72vAFcT88nodHKSkvpycZeEcT05J60ud2vk6cTS+H5A93E3KUW4q69zrkrk6bXL6mLhq/a6o8zps8lTnu1xue445Myjoqe1tJ7mVcWHqOpwZK1Wr5s7cufDnxfzcabr7iZMKlD/05Rk1u4719zjfS1LVj6ipLlUZV4fXYsazTlilW/wCk4j1/UekgramtT78HlODV7pm4xQQ6EQyKKQlRZTs50NCW5mxYs9zAu/BjnivNNYpjaKRlRWMjmTHjKiDqTHRCMisWA1CyiOtzUFc047k2dUokZw8ATMYxRkOmJ2CiKulsGKBjlsOuTIZQtlFGjR4Goil4C6ozRmvawObLJcEdKZXJFc2TTS8/udYzWUUUSS+4FOD/AKFZSLXbY1GRim3uaS38jb1zsBSplAUb52FndUlsUe+72RHI6AnK1sar+7AO9kgoNUqJSLtVG2QfAQjQrQ7FYEzBYpBSCspLwTgx67kUJMyt7IDGS2+AG2rStkDnbsD/ACNGG+7A2ltpJMvCOlb9uyBajGk6+wrerbiJpDTlfy/CFUa/Iyko9v2Elk8u/hAaUtL8vz4J6t/MvLA5OT22XwHaK5AKVd7Y112V/wByd2OtiKL2+WNBMS7ZTGr3M1YplVYvJws9HPGsN/B5z5EKyH7CIcoUyVszYy2RAOWFIy5C2FbuZbsyX7jLwQFIz2H4iLRFBKx4Rpbcit6VYVkd/JYjqx5YyST2aKxV7pnLCUJvdU/J0Y9UfsaR6fSO68fc9bE35/B4/SVt8HrdLPXPVJ/FEQ7WuMrfbg5I4v5cpfTV1y0em8kMUbjFNs5c+Rxxtqk2B83ni4yf3Ipnd1eTzTZw9zLZ0yiZJDICthslZrKKSZKbpNhbJZHarsFcHUPXNkHGjryxS4OWXLLGKWgBMaQDGCkBggoKQGozGoEuQAtmUUq3XHgRK3RqoCt1uuDJqT25JKTRk2BeEmpHbiywqpJtnnq2Vx/LIPXhoUIzhJtf4O/pM+bFkTW6fzseL07nGScWkvk9XoskZS1Txxku8U6f4JVerGLm3ScW3vuCXTKUlKW7j4Y/T5oc3JK+/KO2coZIuqk0trIrzX0kac54P4iK4W6l/Znjeoy9LyRf0enyYcsX7kpP9nZ9BlUvp/ynul+l/wDB871055JN9TiU62vhr8osSvKbh/Sn+TWLNJSajdfJrNMnsKe4idjIgsnsYVPYxhpwGMEqAFGMA8WWhI51sOmQdUWU5OeEi6ZBmhJRsoKwOacCZ0yRGcSqRBAYB06LY5kUNHZkV245plLvg5YFoyMqpwSzTSiM22jmyt21RYJPdi0hpSrgRtnSM0yXgpBd2ycN2dEYrvsbjIx3CoqLtsLkq9uwlSk+SjTyK3StkW7ZWcVH5ZJLyQNGC06r3A3qaVGX9jPttQU2VaYJLghWxeTTiiDCEYrGfIr5ASSEZSXIhA0OaKSZOBR7kUqV/Ydt1S2MlQU6W3IGqjbvgyWqSX7l4Y07bpJdioEMbe74C3CNqPukZpy2ukBqMFS/JpEmpN7vf+yFUbvuO6fLqPgW3LhbEUHSW27Fq3vuM1X3MlZFZbfJvyFJt0n+xtHlkBSK41+xNfBfCrkiNRXO/wCRTPNaO/qa+m9zgdCFCPIzZo7MDYRojvgWCGu2FCgdw8cmir+wDIKN2sDIDq3ozatIW9KsW7Katyqe5lFJ6Zfhmxb7PkdRvZ8dismUPD3OjDNxXuVo56cdm78MrCdfDA9Pp8uPS/8Aceh00pSSp/3PHwtfqa/KOvDKTl/UB6+rXKrs4+tll0OKWy7nb00drlsjl9SyNJxS0xr9yUjwcsm5O+SdjZ5+6/JJSMtqoeicWUTCtRqCB7ABk579h5MnOTqgObInK6VHJk/UdmWVRrucT5NRilCkGjVuaQAmYUrAKVsagRQ7WxQErFa3sdbIXvZBkv8AsnJ6mPJ7UKgMkECY1AFMtilFyqS57kEh4AdmPK17U/avB24MrdPV333PNxatSUU7OzHCUK1KiK9+OSUop/U3e53YJ4IyipXut9jxOjnpep8pns9Pk+o1KCSr8GaqfqPT5YrXj9y7Nc/Y8Lr+ojGGSE4yc3/vjTR9ZHKoSaa9r71aZ5PrOKEYuXOOT3klwSD5CW7tC2dPVYcUFrxTck+1cHNZ0YMmPElY8WQWTML+DGGnGEASoxgmAwUwGsCkWWhM50x06IrqTCRhIpdoiMyco2ihqCuWcaAjonC0RlGmUZDoRDogrBlEyMSidEVXVsQmud0Pe2xPIlYikcVX6lYmnfc05eELZ0jNVUkuNja/Ai0rltlIU3sjTJ1dbjrior8mUVyxslpcUvBRGarndi038DpamyU5K6iAyS1U9wT/AFpBSUI6nz2EW71MKafwSn4KNk5chCitbjPsKwFYg75FZFGCKJfuIh1Fsg3PAVztuwPwuAw5pdwHxRcn8d2W2deEKq4QJyv2x/T3ZpGlPtHb5EbvZbo0YPJKuEdEca5e0Sjn0N7vgeV4Uv8Ac1svA7nCKc6utoo503KTk92yAad/I8IJM0I9ykXSaqyKST0pqJPl7jy5FRAVszpwtKV8EErVlsVJd0ZrUDqv0cnC1udXVO2jmaLErRNW40fIyVoARM9gtVQKsih+pjPbYHGwGAy3+wGwN1sibZUGcr2AuAMMTSKY5HWpqcPlHDdM6MEk3TdfIFYyT5KRgpLYnLG+e/kOOVOmgOrDKUZpNbnp9JOuY2/B5uKStJ7npdPF6k6+1kHo4pSlSftj9ji9SWuWrU1FbHfGM5xTdWcvXQ19O4pXK+F2JR87mXuZByo9NSXSxnrinJqt1weZkdtsjRo5CiyHI2ZTGGu9ZTfV2OL6gfqDDXU8lIjPIScxJSvuMNabv7kHyUbJlRggQV5NIwY8hSF4YQ6W49CRe9j7duCjPgTgfkRkUjMZrcNAAZRbDFUUgqXyANO3BWEUlbQqtfcutGOKb3m+fgAqUq5UUdXTOLkrr5t0cepPl/sVwRnJNJJJ92RXu4nhjKLSjLyvJ6WDT49vKV8Hi9LieD6cp93flHsY88JTuM73ukjKq5Mbk19OWlV3R5fqS6jBccuOWTG1vv8A8nvw+lkg1qT27o8rr2p4HBZHjvZ37okHx2XaUlHaPiyR19bGWPLWVxmu049zjk1bq6+TcZGx4EkUgSiy4MaPHf8ABjCuQwzQvBpBMAwBAEADRGsCMFMmWhKznQ8HRB0JjImpDpkQWic4leQMK5mqYUx5Im1QU6Y+okmGwK6hJW+DJmm6jXkCM382I23yx2kLe+yNxKaCOnHSRzx+WVhv9jUZX19+4krl5saEW/hGcljut2aCT9sKRGEU223shpuU2/Aq22IDLeRnwNxF/IlsA3SsmM91uKAGK9h5CMBGD5CzJWwHUaimM5OvAGrA3XO5lWq/gZOvhCNjJavJUPqvjZLljwi5VXHlj48dJKVL47jTabUI7/JpDQpWo8d2TzTrbl+PBpTrZb0c85W6T37igTlaSQYRYFBJW+Ow0JbmWlZR0pJP7gpvuC33Cls22ArrcVq2NtRn8bEGhsWT0wryRW7oo/a6sjSWd20SpD5Hb7/kSmVDRVfYOwEFx2INyK9gp0CX9gpQOVCyYre5UNezFBZiobsZAQUA3yPje/gRM1UB3Ycu1PctPEpe6Gxw45W9ztxTa2u15QFMNXuqaPU6WWprfjyebjlHUtR34YwrZ/gg9J5Wl7Uc85SyN1+1FMSX03cqXgbbHge3IHz/AFLbnK06vucU1ud3WzSlUVz3OKXIEmhGizQrQEqMM0KwNYLAwEGbAHsLRRkPQqVD9igLY1BMBuGGzdgLfbuEFS3M90KxouwpaoNUVWNtCNU6A0e7HTpb8ip1FoDe/ID6qewbbfNk4lYrbcIeGyOjHK6i3SOXUiuKe/G4V7vRJSxqD3eq0n4PZWTF9OMccU5f7krPn+gyRjOMs2OUj2cWBz06JU/F7UZV1N7+3ZHmep9RHp5qeJycu562Dp7xvU781Z5nqPSYtEnoem+bozivkusyrJkbUVG+UjmZ1dTBQyyqKa7HIzcZErjIotiJRZGMjGFc7FYwpoAxghACjGAKCwIIVgoAAKKVFoyOWykZURHSpGsRSDZlWkTkM2JJlUEEWwplDDZE6TEQ8paopBUJcg7FGqEb3NRmtFNnViV1ZCEWy8JUqju/JqMnnOtktyDbe37ltNK3y+CL2dFG4RNyHlv8COuAot2gJumZukGO8H2IDftsVchQKoqBMR8D8sVqtgJs0QyDCyCmmo3J7vsI2hptJeWLH7EUYQt92XT0qoxEinHn9kPcpPwjSDqaT7fPcVam6Xc2qK43fl8AcnW3IRslJUn92Tily1sZRcnvwPOL4W7Ckfulv+xSKpfBoYlHeb3A3b8IAq5N9khtkvLfAI7rgLlpdxX2sAKDe7ewJV2D7pcttsGSox0rd92RQx05bj6q2tWJjSUbsz+DKkm7lvv9gbdjNe4yTKhk3wgq63NFpdhnRFQyOmT1M6MuOM43Bo5WWFBu2AwSowQBAJjGICmMmKFMBuNy2PJpIplYLUwOrHlT5O3ppNy2ex5sINM6scpRaSCvbxWl5Rac5SVafakcPRZLpP8Aud3Vw1YaUq+SI+c6yUZZXTe35OXuX6uMY5Gotv7nOVBAzWBlUrFY4rRBNow7QrQCgXIWDuAQqgLbgNXwUFrfYN9gINWBu3yZq1Zl/cPBQjXc0XRRpLbyTqpEHVhk3Fpbi5Y038AxOmn+5srW9MCdg7mZkQMnQ+p0S3KR4ZQ0Iq99y2PSnb4Jqopd2+xbHjcqtW7A7+hc3kUpSShfc+p6bduMIKW28pHy8cVTxQi2+7o9rpMmV3JJteLMq9qGOWPHc5c/2PB9SzSW0HdLvE7Zz6jK6nlxxj48Hn9bnwwxSeVOcYcpVuQfMdc5Kb1Ld72cTOnrOofUZnN/ijmNIyL4znRfGSjojwY0VsYwrluzAQUaQoQtAYGMYADIIoQogZgMDDJihQFIsfUSQ1mVM2Bi2GygWFAYAikXvuVbT47HPZbHLhEWEkSfJbKkiNWzUKZSlLZcHTiWlfJCC/JdRlKVRNxhXaXyxJY1HndlYaYK+WRcpTyPuyhJJrcjTs6pxpLyRa1ccEEmraCymlx3FlSCkiG7kC+O5m3q4KjN6XwM1aTQj/VQYvsAjRo78BmjLbZEoKjfwvIypbR3flitpcgt9kFUT+8n/YNOS5omrbqx9O3JUNpS8WvLMkl/yNHFJpOkl5Y0sa/3W/sVCJ77JUNq0bveX+AxxP8A3JLt5F0xUtt2gFbvtZOUt77ju26FqKf6bryRRTtdxoQUpW6UTaJVutKGuMVzbIHm4xhphGvLfJCr37Fk9Suqj3dCtJq9wpY7rwaS7IEf1eRpNLjkgm41sBjeUBK7fgoHDC0pJ77haqPyxHsmlyZVLU4t0TbtjN2IVGMYxRkECCAUEyMQYKAFrawHUX23Hg9/kSDoenL3LkDohK2rOvEtUdv2OPDNcPY7McGqa/sFep0eCDin3K9Rl0QlGK7dxOhg2lW/yH1BxxJpyS25ZEfPZ2nJu7IMbJtJ72JZUEALDZRgGbFbA1mAEil2EdWUaJtbgPGpd9zCxdML52A3cKdP4MtzUUM1atco3KDDe0ZrfwUZbqmacaYV8me7IFi6YZO39wVybigA0bceS9ohAVsykFdvwSW5WC4XkorBJPU934OvDJRrWvwjnjHSrfLLJqud3skB1Yci+o3L3N7JHpdG55pyh7qXKTpnL6X0s/rKcsVx8M93D6Vl3cskcSk7qPNfcyryXHF9SSUsrrlyd0eV1eWXUSlBRtJ9v8n1U/R8OuTnOUpPdM83q+j6SMqySqN3p8/sZV8hk2k1VEzs9QhijlbxvnldjjNssWxES2IlHVFbGDFbGOauJDCoJtBMzGAUwWADBNRgrACYAIKRkFEBMYFgFgszBQB5CCggZDxZMeEqCqTT0pkku7K69S35JT22EKeDb2ukVWTRst2QgnV8fIXUXzqZtlfW3sVjHTG7tsjihpWqXPZFHkq9/uyoEn3k9hU9T2SoWT1Bx077lGdKNeWTmlp25Gk7a8AkkRU0gN+4bhtC1TdFGknszOO+wb9qRSvbfYiJT2StoVLwPJJ7sGyXj/JFDQ33C9EV7nb8LgVyXywKn/2VDJyl+iBaOGXMqQiy6Y1yH603stvsUdC0RW4kskf6Ytk9+ZO/uHVJqk6RUNbcXq27JE55Eto8Bb0w23k+77EdLfcitqt7fsh/qaXu1+OwrSSpA0hVHJvy2/IUlFvVv8E4vtF2yrUMaqTcp999kQFPVy//AJ4NKX07vlrYm8vFCzm5PfgAqXu4K3q55OdFoytEGqm/gONe133ZnwNF00kULki0+TmyRkpN8nZP9KZzZ23uQc73YAgKMYwQMZGMgGMZG7kGGT2FCgGW7K4rT248EqrgeEgOmKTZ19M62s4cbprud2LRJLlMK9jo830uVt5OX1h/UjqihunuUdra+wOphkeNxX7VuRHz022xLOnqMbg9L2fc5Sg2GxbMUNYAGCCvuZ8itmIrMVoJmvkgVWO90KhktigcD8r5FoZLnyUFbSTGmrQoXuEZ71LtwxbpmTpUxW9wqk+XXAOyAm62M3QBfAkkUf6SXIDI6sUFab4IR7bF1La+y7BHRlanJVw+xXBGMJpveRyQuUkzuxSqSa3YV73QrLKHumlGtt9zvxZVjTcnq0+TyuklPHOHGnvbPSThrtpSaV2lyZVp9ZB5X9Wc1GtnFcHy/qHWyz9a44cX1WtkpQts+ky5bhGsEpf3UTxPWeseBSxwioamnq2bZMHz/VJwlJZFU2+E9kcpXJKM2338kjSCjoxI54nXhRKOiKdGHjHYxzV5iGAY2GMAwQasyiMkFIilo1D0ZoaqdGGaAEA1mYoBbNYLBZQ6DQIK2W0kVKjFGibAzAmCzFRfHG2NOKSIwkXnK4bGWohNvZAjSdsNW7E7M1GVXlbezNqurJLca9/g0irl2RaNVu9jmi1dlNdIqGmrlsaVUvJse/37sTK7nSKFk7YHswNe4PZfcBlC0uzHa0qm7/AqbC2RU5WxWh5K9jfSlV9vlkE6X4DS7bDOCXJtl2KgxhHl2/wOlDstxNa+w31YJcf3KKU642+xqXf9iX1l3FeVOuUvIRWUkt9iMp3zwCeS0v8AoRtPnkKe6XhCt73L9gJ1wbjkism+U6+wYQcnW7DzsiilWyA0kkqS34pCuLX6lX3KrLOMag680LLJN+bAk0NB7Glb+QR2kQUWzMuVXcL3T8gx7zRRWaapfByZnvR6E0nGDf5OTPp1OkByPkA7VWxGBjGMBgoBgGMZAICgg7hAMWPFL7CIdAVimkdWBybXc5YNp7nVi3oivW6Ov6v8nXJ4nB0vycfSJSj7lv8Ac7IQhoae3xYHgeoYl9Ru2edLk9b1GKnktPb7nmTjT2KiRhqNQCmG0jKFlEqDTK6DaCCTVAKuArRAiHT+BWg1aCsMnbF4Ro0yoZmv9wyQvcqA3cfkEvKN3NJVQUY8FdO33Ip7lVb2ALTXK5JUdHapfuTr3gUhWjfmO46x6o2/2FxRcmkjvwLHizapvUlwvJBDDBbu+F3OrC46kqVv9ic4XkbXnsVw4mprVW3gD2cChj9sppuS54OzpemjOWvK7knT8I4PpSnjeXXClwu52dL9VYnKSkyKt1+XDhg25qMUfE+qdVDNllUlPw6PofW+qxfwq0QjKSfc+R6nI8uRy0qPwlRIlRYDBRoPjW53YEceJHdhXBjodKWxgp7GOY8cyMY6qIUAZIBooZoMRqMqQJqMQLJCjMVlCsVjsVlQnBjPkxUUxvcs5HMnQ+oinlIlJmbFbANmsUxpFIvcs5aopHPEvFXEzWoTgWXBSSr5JtmolKtgr5AmwlQyaXA8VKUtuBY1yx4yf4ArOUccKW77s52m9wTk2NXC7lDY+Aak38GqkwdioZS/A12vJJvagxZA7AmovjV9w0n/AFUBquGRQbb5dfCEr/3BcXya3e5UZWuNzO+9Gtd/7GWl8RYAdLubXTC0uWhVFeP3KNytrEZXQv6pUL8QjfyAqUkrSDH77gblw3sBfYiqrT/utDqUWvBGC91y48D6b9z/AGAq3FL9SS8InKav2madX3+BN29/7gOt1saGz3BFpbDVe5Az2SaGhtu/GwI7y01+TbrZ8lR1OWrGlz5OSUbi3+xeG+PfnsLkW6j3bCuPKq2Ivk6+pVSo5nGuQFMawAExjAGwioYgxgphaACGW24EqKxScX5AaCUjoxNx2ohj9krXB1QqUrTpeArt6ebS2L5Oo0RTfHgTpsclTapA6zBKe8UmvKIPN63qfqSpbHJZTPicHySRUFINBQQAkPFC2FSAokNpJqZRSASUESktzobTJzSfwRUotwdqrBdyuqDJo3tYG2qmhHHuhna+xmVBg7VdwTjW63RlsHt8FCSr8GkuF8GramF7oCa2Z0Qj7kRS9ys6YcJsgacdrly3RFKm/wBjoyL2Q8tWTUXKVfNgW6WFW2nfY6c0Fjjj938yXK8IbHigsDnq2iuK5ZCUtUr5k+/gC+ODcXKLbjdbnf0vTw+tBScvk4McJyUUv0u2e90qxy0KaTaVKQHV02HFK1BW4ydND5k8cXJQk/hnT0+KMYpQ2+Uzz/Vuo+j0skoSk3atGVfK/wCoOoll6+WKEm4Y1S32Xk8dpo7MkXiza8kXzemW7/KOXI9U2+N+F2NRCBitwFMatgXxR4OzGiOKOx0RVHKii4MBSMZV45jS5MjqhkUSJxKolUUMKFEUWKFsBAGKMBmgjAwsVlQGYxgjGMagMBhAwAYwQGgrOzHhqCbZx4/1I7HJyjSZK1Ecuz2Iv7FZ7bLkWML5kWJSRXkzfgo9K2FS/BpGhFydcsrOOhUnbDji0tv3Fk7ewCKO4yuUmBppfLKJaYb9yicu67I1+xJmlvt5A+a7IIR8BTNJ9gLYKpEZLu3+BIOggM2vIr+wLMm+yAa67f2Dqm+233ET87sdJvx9rKhb7aV+4Hfgr9N/1NJeBtSgqUYgRWGU99xv0LTHb7cmc5S2rYCxvmwJuDvh/sK00+Do1OMatL57k9ST7MBFfmhlT70Fz1NbJfZUNpn+CKaKjW7/ACgtR/qX5sXTD+qel/8AtQaxLbXJ/wD+oCyjFMaNxTV7GbTVU39zLbkgNrVsVktfv79zn7svjftdrsWCiVOKverNFXNy7ISD1d+FQU6i33Ahl90m2rOaapbHRkdWc+SWrkgmYzr5AUEwAgZBMjNAZFOUTotgSb0sBYvsy0F4EljadNcDY3UiBkmpHXhp1tuLoUo6olcGNpqq/JFel0iqrboh6p1SxKoNb9jpxQf0tXHyeR1uhTbm3J/2A4Z5pZHuxUxZP3bcGsqKJhsnZrAdyF1CNmsgopDqZCw2BfWI5sTVQLsBnuZbKxQ0AykmHYSqCihmZOtgWHsUFpPYXtuFcBW7pkCcM6sLTi1Lg55RaotDa0B0KP1I1F0+EPHBot3fCf8A8/BP9OP2727LNylB717luAv1GoOPa9ikMLWJZHGr/uDDCOSb5cYb/cr1GV4opJ3XC8AXWWUUpaaT2Xyel0WP+RGb5u6Z4mKc8uWOp3Lwz6OPTNYcblLZrdcAdPRq7bbq9qJ+tTlj9Pksfvy1wnVHb02n6SjCnbPP9YyY8XR54zyqKeza5Mj43J1ThmeXLji8lOrXfyec93Zbq5Qlnbxxko9k3bImoAWxLdEkdGFEo68SLPgTGthpHJQsxNvcwHnvkKRhkjoCh1sKgoyGsNi2ZEUTGMUBisZisoRisZilRjGMEExjBWA0EwQgQ0YDLY6cVxhuRgle50JpxuiVqJyjv4B22C22reyF3a/7LAsn+WUhDvJix523Y8rpX+EVBnJtaVsDHG2kt3/gMYx7t2VhGlS28sqNDDSc2/tYkkm3b2RXNNNKMSLjUdyiT2TbFj+myrWrlbISf6WES8sHc3YMVsFPF0h0m91v8E75HSfKsDfgKjfFo1p8jXHtsQZYf90q/A+mMe7r42JNy7SA1Kr1NmkU/l1st/k1Qa3nL7JCL7X8DVN8RpAK+XS/LA5eXQzSSuUvwSbT43+4Bc1ezbYre4rQP7kFE2vhFNddqJJ2PGKargK2v/4jXtszOLjytvKFT3AfndcjRVE4tKW4+/3RALqZ06ripd+5zJak/KK4n7JfhgFPj5LQgnFanRCLuV8HRNaseleSjnyuO77o5ZylJcUjtyyhjxtct7N1wccqauXtXYgi+QBdXsAowTGAKGQpTT7UyARW46i4yT7Ace6LReuFUB19PKOSoyr8hy9Mlulujlw6oy2R3YG8ktMnXyFRxe2X+Ud+JY21W3wbJ0battOSXKfP/YmKLg9/79iD0Hj/AJdKVHheoYpxbkvdHyj1M2aWlKzz+syOK55M77XPTynyAacnJ2xTbLWawMwGsFmMAUwoUNgNZhQrfkBlTDwCKb4GpJ7garBTHXwam2UD7hT32Dofgyjv8gFLe+ANFsWOM9m6ZacMMdLcXdU1/wAog5H+lf3KRj7dS5Fkt6XBbFBqVNgUxJbRb2f9ht709luxull9NTa38MCvTPK3XwFV6fL9LFOMVcpJxXx8iZpxk4LtBbvyyLnbVdyjg9GqXeVII6Oklc0opLfmtz6DHD6k4+/Ukt99jweli3L28n0PQ9I/oQnreq964Cu3I54Ixji58s8X/UOXBj6Wc80VLI46cab3vyfSylFRhjrty0fCf6um5eoVruEYpQSeyMo8Gc3OTk+WKYJoaK3OrBE54Lc7MKJR1QWwJjRWwmQ5Ki+TBoxRx0Mkag0UYxqAARkhR0FYwyVgaZFKybKSJyNRCsATFZAATMDGMAAgMAAhFGQBSOiNafhEEW/oIsTb1y8JAlLekHhfAmNXK+Si0UklfBpSV+1UZ0o0t33Alq+IoqDjTe/9y0W5JLsiLyRWyRbHtDXLZdkUUUUo6u5Fty9z47fIzm5x+4G0lZUTk9MPlkJPYrP3P4EjG5WUTkGHjsM48sEdgo1SGgJJjwpkBYB2v/0I/sQaqe4ye/K/JJv7mvbyUWuXb97M8rWzZG723Cr/AP2VDvJH7/IkpJh0rxf4Bx/T+wCNeKArT2Hf/wCNC+5fBBqfKDqrZi21z+41+dwplN1zaA/IKXYyYBprfsUTThsTTa7jQqn2IDF6Xa8D4pe2S8k06fwNDkCuNXX9yj2i65ExRbk0UXtj5f8Ago5upksbSq2ck5OTt7s6MsryaeSE4rswEjz8BbtmMBjdjGQDJHZ0sYZIuE3XhnIikJaWn4IHnHTt4Y2KWmVrkOSSndL9iSdbAduOUJKmq8NdimuUFae/lHHhmr3O3HTW/f8AZkU0OolNU20ykXNSvklpgpJ1XydMaf6d/wAEUZ3KFHj9TKSm4y5Pag4vn9meT6jSyfJJ9K4mAIDbIACADWAxgAEBgGQ1iBT3ApFsNNiqVjoAxjXcZOXYVGu7rcopqa5DUmrW/wDklbKYpJNp89gDqcHxT7F03lSi1vWxTDgj1EVGN3e6W5bpksMri7lG6RFQl0k9UYReqTVtPYMYxUlTuLV79vg05r6a39+p7+UTxyrUu1kHRi3hpS4IZ29+2+5fE4aIqb0nLmdydAV6XEsmSK1b/J2LEtOOPdr3N8cnF0iqetuoruds8lXOUvc3sVHZHo1jz1hmnDsnyz3uhlKklSiux4vpXSzyVnnJqKd0z6HpL30Ure5BP1LPPDj+rHetq+D879Q6mfUdVkk7UXJtRfY/SfU/5XROlFSqk5OkmfmfWShPO5Y23fN+RBAJgoofGtztwLg5cS3R2YkY6I6FwSyMr2JTVnNUzD1RijkowRWzYJtKFsZMiiooZRQqY6CmS+AtBRmZVGUbJSVFpEpmoymYxjTLAYTMBLBYWKyg2YUNgMjIAUQPHkquCKH7UFCTcnS7jRVOrqu4re9RBu3RQ0pN7R4M7pJCt+6l2CmEWxY4r35OFwhs2VZGlHZIkm2m2bH7pV2KK8QjYqTyT0ppfcM5ak32CtMY83J/2KFaT9q7AdKIW6T8sE9opFRKT2AlyUaVNiw5AWe1DY5VQstzLZkF5OMt1sxGgrjb9hZIig8d8MVR0vsMkwteShk35Q6a7xTI8cGv4Ki05qtkkvyTcm3/AOCep+Q66X/IBa/9wun8h1p8uwNrtaIopKqDBOG64EcrfLMpNAM1q/Ts/AHswXe4btUAO9DpUr7ivhFY01T47EEn3Gg918Cz2luGO0gOnHLTk2LuNY5O1yc0dpHU/d07fHcDgyxbk5LiuSEselW5X9joyfzslLhbI55QlFuwEbswXFrlAKMEDMgGiO14ETplFuiAxY0v3Qhk62AaOzLQyNEWmimNW6f7hXbjnrSvc68eJpXjbZ52K4s9bpHwZVOEMryU0N1XpynDW5792elgxxdttRXwT6zJjWKqtL5CPls2CMZPTI52q7HZ1GWKyPZV4ZxynbZpAYowKAUAzAADGMBhhQoCkFuURKLHuuwDJHTixxyK4yUZLs+5xuQ0MkoyTAvPBLU/a/wB9LlSU0vb58nf0nVTjUoVfiiuSD6iMtNKXLS4/wDA1ccOFzxTt3CS7jzyTi9bktTd2hMuOcH7oy22toVOouJBs0tbc/IcFST338E6f6RoLS9QFk/5TlJ+69kwNatKao2KP1Jq+DrxYYSxOcm3Jqo/AVPFibjKMU65PQ6f02WXTLXF2v2ObHOThCEf07rg9PpYLFs5pUru9yo9DpcWibxQn7IKtVHb00445+x2k92zzcWRKDcMja+x3dPNLBJRjd8OiCP+oOvwwwqOSTS719j89zqSyNuMop8Wux73+oc0Y54xcvqZI78bKzwcuSeWWrI238iMpjJbgQyKL4kdmJHJiR241sc+mopQjRRCyMCbW5jPkxVcV7CsNitnXGQCmK2CyKqmOmQUiikZqrpgbEUwORFGTJSYzZOTNRKBgGKyJmYwCMUdoCRQtGodRDQCUZD0CiDIdPuIOq0lAj3bAnvYX+kzSjHfkKzaXBuyEW5VKkVB/wD6wYr1C5JXSHx7bgPLiuxsdyl8CTdv4Hg9MbKGSuW/CFm9U6C3px78yJOVOyoeXAIcsF2rBdSAE0GKTXNAbuRse9ogqlSA2BbBZFK0BoDBdcMozXyDcbV5DXhoBab7GltuNuge78FRN7m37DNV2Fb+CK1t9w0AydcgZWgrkLFAqnez/AbpbiJjOnEBZq9ww/UmGvaBbWQVg/cy85acain8EIqlZaKum+AFxY3LI3xGJHNNRk6ab7HZk3i4x9q7s87JFOT02wJNtgGkmubX3AUagIYwAHToFGIDqMAyAvinezOiGOLdq1/c44OnudeKTvYiumGKqfJ0Qnkjw9jYnGUVrW6+Dthm6XHDfGpPyRVOn6fNkqTlSOfr1JJxirR04uujNNQZzdR1MtLV8mbVkeBkxSzZtEIyv57F4dAoVqTkzvxaVK0rkdccMXu9m+TF7rc4cMenUkkoxsd9NilFxyQir+D0IenrI04ykafp+RtRvv3RnzXxeLk9FcreHIq/9xyz9I6yLenE5pd47nrdXOeDK8bTjBc/J6nQerdPggk/3OvNuOfUj4vJ02fE6yYpx+8SVNco/Sl13QdTG2o8jPo/TeqpZMOOV+UbjD8zCff9f/orouojq6HM8OT/AGvdM+Q9T9E670zI49RhejtOO8WUcER2yYyYBsviq/dKkc+4U0gPTUcUaf1KdbJHV0+W4tPLwttzyoxbjdq/A6lFNqqfkivSU/qJQzbP/d5OLNCMW3Gdu+KCnllH2T1IlkWSL90aQHTgxRyv3ulV3QvUJLJohbUXW5TDkUcN1v58CKLnkdchWxateji+WdKmvqNY9o9rYPpTy/p4atuuALHVOKvzRA+KaxyuTuuEjqwzu5zi9L2ODJilCWrvdV4Ozo4pr3u2navevwaR7HRdOpzjbeml7bPRy5cfQ9PKUl7XwkR9PwNY1Kk3za5K9fkxrp2skU21STIPi/WOq6fJqeKNZJz1N32PHbbe53eodPHFml74NfBw9ysih4oUpAKviR149kc2NUdMHsc+lVsWXBkxZMwJvkxm9zAcCZmBBZ3ROQhSRNkBTHiyaHRKp7DYqGSIoNiOytbA0hEqCimkKgUIkaimkDiBNoyKUJQRqMGjURQAwgZUKx1wIPHhlAfkWbtjT2iKlbCmihjcfgS9mwjJd2On7W2IraQ0v00ihoxc3FRHlpUqW6QmN0qQLuVdgDOTbQr3peQJ3JsZc2UF814FrubfkzeyRUDuZbWBh5IHsbsIot7obf8AJFBvyhO/YLEYBoH4BfyH8lDJ7BpPvTFSYL8ugileRXHuuAq/KBrV/p3Cl0gG1GdPdcgL/gz3DuCgDGxuBY7PyM+QGf6UzJamuxlvtwaLuRBRN6UXhTUX2Ip20UjzT/sBSftg2/0vv5ZwSk9/duV6jJOW3EeyOfcBXYAtAKMgrgCCAyGcO6ERSLtUQI0DhjPkKV7ANjSkdWBe/b9jlhFqWx6PSwjPZun5IrtwpbWo3+zHyRjK6av8WhNGbHH/AHR7OrEfUPUta/NWZUPpyw+50/lIW3lnb2R1TSz44p6UvKOnpcEFtGN15OPXTtzzqGHo5TSdaUzvxdLqUUt/JXW3H26VLxQcXWxhUXG3dNRRx212yR04/pwSVaX8h6nqsXTYHKaT22Fg9c7012pnmeoYf5rbyWu0WWRivD9V6jL1Gb6kl7e2xyY8sf6j18lJUl/Y8vqumcZOUFsejmz442UfruP6XR1dP6nlxvluvk82OptRSt+Au4umqOnkx4vsek9dwywqU5yWRdj0Ol9a6bqlHHkp63VNHwMZeCmPPLHJSg2nF2iGPuc/+mvSev1TjhjCT50Otzys/wDofHkx6uj6mUZf7cm6OH0713P02dvJNyjJ7n0GH1/E56k62vfYuo+Q6v8A016l0jf1MGqK7wdnI/TpwaTVyauu5+ndP12Dq21Jpx02R6j0/B1a0zhGVLhjR8N0Hpks8vc1HH38obq/SPpRtT1NK3XY+m/hXHLLS6nj2Umv1LumcPUaI5ZSxy1uUacHvfwNV8/02vHP6WzbfbudPV43lbjp06XVeDpx9Mk8eZq2k68KiMcymsjm7lNuv+yo4FicZaL+bO7F02VrVNVtaaDKCyRS0tdk0uWV6CeWMnCUdUU6afgKEItN0qnzs+QOTSTennsjqfTrps2TVeiS2tW/3OPLkl9K4t1xujKs8erJFvaL8nrdJ6fBpQc04r3aq3PMxqc8cdKuuWv+j0+ieTQ4ODhF8tmmXtYHGGNONaIrY871rqJ6HopRS5+ex364xxJJ0vhHlep5MUISjkm3GUe+yIPk+sxKMdVuTvdrhHEer1uXAsf04Sk13XyeUaiCisETRWAF8Z0R4IQLo5dKYDMmZsyJvkwbMEechhUMd0LJE2WasVwIqcUUUWNCBeEDNVFQY6VF9AjiTVTANJUJqAwy5EvcZMqHaFYbMQIxXyO0K0UBBSMYAMmxpMm2WI1jp7E0PEoLWyDFaVZrdgm6oKN2mT5DfsYFsVDrgWT7B3pIXuA8dvuZNKLMu7FfABjwMv8AIOEgFD7JMSzPaPywpe0ANjJryJzYZdgLQZmhIt0NexArXcFDWAoRquxtuw2qUHzsC73AXVLyNd87M2pePyCvDsDfsB2vlBr8M1tbMISw2bZvwHSFFPcz3MlTCwAuQsZR9vAK2YA35Q/9arxYq2Qy2aIGW9IstoOf7EsVORTL+h+AOaUre7tCNK1TuxpRfMRKfcis1Wz/ALCP4GYO5UAIGjJ0UYdMBkQM90GLqjLgaKVoC+FJ7rnwdeHJUqkqIYcTa4v7HXCHaW/3RFdD6mWP9L2I9Tlx5EqS1vuieSMo8PbwxcSWq33MWtyL4U3s3sjr6fKsU3G6T4ZPAsbtuaT7EoweTqNOp1do5fXTcdn/ANRlFu48LkfH1+TLKMZYlNd0luy+LF0sIQjlhqUt9+zOrBi6OVSxq3HhrYz6a9t/E4/oQUY6XdbidfjhmxK4tuu3ZjtRzTniltXFnL1EMkYON7x8GZ9WvO06Xut+OSeVR0PuUnunW0ie1Pe5HRh52WGietIr1a1Qg5pKdbtFMsHNcHT1PTRydLjnCP8ATUi6mPGcWopp2u/wLCW5acVByg3Te9nNC3vwdY5ujmKrksrlJuT2qiONuPJ0a9SprbyBbH1+TBJaJNUkme76d/qBapTzPTulFHzsIwj7pRv4KLBklUvatT2Vgx9U+pl1axywyauTT2IeoYFojixSTkt21z+Dz+mlPp8P1JTvGtlT48m6PNP+Kc802scE5Pft/wCQmOnB0kYY9OSemM4t6XymeZ1HTT6P1DHJ7wb1K/B2xzZOuzR0VpUtVIh6h1OtQySfuWzX2ZpD5JLBlWFq8V2lfAmtYerhJXUv7nX/AAn1+njmTSkvynGv+ODkxqeKclLHwr0y/wAojT0HkhNtw92HIt091E5sWLHGVP2Rb3XK/I/RSa1w087/APzyhdSyOTeN4pJ7tL2sI7MeKMJReOpp+HuehCk17/nfseZhxSx6ZWpL4fY6pZo48lw/mWruS3QHVkkscd5Wj5n1n1TFllpxQutraO7r+qk9aVJVzF0fNdVm009MV4p8CJXP1OSeTI3NafgiGUnOTb5AaQ8SsCMS0CUdEGUTIwKpnOqZMzYEBkAMYxEcCHSERSKO6GUbGUBoorGBmhI4y0cY0I0VSOdqamsZOeM69hZRsmta4JRojOD7HoSxkpYzUquCn4GSZ1/TvsD6dF0QSY2llVAdQIrmcWDSdTgI4F1ENAGtiriK0NTXPJE2WyIizUGQ6EQ6NAtE8jtlX+klkWyIof0pG+DWDuVD3SNVyFbC3wA05cUKt2aTAgG8hjyKG6KDPlIzfZAW8jJXJgZDS2M+RmrgAYbr5HdEk3t8FFuraIBJIGlhnGt47oMXfYoSjOCfBR6W+9gdrhBE3E1V2Hvzsak+Cif9zP5CxXLsQZoC27h/Ju+4UaVWzXtXILp+RtNq1wAYanJLyVnBaXXJJWqfYZvtfYBFstxk7q3sLLdLyZPaiC2JLVubLJuPx3Fxhy7pV2IqP1H+EB1J33A3vutzKTYCvncAXyAqMAweSjJhYAogKkNCVSEOnp8Vu2B1YWpQu6a7lYZZxpy3j5OF6oWuxSGSX03G6RKrsyZJZJJNqkacXarj5IYZWkn23OySuKSOV+us+OZw0vVFtuy+DM9VuNMooKMOLG+mowW/LslphlmuSct9+D1ejxqUVKL9vhnmYkoyba1I7cSf0fY9KvcxY3rqyZdMvdTae1DRyLNj1TVVszmeC5OPuf8A7vBDMsnTKUWm0T/R/ser6aGOTlB2v8HC4RlunT+Doy5PrR0taJKPd8nLN1LRDlGogTaT01wVx5Uunljb0tO0xYxioxc0/k5usknhn9NsZpuODPKLnJp3uJghqT3oi716fJ042oqq2O89ONVhD5tFoKk0v7kV7uHv4C7jFWyLFZOSj8GxznLa90RcpNaVvY2PJGGHJ/vkqvwhhqk+pbjHDqbxwdteWbPmeh9tbtpeOyONOuOR0vqTjC/uzWI9P03q1hlO/wDZpX7nPm6l5bnVyi7f5Oe1FyUZWm6T8ko5KcvkD1+m62UIYlqax+E+Drz5f4ieKFuK0+12eBjbiqfD4OtZpfTSls0vawj0sUpY08c6Ttv3f9hg5JSeOeqD5XhnC+rlnhGMtmh+nnomk7Xky09fps0fppZIvyt+S08rjCUYtJv4uzy/rxhKL03FPhl5yyZelc9ShHsrKhZT6ZaqTlkkqrsj5rqoyjJ2lXZrdHp9T1cseJ4ceyfL7tnlTnZYzUTBYCoaJfGiMEdWKJm1TwRRI0YlVE52qRRBKJbSCSIqDiYdrcwR5qQ8RUMjuyvjOmCOXGzpgzNRVKhkKmCznUUv5M2JqM5GVZgqxHMaMg02g2gZSCVU3A1UPYrYAoVoLYrZUpJREktijZObDLnyIg0XmyTOnKlQyAFGgZPZE5u0Uaekm+GRovYyMzIqCa+ABAA1Uhe4wANdsxuxQU6DFi9jd0A90P8A0k7sqnfYBUVi1VPnyTT5CA10/h8oDSW/YFgvx+wBTVb7jrfh0STTfA+lwe6r/AQXf3F/sFK34+wWnxqt/JQje/kV034HlBv4YjT4asANNPs0bbswdgUiA0NF6WZPamZqt1wFO0m7jyaXFixd8oa0+OfDAXsrGpA08mIKY1s3wCW/5DDhryM9u2yIqE6k3ap+UJxHYpNN9tvgnsgFAMmBtlQABMUZGMjAMlbR2Y3UdnRyY/1bnTF20kQUlshIvakPk/TZsEdrJ16XlVJrTReOT2pNEVLdFYScWtX7HJ1Vbk0nLdD/AFU6i1dE3NSSXgzapdmZV0qTb7ovjnLHjcnJtJ8HFCbUvdx5PRjj+pi1Y4XXLJVP0/XyWq+ZcI6JTxdTHSmnOPk82WGUJxbqP3DDI+kyqTVxa5IqnU9Dki3ki9vg43hakm3ud0er+piaU03ey8nFNtQnOTp3sIlM4pR+Tj6+LXTTrZ0JPqpy2TpHN1fVTyfyt22qZrn6l+OTpcbnLU+x0K7SoEEsaio70d0MUMmNe2p92js5IwhtdbsEl25LyxPG03FpdiE5VtVWXAlKLvuSbGlaFXllQOwNVLY2rshWnpt8WQMpbIEjRfCC43ImtHi3pfjwWhJShpn24J44riSHS92yJq4q040vymi0HUbcr+CCTo2VuCUrog631UFpvheRep62coVFVD/JwLO4t90D60t6pX8GpGLTTyKa8HPNFBZGkQZkGS3NFAVxLc78WO0ceJHoYOEculjaaY6NPkyZhRFkhrBJ7FEXyYz5MB5o6EQyO7KuNnRBnNB7l4MzUXUhJTFbJu2zIqpm1WIhkiDOwxbDQUqIDYNYdNiSjsBnkF1iSsQKtqBZNDoqUSc2OyM2WIlNk27DNio3FMhkhUWgiqKhaOfLGmd0IkOphTsg5ZI0TPkCZQWALB2A0f1DSe9IWG8hntbAAHwZGfIGGQqGjuUbwVXkj3orH9IGvkerimJatlMT20gCkK4uLtcFGlwK7j2sgG3LVL4Mn2vYFr7A44KKxVU9pL7hyKLXt1J+HuRU3HdDrKnyioF06boVvzuhm41z+BHXYDOClvD9hORk0Zq3aIoW4/I2q1wZNcSSYWl2AFb7B4kr7g/sFu/uAydgdatuDJNfYFrYgoq2K1qvmiUVcvhFV+nkilcHLeLVrtRz5IyXK3+Tovbdu/gVptNPf7Ac1UK0Vkkv08Ct2vJQiMbuYqMFbgRu4DwW5fHtJWSxbz+SrVUyCmd1jH6feEfBDPqeNbDdJNuCje6M9tcuqSg4rygqVNb8ku+xRxvFqezT2ZydIKe9rkpGTkv0nNT8lcc3B8gXtpeUej0WeWNXGScXs42eWpV3pMTVKOylt8EqveWbDknGNJ/BssYZoyUK0p7bnixnOMb7d2Wjml9SD1tR+GZxpaeHJCC+lCknd1uc2ec8t2qrc9vF1CtwgtSatM83PolKVLS/AlLHkSgcqtzblyejkcYp8NnL0+LXLXLi9ztw5dnxRd23SXY7cEnq1v8ASuy7nLOTz5NGJUl3rk7MUo44+5bJUk+5tgmeTduT/Bwy3k2+DozTb9pz5JW6WxQnZ2JK6odrYSiDKNhnX6VwNpqKF7/JnWsNjxNyXgqsaWRrsbFequBp5FB3Hcz7aIl2DGUo7tWRnmrJa5Enmt2tjWM66pZb3T/c555XLbsReRsyZqTGbdOFbCoJUOmZsRMYBJIONbhaGgtyUWxxOvHsiEI8F1wcqpm7YUTT3KIyo2KwisKR8mA3uYqPNGQqCjuyrFloshEtFmaKAYLBZgNEqok4F4BBjAbQUgh9JEQ0iyWx0ONEpRA5JxEcTpnEk0BNRHSMkN2KEnsjmyM6MjOTIzUIlJ2wIDGiaVSKKx2JwKoKrCVGypTiT1UNq9oHDNVJiorkj7mI9tgrNCjS4QvYqDDuZ7mRq4AAPIW9wLZFG7Bi+QBWyAy5LJ1D5IorBaopAarHgqdgW7fgMVasCktmLq333RndbLYm34IGkk3twDR4YFLz/YeM7VMqFprk1Kt1+UNr38Cyd9qKFaVbbg+wWttmLa8EA1fYKdM3IE6YU3IVugKhlX4Azja2NFNPcyTX2Gd83YGlsqFXO5k999xuONyA4/1MrJf7VS8CY13SLKKb8fYioy3XFS8gi201y1xudWTDdJPlHLPFkhK9P7ASa9wjtMaW+9CtWvgqAYyMwN3MYyAMXTTR0y3Vruch0YfdBq+CVYebuCEheOd+Rlb2Bl3/AAL7J6dCnaTM/KObFPemdFxfCv7HJ0l00NpJvewtq9uBHKls6+DRne17BVXOOl77rsFNqSb4ZBzriKY0ZOtiDq9uR0rXwgwjCCcX/kjDJS3aH1Je9Pf5I0vgajKWqco7bUDqci+kk9pcMhlz29TaSXc4MvUTz5NKftE52l6kjo1rJNqPC5OjFgcsbk3Ue1HPgjjx022/NHZj+pma0rTFcbHaTHG3WhGEfbj9td77k88tLp3Y02sN7bnLPJ9STb3KjPf3Pl8EpPd+RnKkIndtk1We4WqSYVSjfcDuRNaxpSvjsaEd7ZtognOo7EDSn7ZNbdjn+o0qvkLncWuxNmpGLdaUtT3AAxpGGTFCBRMNk0xkwGGQljJgNRSCEReC2M0VxlCcEU5OVUFyUQq5GRARWMBhUmtzDMxR5aCgIaKO7J4ItFCQjwdEI+TFoSgOJfSDTuZQkEXxk0ikXREdEfgdOiSkHWQUlLYhKQZTsk2wNNkW9xpMRsBhWwOQrZoCbObJuWkyUlbLFQaCijiTNKrFlLIJlYsAszdUNVgcQqbV2Rl+o6l4SOeUakFLfuM+APkz4NMggrhgX6ggK1uYLFKCt2MxVsZvYDIqnpTJIoA0Skea7EU6K4t5NAUa9tLclJUvkvtSZPLugJfk1+QcmewDPfnYW2trMt9mNo8SX5ATUnzyal5s2lp8Bprdf3ASmuA/dD38CtAKGzP5AtvsBWLXZlbb7L7o5l87DxbjvFgV0qfbf4Mob8gjLVbez+5RSukr4AyT3ruVW7dOqBjhFNt2lW3yaDel2u/cyptXuWpPjkb6ijtK3+QJ6kpcV45FabVc+LAE8amnPHv8HJk1L2zTX3R1JODVL7oGdUmrtP8AsUcK5+AtWgNUxuwQgUZmADKYZ6JpkzAdqSUmxZRs2B3DfsO1SpmGnJNOMriUxZvLpmnFknEuaS46b1dwNNfc5d1w2Mskr/UTxXydMZNWMra5o5v4iS2pMH15vikTxq+UdkKj3sOXPGMdMt38HJ9SbjV0KotvceP9r5/0M8ksu3EfBbDiUtuBIwLwi40zXxj668MYRtadX37HQ24wdu/FHHq2l9w5MjeJVuuw0wOpyalF8vucilcvBWdtN8E9NUTVwN2zPbYLdbC2o7v9iKP3A8qQs8lkmzU5ZvR5TbSA5WhLMaxnRAwgABkZmAxjGANhTFswDpjImh0BaB0490csDoxsz0LcDWJZkzliqIdEkx1IYpwMVsVyIjN7mJue5ga4UPBE0Vgd6i8EXiRgVTOdFAUBMNkRnsCzORKUwiv1KApkHIKluFdKdgbEiwvgBZE2x2yU2AGwNgQ2kCbFKOIriVorRKSL1sTmiwSKRZNoMWbR0wY9bEYSKqQArfYllhp57nRHcTqVsjH7dM9OJ1YAtCnSObDRez8gfAAD8gRntsYoxjGAK4DYAWA6ZbCq1NkFwWjL2qKAvp9t/Ak17QxnTdcVQUrA563pj6dr/uPODb2NpaRBFppmTfhFHG+wjddijNVvRtnzsBTfAWr8MAOKq7B/83A1QUrA1rvsDRfDsLT+AccgHdc1+UNGm+F+4l/AUknuBZKK3uvhjxnGPEafkhs1UV+7DFSjzG0B3YlLOmkk3fKJ5NSem9jYpqGltVvwPmkr16bUn42IoWtGysR6l7v7GhLmtkPFpdgM5JxtNJ+Gc2bJGXGz8FnC37Gc+ZPW7ivwBGTCnsCQIhDNd0L3GsV8gYATAPhnpn8HVJ2lvt2ZxHTh98HFvdcGev7an9A15A4rwZtxdSKXF1XBNMc7xsVwO9Ri1wLkw0rSLqY4dIyjRVxQIq3Q0LGJRQrkKjvsdMME5RTeyfklrUmoJV+Sqi5V3XwXlixxilFLV5kzTVRWqcYx8JmPJvxHFhX0nKc1FvsRm4JRipbd2H6uCEbcnJ8UJLqccqWm62J7PTTlq3rZEXu14QZZdX2FyOKitL3NSJaEpqLZGTvcVtt7gOkmOduiYwSoBggYGMAwGMYwGMYAGMYwBQ8REPEC8C0CECqZmqpYUxBkYVRD2TTCyAuRNsLYkmRkGzAMZHMi0ERiWgd6OiBSiUXQ2owKWByJtsFjEFyJSkPyxZQCpuQVInK0wxKOiMymvY59w7kDymSbtgbbYYrcgpBFNNggiiRUJoFcSwrRF1BwJyidemxJ4ymuCaEs6csDmkqZuB4yKRkQsZSKOmM6DNqRFMdbksalSlHkjJUdripHPkhugJcIAZcm7mmQYAmA3YxgFBs3IGGOwB7lFKqJoYCkJF4OzmhyVUqpkFL3pCO132GfKa4Y84JxTQEbo1X4Y04e20RcmnyUaSoGpph1XsB13QAc35A9/AaiZqKAW5dhkpAcQqLQG0tmTa4VhTd+BlG+4C6n3iFTa42GSqXl/JSMXJ8JgaGZ7al+5d1LGqTvnkXHhS34+46jsnGSp7bMipS2arcaMZyjqSW3Y305atS7DY5SbvnyBGb76tL+xHJqcr2fyjtyQtfP+ThyKKl7Xv4AWTFRpbmCNZjGAxnyYzAyHxz0ytCo3BFdMmsm/cGO4yprYlGRWGZraSTM2NarqcX8D61JUTeZS2UUjRg3uiKWUb4KY+mbqb2j3Y+PGrTlKvsNkmoxaj2JpjZOpxdOlHHFN/7mjky9fmm95V2JZ5atyJqcxm9VSWab7uxXOT5dimNYztHUFNoUxRRS3QJtyfwKmYGsEAQMZG2AAwAWYDGO3ofSOt6+aWDBJp/1y2j+56M/9I+pRm46unkly1k4J5SL414ID33/AKR9R/pn00nWqlk/8HD1HoPqXT41kn0spRfeDUv8E8oeNecYd4csVbxzS8tMQ0mMYxgCikUIisEQUiUQiQ5mqIwlgsyLJhbJphsgLYErMtx0jIWjFNJgY4IotARIdKjrUUQbEs1kDWByFsFhVIvcZ8Ek6ZROyKlKNyHhBLsPoDRm1GUQOI64FbJBKUTRGfBopt0jbKkR7KYelk1b4Lfw6JRyNgstkxqJK1ZAYhaAG9iiOWJx5YHfNWc+SJqUcRkx5wE4NqpFloM50ykZUBcXIroVTM5kqxzTVNg7Fsm61EnuiwKYyCyoAO4QIowUrYBku7AL8BS2NQHLfYBuCkFaJN3H5HxPfYC63judfTJSjodJnMoWrRTFd8U/JA2XBV7bHDkjpk7R6uJvjZr5IdZjhVx2l4CvPVeQt/agOIKoIDcfFG2M3vwFcFC2HVQ2m+4VBdwF1X3Chvpp+EPFJcgCK2438l1LRib2vsBOCTtX4FlJyfZIA5OplKCjTQenyNTV3SNjxRvfcqoRbq6IKNpNXdCzlKHuW52Y8CyYow911+xz9R0+Xpm8U4tXxa5IqH1lKLVaZc2uDhzJqbbafyisk0vghNPnkoC4N2AmEIL4FsIACwWYwBQWCLGe5FaAzFXIyAaD3LKT0kkikERVcVyY2VJY32ZsXtYnUzVbMz+2v04JvcQaXIp0cxMYwACAwBCAIGCAwGAY9b0b0v8AiZrP1MWunjx21PwS3JqyaHpHo0+vf1c0vpdNDeUny18H1Xp/SemYof8A2uHH9VPaWRW3+5zz6hdPki4U2qSgntx4RPJ6j1MZpTxR/lveKVNfc4Xq9Os5kd76nrI45whUpJ2qp/gL6uMVDNkmoqap+bo4H1iyx19NlTyxpyjeyRXrMafp6cvdNU1CrS+fsYVsXVxz5YqCtJU5y2S3oqusy4Os+g0oY26TfDf3OHP1cIRwvPht/Tfti6+zIx6jL1HT48WTCoQU7U5Sq2MXXuZevj0fTwc05auW+PlE+o9M9L9WxQcsSxTlxOCUJf8Ak5el6KWXPHFnnlbbU9L/AEv5OjrJdRh6yGTHixzx49/1e79hLYZrwer/ANJdZiyuPT5MeSLe2p6WeL1fQ9T0WTR1WCeKXbUtn9n3P0bF1M8kUp93spRaafb/APY2ZWuISXEoT9yafc6T8lYvEfmUUXxxb4R9wvSfR+ojOMunxwybpuFxp/G5wT/04oRcsGXj+jJz+5b+T0xebHz0cUmP9Jo9JdNpelqmuzGeBVwea/8AI9sa8eUGuwKPRy4V4OWcKO3PfkqAQuIaNarJFIoVIogsajGbSMVXEhkImNqNMGQaFTGuwNRmhgMKmVxsmwwe4HTewlmvYm37jOKonYJAQyjYxkqXY6unxpPgio0zoxvgI7E1WwJSSJaxXIy1gZXZyyW5ebJ1YMKkFx7oZINF08UmSmjokQmyxMc04kZKjomyMjcVIyYWKzQbWbWTs1hF4tSi0K49icZNOzolvFSI0hwZhaBTZpkOTUFLyF+AFXIyQEhnfCRQHKkLwNobY/0/9zAROij8w57oDUfBtVOwOnFJSipL8o6Mcqi4nnxfutHTB2vkDuwU3XkTrYaUuH8k8co7J7M6p4vrYXHVe2xFeNNd+xNovkg4SaJ35CFTVcB37BuL5CoxfDa+5QttcMOqXgZxSWzv7gr5Aycn2DTfZjJGt1zQG01yFV52JSb8mhFt/cC8ZXKmtvuel0jgopOKlb2Z5eOKT33+DsWSqtqK/uQeg1c1JSjS713+Do9R6afU9PGcFLVjV23+on0OOPUtLVsfQYemxwxwehyaW97USq/P8s3rfnycze57fr/pr6PPKeiUMc94u7X7nhsQbuFACioDMGSFXIB5MAIBQyYoQotdxrFQyRBSFMrGkRh8lU9zNajoUVscvVQknsrR1wTcUzk6ib7MT6X443YB3KhW7NsMAxgMEAQMEBgMYxgKYIfVzRg+G96Po9ajijjf6capR8Hl9HgWHp/4iSuUv0/CHUpy5drk5d3XTn09Pp+pjHqFOHflPuP1nU4J5Mj+lKGv5u2eTN5I+9SVJ9h8eeU5J5m3eyMY1q+N6ci06dL7VaOiPUZIYdEssqp7J/2OJyhdq/uUTjki05J7WmMR6cOnw9R00cuHHLFKK2cm6bT+RepxrHHJCU8mhy1LS1ar7nm/xWTHgeB5JaW754LYfUZYUowgsm1+9XX2Jla16eD+OksOdNZFji2qXZdmWc8+fPHNi0pSV6XGmmeT0XquXBOSg37uz7F8vqHWtReOW/8AuJYa9LBPqYY1PLi0/Tk7S7o6Fn4yKKj2lKtKXg8LF6r1EJShlX1dfKbGx9bDFS6ic8karSmqr7Eyrse7CdyklOLuPP27kEskMmWUpXJpNNLY5MnqOCPTQnhmnzSb9xum9Qx9ctGTG1OK/UnW3kmD0smCPXJwjoU4N1JL/J52bos2G9cHpX9S3Q+HTOUZYcs0oOnU+aPVwTnLE5a1TXF2/k59/inXtjriV83lgjhzxSPqup6fps0FDJFYpy/TNHzPqGDJ0uaWLKqfZ9mhxzeXO82OCXItmkwLk9EFIj2JFjGlZsxjFVxGszWmTXg1GmBseLJ0MkwqiYRUEgDAnTGasRgWT2A0LBjkVol4KyC5OrBwS3IzTOCSEtJlZvY55NsxLpFNZtRJX3KRDpB3Yao1iOYU+wJSJPJROWUuIecznnME8hCUzUiU0pWIwJ2MjbJGhGXcSUolgmwBaAaQYpyaSVtnt9H6LkzYry5PprsuTh9KxqWZzavTwfSYstYmnsxmpuPMj6RDBna6maklwl3PWxdN07xpQxpR+x5n1tWduTuj0cXUrTxdliV53qfpmKOVPDXu7Gw+i45Y9U22/gp6o8tQyRi/byS6XrptON8iKTN6P7XLDvXKZ58sMoWpRpo9/HKcd3uiuPp+l6puM4rU+GB80kxseJznTPV67oPpTpK12aOSOOUdlvRFc0+ncZbboT6OtqMU9Xyeu8elQ7prk6Om6aEE8r51LYo+engyY37oSX4NGcos+2zdNgk8edY1oW2ws/Sej6tfUWKr70QfIwy+UdeHLxvR6XWeh4Yv/wC3mvltnDL0/qOn90oPT/uStEEerjCS1JU/g82S92256XVL+XvSPNbV8CK2hPkZJJAUl5C35NI2oKffb9walwkMpV3A21buha8Kx012VsdRa9z2oCSxO05bIduu1Dtu07bJ8sBozpqkhpXKVt7P9xdh/aqp38+AO3pczwKLWy729z7D0/q4Z8capy7Nnw0JNpfDOzoOryYOqlUmlv3Mj7H1LocXqXR5MMpbvZNLhn536h6fn9P6iWLPBrxKtpfY+x6D1nXKOuajFW5fJ7P8L0/qnSvF1OOLxvdRat/exmGvykx7P+ofQM3pGdySc+mk/bPx8M8YoIGqYTMAGAMBgoCCtiKI0dwDQ5CmjL3Fa4ZKt/kvifZ7ozVWjNxx2c2aSkdLS0Nd+x5+V7vsIVF7NgM92Y2wxjGAwTVsYDGMZgY9T070p9R08+rzS0YYOorvNkvSehj1edyzS04Ma1T8v4R6s8sJRePGqgv0xvZHPrr9Rvnn91yZajJxfbhdiKlPUq4+Ck633V/cSSbSaf7djLQNTlK29n2BTUvdKl2Qs/bw38oZJ6Li+/6mtwD9TSnq3iLjlKX6Hv2QuWNSSat82xYwkpbWvsUdChKN21fjuJKWiWzoMbfz9xrhK/K+CAaGvdre5TC2v1Sltw7JuNRbbe3LsnKSTjvcV2QF5zkvDfnwTVPZzv5F+opct0+xmnJ3fwgHhJRbjK34L49skZ5W6rt4OXj9ab22aGx5HH3R9rfdgejjzzxTjPHLS1tXY7Om6jHiuSywcl+qNbO/B4j6mfDcXt2J6mvcq+xnxXX2XSdR0ubHLS6d00+H42LZ+l6XreneDM907i090/hnxuLJokpN2k09N8n0PS9XkypZccG8VfoT4aM2Yv1z5v8ATOqEv4bqNWVK1Caq/wAng5ceTDkePLCUJrmMlTPvceScdM441aXF7j9X6d0vqvSuHUY1DMl7ZrmP/gsrN5j8/ix0ynXdDn9P6j6PUQ0uri1xJeURTNsnowLMUciGSHy4niyyxtpuLa2MkVktDxVmUbLQggoKBtBWuwJOiKk4k5Is2SkELF7jpiLkIBumdWCXtOJ7MthnTRnr4ld8I6hvoeQ4HaR01aPH13ZWNcjwKiWTE48HbJ0QyM1z1W5XFKbXJKeQbqHRyuTZ6uZrejPKSlkYXGzfTs3jKbm2LudCw2Z4qKIxKRRnGhkEHsTmUEkEQkhWUmTND1PRa1zvk+khjhPHsu1ny3pdxySl+D6foMkIwbyOrLErxusgsXU+3yUx5ZRa2D6rFfWbjuubFw5ITquaA7Z+/Crez5PLy9P/AA+b2O4PdM9jE1OGhRs4/UMLjj8fHgmxcDFkeSSg5HVjgoytO38Hj9Jlack+Udv8bDHTmra7E1cd+TO8ntmrj2OOeKLuUHuuxGfXKbde34OiPVYHBqlbXJdTCxyLJ0TrmLuheozaViXClycnR51jzTi1ab4N1k6cVfHBUerLqp/SUFKoXvQuX1vNiisGKm65fJ5v8RLI43xFAwzg88p/swPTwS6pxeXQpb7ymz0um9Q6puONrG1xVHjubcEp5Go+LL9Jh6fJK1l93nUUJ6z0kFJzxVGX9WPweBlilNn0fqSyQSjOeq+G3b/DPnuoj7n4MtIrY3PYKiMkl8sqEt8VsMq2M3Zkl35ApDfZFG9qQmNX9h4tJ0tyhWrW+xlD2vSVUY90/wAjzfKS7FHLpf5Hhel7WgyVWNhi2n4IGxptbcjP+XKTi/1K2dGDA5e6O6XgHWQgoutmQS6aa+pbb27dj6T071GacVLKoo+OeXRJpMfH1soyW40sfprjg9R6aWHqIKeOap6uWfn/AK5/p7qfS8spxhLJ012ppcL5L9L631MMsZSySa4qz6jofV8GaKx5ak2qae6Jg/NjWfeeqf6T6ProyzenTjhy86P6X/0fHeoem9X6bl+n1WGUH2fZ/ZlHI1uYIAGCBBZFZbjx2YsVYyQFfDKQW6EgrLQjZitw2eS+kuzPNySdnb1SqK3OCbtl5Z6IHsYxtlggMBjBMBjs9P6GXWZd/bii/fI40rZ7WDJDo+keG95e5/cx3cjXE2+zZ+oWJLFhhGMI7JLwS+tGbaSquzDixZuptYoSm61Ul2J5Omz4UpOE4W6uUTlsdNPlWik8bWpWrVWhI49UnGMZRf8AtPoPS+q6fq/T4dN1VSzY5JY72b8C9T08P4lSW05Rkm+1U9zlfzTnrxqPBi4wXulT+FYv1NqjHd8nf1/8JDBiw4b9jbeR/wBRwJxX6XaO3N2aGUfbsra7GnLS2tOzV2gKbi0orfywSm2nxb5RQmqMZt01FvllG1L3Kk/gSSb2a35NFKV70kVFZyeyfZdu5oY9S1Vu2JONK0rr57BhrjHVquN9iKGSE93CNPySTyLmLv4OyGeL/Vs68mdOnT35pFHI8s26S270uQyyRTSjTv44Op44yjcWqa2ZOfR0qTtt7BEVUpNNe4LhS9z/ALDaJYob/qT/AFBT+vu9r7pBSV+mnTZfFky4oyhGckm+z5JqSgva913aHS1aUueSD0/TutzYZN08qa917tHvdL6gs2K9UvYlJ0fKJzinGDcb5+T0vTMUozeTBL6tQScfDs59Rqe3resdFi9R9KlmhJvJjjrg/juj4xM+66HrY9XcYNqPCb7uj431DpZdH1uTDOnTtNcNPwa5v6Z6iRhbMdGB6u5dZlb5cmzRiHqX/wDeZH8hhuT9F+nUQpUNFKjNUQZAmrNYJSCpsnIo3uJLgIndMdEm/cUgVQlyUguBZLceLozWa7umyKNJncpxkuTxo5KKrqGu55uvxbdZx3ZJJHLllsxPrtk5ybN8fjxqRHLuQcS8mScj0SYoKI8YiKSGU0UVSA4gUkFyIqU0S7lpOyTRpAYrHoEkVEZCFJImyo9H05fy/uz1+jnCeSUJSV8Hh9Dk9sod+Uac3jdp0/Jm/Ven6hKMNWJu32PP6bOsWanxZzSzNttytkm25aij6XD1+PArk/k4us9RfUZJNKo9keV9ST53A5tjFV+tpySa7geTU7u2So3BUV1saGZwXJGwN26AvjyuMtXcplzvI43yjnibuVF1Nxg/kGHLJbR5bJylaG6R1LVyB6eHCmtU02/k7umwW1paXxRxY8ykvldjq6TPNZLhyvJUdnqePGul+q9pVvR8rml9TK5VS7I+r9Zk59Dj/Tclqk14Pk5vVJmVDgZPxbNCnzuxk6+SgNOuaFS8lHcqYrAZJtq9i0Uo1TdkIN6jrxUt2/mqLBrcnstvnkElW92aErbbXIZvVt2+Colpcu48JLFXcMIvVFV35OfqW1kpcIg7Y9XodwbSfYXJOUov6iTb7o8+U0uNh/qTzQ0Y4ydVuZrUjnzKpsSz1Ol6GUsi1Y9e+7l2LdX00IuWOOCD32a5Mec3G/C5ry8U+EzswdQ4S2lRyZOny493BpCRk1zyalYx9j6V6nFJJ5NNHtZM/SeqdNLp+oUciarc/PcOeS4O7o/UMmCa3fk1us45vWvSsnpfVuD92KW8JeUecffvHi9d9OlhyUslXFvsz4bq+my9H1E8GaLjOL7kaTXBjIIDQdMsopsguToxpkqnxJXuVrTFiRTv5Nlm442jNacfUZXJtPggGTsU3HNggCUY6sHTwyY5Oc9Lq0cyR7no/pU87Usyax9l5JepIslrycXSZ89/SxTn9lZ14/Q/UMkbj00vzsfe9H02Dp4RjGKSXY9npsEHG9K3OU7t+N3mT6/KF6Z1XS5oy6nBKEU+WtjqhN4uqjlUIycN6e6Z9R/riUMcemxKk3cj4/Fk0S1Ni236skj6/oOohnwxyVjha/Snujsjkxyg4Npqvj8HxKy6X/U4y/sD6nLUpKS32Z4r/wAW7so+s6r0vBkl9TDBQk1zHlM48sp4FH+JhKWXeOy/U+P+TyPTOv8Ap9Sp5smVwj2TZ73qPVTfR4+oxY4TcJOVy5jsY6/H35ZfZHDk6Pp59LPquv8A1V7MadaF2SPEdpXHj43NnzZupd5czfiPYSLlBJXUV/c9n4uLzPdDTT2fLfYnbUqa/Izya50lv5No8tpnRAm5/T9u6DBWqTryhFJxV7v7jpKUXLdfNlUUlJNW/saKlO9LS+OwIQinqtv4DkTUk1JrygKrD7lqe/hIaD+lJR3p7u1VE4c3q35tDpxTqpSfl9iC8Fq4XPdiTcpSXt1qL5YIZXJrW7XYvX9bqPwQJLH9ZVVd2Qngabrn42Ol6oSjFPd9nyx/ozlFycXFJ+5NPn5GjgWNpe6W48YyS/wWyYXCbdNr+yBGGpOnFU9rdAbHgy52ow2b7n0XpnSLpui+lGfu5k0cvQYunngWRKUZXonG3wdWLBDpM0cuLL9SLjWluzFrcH1SGfBHFLpZRxO6lqW1fg3r3Sx6r0aOWME8vTpScl47r/k6uoeLr8DxuFSbp0918o5XkT6LqsClP62lqnvaruZ8spmx8kkY78fp/UTjccEmvsY6+Uc/FwdXFw6qafwzQfA3qSa6lS/3LsSxs3PjN+umL3Hb2IxY17EVpslKXYM7ZJ7BDXQrdmNQQlblorYWMNUkkXUaFaiMmLqGy7EJMYlO8lBWa2W9O6fD1EpvLJ7bJL/JxRfufgZEx243ZZRshhZ0x4I1EcmPwcmRNM9JrY5smNMsMcLk0bWVyYyDjTNsqxyB12QTGTGCl2GyeoOoYKpiyFUgOQCyJNDuQjZUNim8c1JFck/qLbk5wxk4u0LAaMxrUvhgqgoJBMYAsAUgcAZmSDXwFKwAnQUbSBqgMymB065smUwvTNMD0cUlaUkmerh6V7Twvc8WM6p9j1PTuujD2yftfYaifrc5xgo6HFP+54V/uen6v1k82Rpy24R5kVfAFI6IpuW77IC3f/ArQ8YqO7ZRk+xpbBbil8iSeplFcVNlpe2FJ/cjiWlWyivJLd19wGxuovy+B2mmlW1cDQx+6KTW7DJaZ8Uyo2Pa+bStHFnblK3ydE8mhJr5Rw5ZPd9zCpO26PV9OeOEKnVeGebjxzdOrOn6copak4/PJjr26c+nuRqU92lEaOH6qlbX4PFx5nHm34dnf03USnLSpc/Jy8cdvKV1Ppk4XJptOqOHrfToP3R9rfB6WNwf6v1LbcecYOLXNfBNsMlfLTxz6edSVD45xct3S7HvZ+lx5o1pX3o8rP6XOMrxS2+TrO9crxZ8dHQ+oZOkl7Xt5OrrcU/XsX1cSj9bEuO8l4PHhizrIsUo3bo+t9C6D+CxT1z1Sny62S8E67yHPG18Rkxzw5HDJFxkuU1TBZ+g+p+kdN6lgSnFRyf05UuPj5R8P1/Q5ug6mWHNGmuH2kvKNc9yp1xeUYbl8TcWc8XR1Ymmt+fJqsxWEre9Eutmtl3LpVG0uPg8/qcmuZme61fiL5AdPSdFm6zIoYIOTf8AY+p9O/0jjhFT6yWp+Fsi3uRmc2vlOm6PqOqmo4cUpv4R7PS/6U63ItWasa/dn12GPS+n1DHoUexTqfVcSx+1q0cr+V0n43l+l/6S6TUpZJylJeT28/pK6bpnLA70rho83o/U5Sz+2qs+mxS+rht90SXynsu830+Rh1U5ZUvk+l9P6hLDcpKkrs+c9Qwrp+unSpPc5et9Slg6KWPG6lP2/g582yunUljh9e65+oeoZMj/AEp1D4R5umoJ6bMncr+bDOTukdo5pSg3T3rukzQmpNunS8of6qhGnLvx4ElNyjVbFQdNtOLf37Hb6ZlmusxqbuN01zt3PNV4927Xizv9Okow6nqXs8ePTFeHLb/sl+EcuSallbikreyBJ2vdskDeUn7L/G4krly6fk0DvF8bD67XP4ESaSTDFe11HfsENUJbyTX2FnJRdJPT2ruNLXBKqrz4EUp76948IKLSlTVtdkF6UlFS3fNCt2ri6Qi5qt13COnElCNyfHBSadKbncXtsShKDcY5ErrcqoqSqdafjsRWwyhV7X2OjpqyZFq1PxSt0cyglLVslWzoZZtH6fy1zRKPR+nOEscoScYxblDJKHD+fg9LH1cJJQenJlauoK782zxJZsuRVrjordvft/kp0c3FaE3GCtakle5z9rHf1U1lxwkpKM1tLG48bnjt5Ona53vZ1weh1kP/ALSWmDnOFR1Vuzy5yWpLS43u7W5efZVMHXZMcoY5OUcSe9M9voXWNQVV/wC7k+fbhG26lFcI9H0/q5/VqalvX6uSdz+mua9Pp4OPVylFzVvTd22ej0/Tt+pKagtKitV+ex5uZwWWOaOpS5u9qXJ6vTZY5sKySTcu7s58tV9FHFjUVUVX2Mbp3eCD+DHsmPM/LOtWHIlLqMeXG4e1uFaTnji6WVfT6hr/APOJ1estvFJ4rWJNWmePGZjn3G+vr049Mmts+F/l/wDQ+fpZYYRmsmPImt9DuvuecshTHmcJaoS0suVPSgHAq9OXH9TGqkt5xXb5RHWQDSCg6wXbKimH23KvhDiao7JcDWBHNuzmkmdk0RkiwX9PWBtRqSyu972OFRakzs6Oo9VCT4sfqukWJualGpPaN70T9r+kMTOqEjkSodToo7GyORk/rCyyWQJNnPJFpOxNNmkRphUWXWMOg0yhpFaOhxJyQEnYrY7QrQCtgG0gooUw1G0gKmOpKWz/AHF0g4Aq4aQBjPambkitZjGsgIQBsKztAsIJJ0BrYU9wKLDQFFOikMrjvZztbfJtwhss3lm5M0Y/sBW2PTe3gqDey08mbb7jRj+wdMa8mhNRcn8DLG1LgZ3eyKwx8N39gEUaOmCjHHSq5bfIVCaWpJUvBWOSaunFv5QQmLTGTvJVbRHzpatUWnfgbFBpvXjTfwyeVOOS1tfgVXHnnUXBJbb2cyg8uRLsu50dS0pNKm+LEwaoNey/LMVqOzHgjoW+9dyuhyWmTp+GgYsNyT7r5KTnvKL/AA0jla64ksUIKDtWn+mjo+pGMf0rUuyOeDknqnOL34YckaUsikqfd8kHfgkskF7qafDOpSUY3qUqPExdROFqKTXk9Lpnqx65xTb2pszY1KsoylLVFV2aoaXSRc1KcrcuEif8T9NOP08vOzTTo6fo5ZYU5VS3tLcy2ovS4qUZJ2lun4OvDFwx7OvsS6ecXg9rls6am6o6FjjtHZ/cz9UYtq4pWn2s5vU/TsfqXRvG1/MivZJ8pnSk4+y9VcNf4GxTim038q9i/E+vznJhniyyx5I1OLporiTT8n0n+o/TITh/GYl71+uu68niYsTa23PRz15Rw65ym1Vj2/Y3pfpX8f1dzuOJPd+T0Oj9NeWpZXUfB3ZM0ejWjGlqXgxes+NTnfr18GDo/TMK+nGEfk8/rvWpOTjh48nldR1eXO/fLbwRuzn7v1uRXN1OTNLVORP6kpum2IaCeqxjTs6TN9LKvufbenZ/qdOu9I+BUlF7n1XonVqWOMb7F5uVjubDevYk4LIuUfHepzb6iMV44PuvVILLgkorej4H1KLj1bvmhJ/kn/VFPa+UbJclaQIPx3QJZ/dpi/b9jqwll/3cebDDLGSSuiM25SaabZTTpSfD8FQ7aaqKVna4fQ9IjrrVnyWq8Jf9s4HJyp9z0PWUoy6bHCT0RwR2fnuyVY6PSsWOUVPU5NuqZwdZCODrsmJxqKdnsf6c6SOTop5sm1z2/Bz9V0k/VfUZSw1HCvam+/ycvLOrq/Y8q2r9qafFMSSk6d0ev1vo38H0c80MjlKFXaPHc6/Utl8nTnqde4gwd78+QqTu0txIyrePDK7rGtq8fJpE5uOrXLjwhlUoxpXfkKyRSqUN35D+lu47cL4AnBSU5NcsLWR3pcm/geTTdJ38jR1rG3HmWzClxT1Repu+Eh8cl3X2oSVqr2BdNPYg7Meesf09KSu9S3ZXK3GKazLJCfMV2OR5oxk1Fam/9o8MuZRjwox425MWD0sE4LHF/wATk1u0lWz7HLn6d5eqlFu7f6r5LYs2ScofQ+n4v/v8nT1mP68VlUFH6a0yV90Y+Vr682HSOGWpxpNbPwNhUsPUTprJGP8Au8c7Fpzby45QcZSSqn382PmUcuSGSalPVV9t3/4FurI9ro5YciljzY4ureytblH1EMH6IpSclX/R5n8YsKh7blxd8fJbD/8Ad9R0rSt/U3a8HPb8dJH2/T//AMfHt/StjBhtBU+xj2R5K/LfUfd0L0pbOn+54lNHv9Uo6csJPmq+55j6aUrcFqS52M8X033Pbj3CpNF5YJR/VBr7om8Z1c2x55Y5qUXTR1LR1Lbw1jny4N7P7M49AVFp2tiYunk5Rk1JNNdmUXtx6n+p8DRyOcVDLBT7JvlfYtm6eTjF4vfFbbcr7oiueF2WidGJdHlxxhNSwZUqc1vF/dBl0OZRcsaWaK/qxu/7cko5ZoSisk06ap+GK1RUHBByyKueSnUz+o1Hf2Wty/Q+3peoyOMeEk2/8HJOWubflmfta/RNIrQ7YHuioi9hR5IVIqDFWUUQRQ90igVQrYJTJt2EFyEbAxWmXRmajUzAbSDSMYBdJtI6CBNx2EcS9CtAc7RroeSF0t8KygrIwrIu6FeOa/pFaa5J6FPqLwD6nwIYYaf6jCptk6HSAZTZrYVENBQ/JSHgRIdNkFIK34HcVf6q+BIyKqC03qW4CJr+rZDynjlFRSSruI+dlv5spDpMmX3NUvLKgRjFtV37lYx0/pab5dsrj9OySXtcf3ObJhlilTdPwUd8OpyrHeOCa70Nqy5HqfTSUWzgg47pzcWvg7YJUpPqoy+HyhBsk5xk6jOK8NHN1GSEsLjUk1vwWytNusqlG/s2Lkx/yJSd7rb5CvLjLVkSPSwrTFtx4XJ5mOLeX7bnbDNOUtN/sc+m+V4Z39SlB35rlDrMrpY6n3tkoym3p1bIKUp7R/Ut7rgw3pMmSEV7f1PlUB51XFrxyUWOLSeTZ3sJ9KsjpKr57D0ntL6z/VFVE68WXqYqOSGlx7p+AywQaSSuSe6FyYM/TR9souLeyvcK9npMn1owjGUccu/+065qWDPB4pKoqpR1bHzVZJY93svB2rrsuLHj+mnNpbtmLP6ale7nxOfvh7tt09jmx9RLEnCa9qrZ3aJ9F6hLqYOM6+ouE1sz0MejqenSyJQyd12MY3swkJYlkWrIq8NnVUW3HZtq0mcWWXSxvFncU47p3Zx9Z9aMIzx53phvFpb0P9n+nrfTpOE4e2Spxbs8DrPTpdBn1QV4Jbxfj4Z6PQ+qyzx0zjG1wzsnPF1MHjnSvmJqdZWbNjzcGZSgktvwef12SSzPudOXHk6Obi912fwcc5a5tyNMoqWoGS4hyR07xIzy3s0F1SOpu1wVjZPHL2DwU5OkrM1qDLjk9j0STUVR5WLB9XJols0e56b00ukmtTuPZmV/T6BY1LptUvB8H/qPEsXXp17ZR/5PvIS+rHQj4j/Vqa9T0XajBHSfXL9PGwO8lVa+B8uNV+nT8WRg9DTTqyn8Ra0t6rNslhBQ/U6+WguLbqLUvk08myjp+w0dPbmiomtnurkel/qLG4dVgvj+Hh/g41CNpqn+T2v9QYNcOk6nUqlhjFR87MivnY9VnhjeGGWUcbduN7HtdD6ko40tSjXLZ481CKtq2CC/lamtr2RnvidpLj3PUvVsGTop9PjcpSnVutuTwlpcrlFMmotz33b35KJS+6LxxOJkN1VTh4SY31lpeuDl9uwkVt7lu/8AAslOG8XsaBjkw/UvI2o71S3GTlkin245IaIqXulb+R4pJJXX3AL+1LlhxZWnFvZd2ZqLXKVi/TkpaG/ZyBXJUl7fcv7EU5cVbWxZY5RjSlV9hJyjGNO2/ggfGk9lKn8nofw+SehatepbLweZHLF6Yp7+X2OnB1E8LWl7+VySrFsE54JvDP2pvv235LdV1EoQ+l9ZNO4yp2muzJ9RmxzjHX/6knexHNjw43Sk29mmnsYzWnR6ZlxSjlxZFBTauE5cR3OvqMUc+GCWRrNBbqKVy+x5Kxpxk1yt2vgg8uSU0lsobKiXnb6WV9Bg6b6kIad3VU+Tv9OX07nKOlY23G/B5PpmZ48EZSlJa5qKXk+m6Tpcebp39Rx3fN/2Ocl11t9PRwdcp403IxyYcfR4IOEpW0/Jjptccj4vOnlkoY1c3/td0Ng9Ox4sf/3Eskpzezi6a/BWPSy1LXbaXNr8l49PDHKM5Xv3q7NbhmuWfSTwZI/T6xvG+bTtfjuJPA82NqcE5dpxjT/J3O5Nxhf2kyv6dpRjxSY8qeL56fSZYq9Nr4E+noXuj7nwvB72WSdJaUvnkWePFONaWnVp9zf8jPg8fp4pzbfEd2LKb16k2n5TPZWOEIpKKT8UcmWObKpY4/Se3L7f2L56nhjkhnjkajnVr/el7v8AyWxzWKp4uo0v5uLDj6J/Tk8sdM1w4vkMulhpWjJvV1LaiWwyuzH1ryyhDq8WPJF/17WNm9P6HPkWPFn+lkfEeUcfR4XjWSUo+1fKJ554Zt43tk5i5dib79LnpX1jpc3RRw45R/kpe2S4b7nmKTPc6T1SOTC+j9STyYeFPujh9R9Ml0lZcUvq9NL9ORf8ljLkuwk02Vxwc+xpE5KxUnfB3Q6SUjqxdFGPJm9yJjzYYZy7DvA0rZ6kowhHZHF1E0T+TRw5IJEWiuSdvYQbVLRtI1DxQ0IoBePYtFBlo4ui+Q4pbMWzpnivjcCwfB0lTEUMkzs6fpVllVUg5ul+nOluieU+HjXGKzs+h8CywfBdMcMjObpJHVLAS+juNELk2UhGb2o7sPSKS4OmHS12M3pceXLBpSk47fA/8Jqimlse1j6ZONOKpk44f4fJomrxy4fgz5rjxZdLKPYX6Ul2Pop9Kmjlz9Poqsbl9iztPF5Ci/AyxyfY74YoTe2z8PktHpvgvkY81YWN9Kj0306W9EcmNInkY4q0/IbbjwUlFC6bLoGOcIO3UpHb02vqHpc1CHyebGNZFte/B9D6b0yWKM9Si3ttubiVl0kIpOE1906OTqITTppSrz3PX6nRigo3GT73scKmnlkpRuNb92aZedGEJSdy+m+KmrRpY5wVTXt8xo7MkMWRyWpN9vg5Xg6jHvCXtf8At3MtAtONLQ5flUhpybgl3fIkYTe+qLfiTodqe7eOL35UgOOWKMclRdNobHhr3Rdv5LYtM8ul3HbdNHRGtNpbXV/Jz6rfMc8MMo7y1JfHc6FcIOWFt61UkFQy3KuOeSU8qgnHd/KMfW/jTjLNGk/0/O4VeKLxtSvw0SWeTjWm18f8jZMjyxuMqa8rkIGfNN4/YpVe7Ms+rD/Mm3LtfBDVkk9MW7fKL4o3HTOGp/Yobp+o1S0NpR8IvJRhqqSvx5OOcFH9C0v4RJN37nUu1BXpYcjU05yeNPZtco7Y9SpQ+hjhLKmuapr7Hh3OUqlL9y+LL1GFVinKPkzedWV6+DD00JylkcW5KkpO2n8nbj6jDstSzLhxrg+exym8n85uWp2y2COT3Rxz0q7SkyXlqV7T9L6fInl6eUoN9vDHj08lKM549U4fNEei63Njm1nWNx09gv1jFHqH0+JJa+JVaTM4vk6suFdXGKaa+eTnz+hT0Ocb0+aOvB1jlgeSWOKku8Xye76d1EOq6PWqkuGdOMvqufds9x+fdV02XDdq15OWGNSlwfWep9Hjc8kZc8xPn3geGUq/DM93xiy6jePElUdT+RodVONuKS/BJq3wJlkqpcI5Sb7WWrYOomuoUv1Nvc+kxZW8a1Kj5z0ucI9VFzf2Pqs/UYIdOpSpM1W9deHq8WJRlOVXsfHf6pn9T1rNLdRcVV+KOv1TrKliUFUlJPkv6r6bLr/T49RGWrPjV0v6l3RrmufXL5XavIbiktv27kMmRxuPAIzT45Ozmq5qO1uP3B9W+NmK1F+57u/JqjGVpX8FRWDk94vg9r1VSyenemZdVfypRb+zPCxz7Woqz3OpyKf+mOlnHdY80oL87/8ABmtR4+qOr3xtLt5FScpXLfwkhlc7pW/sUwS0ZKjSk+G+3yXWUEkldFIz+FsL1MKcd001doEGlDd2n3KK6oby5bFeT3fHyJDj2jwUNXuW5FBYdcdb79g8bSjwX+un7I02yco77OvuBOSul5A5OLpb/Ya+yT+40duyr/IB6jDPp5JOSkpcSXDXwRSUlXHf8Hp+oxxw9P8ATof/ANrxyk38OW3+GeVKTc22qV+OSQPHGq/3DqSg/Zv5saNSyPRaSXD7lNFpa2qW6SCwuOUYyjKbbje43VZMOTKvoxcYrz3Fk3jdRjqj89hscY495NW12J/6qc5OMlT3NkSTUY1bVtiq5zlOXB1Y8Np5UlJRXH+DN9NT27Omx/xHVQjF/wArCkvvLueo/UlDHkiuHsq5Lf6Z9N144vLHaTbnffwfVR9P6ZRUVhx6VxsZnF69xeu5PVfnqy9bO5aMrvxFmP0qOHHGKSiqXwY1/Cz/ADf+Pzrpm44/quKx7bp77fc6YpTmnilFd5b3f2LSWPBicYxjBW9RzfUVr6MNLb57L5pEUvV3hSlKVPw1ujlhlnli5Y97fHJbqMOXM1KeRZJ8Pt+yH6SFylDFBykuaVAc05pRbyq21d03uN0045scVCSUm6Sl/jc7M2HLFOWTFJPhWv8Ak8vLgUckeog5ex/sB1ZnLAryNqK/U0hsOTDmxXCN71uqbBgyTzXJyvHbqMkuDpaioSaen4QEtMda2qk2vKdcnFlWRTScE13k02dlfUyrSk1Hx5DJThjahupPdXQ0c3TQw4ZPqMmHUpqrbqvlEJQ5ySlo1f7bdL7nW8ePidJt/j9h1hjp0xdRqqqrLpjg/hsOWKnGcnb/AFJFOmy5emvEskZY5c48i2Z0y6ZaFDHPQ+W00iWXDkhw02+dfA1LAn6dCcfq9Om48yg+Y/bygYscIk8TmpKUHLFlT/oWxWfV9PKSh1P8nJ3mk6f4F1jF9UIojl6uMe5z9RjyOOrpZ/Xh/wC3n9jzprM56ZxlHvuqMzlLHVn669kzknklN7sbpumln6mMKdNnqdf6ZDDGLhsa9QnNrx6Cker0npUuoaS/ud7/ANM56uFSQ8ovhY+dUbOpYoRxcSeR+OEfU9H/AKYuC1/re99kez0v+n+lhjSnjjJ+WX3fhkn1+exxy8DrpJZP6T9Ifo3SLG1HFFfg8PP6Nlj1L+ljen7E62Ekr5ZenSrZUJLpM+NPSrPtYejz0XKNEH0GPU9VNE8rPq5HyWCPV47ccMpfZE8nVapv6kHFo+p6jR0i9nB4nVvHnzOWlKxx15e1s9OSGbFL+oZ6WtmmTzdOm0oJIi8TjlWOM3qfZHRk+Sl2Njhb4B1edZOojjhpWhVaVWxIyzKXtjZR6eCCSLSSSPLh1+RPS400NPq8mT9Oxmrr0I5kmbqJwnhcXVnkrK1L3TdjZOqgoqnuTEep0eVuMYT4R1S6d5U3j3rs2fOL1HTJV2OnD6rmcn9KLb7kvNalj0c3QZGtUsd/KOdfVxcPUvDOjF6j1UdLyR9r58nsdT02LqMEc6xNrTb08iUseE+oi17k4v5ObLJPdHp/wnSdRax5Jp+KODL0WNN6Opx7dpbMsxMcTdsMUaWmEmtcXXhmx58bdPZm2UseNz6jQuL3Pq/Tor6SuO0VskeV0nTRhnUpK5S4pnv44QxYNVe5Kt9zry59PI9WnJbKMrfweN9SeObmnOLXlWer6nlcpJTlJv5dI8TqI7v78blpFH1iyy8ZL/V5BjzSeVxlk0N+OGDDDFiSckm+5zZpQeRuBlp6icqqca8NK0xXjTX68dv5o5ul6mcIpWmntTOr6uLJs3LHLxJWgF+m0mrt9tyKm4eeeCzWmVx0vw09mQzSqbk9m+UZ6jXNdeLK5JpNW9hKV7K2cay1wysOpbladP8Ayc8dPrvh00FHW1o2u2tmcuZx1uOOW1+RMnUTypKUpJLhWBRaV6kk+fJDFHNRS+lVrkP8XpremcjlzXHwU6dLNnjHS5ctr4SsqLOcs0lKUopLsJmxwcu/3WxOGVJtrb7jTmpxtMKzxSq0/wAlcc5PZv8A8k4Taj7XwLrttrkDtUYRpue/g7cHT4nJZMzcYVbcrSZw9Ni+njXVZp/TS3xp8ya/4+SPUdXl6jLLJmm5Sb3IrpSfVXGMpOaXtV7Fks/TVKeKo0t1wmebDqHjkpxpv5KS6yU4NSk2n28smK7On61QzZG56VNM+q/0jnhPpc0Y3zas/PvqJzXY+v8A9J9RHI5Y4e1qr+S5l1m+4+syYemzY39WMbrufFepw0dXPFCLST2s+l9Tx5U4fT90lyrPmfXp9XHPKTwSUYpJzS2Of5N69HEeb1UVjqMHqlW9HLPHNq9L/Y7vTZfUzKLVyl57nvS6HG0njThPurtCf4umR810H08WZZMytLsz1fTujyerdVKTm8eGL2stD0zpMMnk6vJqae2NbHf0meOfVhjXT4oq7aM2y1dyPP8A9S9F0fS9Pi+jK82rd2c/pXWZPbF5IqCe98nH6lmwOS98pvV3fKOB3Fpwbp7o1JsZex63/p5ZZS6noGp37pY1z91/0fKTi4ScWmmu3g+z9Cg+owzlPJJNHX6j/p/p/U8byL2Z0v1x4f3RvnvPVY6518HCSS33fgort1/k3V9Jk6TqZ4MqqUHX3EhWrc6uam/LSPbxe/8A0nng93DqIyVfajx4STTvZHq9JNP/AE911dpw/wAmascmDThxSyOVzppxZzNwyZryS0p/GwcU4pyWZOSa7dijy9Nk6fTONSXDS3GMkzxhGUayqcqqvCNGCljag7fk567f5ApOD5o1gs4zjK1x4Mkn33Fedt3V/cVSmmpfsFWWhOpr8oop7Xp1bkPquVal92Z67u6vugrplplBRrd/IMeJ5MsYwfuk1FL7k4pLs00dPS5V0mB9S1eaVxwp9vMjKq+u5MeX1DRhleLDCOKFfC5/ezihFONPlbo7sXQRW3VZljlNJ451cX35OfqMEulye6UJwlxOD1Rf5JpiMb5va90XeRZfbVE/ZJ8aWCSXZ/sVYGVzhN6ld+Q6kl5sElKatvZInF6ne+3CIqkJtR0rvyer6bic4uFXJ9ly2edgirtpyfbc970jpm82p7Uv38nLu/p14n7fT/6dUovLjfGOl+T3DzfSILD0lpJKUnLY7/qHb8frl5/ye+jmE+ojHT054/OnnWXDrhutKT17vbdv78ks+qE5fS90Ze6NeGzmwpZYLp8rl9SM6jUqUr8lXl+nFwzY3KKdxlspRfwed6F455TaemmqbSKek9c4epfzdKiyX05LGsmN5JJrUnp3Iz6RyyRlcsbkrUkrbJsSzX1HW+sdNgg+H9jwMvUfx2ZyxYXzwnz8iaZ4o3qUWq5SlJ/vwbJD1DrMTjFwxYXs25RV/doRmTCa8GHHrjH6+aTf6N4x3/uVU4S0apuMpK9Hn/oMfTYdF0sUpYss5vecpVp+EkR/hnPLWPLHVdKNqPb57D02roWypRrjyF5NOOOp63fizQwTxYo/X/iFvTaWqMfu0dL9Mk8TyfUxyjHZKDV/sFR+lbc4OnXDJLqFjctalJ1s0dWPoY6FqhJ35E/h8SbrFKMdO8lvY0xzzy7JvdcWt6OjHgy5uncoaJ4l2k0g9P0muevFVcOnW/yc/V9JLLkmssm5xe0U9Ma+HQFp+n+5RU4p1wpbfjc583omXO/co7ce7c58/pntg4xmn3ak/wBty2CHqPTr6axtru5TTLqY45en9Z0DebHGSS5t00dOP1FShXUYk/mrRsvT5OoxxjlWmC5cZ2J0/RTxT1KX0oJ7Smrf/wCi2mO7o8nSTy1HSnynFnZ1eF9RFPH7lE8bL6dHJNzjlljm1dwh7X+x0YMfW4Mb09TFutk1V/uSyUlsd+By6ZqUoUdEP9SQjleGmq2TfDZ50H1jSc4wUm+dV/4EzdRB5FHq8VSi711VskmLbr7PouuxZMa337nfDNHyqZ8Yuuk0nglC+SHU+sde8bjjhsuZQeqizuxi8R959eDlpUlfix6R+c+m+rdV02f6uZucX3Z6mf8A1ZNtxxxo35/3GfD+n1XUZVGop7s8n1CWLBeqW7Pkup9b6vJn1vJv2RxZ/UOp6mV5MjdGbL01Mj0ut6mEZu5po4/47pnxGWx5+Rzlu2JVf+CzmSJrqzdUpv2xp/c2PH9DDPPknWWaaxqhcWHRH62aLUOyf9Qsnk6jJqlF18bF/wBDmx41B6m7Z0qc5btUgwwU7e7NKSh+rgqJzhF226OeeZRWmP7hyqc1cXsSlhpclkShqcnyD6bfex8Mb2dNHS8U01pVfYuhMHTJVri/2O7DCMIXFe3/APEbp4yTrJydMOnlrvDGn5sxa3JiayKStTSiv3Pa9H9VjD+XNaovZWzyP4dY5ylmx7v42JRxTx5VlxypdmjK3293r/TcayvN02T6bybvuj5rr+hlDI3i6hZXzLsd3U9X1H04TnkVrtSOfNmWSNxioPu/JZrLyZwlpvuuUHpoueaMa5Z14cMMi1Xbvhnbh6ZYpqUdN/bg6SsWY9LpcU4VJQddrWx6WSclhcVt5aOLo8s8UedvKLZup2qrl2+TrHN5XWYnFuTfue9vk8XqP/Vutlu/k9jqJSk25O5Hl9VSpLdszfrcefnyqc3oi4x8E1sds8K07o5pQq1+wRbpMsYSrIrg+TunBqKlhksuPx/Ujyce8tJ6npnTTnKWaWNzhj/pfEn2Q3DCN1JOL38S2BnhLqIJJaWny3sdebpYRr9EpvdxjNtI5Op1yVSa+0VSRn6048unHJRWTV5aQsclPYnli4yYllw10/Wd7B+tJ/1M5rNqJ4r5Ohybex3ehzhH1bD9WtEri743VHme5JN7Wd3Q9Lri8+T/ANOPHyzNmRZfbu9V6PEvrZIyhFwl7ae04/8AZ4yk09mdPV9Q8j0ptLjbwcbklshzLntbXVDLJppL8o78HTvp8S6nrYacb/Tjb0vJ/wCDlxY8XTdNHqOpg55ZP+Xieya/3M5s/U5c89eacpP5fAzTcdnW9ZLqcur9MEtMIJ7RRyqdcENdKja/keKeS+tN3waU00kuSGu0dnpSxT9S6eOeOrG5pST7lw1NbHsehdbD09y6rJHUoySSPtsvS9DlilPp8Mq23gmfNf6g6DBjxSeCCxqclwtov8GK1H0s/V4dRjwvDjtZVbb5S7nP18ek6rp289OCW/vq/wC58d0/UdX0sJQnbbuMX2olDJ1fqMp4Mac9C1Sinu14Rmy0+fHo4/rvrY5eg6Nvo4PeaVJ/KZ73U4umx4Go5nPJlXZ7nH6V6lCWCOKkoVpr/bQ8smDE5SlLfnbwOpIeVJhyQwRjLrPco7Jnd9NzxuccTeJ8fY+d6zrel6malPJllBcY4xSS+7vc6ek9Zhjn755tNUkmtjj3zLFy36j6j6ZD+IjmSbxX7orwelk9E6HqsK/h5fQmls7uP5FXUR6hS0Tg4S7J7o8Pqeo6npcsumWupPZLv9jH4uur/jVl/Vet6d1sOhm8EYLJJbNx3TPX/jF0m7cW0t9tro+MjgzfUrJKPT/OR7/stz0/q/WyOOXqsOnJUcit01VbOtmd8HR63n6LrOn6WeWEHKc/fo/VXweB6j6YunxrqOknLN0s+JNU4vwz1c3oD6XFHLj6yORzbqL4UV8+Tl6WWTFlUUnJZHTh2o1LYn1w9J6b1PVYJZccU0nSt1qfwez1vpj9P/07Jf1ylF5N7K9H/CYsko9Tly48XTpOFd332GyVmwS6D6v1YZoOfT5L571L5Rq3Ux8rO33Jur4PT6bop45Rn1HTvTK6T/qp0ehiwdMpS04YJqm0t2jXkz4vn4vt5M1aPY9UwKUVoxSbj/tiR6b0fqM2J554sixxaTio+5/ZF2JjzYY5Tko44ylLwlbH006acWuzW53ZOqz4EoYYS6VJ7pJpt/LK4Os/i5LF6io5Mb/rm/dH7PkaY8mcvd/wBS235PoI/wCn4SzRljz6unf9Tj7l42Lv/S+DLJxxdatS7OG5PKL418708MnV9Tjwx5lJJFesyRl1MtFLHH2w/wDxXB769An6fgzTwTWbqZQ0Q3Uavl7/ABZ4eX0f1HFvPpsm/hWv3GymVpZNXpivU9OSo79q3I4c88ScYTajL9UXw/wPmxZYdLjhOLUk5bfG2xyyTjaaprau6JJFqyu+aGcpJbRSvaznhepUm2ytTcZWmkt3YpGmmri5avsNCLa2/Yj/AFKjrwRtXwjPXpvn3VunWiLnVtcH0HQZFDoYyyV7nze6PEwY5ZJKEE25PZLdns9R6N6nNYsbxqEPOo4X27+pHvdL1kIYIxxybXg6vryyJOM6aR4fR+lZseT6K6qKyeGtjuy+m9Zl69xx5IYsMIxV3bk63dG+dxw6nMrtWRvdy3+GY8D1DN1XR9XLB/6ijxJLkxPPFn49cOXo+hWaPUWpKk05XX+ToiumlKWTC3qW20FRz4eknHFHG8j23Tvj8nTGEMcVW9V7m22/myX3PVM2DjxJTuLkqXkGTCtMvqa5qXa6r7Dwn/MamkoP/arZTVjy9Pjljxar3ko+6t+P2MzmsyOLpekx5pyhHopJx3U55dvxxZfBgjjtZLUnw5U0v7lWoxuMI6YviG2x19FCFpzxrIq3jJtpfg6T218eLOMZZ5SqUoriDdRj87eR88JOOuEdMU6UW1/g9PrOrw4s6xx9NUb4lllSb+Emed1PWZMmSWNYvpuT0xjvv8psY1K6m10fp8JfTUMuefErapfBxR6vPknN6orDxvHj7UemsP1+jwxgv/STb3t3ZsmLHaWZO6qtO7COeOaM3vbrvqa/vf8AgScVlmoylNUqVTr/AAWwdFhxtxjDRq3rhP8AHBWPTRStaqXNSIqEIyxNxm4tVVSmtRDJlpZIaZrG993ZTqIqOfTPHBKSrVBW1/azrwdNix4U5T9vNOTlL+wHBjzxUFCUrl8wdlIqOeLWO4pbPav7HWsPTylkUZpOrWqdy/uc04Y/rY5xnpilWvUpJ/nsBzrAo6tMovfalQ8McoxalO4+VR1P0/JNLRGLx8pPf+4HieB1DEnKKtXSRfZ6cc+nqOvTK14kuPsQUMmqp6vO9LY78ceoknOccfL4V/53EhFY8klGPvkrqtl9xo4JvGnWGMnO6pq6LQhN4HHWpK7lqXJ1x6eOSLc4ube1rZA/g/pJpwWlrdqVtP8AA1HmS6XXqksc0uPbK1+2wMPQ1GeKnpk/16qkv+DsazxhqhFQ3ut2n+5XBlcn7sOOLlxUdL/sXUx58em6vp4SUJLPj5UdOzFgujzSeuE8M/h1+x6WGGJZpQywnFPeLhK/8/8AYnUxWXBJrI3FPSlKFyXyXTHC/TsE5U8uSNr20kRx+kwk5KPWJ1ynHf8AydssKWFPpM0ozWzhyn+HwJKHWJKMsMLfEoS0v+5dqZE8XR9N08rmnmrf3RpC9RHps6U1i+kl3iqTEcM+LLGXUfWVP9M2nY8Ojn1c2885xj/TG9yA4sGTqZKEI2q7ypHXj9GyyTU8sILxFWdHT9N0uNRjlwNyitpSlqKZVDqoy/hOqlGUFuo7oDy+o9G6iMXLFL6kl2qrPH/g+ryTlGnBrlS2o9uMvUelyf8AqOfw2dH8U82l5sUZS80anWJmvn49B1Sxycr0x8bmwJRzR1W2vg96PVSx5W8MJYk/6lX9xeoy5MsowjJScnzUUx5J4vL6jp3KEM0IxUH2SSaYscMYtvJljGuFyzpefFDqWskbpaVGrTYc/RfUX1YuONP+lrgk6/tbHP1WJ4nD+HzrPq7R5RTC+pgqehS8Oe6OnD0cMUE03JtU3Fq/3FXT4MUt55YvspQUl/YumB1HWJYPpSm55O+nhf8AZTqMscXpWKq1thh0yyxX83G5LtFaf7Euo6HPnlphp0Q2rkxctT24Z5fqRtuzmThb1JtfY9RelZ/pOcMacYcu+CL6OVXPJCH3OmwyoYZQvVHaux24uqxp+5I58/QZotLp9WVvwtzvj6Xmy9JGORY1lXe90XykZvNqmHqYLHWrvbsln6hamlJaa5JP0fqsWP35scZ1ajfP5OSfQ9dCOqWGVfDTN+cY8apPLa23IzS5e8347fAf4fJCKlkxZmntcY0l+Tqx+k9Rkr6csab7SbTX32J5Rrxrz+okozcTljjyZsmnFCU5eEj6DB6JGOSWXrc2PI1//VBtX92dPU4s0MTjhnh6fEv1wjCk0S/kizivD9N9Nhm6iUcmZRype2CXL8WdHXSydMsXTZoSjGK1SVUnJ/8AR6Hp/psZQlNqGDHalHU/c35PS67o45WtWaLy1toyKpP522Zjz9teHp8rLq21UajHwi+LosuXB9ef08WJ8Syur+3dnqR6LI4SlHo8bywtp5m5O/hVueR1nTdX1U4ylKcskv6ZNUvsb89Z8MT6j0vW/Z1XTSdX+uv8nI/SuoTuLxZV4hkTZ1y9C6re5ri9kV6X/TnVybnkywxRW6d8jy/9PG/08KUdMmmmq7MfBj1zuSeiO7PqI+h4s+Jz6hOU/wDdjdN//PsbF0OP07np5Vd++Wr+yofyQ8K8PB0M8+RZc0lHDVt/8HfKLz4XKCUMUKjCPctmzz9QlL+W04S2SVJ/A/Rw6jDkhPDhcpym9kr2+3Yzbv1uc48zqPSuqx5HkzwcMTe0ktV/ai/R+kZ80pSw9Ppjjcblm5k2+F2s+peTN1eRTUsfT17dEmtT+SmHqssOqxKcXlhC26jtfZk808HwvqPVdRk6zJ9WMsUk60P+n4OXXN7uN/NH6J6ljwdTleWePEssNpPQ3L7eCbXTZMf1Y9Bj+rD/ANO0jXnInja+Sy+iZ8mLDm6THPJHLDU0l+l+CWP0TrNf83FPFH/dKJ9U8OWef6vVYZvDJKoa90/mq2+xVfwyko9Liljz7tJNyUdtu9Mz/JjXg8HP/pnNLBGWCGl3T+pNK/3J9N/pvrVmi5zwYop7yeVOv2Po/T4ZMnRTw9XJZN3Tprf5A+lnjxNdPhhik5/rWzaryT+Sng6odXLDirLF0lpU1F1L5s5upnPqsMlilpar3/Pg5cPT/TnLNk9QyZMilWlSbt/CR2Spxc5YJxa3c3pUl/cxeq14vDydV1/RVlX1JqMqnfuSfho68XqufqIrJPp1hp7ZFjq34PW6ZYffllHJnUopNRlFq+3g8nquiiuteSGWpr3xg41pt7cWXUVzerdJLDTxQaW7aVWzy+p9Q/iofy6xwjbUYw5+7N1fRZZ++cMEIyf+/Tb+Dqh6b0MOhkunnLJknWrUnJQ33ppU/BdliSV4akr34KJb1Hdvij1ep9Mzdcn1EskW6UV9OGmkv/bRPpfTpQ0/qhCXEpNKcn8eET1fjXs3S454pJZVo1cJVq/Y9DJ0P1Jwc46VTTd+6vF9vwDpeihjypqEFli2pPXaZ2S6rJOMIfqS2Wnbf/o5ZJdXPeuGXpHRxyNwnkjkS5ctVC4+gli+pkx3lm9lLIri13tHpTm43rtNtbt2r+xXB7MU0pt4m7imrbfdo6TaWxxen9LmxemTwZZyjGMtanDbbuhei6TL7+q+p9STg4JTXCZHJ6xjhOWGeD9D4nRzZ/XskW440rf9jWXWdj0ZY8GPDHF1iiny3GO8vheBseGOWWNQh9GON2kt2lTR85PqM6zrLli8kuU72R9J005x6aPWOo69pQ5TJdh6P1MI2lihJuKUdTaey7Aw9PGUZalHHNtK6Sf5rscnVer5unbw44wWRP8AS47ohi9Qz5oOMcGaeRczbSr9yZV8o9DPh0wlLJn0pvi9v7ken62GPPKeHN9Wb2cU9n/wcMcHVdWm+rlkcl2jFUvydLxRyQlip41HZJlxN11OPWdZHJKXS9NhpOWvK3KU/jYjLov4TAup6jRCOyUceGMW2/l7nLh9Sj0VQnL6s1siPWPqOv6qLb+mmrUW+H9jWpg5/UtPVQ6l5JSx6t4rtR6eT1X0jqJ48ml63/slUjwY9Dn6Ry+rLE4vtdnNkxy6jIoYcMk1/tVl8ZU9x9c+l6TqVJ44dTbXLdnG+l6vFkcY580Ix7xdnN6XD1Lp8UvqQzRS3cpuqX5PTy/V6noIfwPUQyOe8smX9X2SomLrl+j105ZdEoZ4x/S5QTtffsx16bjzYnPrOn6eGSrpQ3/sx49F1yyLKs8scv6o4ls/3KPJGGrHn6jNDqGvZaVP7mVteNn6bpccpuPTaXCNxkm1/ZidJjw5ukjLPKnK8T+U91+x2eoYIw6fXHrJZ82Xb6aWy8kcWLD/AAE8fUZpY2pKWmELbN/pme6deiR/g5fxXS/RnF+yWGWqX3a8Hn5enl0eKOaOHJOCe/1VV/Zcn03TPN1UVJyySxRjSaXP99mcXqizaIrqcqx4IRvJFRuTf5RnW0fSOtx5Mqz9NjwQzQdrHPa/sz3eq9Rydb0sYRxuOaT9rcq/bY+U9PSjKL6bDBVK3k1+932S4PdxZ8mTpZxnqg4PlxS2Fibt9o48fVLM8mKGecltJqn/AGs6svqM1184yyvDFpUskXzXdkXOWj6ymvqVSlHJSl8s5Or6nNixxfWRyTwzju8fKMfPUavv3VM/SddnzTyZep6dNvZLJSS/Jjhh6pCEahjm4rj6k7kYf/F1/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40108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2639"/>
            <a:ext cx="10515600" cy="1325563"/>
          </a:xfrm>
        </p:spPr>
        <p:txBody>
          <a:bodyPr/>
          <a:lstStyle/>
          <a:p>
            <a:pPr algn="ctr"/>
            <a:r>
              <a:rPr lang="en-US" dirty="0" smtClean="0">
                <a:solidFill>
                  <a:schemeClr val="bg1"/>
                </a:solidFill>
                <a:latin typeface="Bell MT" panose="02020503060305020303" pitchFamily="18" charset="0"/>
              </a:rPr>
              <a:t>Work Flow</a:t>
            </a:r>
            <a:endParaRPr lang="en-US" dirty="0">
              <a:solidFill>
                <a:schemeClr val="bg1"/>
              </a:solidFill>
              <a:latin typeface="Bell MT" panose="02020503060305020303" pitchFamily="18" charset="0"/>
            </a:endParaRPr>
          </a:p>
        </p:txBody>
      </p:sp>
      <p:sp>
        <p:nvSpPr>
          <p:cNvPr id="4" name="TextBox 3"/>
          <p:cNvSpPr txBox="1"/>
          <p:nvPr/>
        </p:nvSpPr>
        <p:spPr>
          <a:xfrm>
            <a:off x="304800" y="2154322"/>
            <a:ext cx="2286000" cy="584775"/>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Base Maps </a:t>
            </a:r>
          </a:p>
          <a:p>
            <a:pPr algn="ctr"/>
            <a:r>
              <a:rPr lang="en-US" sz="1400" dirty="0" smtClean="0">
                <a:solidFill>
                  <a:schemeClr val="bg1"/>
                </a:solidFill>
                <a:latin typeface="Arimo" panose="020B0604020202020204" pitchFamily="34" charset="0"/>
                <a:ea typeface="Arimo" panose="020B0604020202020204" pitchFamily="34" charset="0"/>
                <a:cs typeface="Arimo" panose="020B0604020202020204" pitchFamily="34" charset="0"/>
              </a:rPr>
              <a:t>(Kevin </a:t>
            </a:r>
            <a:r>
              <a:rPr lang="en-US" sz="1400" dirty="0" err="1" smtClean="0">
                <a:solidFill>
                  <a:schemeClr val="bg1"/>
                </a:solidFill>
                <a:latin typeface="Arimo" panose="020B0604020202020204" pitchFamily="34" charset="0"/>
                <a:ea typeface="Arimo" panose="020B0604020202020204" pitchFamily="34" charset="0"/>
                <a:cs typeface="Arimo" panose="020B0604020202020204" pitchFamily="34" charset="0"/>
              </a:rPr>
              <a:t>McManigal</a:t>
            </a:r>
            <a:r>
              <a:rPr lang="en-US" sz="1400" dirty="0">
                <a:solidFill>
                  <a:schemeClr val="bg1"/>
                </a:solidFill>
                <a:latin typeface="Arimo" panose="020B0604020202020204" pitchFamily="34" charset="0"/>
                <a:ea typeface="Arimo" panose="020B0604020202020204" pitchFamily="34" charset="0"/>
                <a:cs typeface="Arimo" panose="020B0604020202020204" pitchFamily="34" charset="0"/>
              </a:rPr>
              <a:t>)</a:t>
            </a:r>
          </a:p>
        </p:txBody>
      </p:sp>
      <p:sp>
        <p:nvSpPr>
          <p:cNvPr id="5" name="TextBox 4"/>
          <p:cNvSpPr txBox="1"/>
          <p:nvPr/>
        </p:nvSpPr>
        <p:spPr>
          <a:xfrm>
            <a:off x="2950029" y="2096033"/>
            <a:ext cx="2710543" cy="861774"/>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Community Workshops, Dirt maps </a:t>
            </a: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sym typeface="Wingdings" panose="05000000000000000000" pitchFamily="2" charset="2"/>
              </a:rPr>
              <a:t> A1 maps</a:t>
            </a:r>
            <a:endParaRPr lang="en-US" dirty="0" smtClean="0">
              <a:solidFill>
                <a:schemeClr val="bg1"/>
              </a:solidFill>
              <a:latin typeface="Arimo" panose="020B0604020202020204" pitchFamily="34" charset="0"/>
              <a:ea typeface="Arimo" panose="020B0604020202020204" pitchFamily="34" charset="0"/>
              <a:cs typeface="Arimo" panose="020B0604020202020204" pitchFamily="34" charset="0"/>
            </a:endParaRPr>
          </a:p>
          <a:p>
            <a:pPr algn="ctr"/>
            <a:r>
              <a:rPr lang="en-US" sz="1400" dirty="0" smtClean="0">
                <a:solidFill>
                  <a:schemeClr val="bg1"/>
                </a:solidFill>
                <a:latin typeface="Arimo" panose="020B0604020202020204" pitchFamily="34" charset="0"/>
                <a:ea typeface="Arimo" panose="020B0604020202020204" pitchFamily="34" charset="0"/>
                <a:cs typeface="Arimo" panose="020B0604020202020204" pitchFamily="34" charset="0"/>
              </a:rPr>
              <a:t>(</a:t>
            </a:r>
            <a:r>
              <a:rPr lang="en-US" sz="1400" dirty="0" err="1" smtClean="0">
                <a:solidFill>
                  <a:schemeClr val="bg1"/>
                </a:solidFill>
                <a:latin typeface="Arimo" panose="020B0604020202020204" pitchFamily="34" charset="0"/>
                <a:ea typeface="Arimo" panose="020B0604020202020204" pitchFamily="34" charset="0"/>
                <a:cs typeface="Arimo" panose="020B0604020202020204" pitchFamily="34" charset="0"/>
              </a:rPr>
              <a:t>Destina</a:t>
            </a:r>
            <a:r>
              <a:rPr lang="en-US" sz="1400" dirty="0" smtClean="0">
                <a:solidFill>
                  <a:schemeClr val="bg1"/>
                </a:solidFill>
                <a:latin typeface="Arimo" panose="020B0604020202020204" pitchFamily="34" charset="0"/>
                <a:ea typeface="Arimo" panose="020B0604020202020204" pitchFamily="34" charset="0"/>
                <a:cs typeface="Arimo" panose="020B0604020202020204" pitchFamily="34" charset="0"/>
              </a:rPr>
              <a:t> </a:t>
            </a:r>
            <a:r>
              <a:rPr lang="en-US" sz="1400" dirty="0" err="1" smtClean="0">
                <a:solidFill>
                  <a:schemeClr val="bg1"/>
                </a:solidFill>
                <a:latin typeface="Arimo" panose="020B0604020202020204" pitchFamily="34" charset="0"/>
                <a:ea typeface="Arimo" panose="020B0604020202020204" pitchFamily="34" charset="0"/>
                <a:cs typeface="Arimo" panose="020B0604020202020204" pitchFamily="34" charset="0"/>
              </a:rPr>
              <a:t>Samani</a:t>
            </a:r>
            <a:r>
              <a:rPr lang="en-US" sz="1400" dirty="0" smtClean="0">
                <a:solidFill>
                  <a:schemeClr val="bg1"/>
                </a:solidFill>
                <a:latin typeface="Arimo" panose="020B0604020202020204" pitchFamily="34" charset="0"/>
                <a:ea typeface="Arimo" panose="020B0604020202020204" pitchFamily="34" charset="0"/>
                <a:cs typeface="Arimo" panose="020B0604020202020204" pitchFamily="34" charset="0"/>
              </a:rPr>
              <a:t>) </a:t>
            </a:r>
            <a:endParaRPr lang="en-US" sz="1400"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
        <p:nvSpPr>
          <p:cNvPr id="7" name="TextBox 6"/>
          <p:cNvSpPr txBox="1"/>
          <p:nvPr/>
        </p:nvSpPr>
        <p:spPr>
          <a:xfrm>
            <a:off x="6019801" y="2224222"/>
            <a:ext cx="2710543" cy="646331"/>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Data Transferred and Created in ArcMap</a:t>
            </a:r>
            <a:endParaRPr lang="en-US"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
        <p:nvSpPr>
          <p:cNvPr id="8" name="TextBox 7"/>
          <p:cNvSpPr txBox="1"/>
          <p:nvPr/>
        </p:nvSpPr>
        <p:spPr>
          <a:xfrm>
            <a:off x="9089573" y="2102320"/>
            <a:ext cx="2710543" cy="861774"/>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Editing Process with Communities </a:t>
            </a:r>
          </a:p>
          <a:p>
            <a:pPr algn="ctr"/>
            <a:r>
              <a:rPr lang="en-US" sz="1400" dirty="0" smtClean="0">
                <a:solidFill>
                  <a:schemeClr val="bg1"/>
                </a:solidFill>
                <a:latin typeface="Arimo" panose="020B0604020202020204" pitchFamily="34" charset="0"/>
                <a:ea typeface="Arimo" panose="020B0604020202020204" pitchFamily="34" charset="0"/>
                <a:cs typeface="Arimo" panose="020B0604020202020204" pitchFamily="34" charset="0"/>
              </a:rPr>
              <a:t>(</a:t>
            </a:r>
            <a:r>
              <a:rPr lang="en-US" sz="1400" dirty="0" err="1" smtClean="0">
                <a:solidFill>
                  <a:schemeClr val="bg1"/>
                </a:solidFill>
                <a:latin typeface="Arimo" panose="020B0604020202020204" pitchFamily="34" charset="0"/>
                <a:ea typeface="Arimo" panose="020B0604020202020204" pitchFamily="34" charset="0"/>
                <a:cs typeface="Arimo" panose="020B0604020202020204" pitchFamily="34" charset="0"/>
              </a:rPr>
              <a:t>Destina</a:t>
            </a:r>
            <a:r>
              <a:rPr lang="en-US" sz="1400" dirty="0" smtClean="0">
                <a:solidFill>
                  <a:schemeClr val="bg1"/>
                </a:solidFill>
                <a:latin typeface="Arimo" panose="020B0604020202020204" pitchFamily="34" charset="0"/>
                <a:ea typeface="Arimo" panose="020B0604020202020204" pitchFamily="34" charset="0"/>
                <a:cs typeface="Arimo" panose="020B0604020202020204" pitchFamily="34" charset="0"/>
              </a:rPr>
              <a:t> </a:t>
            </a:r>
            <a:r>
              <a:rPr lang="en-US" sz="1400" dirty="0" err="1" smtClean="0">
                <a:solidFill>
                  <a:schemeClr val="bg1"/>
                </a:solidFill>
                <a:latin typeface="Arimo" panose="020B0604020202020204" pitchFamily="34" charset="0"/>
                <a:ea typeface="Arimo" panose="020B0604020202020204" pitchFamily="34" charset="0"/>
                <a:cs typeface="Arimo" panose="020B0604020202020204" pitchFamily="34" charset="0"/>
              </a:rPr>
              <a:t>Samani</a:t>
            </a:r>
            <a:r>
              <a:rPr lang="en-US" sz="1400" dirty="0" smtClean="0">
                <a:solidFill>
                  <a:schemeClr val="bg1"/>
                </a:solidFill>
                <a:latin typeface="Arimo" panose="020B0604020202020204" pitchFamily="34" charset="0"/>
                <a:ea typeface="Arimo" panose="020B0604020202020204" pitchFamily="34" charset="0"/>
                <a:cs typeface="Arimo" panose="020B0604020202020204" pitchFamily="34" charset="0"/>
              </a:rPr>
              <a:t>)</a:t>
            </a:r>
            <a:endParaRPr lang="en-US" sz="1400"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
        <p:nvSpPr>
          <p:cNvPr id="9" name="TextBox 8"/>
          <p:cNvSpPr txBox="1"/>
          <p:nvPr/>
        </p:nvSpPr>
        <p:spPr>
          <a:xfrm>
            <a:off x="1502228" y="3974565"/>
            <a:ext cx="2710543" cy="923330"/>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Changes Implemented on Each </a:t>
            </a:r>
            <a:r>
              <a:rPr lang="en-US" dirty="0">
                <a:solidFill>
                  <a:schemeClr val="bg1"/>
                </a:solidFill>
                <a:latin typeface="Arimo" panose="020B0604020202020204" pitchFamily="34" charset="0"/>
                <a:ea typeface="Arimo" panose="020B0604020202020204" pitchFamily="34" charset="0"/>
                <a:cs typeface="Arimo" panose="020B0604020202020204" pitchFamily="34" charset="0"/>
              </a:rPr>
              <a:t>M</a:t>
            </a: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ap </a:t>
            </a:r>
            <a:r>
              <a:rPr lang="en-US" dirty="0">
                <a:solidFill>
                  <a:schemeClr val="bg1"/>
                </a:solidFill>
                <a:latin typeface="Arimo" panose="020B0604020202020204" pitchFamily="34" charset="0"/>
                <a:ea typeface="Arimo" panose="020B0604020202020204" pitchFamily="34" charset="0"/>
                <a:cs typeface="Arimo" panose="020B0604020202020204" pitchFamily="34" charset="0"/>
              </a:rPr>
              <a:t>U</a:t>
            </a: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sing ArcMap</a:t>
            </a:r>
            <a:endParaRPr lang="en-US"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
        <p:nvSpPr>
          <p:cNvPr id="10" name="TextBox 9"/>
          <p:cNvSpPr txBox="1"/>
          <p:nvPr/>
        </p:nvSpPr>
        <p:spPr>
          <a:xfrm>
            <a:off x="4740728" y="3974565"/>
            <a:ext cx="2710543" cy="923330"/>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Data from each Community </a:t>
            </a:r>
            <a:r>
              <a:rPr lang="en-US" dirty="0">
                <a:solidFill>
                  <a:schemeClr val="bg1"/>
                </a:solidFill>
                <a:latin typeface="Arimo" panose="020B0604020202020204" pitchFamily="34" charset="0"/>
                <a:ea typeface="Arimo" panose="020B0604020202020204" pitchFamily="34" charset="0"/>
                <a:cs typeface="Arimo" panose="020B0604020202020204" pitchFamily="34" charset="0"/>
              </a:rPr>
              <a:t>C</a:t>
            </a: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omplied into One </a:t>
            </a:r>
            <a:r>
              <a:rPr lang="en-US" dirty="0">
                <a:solidFill>
                  <a:schemeClr val="bg1"/>
                </a:solidFill>
                <a:latin typeface="Arimo" panose="020B0604020202020204" pitchFamily="34" charset="0"/>
                <a:ea typeface="Arimo" panose="020B0604020202020204" pitchFamily="34" charset="0"/>
                <a:cs typeface="Arimo" panose="020B0604020202020204" pitchFamily="34" charset="0"/>
              </a:rPr>
              <a:t>M</a:t>
            </a: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ap</a:t>
            </a:r>
            <a:endParaRPr lang="en-US"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
        <p:nvSpPr>
          <p:cNvPr id="11" name="TextBox 10"/>
          <p:cNvSpPr txBox="1"/>
          <p:nvPr/>
        </p:nvSpPr>
        <p:spPr>
          <a:xfrm>
            <a:off x="8000996" y="4113064"/>
            <a:ext cx="2710543" cy="646331"/>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smtClean="0">
                <a:solidFill>
                  <a:schemeClr val="bg1"/>
                </a:solidFill>
                <a:latin typeface="Arimo" panose="020B0604020202020204" pitchFamily="34" charset="0"/>
                <a:ea typeface="Arimo" panose="020B0604020202020204" pitchFamily="34" charset="0"/>
                <a:cs typeface="Arimo" panose="020B0604020202020204" pitchFamily="34" charset="0"/>
              </a:rPr>
              <a:t>Corridor Map Constructed</a:t>
            </a:r>
            <a:endParaRPr lang="en-US" dirty="0">
              <a:solidFill>
                <a:schemeClr val="bg1"/>
              </a:solidFill>
              <a:latin typeface="Arimo" panose="020B0604020202020204" pitchFamily="34" charset="0"/>
              <a:ea typeface="Arimo" panose="020B0604020202020204" pitchFamily="34" charset="0"/>
              <a:cs typeface="Arimo" panose="020B0604020202020204" pitchFamily="34" charset="0"/>
            </a:endParaRPr>
          </a:p>
        </p:txBody>
      </p:sp>
      <p:sp>
        <p:nvSpPr>
          <p:cNvPr id="12" name="Right Arrow 11"/>
          <p:cNvSpPr/>
          <p:nvPr/>
        </p:nvSpPr>
        <p:spPr>
          <a:xfrm>
            <a:off x="2612572" y="2433087"/>
            <a:ext cx="337457" cy="228600"/>
          </a:xfrm>
          <a:prstGeom prst="rightArrow">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ight Arrow 12"/>
          <p:cNvSpPr/>
          <p:nvPr/>
        </p:nvSpPr>
        <p:spPr>
          <a:xfrm>
            <a:off x="5682344" y="2457827"/>
            <a:ext cx="337457" cy="228600"/>
          </a:xfrm>
          <a:prstGeom prst="rightArrow">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ight Arrow 13"/>
          <p:cNvSpPr/>
          <p:nvPr/>
        </p:nvSpPr>
        <p:spPr>
          <a:xfrm>
            <a:off x="8752116" y="2457827"/>
            <a:ext cx="337457" cy="228600"/>
          </a:xfrm>
          <a:prstGeom prst="rightArrow">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ight Arrow 14"/>
          <p:cNvSpPr/>
          <p:nvPr/>
        </p:nvSpPr>
        <p:spPr>
          <a:xfrm>
            <a:off x="4310745" y="4321929"/>
            <a:ext cx="337457" cy="228600"/>
          </a:xfrm>
          <a:prstGeom prst="rightArrow">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ight Arrow 15"/>
          <p:cNvSpPr/>
          <p:nvPr/>
        </p:nvSpPr>
        <p:spPr>
          <a:xfrm>
            <a:off x="7549242" y="4321929"/>
            <a:ext cx="337457" cy="228600"/>
          </a:xfrm>
          <a:prstGeom prst="rightArrow">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Bent Arrow 21"/>
          <p:cNvSpPr/>
          <p:nvPr/>
        </p:nvSpPr>
        <p:spPr>
          <a:xfrm flipH="1" flipV="1">
            <a:off x="1110342" y="3077576"/>
            <a:ext cx="9397097" cy="688121"/>
          </a:xfrm>
          <a:prstGeom prst="bentArrow">
            <a:avLst>
              <a:gd name="adj1" fmla="val 12344"/>
              <a:gd name="adj2" fmla="val 25000"/>
              <a:gd name="adj3" fmla="val 25000"/>
              <a:gd name="adj4" fmla="val 43750"/>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Up Arrow 22"/>
          <p:cNvSpPr/>
          <p:nvPr/>
        </p:nvSpPr>
        <p:spPr>
          <a:xfrm rot="5145808">
            <a:off x="107427" y="3779541"/>
            <a:ext cx="1080749" cy="836742"/>
          </a:xfrm>
          <a:prstGeom prst="curvedUpArrow">
            <a:avLst>
              <a:gd name="adj1" fmla="val 12376"/>
              <a:gd name="adj2" fmla="val 40862"/>
              <a:gd name="adj3" fmla="val 21973"/>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5844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TotalTime>
  <Words>1717</Words>
  <Application>Microsoft Office PowerPoint</Application>
  <PresentationFormat>Widescreen</PresentationFormat>
  <Paragraphs>133</Paragraphs>
  <Slides>23</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Arimo</vt:lpstr>
      <vt:lpstr>Bell MT</vt:lpstr>
      <vt:lpstr>Calibri</vt:lpstr>
      <vt:lpstr>Calibri Light</vt:lpstr>
      <vt:lpstr>Gill Sans MT</vt:lpstr>
      <vt:lpstr>Wingdings</vt:lpstr>
      <vt:lpstr>Office Theme</vt:lpstr>
      <vt:lpstr>The Role of Participatory GIS in Community-Centered Ecotourism Management in the Bossou Forest Reserve, Guinea</vt:lpstr>
      <vt:lpstr>Western Chimpanzee (Pan troglodytes verus) </vt:lpstr>
      <vt:lpstr>Chimpanzees of the Bossou Forest Reserve</vt:lpstr>
      <vt:lpstr>Research Question</vt:lpstr>
      <vt:lpstr>Research Objective </vt:lpstr>
      <vt:lpstr>Bossou Forest Reserve and the Nimba Mountains</vt:lpstr>
      <vt:lpstr>Study Communities: Bossou, Nyon, and Serengbara </vt:lpstr>
      <vt:lpstr>Methods</vt:lpstr>
      <vt:lpstr>Work Flow</vt:lpstr>
      <vt:lpstr>Dirt Mapping</vt:lpstr>
      <vt:lpstr>ArcGIS</vt:lpstr>
      <vt:lpstr>Data Sources</vt:lpstr>
      <vt:lpstr>Geo Referencing </vt:lpstr>
      <vt:lpstr>Digitizing and Creating Data</vt:lpstr>
      <vt:lpstr>Bossou</vt:lpstr>
      <vt:lpstr>Nyon</vt:lpstr>
      <vt:lpstr>Serengbara</vt:lpstr>
      <vt:lpstr>Iterative Editing Process</vt:lpstr>
      <vt:lpstr>Discussion</vt:lpstr>
      <vt:lpstr>Conclusion</vt:lpstr>
      <vt:lpstr>Acknowledgements </vt:lpstr>
      <vt:lpstr>Questions</vt:lpstr>
      <vt:lpstr>References</vt:lpstr>
    </vt:vector>
  </TitlesOfParts>
  <Company>University of Montana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Participatory GIS in Community-Centered Ecotourism Management in the Bossou Forest Reserve, Guinea</dc:title>
  <dc:creator>admin</dc:creator>
  <cp:lastModifiedBy>Sydney Qualls</cp:lastModifiedBy>
  <cp:revision>85</cp:revision>
  <dcterms:created xsi:type="dcterms:W3CDTF">2019-04-12T19:24:15Z</dcterms:created>
  <dcterms:modified xsi:type="dcterms:W3CDTF">2019-04-22T05:48:08Z</dcterms:modified>
</cp:coreProperties>
</file>