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0233600" cy="38404800"/>
  <p:notesSz cx="6858000" cy="9144000"/>
  <p:defaultTextStyle>
    <a:defPPr>
      <a:defRPr lang="en-US"/>
    </a:defPPr>
    <a:lvl1pPr algn="l" defTabSz="2506663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2506663" indent="-2049463" algn="l" defTabSz="2506663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5014913" indent="-4100513" algn="l" defTabSz="2506663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7523163" indent="-6151563" algn="l" defTabSz="2506663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0031413" indent="-8202613" algn="l" defTabSz="2506663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99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99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99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99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096" userDrawn="1">
          <p15:clr>
            <a:srgbClr val="A4A3A4"/>
          </p15:clr>
        </p15:guide>
        <p15:guide id="2" pos="1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FFFF"/>
    <a:srgbClr val="010101"/>
    <a:srgbClr val="D3D3D3"/>
    <a:srgbClr val="FF0000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8"/>
    <p:restoredTop sz="94674"/>
  </p:normalViewPr>
  <p:slideViewPr>
    <p:cSldViewPr snapToGrid="0" snapToObjects="1">
      <p:cViewPr>
        <p:scale>
          <a:sx n="55" d="100"/>
          <a:sy n="55" d="100"/>
        </p:scale>
        <p:origin x="144" y="-4096"/>
      </p:cViewPr>
      <p:guideLst>
        <p:guide orient="horz" pos="12096"/>
        <p:guide pos="126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50806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50806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F04E3F-6DE1-493F-8C0E-B69829B64361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33538" y="685800"/>
            <a:ext cx="3590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50806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50806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A471F3-0182-47A1-943F-C6EC04A38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41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33538" y="685800"/>
            <a:ext cx="3590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9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2506663" fontAlgn="base">
              <a:spcBef>
                <a:spcPct val="0"/>
              </a:spcBef>
              <a:spcAft>
                <a:spcPct val="0"/>
              </a:spcAft>
            </a:pPr>
            <a:fld id="{578F86D6-7444-4CE7-A68D-92B18FE5155E}" type="slidenum">
              <a:rPr lang="en-US" altLang="en-US" sz="1200"/>
              <a:pPr defTabSz="250666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158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1930383"/>
            <a:ext cx="34198560" cy="8232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21762720"/>
            <a:ext cx="2816352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40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8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4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9D78-7705-4F94-ADA6-0300B017D96B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36AE-A58A-4BC4-95F0-F8C7158BB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1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30503-6D3F-44E6-985D-ED1356DA0CF7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0B0F-B4E4-4053-A636-08E7A6A8E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6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0014331" y="9841234"/>
            <a:ext cx="43453683" cy="209723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3274" y="9841234"/>
            <a:ext cx="129690497" cy="209723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BCF9-9C6B-4A1A-B9A8-C8B2F1560C84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18B11-8B95-4F05-97B9-3185DD1A4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1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F028-6372-42F7-A1A2-5861230402C0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6664-0268-43CC-8293-9B723A921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3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4678643"/>
            <a:ext cx="34198560" cy="7627620"/>
          </a:xfrm>
        </p:spPr>
        <p:txBody>
          <a:bodyPr anchor="t"/>
          <a:lstStyle>
            <a:lvl1pPr algn="l">
              <a:defRPr sz="2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6277597"/>
            <a:ext cx="34198560" cy="8401047"/>
          </a:xfrm>
        </p:spPr>
        <p:txBody>
          <a:bodyPr anchor="b"/>
          <a:lstStyle>
            <a:lvl1pPr marL="0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 marL="2508062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2pPr>
            <a:lvl3pPr marL="501612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752418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1003224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254031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5048372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755643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2006449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D7A9-A7C1-4AC1-A648-DF468C64F3BB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7AF5-63B7-454B-AB7C-D7203C825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5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3272" y="57349394"/>
            <a:ext cx="86572090" cy="162215827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895922" y="57349394"/>
            <a:ext cx="86572090" cy="162215827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258F-F80F-4489-85DC-6F869BF39543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822FC-1807-4EE3-97D4-1ECD97AB9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4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537973"/>
            <a:ext cx="3621024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1" y="8596634"/>
            <a:ext cx="17776827" cy="3582667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1" y="12179301"/>
            <a:ext cx="17776827" cy="22127213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8596634"/>
            <a:ext cx="17783810" cy="3582667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2179301"/>
            <a:ext cx="17783810" cy="22127213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AB88-2F92-4EAB-AC3A-B28A8CF020CC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CF58-6085-459C-B978-09D0FE7EA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2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9504D-3B23-4313-950B-D1A5B9FA4A8C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F4D9-4007-46D9-A0E5-90323C774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1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644A-A6BE-4BC4-AA27-3D7029F49118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A5024-5B01-4009-BD9D-188F07461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1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4" y="1529080"/>
            <a:ext cx="13236577" cy="6507480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529084"/>
            <a:ext cx="22491700" cy="32777433"/>
          </a:xfrm>
        </p:spPr>
        <p:txBody>
          <a:bodyPr/>
          <a:lstStyle>
            <a:lvl1pPr>
              <a:defRPr sz="17600"/>
            </a:lvl1pPr>
            <a:lvl2pPr>
              <a:defRPr sz="15400"/>
            </a:lvl2pPr>
            <a:lvl3pPr>
              <a:defRPr sz="132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4" y="8036564"/>
            <a:ext cx="13236577" cy="26269953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71F10-07C2-4CDF-8A9C-31739797F5DE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6640-0A37-452F-9883-3A24FBFE0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1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6883361"/>
            <a:ext cx="24140160" cy="3173733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3431540"/>
            <a:ext cx="24140160" cy="23042880"/>
          </a:xfrm>
        </p:spPr>
        <p:txBody>
          <a:bodyPr rtlCol="0">
            <a:normAutofit/>
          </a:bodyPr>
          <a:lstStyle>
            <a:lvl1pPr marL="0" indent="0">
              <a:buNone/>
              <a:defRPr sz="17600"/>
            </a:lvl1pPr>
            <a:lvl2pPr marL="2508062" indent="0">
              <a:buNone/>
              <a:defRPr sz="15400"/>
            </a:lvl2pPr>
            <a:lvl3pPr marL="5016124" indent="0">
              <a:buNone/>
              <a:defRPr sz="13200"/>
            </a:lvl3pPr>
            <a:lvl4pPr marL="7524186" indent="0">
              <a:buNone/>
              <a:defRPr sz="11000"/>
            </a:lvl4pPr>
            <a:lvl5pPr marL="10032248" indent="0">
              <a:buNone/>
              <a:defRPr sz="11000"/>
            </a:lvl5pPr>
            <a:lvl6pPr marL="12540310" indent="0">
              <a:buNone/>
              <a:defRPr sz="11000"/>
            </a:lvl6pPr>
            <a:lvl7pPr marL="15048372" indent="0">
              <a:buNone/>
              <a:defRPr sz="11000"/>
            </a:lvl7pPr>
            <a:lvl8pPr marL="17556434" indent="0">
              <a:buNone/>
              <a:defRPr sz="11000"/>
            </a:lvl8pPr>
            <a:lvl9pPr marL="20064496" indent="0">
              <a:buNone/>
              <a:defRPr sz="1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30057094"/>
            <a:ext cx="24140160" cy="4507227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42584-B836-46AF-9AE3-CE84CD812BE6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D520E-6CB1-4E9E-80FC-2644D92EE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3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364" y="1537693"/>
            <a:ext cx="362108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1612" tIns="250806" rIns="501612" bIns="250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364" y="8960843"/>
            <a:ext cx="36210875" cy="2534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1612" tIns="250806" rIns="501612" bIns="250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364" y="35596116"/>
            <a:ext cx="9388475" cy="20447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l" defTabSz="2508062" fontAlgn="auto">
              <a:spcBef>
                <a:spcPts val="0"/>
              </a:spcBef>
              <a:spcAft>
                <a:spcPts val="0"/>
              </a:spcAft>
              <a:defRPr sz="6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474422-F38A-43AE-B8AB-D09E3EEF8212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164" y="35596116"/>
            <a:ext cx="12741275" cy="20447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 defTabSz="2508062" fontAlgn="auto">
              <a:spcBef>
                <a:spcPts val="0"/>
              </a:spcBef>
              <a:spcAft>
                <a:spcPts val="0"/>
              </a:spcAft>
              <a:defRPr sz="6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3764" y="35596116"/>
            <a:ext cx="9388475" cy="20447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r" defTabSz="2508062" fontAlgn="auto">
              <a:spcBef>
                <a:spcPts val="0"/>
              </a:spcBef>
              <a:spcAft>
                <a:spcPts val="0"/>
              </a:spcAft>
              <a:defRPr sz="6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34479B-3FC0-4B10-B539-A0AEFA09D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06663" rtl="0" fontAlgn="base">
        <a:spcBef>
          <a:spcPct val="0"/>
        </a:spcBef>
        <a:spcAft>
          <a:spcPct val="0"/>
        </a:spcAft>
        <a:defRPr sz="2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506663" rtl="0" fontAlgn="base">
        <a:spcBef>
          <a:spcPct val="0"/>
        </a:spcBef>
        <a:spcAft>
          <a:spcPct val="0"/>
        </a:spcAft>
        <a:defRPr sz="24100">
          <a:solidFill>
            <a:schemeClr val="tx1"/>
          </a:solidFill>
          <a:latin typeface="Calibri" pitchFamily="34" charset="0"/>
        </a:defRPr>
      </a:lvl2pPr>
      <a:lvl3pPr algn="ctr" defTabSz="2506663" rtl="0" fontAlgn="base">
        <a:spcBef>
          <a:spcPct val="0"/>
        </a:spcBef>
        <a:spcAft>
          <a:spcPct val="0"/>
        </a:spcAft>
        <a:defRPr sz="24100">
          <a:solidFill>
            <a:schemeClr val="tx1"/>
          </a:solidFill>
          <a:latin typeface="Calibri" pitchFamily="34" charset="0"/>
        </a:defRPr>
      </a:lvl3pPr>
      <a:lvl4pPr algn="ctr" defTabSz="2506663" rtl="0" fontAlgn="base">
        <a:spcBef>
          <a:spcPct val="0"/>
        </a:spcBef>
        <a:spcAft>
          <a:spcPct val="0"/>
        </a:spcAft>
        <a:defRPr sz="24100">
          <a:solidFill>
            <a:schemeClr val="tx1"/>
          </a:solidFill>
          <a:latin typeface="Calibri" pitchFamily="34" charset="0"/>
        </a:defRPr>
      </a:lvl4pPr>
      <a:lvl5pPr algn="ctr" defTabSz="2506663" rtl="0" fontAlgn="base">
        <a:spcBef>
          <a:spcPct val="0"/>
        </a:spcBef>
        <a:spcAft>
          <a:spcPct val="0"/>
        </a:spcAft>
        <a:defRPr sz="24100">
          <a:solidFill>
            <a:schemeClr val="tx1"/>
          </a:solidFill>
          <a:latin typeface="Calibri" pitchFamily="34" charset="0"/>
        </a:defRPr>
      </a:lvl5pPr>
      <a:lvl6pPr marL="457200" algn="ctr" defTabSz="2506663" rtl="0" fontAlgn="base">
        <a:spcBef>
          <a:spcPct val="0"/>
        </a:spcBef>
        <a:spcAft>
          <a:spcPct val="0"/>
        </a:spcAft>
        <a:defRPr sz="24100">
          <a:solidFill>
            <a:schemeClr val="tx1"/>
          </a:solidFill>
          <a:latin typeface="Calibri" pitchFamily="34" charset="0"/>
        </a:defRPr>
      </a:lvl6pPr>
      <a:lvl7pPr marL="914400" algn="ctr" defTabSz="2506663" rtl="0" fontAlgn="base">
        <a:spcBef>
          <a:spcPct val="0"/>
        </a:spcBef>
        <a:spcAft>
          <a:spcPct val="0"/>
        </a:spcAft>
        <a:defRPr sz="24100">
          <a:solidFill>
            <a:schemeClr val="tx1"/>
          </a:solidFill>
          <a:latin typeface="Calibri" pitchFamily="34" charset="0"/>
        </a:defRPr>
      </a:lvl7pPr>
      <a:lvl8pPr marL="1371600" algn="ctr" defTabSz="2506663" rtl="0" fontAlgn="base">
        <a:spcBef>
          <a:spcPct val="0"/>
        </a:spcBef>
        <a:spcAft>
          <a:spcPct val="0"/>
        </a:spcAft>
        <a:defRPr sz="24100">
          <a:solidFill>
            <a:schemeClr val="tx1"/>
          </a:solidFill>
          <a:latin typeface="Calibri" pitchFamily="34" charset="0"/>
        </a:defRPr>
      </a:lvl8pPr>
      <a:lvl9pPr marL="1828800" algn="ctr" defTabSz="2506663" rtl="0" fontAlgn="base">
        <a:spcBef>
          <a:spcPct val="0"/>
        </a:spcBef>
        <a:spcAft>
          <a:spcPct val="0"/>
        </a:spcAft>
        <a:defRPr sz="24100">
          <a:solidFill>
            <a:schemeClr val="tx1"/>
          </a:solidFill>
          <a:latin typeface="Calibri" pitchFamily="34" charset="0"/>
        </a:defRPr>
      </a:lvl9pPr>
    </p:titleStyle>
    <p:bodyStyle>
      <a:lvl1pPr marL="1879600" indent="-1879600" algn="l" defTabSz="2506663" rtl="0" fontAlgn="base">
        <a:spcBef>
          <a:spcPct val="20000"/>
        </a:spcBef>
        <a:spcAft>
          <a:spcPct val="0"/>
        </a:spcAft>
        <a:buFont typeface="Arial" charset="0"/>
        <a:buChar char="•"/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5113" indent="-1566863" algn="l" defTabSz="2506663" rtl="0" fontAlgn="base">
        <a:spcBef>
          <a:spcPct val="20000"/>
        </a:spcBef>
        <a:spcAft>
          <a:spcPct val="0"/>
        </a:spcAft>
        <a:buFont typeface="Arial" charset="0"/>
        <a:buChar char="–"/>
        <a:defRPr sz="15400" kern="1200">
          <a:solidFill>
            <a:schemeClr val="tx1"/>
          </a:solidFill>
          <a:latin typeface="+mn-lt"/>
          <a:ea typeface="+mn-ea"/>
          <a:cs typeface="+mn-cs"/>
        </a:defRPr>
      </a:lvl2pPr>
      <a:lvl3pPr marL="6269038" indent="-1252538" algn="l" defTabSz="2506663" rtl="0" fontAlgn="base">
        <a:spcBef>
          <a:spcPct val="20000"/>
        </a:spcBef>
        <a:spcAft>
          <a:spcPct val="0"/>
        </a:spcAft>
        <a:buFont typeface="Arial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777288" indent="-1252538" algn="l" defTabSz="2506663" rtl="0" fontAlgn="base">
        <a:spcBef>
          <a:spcPct val="20000"/>
        </a:spcBef>
        <a:spcAft>
          <a:spcPct val="0"/>
        </a:spcAft>
        <a:buFont typeface="Arial" charset="0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5538" indent="-1252538" algn="l" defTabSz="2506663" rtl="0" fontAlgn="base">
        <a:spcBef>
          <a:spcPct val="20000"/>
        </a:spcBef>
        <a:spcAft>
          <a:spcPct val="0"/>
        </a:spcAft>
        <a:buFont typeface="Arial" charset="0"/>
        <a:buChar char="»"/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tiff"/><Relationship Id="rId20" Type="http://schemas.openxmlformats.org/officeDocument/2006/relationships/image" Target="../media/image14.emf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15.emf"/><Relationship Id="rId25" Type="http://schemas.openxmlformats.org/officeDocument/2006/relationships/image" Target="../media/image16.emf"/><Relationship Id="rId26" Type="http://schemas.openxmlformats.org/officeDocument/2006/relationships/image" Target="../media/image17.emf"/><Relationship Id="rId27" Type="http://schemas.openxmlformats.org/officeDocument/2006/relationships/image" Target="../media/image18.emf"/><Relationship Id="rId10" Type="http://schemas.openxmlformats.org/officeDocument/2006/relationships/image" Target="../media/image7.jpeg"/><Relationship Id="rId11" Type="http://schemas.openxmlformats.org/officeDocument/2006/relationships/image" Target="../media/image9.png"/><Relationship Id="rId12" Type="http://schemas.openxmlformats.org/officeDocument/2006/relationships/image" Target="../media/image8.jpeg"/><Relationship Id="rId13" Type="http://schemas.microsoft.com/office/2007/relationships/hdphoto" Target="../media/hdphoto1.wdp"/><Relationship Id="rId14" Type="http://schemas.openxmlformats.org/officeDocument/2006/relationships/image" Target="../media/image10.png"/><Relationship Id="rId15" Type="http://schemas.openxmlformats.org/officeDocument/2006/relationships/image" Target="../media/image11.emf"/><Relationship Id="rId16" Type="http://schemas.openxmlformats.org/officeDocument/2006/relationships/image" Target="../media/image12.emf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.tiff"/><Relationship Id="rId6" Type="http://schemas.openxmlformats.org/officeDocument/2006/relationships/image" Target="../media/image3.tiff"/><Relationship Id="rId7" Type="http://schemas.openxmlformats.org/officeDocument/2006/relationships/image" Target="../media/image4.jpe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7031951" y="21979220"/>
            <a:ext cx="12911137" cy="1749425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250806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6) Conclusions and 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Acknowledgements</a:t>
            </a:r>
            <a:endParaRPr lang="en-US" sz="4800" dirty="0">
              <a:solidFill>
                <a:srgbClr val="FFFFFF"/>
              </a:solidFill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</p:txBody>
      </p:sp>
      <p:sp>
        <p:nvSpPr>
          <p:cNvPr id="2051" name="Rounded Rectangle 507"/>
          <p:cNvSpPr>
            <a:spLocks noChangeArrowheads="1"/>
          </p:cNvSpPr>
          <p:nvPr/>
        </p:nvSpPr>
        <p:spPr bwMode="auto">
          <a:xfrm>
            <a:off x="27039340" y="24007600"/>
            <a:ext cx="12952961" cy="13584058"/>
          </a:xfrm>
          <a:prstGeom prst="roundRect">
            <a:avLst>
              <a:gd name="adj" fmla="val 3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9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•"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Rounded Rectangle 506"/>
          <p:cNvSpPr>
            <a:spLocks noChangeArrowheads="1"/>
          </p:cNvSpPr>
          <p:nvPr/>
        </p:nvSpPr>
        <p:spPr bwMode="auto">
          <a:xfrm>
            <a:off x="290515" y="24001843"/>
            <a:ext cx="12945304" cy="13609674"/>
          </a:xfrm>
          <a:prstGeom prst="roundRect">
            <a:avLst>
              <a:gd name="adj" fmla="val 3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Rounded Rectangle 410"/>
          <p:cNvSpPr>
            <a:spLocks noChangeArrowheads="1"/>
          </p:cNvSpPr>
          <p:nvPr/>
        </p:nvSpPr>
        <p:spPr bwMode="auto">
          <a:xfrm>
            <a:off x="436883" y="8422628"/>
            <a:ext cx="12996862" cy="13016407"/>
          </a:xfrm>
          <a:prstGeom prst="roundRect">
            <a:avLst>
              <a:gd name="adj" fmla="val 3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3685549" y="6081524"/>
            <a:ext cx="12911137" cy="1747837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250806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2) Tools for manipulating 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monoamine 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release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33708" y="6010574"/>
            <a:ext cx="12998450" cy="1747837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250806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1) Introduction</a:t>
            </a:r>
          </a:p>
        </p:txBody>
      </p:sp>
      <p:sp>
        <p:nvSpPr>
          <p:cNvPr id="11" name="Rounded Rectangle 395"/>
          <p:cNvSpPr>
            <a:spLocks noChangeArrowheads="1"/>
          </p:cNvSpPr>
          <p:nvPr/>
        </p:nvSpPr>
        <p:spPr bwMode="auto">
          <a:xfrm>
            <a:off x="290514" y="572544"/>
            <a:ext cx="39663687" cy="4867275"/>
          </a:xfrm>
          <a:prstGeom prst="roundRect">
            <a:avLst>
              <a:gd name="adj" fmla="val 9352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250806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21021" y="21979220"/>
            <a:ext cx="12911137" cy="1749425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250806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4) Experiments with half of wildtype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vMAT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present 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did not change aggression</a:t>
            </a:r>
          </a:p>
        </p:txBody>
      </p:sp>
      <p:sp>
        <p:nvSpPr>
          <p:cNvPr id="2058" name="Text Box 146"/>
          <p:cNvSpPr txBox="1">
            <a:spLocks noChangeArrowheads="1"/>
          </p:cNvSpPr>
          <p:nvPr/>
        </p:nvSpPr>
        <p:spPr bwMode="auto">
          <a:xfrm>
            <a:off x="4766488" y="1384465"/>
            <a:ext cx="32318325" cy="283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170" tIns="30584" rIns="61170" bIns="30584">
            <a:spAutoFit/>
          </a:bodyPr>
          <a:lstStyle>
            <a:lvl1pPr>
              <a:defRPr sz="9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Behavioral Impacts of Octopamine Release on a Global vs. Local Scale</a:t>
            </a:r>
          </a:p>
          <a:p>
            <a:pPr algn="ctr"/>
            <a:r>
              <a:rPr lang="en-US" altLang="en-US" sz="36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Bisom</a:t>
            </a:r>
            <a:r>
              <a:rPr lang="en-US" alt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T. </a:t>
            </a:r>
            <a:r>
              <a:rPr lang="en-US" altLang="en-US" sz="3600" baseline="30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Catudio</a:t>
            </a:r>
            <a:r>
              <a:rPr lang="en-US" alt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Garrett E.</a:t>
            </a:r>
            <a:r>
              <a:rPr lang="en-US" altLang="en-US" sz="3600" baseline="30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, Sherer L.</a:t>
            </a:r>
            <a:r>
              <a:rPr lang="en-US" altLang="en-US" sz="3600" baseline="30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, and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Certel</a:t>
            </a:r>
            <a:r>
              <a:rPr lang="en-US" alt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S. </a:t>
            </a:r>
            <a:r>
              <a:rPr lang="en-US" altLang="en-US" sz="3600" baseline="30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en-US" alt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sz="3600" baseline="30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altLang="en-US" sz="3600" b="1" baseline="30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Center for Structural and Functional Neuroscience, The </a:t>
            </a:r>
            <a:r>
              <a:rPr lang="en-US" altLang="en-US" sz="3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University of Montana, Missoula, MT, </a:t>
            </a:r>
            <a:r>
              <a:rPr lang="en-US" altLang="en-US" sz="3600" b="1" baseline="30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3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Cellular, Molecular and Microbial Biology Graduate Program, The University of Montana, Missoula, MT</a:t>
            </a:r>
          </a:p>
        </p:txBody>
      </p:sp>
      <p:sp>
        <p:nvSpPr>
          <p:cNvPr id="2060" name="Rounded Rectangle 507"/>
          <p:cNvSpPr>
            <a:spLocks noChangeArrowheads="1"/>
          </p:cNvSpPr>
          <p:nvPr/>
        </p:nvSpPr>
        <p:spPr bwMode="auto">
          <a:xfrm>
            <a:off x="27076881" y="8427848"/>
            <a:ext cx="13057187" cy="13016407"/>
          </a:xfrm>
          <a:prstGeom prst="roundRect">
            <a:avLst>
              <a:gd name="adj" fmla="val 3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9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2" name="Picture 2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891632"/>
            <a:ext cx="3614738" cy="394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Rounded Rectangle 451"/>
          <p:cNvSpPr>
            <a:spLocks noChangeArrowheads="1"/>
          </p:cNvSpPr>
          <p:nvPr/>
        </p:nvSpPr>
        <p:spPr bwMode="auto">
          <a:xfrm>
            <a:off x="13846025" y="8393582"/>
            <a:ext cx="12911138" cy="13016407"/>
          </a:xfrm>
          <a:prstGeom prst="roundRect">
            <a:avLst>
              <a:gd name="adj" fmla="val 3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74" name="Rounded Rectangle 414"/>
          <p:cNvSpPr>
            <a:spLocks noChangeArrowheads="1"/>
          </p:cNvSpPr>
          <p:nvPr/>
        </p:nvSpPr>
        <p:spPr bwMode="auto">
          <a:xfrm>
            <a:off x="14003234" y="24010978"/>
            <a:ext cx="12648303" cy="13600539"/>
          </a:xfrm>
          <a:prstGeom prst="roundRect">
            <a:avLst>
              <a:gd name="adj" fmla="val 3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9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13598236" y="21979220"/>
            <a:ext cx="12998450" cy="1749425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250806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5) Altering SV to LDCV distribution reduces male aggression</a:t>
            </a:r>
          </a:p>
        </p:txBody>
      </p:sp>
      <p:sp>
        <p:nvSpPr>
          <p:cNvPr id="2080" name="TextBox 87"/>
          <p:cNvSpPr txBox="1">
            <a:spLocks noChangeArrowheads="1"/>
          </p:cNvSpPr>
          <p:nvPr/>
        </p:nvSpPr>
        <p:spPr bwMode="auto">
          <a:xfrm>
            <a:off x="15836901" y="9677401"/>
            <a:ext cx="360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084" name="TextBox 87"/>
          <p:cNvSpPr txBox="1">
            <a:spLocks noChangeArrowheads="1"/>
          </p:cNvSpPr>
          <p:nvPr/>
        </p:nvSpPr>
        <p:spPr bwMode="auto">
          <a:xfrm>
            <a:off x="22799676" y="16299395"/>
            <a:ext cx="373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6946226" y="6081524"/>
            <a:ext cx="12996862" cy="1747837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250806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3) Aggression Protocol</a:t>
            </a:r>
            <a:endParaRPr lang="en-US" sz="4800" dirty="0">
              <a:solidFill>
                <a:srgbClr val="FFFFFF"/>
              </a:solidFill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</p:txBody>
      </p:sp>
      <p:cxnSp>
        <p:nvCxnSpPr>
          <p:cNvPr id="2095" name="Straight Connector 14337"/>
          <p:cNvCxnSpPr>
            <a:cxnSpLocks noChangeShapeType="1"/>
          </p:cNvCxnSpPr>
          <p:nvPr/>
        </p:nvCxnSpPr>
        <p:spPr bwMode="auto">
          <a:xfrm rot="16200000" flipV="1">
            <a:off x="34772101" y="7240612"/>
            <a:ext cx="9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97" name="Straight Connector 137"/>
          <p:cNvCxnSpPr>
            <a:cxnSpLocks noChangeShapeType="1"/>
          </p:cNvCxnSpPr>
          <p:nvPr/>
        </p:nvCxnSpPr>
        <p:spPr bwMode="auto">
          <a:xfrm rot="16200000" flipV="1">
            <a:off x="34553888" y="7334274"/>
            <a:ext cx="9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164"/>
          <p:cNvCxnSpPr>
            <a:cxnSpLocks noChangeShapeType="1"/>
          </p:cNvCxnSpPr>
          <p:nvPr/>
        </p:nvCxnSpPr>
        <p:spPr bwMode="auto">
          <a:xfrm rot="16200000" flipV="1">
            <a:off x="34730205" y="6470475"/>
            <a:ext cx="9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3" name="TextBox 385"/>
          <p:cNvSpPr txBox="1">
            <a:spLocks noChangeArrowheads="1"/>
          </p:cNvSpPr>
          <p:nvPr/>
        </p:nvSpPr>
        <p:spPr bwMode="auto">
          <a:xfrm>
            <a:off x="39506527" y="41945461"/>
            <a:ext cx="18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05330" y="24921805"/>
                <a:ext cx="11701960" cy="2642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u="sng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Flies Studied: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6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Experimental Genotype: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𝑇𝑑𝑐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2−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𝑔𝑎𝑙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4 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𝑑𝑉𝑀𝐴𝑇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a:rPr lang="en-US" sz="2800" i="1" baseline="30000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𝑃</m:t>
                        </m:r>
                        <m:r>
                          <a:rPr lang="en-US" sz="2800" i="1" baseline="30000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𝑇𝑑𝑐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2−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𝑔𝑎𝑙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4 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𝑑𝑉𝑀𝐴𝑇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a:rPr lang="en-US" sz="2800" i="1" baseline="30000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𝑃</m:t>
                        </m:r>
                        <m:r>
                          <a:rPr lang="en-US" sz="2800" i="1" baseline="30000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𝑈𝐴𝑆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𝑌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600−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𝑑𝑉𝑀𝐴𝑇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𝑈𝐴𝑆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𝑌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600−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𝑑𝑉𝑀𝐴𝑇</m:t>
                        </m:r>
                      </m:den>
                    </m:f>
                  </m:oMath>
                </a14:m>
                <a:endParaRPr lang="en-US" sz="28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indent="-457200">
                  <a:buFont typeface="Arial" charset="0"/>
                  <a:buChar char="•"/>
                </a:pPr>
                <a:endParaRPr lang="en-US" sz="28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Control Genotype: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𝑇𝑑𝑐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2−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𝑔𝑎𝑙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4 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𝑑𝑉𝑀𝐴𝑇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a:rPr lang="en-US" sz="2800" i="1" baseline="30000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𝑃</m:t>
                        </m:r>
                        <m:r>
                          <a:rPr lang="en-US" sz="2800" i="1" baseline="30000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𝑈𝐴𝑆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𝑌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600−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𝑑𝑉𝑀𝐴𝑇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  <a:p>
                <a:pPr marL="457200" indent="-457200">
                  <a:buFont typeface="Arial" charset="0"/>
                  <a:buChar char="•"/>
                </a:pPr>
                <a:endParaRPr lang="en-US" sz="26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5330" y="24921805"/>
                <a:ext cx="11701960" cy="2642134"/>
              </a:xfrm>
              <a:prstGeom prst="rect">
                <a:avLst/>
              </a:prstGeom>
              <a:blipFill rotWithShape="0">
                <a:blip r:embed="rId4"/>
                <a:stretch>
                  <a:fillRect l="-938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43" y="15335819"/>
            <a:ext cx="3374974" cy="5874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3943" y="8814532"/>
            <a:ext cx="6330839" cy="39011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3085" y="19066627"/>
            <a:ext cx="77186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Figure 1. Circuit modulation by synaptic vs. </a:t>
            </a:r>
            <a:r>
              <a:rPr lang="en-US" sz="2200" b="1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extrasynaptic</a:t>
            </a:r>
            <a:r>
              <a:rPr lang="en-US" sz="2200" b="1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release. </a:t>
            </a:r>
          </a:p>
          <a:p>
            <a:r>
              <a:rPr lang="en-US" sz="2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Proposed model of aggression circuitry temporally and spatially modulated by OA release from synaptic vesicles (SV) and </a:t>
            </a:r>
            <a:r>
              <a:rPr lang="en-US" sz="2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extrasynaptic</a:t>
            </a:r>
            <a:r>
              <a:rPr lang="en-US" sz="2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release from large dense core vesicles (LDCV). </a:t>
            </a:r>
            <a:endParaRPr lang="en-US" sz="2200" b="1" dirty="0"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14673530" y="33423571"/>
            <a:ext cx="1109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Figure 7. </a:t>
            </a:r>
            <a:r>
              <a:rPr lang="en-US" sz="1800" b="1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(</a:t>
            </a:r>
            <a:r>
              <a:rPr lang="en-US" sz="1800" b="1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A) </a:t>
            </a:r>
            <a:r>
              <a:rPr lang="en-US" sz="1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Latency to lunge, </a:t>
            </a:r>
            <a:r>
              <a:rPr lang="en-US" sz="1800" b="1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(B)</a:t>
            </a:r>
            <a:r>
              <a:rPr lang="en-US" sz="1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Number of Lunges, </a:t>
            </a:r>
            <a:r>
              <a:rPr lang="en-US" sz="1800" b="1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(C) </a:t>
            </a:r>
            <a:r>
              <a:rPr lang="en-US" sz="1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Wing Threats, and </a:t>
            </a:r>
            <a:r>
              <a:rPr lang="en-US" sz="1800" b="1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(D) </a:t>
            </a:r>
            <a:r>
              <a:rPr lang="en-US" sz="18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Male-male </a:t>
            </a:r>
            <a:r>
              <a:rPr lang="en-US" sz="1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UWE. A Mann Whitney test was performed in </a:t>
            </a:r>
            <a:r>
              <a:rPr lang="en-US" sz="1800" b="1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(A-D)</a:t>
            </a:r>
            <a:r>
              <a:rPr lang="en-US" sz="1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. Error </a:t>
            </a:r>
            <a:r>
              <a:rPr lang="en-US" sz="18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bars denote </a:t>
            </a:r>
            <a:r>
              <a:rPr lang="en-US" sz="1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S.E.M. 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* equals p≤0.05, ** equals p≤0.01, *** equals p≤0.001</a:t>
            </a:r>
            <a:endParaRPr lang="en-US" sz="1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29570" y="24327302"/>
            <a:ext cx="1227695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Conclusions: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Previous results likely did not show significant differences in aggression because </a:t>
            </a:r>
            <a:r>
              <a:rPr lang="en-US" sz="30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the experimental </a:t>
            </a:r>
            <a:r>
              <a:rPr lang="en-US" sz="30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flies only carried one null </a:t>
            </a:r>
            <a:r>
              <a:rPr lang="en-US" sz="3000" i="1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dVMAT</a:t>
            </a:r>
            <a:r>
              <a:rPr lang="en-US" sz="3000" i="1" baseline="300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P1</a:t>
            </a:r>
            <a:r>
              <a:rPr lang="en-US" sz="30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allele, </a:t>
            </a:r>
            <a:r>
              <a:rPr lang="en-US" sz="30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and thus, had 50% </a:t>
            </a:r>
            <a:r>
              <a:rPr lang="en-US" sz="30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wildtype</a:t>
            </a:r>
            <a:r>
              <a:rPr lang="en-US" sz="30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V</a:t>
            </a:r>
            <a:r>
              <a:rPr lang="en-US" sz="30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MAT </a:t>
            </a:r>
            <a:r>
              <a:rPr lang="en-US" sz="30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function.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Experimental flies in this </a:t>
            </a:r>
            <a:r>
              <a:rPr lang="en-US" sz="30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project </a:t>
            </a:r>
            <a:r>
              <a:rPr lang="en-US" sz="30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were homozygous for the null </a:t>
            </a:r>
            <a:r>
              <a:rPr lang="en-US" sz="3000" i="1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dVMAT</a:t>
            </a:r>
            <a:r>
              <a:rPr lang="en-US" sz="3000" i="1" baseline="300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P1</a:t>
            </a:r>
            <a:r>
              <a:rPr lang="en-US" sz="3000" baseline="300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allele. </a:t>
            </a:r>
            <a:r>
              <a:rPr lang="en-US" sz="30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T</a:t>
            </a:r>
            <a:r>
              <a:rPr lang="en-US" sz="30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he </a:t>
            </a:r>
            <a:r>
              <a:rPr lang="en-US" sz="30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only V</a:t>
            </a:r>
            <a:r>
              <a:rPr lang="en-US" sz="30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MAT </a:t>
            </a:r>
            <a:r>
              <a:rPr lang="en-US" sz="30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produced was the </a:t>
            </a:r>
            <a:r>
              <a:rPr lang="en-US" sz="30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Y600A </a:t>
            </a:r>
            <a:r>
              <a:rPr lang="en-US" sz="30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allele from the UAS transgene.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My preliminary results indicate that the output of OA-mediated aggression circuits </a:t>
            </a:r>
            <a:r>
              <a:rPr lang="en-US" sz="30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are </a:t>
            </a:r>
            <a:r>
              <a:rPr lang="en-US" sz="30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modified when the release of OA was shifted to LDCVs, suggesting that wildtype aggression levels requires the release of OA into the synapse. </a:t>
            </a:r>
          </a:p>
        </p:txBody>
      </p:sp>
      <p:sp>
        <p:nvSpPr>
          <p:cNvPr id="2067" name="TextBox 2066"/>
          <p:cNvSpPr txBox="1"/>
          <p:nvPr/>
        </p:nvSpPr>
        <p:spPr>
          <a:xfrm>
            <a:off x="27204626" y="35677710"/>
            <a:ext cx="6669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Acknowledgements:</a:t>
            </a:r>
          </a:p>
          <a:p>
            <a:endParaRPr lang="en-US" sz="2800" u="sng" dirty="0"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9FA2D25-647A-7744-B4F9-B26A27AF04D5}"/>
              </a:ext>
            </a:extLst>
          </p:cNvPr>
          <p:cNvSpPr/>
          <p:nvPr/>
        </p:nvSpPr>
        <p:spPr>
          <a:xfrm>
            <a:off x="743206" y="8864491"/>
            <a:ext cx="120218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Neurons support at least two distinct signaling mechanisms of amine </a:t>
            </a:r>
            <a:r>
              <a:rPr lang="en-US" sz="28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transmitters: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release by 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synaptic vesicles (SVs)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and 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large dense-core vesicles (LDCVs)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SVs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are found at the active zone of the synapse, and </a:t>
            </a:r>
            <a:r>
              <a:rPr lang="en-US" sz="28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thus, they are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required for neurotransmitter release into the synaptic cleft. </a:t>
            </a:r>
          </a:p>
          <a:p>
            <a:endParaRPr lang="en-US" sz="28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Unlike SVs, the release of monoamines from 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LDCVs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occurs extrasynaptically from axon terminals, neuronal cell bodies, and dendrites. From these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extrasynaptic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sites, receptors on multiple targets </a:t>
            </a:r>
            <a:r>
              <a:rPr lang="en-US" sz="28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locally and distantly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may be activated by diffusion. </a:t>
            </a:r>
            <a:r>
              <a:rPr lang="en-US" sz="28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Thus,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extrasynaptic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release can extend the </a:t>
            </a:r>
            <a:r>
              <a:rPr lang="en-US" sz="28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timing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of a signal affecting the nervous system for several hours.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CAE67DF-8945-9C44-B0FA-16BDF752E796}"/>
              </a:ext>
            </a:extLst>
          </p:cNvPr>
          <p:cNvSpPr/>
          <p:nvPr/>
        </p:nvSpPr>
        <p:spPr>
          <a:xfrm>
            <a:off x="830482" y="13852131"/>
            <a:ext cx="12465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How a nervous system weighs and integrates amine release from SVs versus LDCVs on cellular targets and circuit output is unknown.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6DDB3DA-FF61-7F4B-B61E-170455384C21}"/>
              </a:ext>
            </a:extLst>
          </p:cNvPr>
          <p:cNvSpPr/>
          <p:nvPr/>
        </p:nvSpPr>
        <p:spPr>
          <a:xfrm>
            <a:off x="4974353" y="15578274"/>
            <a:ext cx="7790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Experiments in this </a:t>
            </a:r>
            <a:r>
              <a:rPr lang="en-US" sz="3200" b="1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project </a:t>
            </a:r>
            <a:r>
              <a:rPr lang="en-US" sz="3200" b="1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tested the hypothesis that reducing amine release from synaptic vesicles could alter the functional properties of </a:t>
            </a:r>
            <a:r>
              <a:rPr lang="en-US" sz="3200" b="1" i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octopamine</a:t>
            </a:r>
            <a:r>
              <a:rPr lang="en-US" sz="3200" b="1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(OA) </a:t>
            </a:r>
            <a:r>
              <a:rPr lang="en-US" sz="3200" b="1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neurons and subsequently change circuits that modulate aggressive behavior.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E953ADC4-68EA-9D4A-A162-F63F8C7A8B6A}"/>
              </a:ext>
            </a:extLst>
          </p:cNvPr>
          <p:cNvSpPr/>
          <p:nvPr/>
        </p:nvSpPr>
        <p:spPr>
          <a:xfrm>
            <a:off x="903543" y="15335819"/>
            <a:ext cx="371804" cy="364426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CFC84D2F-49A9-3C40-9558-AD2BB07F23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7516" y="17160394"/>
            <a:ext cx="1415841" cy="176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" name="Picture 36">
            <a:extLst>
              <a:ext uri="{FF2B5EF4-FFF2-40B4-BE49-F238E27FC236}">
                <a16:creationId xmlns="" xmlns:a16="http://schemas.microsoft.com/office/drawing/2014/main" id="{57BE0907-6CF1-D240-AA3B-59D7EFB85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002924" y="17708233"/>
            <a:ext cx="6790213" cy="16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TextBox 10">
            <a:extLst>
              <a:ext uri="{FF2B5EF4-FFF2-40B4-BE49-F238E27FC236}">
                <a16:creationId xmlns="" xmlns:a16="http://schemas.microsoft.com/office/drawing/2014/main" id="{E076936A-8BC2-4642-9AD3-2015868D2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9189" y="19341485"/>
            <a:ext cx="7278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images of a lunge, an aggressive behavior pattern.</a:t>
            </a:r>
          </a:p>
        </p:txBody>
      </p:sp>
      <p:sp>
        <p:nvSpPr>
          <p:cNvPr id="91" name="TextBox 22">
            <a:extLst>
              <a:ext uri="{FF2B5EF4-FFF2-40B4-BE49-F238E27FC236}">
                <a16:creationId xmlns="" xmlns:a16="http://schemas.microsoft.com/office/drawing/2014/main" id="{447424A1-0D6B-8647-84CA-BFE4403C1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0536" y="17789847"/>
            <a:ext cx="2603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Wing Extension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C5499E56-8FDB-EE4B-87EC-DEB91811A910}"/>
              </a:ext>
            </a:extLst>
          </p:cNvPr>
          <p:cNvSpPr txBox="1"/>
          <p:nvPr/>
        </p:nvSpPr>
        <p:spPr>
          <a:xfrm>
            <a:off x="27383756" y="8895403"/>
            <a:ext cx="11968583" cy="4955203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en-US" sz="3200" b="1" u="sng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Aggression Protocol:</a:t>
            </a:r>
          </a:p>
          <a:p>
            <a:pPr algn="just" eaLnBrk="1" hangingPunct="1"/>
            <a:endParaRPr lang="en-US" sz="3200" b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Times New Roman" charset="0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Group-housed males were transferred to 16 X 100 </a:t>
            </a:r>
            <a:r>
              <a:rPr lang="en-US" sz="32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mm </a:t>
            </a:r>
            <a:r>
              <a:rPr lang="en-US" sz="32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glass vials after </a:t>
            </a:r>
            <a:r>
              <a:rPr lang="en-US" sz="32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eclosion</a:t>
            </a:r>
            <a:r>
              <a:rPr lang="en-US" sz="32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 typeface="Times New Roman" charset="0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Painted CO</a:t>
            </a:r>
            <a:r>
              <a:rPr lang="en-US" sz="3200" baseline="-250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anesthetized flies after </a:t>
            </a:r>
            <a:r>
              <a:rPr lang="en-US" sz="3200" dirty="0" err="1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eclosion</a:t>
            </a:r>
            <a:r>
              <a:rPr lang="en-US" sz="32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Times New Roman" charset="0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Two size and age-matched </a:t>
            </a:r>
            <a:r>
              <a:rPr lang="en-US" sz="32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(3-5 days) males of same genotype were gently aspirated into the aggression chamber</a:t>
            </a:r>
            <a:r>
              <a:rPr lang="en-US" sz="32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Times New Roman" charset="0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Aggression was scored 30 </a:t>
            </a:r>
            <a:r>
              <a:rPr lang="en-US" sz="32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minutes after the first </a:t>
            </a:r>
            <a:r>
              <a:rPr lang="en-US" sz="32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lunge. </a:t>
            </a:r>
            <a:endParaRPr lang="en-US" sz="3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Times New Roman" charset="0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Behavioral </a:t>
            </a:r>
            <a:r>
              <a:rPr lang="en-US" sz="32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patterns measured were:</a:t>
            </a:r>
          </a:p>
          <a:p>
            <a:pPr eaLnBrk="1" hangingPunct="1"/>
            <a:endParaRPr lang="en-US" sz="2800" dirty="0"/>
          </a:p>
        </p:txBody>
      </p:sp>
      <p:sp>
        <p:nvSpPr>
          <p:cNvPr id="93" name="Rectangle 14">
            <a:extLst>
              <a:ext uri="{FF2B5EF4-FFF2-40B4-BE49-F238E27FC236}">
                <a16:creationId xmlns="" xmlns:a16="http://schemas.microsoft.com/office/drawing/2014/main" id="{BD05EC72-2EBB-0247-9F1F-6F79EC7D7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0402" y="16484323"/>
            <a:ext cx="40389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200" b="1" u="sng" dirty="0">
                <a:latin typeface="Times New Roman" charset="0"/>
                <a:ea typeface="Times New Roman" charset="0"/>
                <a:cs typeface="Times New Roman" charset="0"/>
              </a:rPr>
              <a:t>Behavioral Patterns: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0535113-CE08-FC40-90E6-87816F9E079F}"/>
              </a:ext>
            </a:extLst>
          </p:cNvPr>
          <p:cNvSpPr txBox="1"/>
          <p:nvPr/>
        </p:nvSpPr>
        <p:spPr>
          <a:xfrm>
            <a:off x="20862506" y="8883920"/>
            <a:ext cx="52203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 illustrating the great distances from the soma (arrow) and synaptic endings found in these adult amine neurons. Genotype: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MB022C-Gal4;UAS-sytEGFP.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B4722FDC-BE53-534E-B2B7-2E225141A085}"/>
              </a:ext>
            </a:extLst>
          </p:cNvPr>
          <p:cNvSpPr/>
          <p:nvPr/>
        </p:nvSpPr>
        <p:spPr>
          <a:xfrm>
            <a:off x="14067964" y="13295323"/>
            <a:ext cx="121535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Both SVs and LDCVs store and release amine neurotransmitters through the action of a family of membrane-embedded proteins, the 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vesicular monoamine transporters (VMATs).  </a:t>
            </a:r>
          </a:p>
          <a:p>
            <a:endParaRPr lang="en-US" sz="28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Drosophila melanogaster </a:t>
            </a:r>
            <a:r>
              <a:rPr lang="en-US" sz="28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has only one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</a:t>
            </a:r>
            <a:r>
              <a:rPr lang="en-US" sz="28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MAT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family </a:t>
            </a:r>
            <a:r>
              <a:rPr lang="en-US" sz="28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member, </a:t>
            </a:r>
            <a:r>
              <a:rPr lang="en-US" sz="28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dVMAT</a:t>
            </a:r>
            <a:r>
              <a:rPr lang="en-US" sz="28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omplications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of redundancy are </a:t>
            </a:r>
            <a:r>
              <a:rPr lang="en-US" sz="28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therefore not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 concern in the </a:t>
            </a:r>
            <a:r>
              <a:rPr lang="en-US" sz="28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Drosophila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model system.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FD652DA4-C79F-9A43-9BDE-3BE09990746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63943" y="16583541"/>
            <a:ext cx="4470626" cy="373648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2533FFC-6089-2D4F-8051-1CAA9F242EB1}"/>
              </a:ext>
            </a:extLst>
          </p:cNvPr>
          <p:cNvSpPr txBox="1"/>
          <p:nvPr/>
        </p:nvSpPr>
        <p:spPr>
          <a:xfrm>
            <a:off x="19144157" y="16456985"/>
            <a:ext cx="73777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alleles: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</a:t>
            </a:r>
            <a:r>
              <a:rPr lang="en-US" sz="28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complete loss of function</a:t>
            </a: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</a:t>
            </a:r>
            <a:r>
              <a:rPr lang="en-US" sz="28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Y600A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alanine substitution mutant that specifically disrupts a tyrosine-based sorting motif  that decreases the localization of 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SVs </a:t>
            </a: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∆3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aa deletion at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dVMAT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terminal which disrupts endocytosis signals proposed to be required for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novo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trafficking and recycling to SVs following exocytosis at the synapse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" name="Picture 87">
            <a:extLst>
              <a:ext uri="{FF2B5EF4-FFF2-40B4-BE49-F238E27FC236}">
                <a16:creationId xmlns="" xmlns:a16="http://schemas.microsoft.com/office/drawing/2014/main" id="{44E680CD-F446-E345-A0E7-E44F107B0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2256" y="14316032"/>
            <a:ext cx="1911946" cy="2049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1576343E-58CE-D74E-9967-C9ECBA0C19A6}"/>
              </a:ext>
            </a:extLst>
          </p:cNvPr>
          <p:cNvSpPr/>
          <p:nvPr/>
        </p:nvSpPr>
        <p:spPr>
          <a:xfrm>
            <a:off x="395014" y="27117491"/>
            <a:ext cx="8260702" cy="1525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BE0F431-12C9-C34F-BD06-D4C01925104F}"/>
              </a:ext>
            </a:extLst>
          </p:cNvPr>
          <p:cNvSpPr/>
          <p:nvPr/>
        </p:nvSpPr>
        <p:spPr>
          <a:xfrm>
            <a:off x="1275347" y="28384431"/>
            <a:ext cx="2207937" cy="504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32CDEB37-7522-C042-BE47-C55CD7415217}"/>
                  </a:ext>
                </a:extLst>
              </p:cNvPr>
              <p:cNvSpPr txBox="1"/>
              <p:nvPr/>
            </p:nvSpPr>
            <p:spPr>
              <a:xfrm>
                <a:off x="1212432" y="24837435"/>
                <a:ext cx="11701960" cy="2642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u="sng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Flies Studied: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6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Experimental Genotype: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𝑑𝑉𝑀𝐴𝑇</m:t>
                        </m:r>
                        <m:r>
                          <a:rPr lang="en-US" sz="2800" i="1" baseline="30000" smtClean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𝑃</m:t>
                        </m:r>
                        <m:r>
                          <a:rPr lang="en-US" sz="2800" i="1" baseline="30000" smtClean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𝑇𝑑𝑐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2−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𝑔𝑎𝑙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𝑈𝐴𝑆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𝚫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3−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𝑑𝑉𝑀𝐴𝑇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</m:den>
                    </m:f>
                  </m:oMath>
                </a14:m>
                <a:endParaRPr lang="en-US" sz="28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indent="-457200">
                  <a:buFont typeface="Arial" charset="0"/>
                  <a:buChar char="•"/>
                </a:pPr>
                <a:endParaRPr lang="en-US" sz="28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Control Genotypes: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𝑑𝑉𝑀𝐴𝑇</m:t>
                        </m:r>
                        <m:r>
                          <a:rPr lang="en-US" sz="2800" i="1" baseline="300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𝑃</m:t>
                        </m:r>
                        <m:r>
                          <a:rPr lang="en-US" sz="2800" i="1" baseline="300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:r>
                  <a:rPr lang="en-US" sz="2800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&amp;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𝑈𝐴𝑆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𝚫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𝑑𝑉𝑀𝐴𝑇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  <a:p>
                <a:pPr marL="457200" indent="-457200">
                  <a:buFont typeface="Arial" charset="0"/>
                  <a:buChar char="•"/>
                </a:pPr>
                <a:endParaRPr lang="en-US" sz="2600" i="1" dirty="0">
                  <a:latin typeface="Times New Roman" panose="02020603050405020304" pitchFamily="18" charset="0"/>
                  <a:ea typeface="Cambria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CDEB37-7522-C042-BE47-C55CD7415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432" y="24837435"/>
                <a:ext cx="11701960" cy="2642711"/>
              </a:xfrm>
              <a:prstGeom prst="rect">
                <a:avLst/>
              </a:prstGeom>
              <a:blipFill rotWithShape="0">
                <a:blip r:embed="rId11"/>
                <a:stretch>
                  <a:fillRect l="-938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D6806281-1777-EA4E-94E2-0C2CC69B41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2484" y="31407609"/>
            <a:ext cx="3901118" cy="3557576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1079CE34-6EF7-2640-8571-E11EE28A83BF}"/>
              </a:ext>
            </a:extLst>
          </p:cNvPr>
          <p:cNvCxnSpPr/>
          <p:nvPr/>
        </p:nvCxnSpPr>
        <p:spPr>
          <a:xfrm>
            <a:off x="28463540" y="31005487"/>
            <a:ext cx="9542947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8E11A9-B3C4-E94C-91B4-4ED2F2FBD1AE}"/>
              </a:ext>
            </a:extLst>
          </p:cNvPr>
          <p:cNvSpPr txBox="1"/>
          <p:nvPr/>
        </p:nvSpPr>
        <p:spPr>
          <a:xfrm>
            <a:off x="27162109" y="32383691"/>
            <a:ext cx="8170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Directions: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Recently, Dr. Steve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Stowers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genome-editing to generate a conditional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V5-tagged V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enable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to visualize endogenous V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localization in OA neurons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8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6430467-2632-514D-9102-E044B2305116}"/>
              </a:ext>
            </a:extLst>
          </p:cNvPr>
          <p:cNvSpPr txBox="1"/>
          <p:nvPr/>
        </p:nvSpPr>
        <p:spPr>
          <a:xfrm>
            <a:off x="35436585" y="35093623"/>
            <a:ext cx="4288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Figure 8.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Image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by Lewis Sherer</a:t>
            </a:r>
          </a:p>
          <a:p>
            <a:r>
              <a:rPr lang="en-US" sz="2000" i="1" dirty="0">
                <a:latin typeface="Times New Roman" charset="0"/>
                <a:ea typeface="Times New Roman" charset="0"/>
                <a:cs typeface="Times New Roman" charset="0"/>
              </a:rPr>
              <a:t>Tdc2-gal4;Cha-Gal80/K5RT&gt;vMAT-V5</a:t>
            </a:r>
          </a:p>
        </p:txBody>
      </p:sp>
      <p:pic>
        <p:nvPicPr>
          <p:cNvPr id="63" name="Picture 14">
            <a:extLst>
              <a:ext uri="{FF2B5EF4-FFF2-40B4-BE49-F238E27FC236}">
                <a16:creationId xmlns="" xmlns:a16="http://schemas.microsoft.com/office/drawing/2014/main" id="{72FF5F02-0F5D-8A4F-9FB6-D40C36B51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4730" y="19078402"/>
            <a:ext cx="1332671" cy="189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1">
            <a:extLst>
              <a:ext uri="{FF2B5EF4-FFF2-40B4-BE49-F238E27FC236}">
                <a16:creationId xmlns="" xmlns:a16="http://schemas.microsoft.com/office/drawing/2014/main" id="{8419B25E-1DAE-C54B-9DA3-229A5A3A1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4684" y="19408071"/>
            <a:ext cx="1806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506663" fontAlgn="base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Male-male Courtship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081613" y="32252368"/>
            <a:ext cx="287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73" name="Rectangle 2072"/>
          <p:cNvSpPr/>
          <p:nvPr/>
        </p:nvSpPr>
        <p:spPr>
          <a:xfrm>
            <a:off x="14296053" y="8864491"/>
            <a:ext cx="409277" cy="447901"/>
          </a:xfrm>
          <a:prstGeom prst="rect">
            <a:avLst/>
          </a:prstGeom>
          <a:solidFill>
            <a:srgbClr val="01010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93829" y="27520683"/>
            <a:ext cx="3099068" cy="4679635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943106" y="33417422"/>
            <a:ext cx="11688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charset="0"/>
                <a:ea typeface="Times New Roman" charset="0"/>
                <a:cs typeface="Times New Roman" charset="0"/>
              </a:rPr>
              <a:t>Figure 6. </a:t>
            </a:r>
            <a:r>
              <a:rPr lang="en-US" sz="1800" b="1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(A) </a:t>
            </a:r>
            <a:r>
              <a:rPr lang="en-US" sz="18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Latency to lunge, </a:t>
            </a:r>
            <a:r>
              <a:rPr lang="en-US" sz="1800" b="1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(B)</a:t>
            </a:r>
            <a:r>
              <a:rPr lang="en-US" sz="18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Number of Lunges, </a:t>
            </a:r>
            <a:r>
              <a:rPr lang="en-US" sz="1800" b="1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(C) </a:t>
            </a:r>
            <a:r>
              <a:rPr lang="en-US" sz="18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Wing Threats, and </a:t>
            </a:r>
            <a:r>
              <a:rPr lang="en-US" sz="1800" b="1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(D) </a:t>
            </a:r>
            <a:r>
              <a:rPr lang="en-US" sz="18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Male-male unilateral wing extensions (UWE). Dunn’s </a:t>
            </a:r>
            <a:r>
              <a:rPr lang="en-US" sz="1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Multiple Comparisons and </a:t>
            </a:r>
            <a:r>
              <a:rPr lang="en-US" sz="1800" dirty="0" err="1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Kruskal</a:t>
            </a:r>
            <a:r>
              <a:rPr lang="en-US" sz="1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-Wallis tests were conducted in </a:t>
            </a:r>
            <a:r>
              <a:rPr lang="en-US" sz="1800" b="1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(A-D) </a:t>
            </a:r>
            <a:r>
              <a:rPr lang="en-US" sz="1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to determine statistical significance.</a:t>
            </a:r>
            <a:r>
              <a:rPr lang="en-US" sz="1800" b="1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Error </a:t>
            </a:r>
            <a:r>
              <a:rPr lang="en-US" sz="18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bars denote </a:t>
            </a:r>
            <a:r>
              <a:rPr lang="en-US" sz="1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S.E.M. </a:t>
            </a:r>
            <a:r>
              <a:rPr lang="en-US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altLang="en-US" sz="1800" dirty="0">
                <a:latin typeface="Times New Roman" charset="0"/>
                <a:ea typeface="Times New Roman" charset="0"/>
                <a:cs typeface="Times New Roman" charset="0"/>
              </a:rPr>
              <a:t>equals p≤0.05, ** equals p≤0.01, *** equals p≤0.001</a:t>
            </a:r>
            <a:endParaRPr lang="en-US" sz="1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81" name="TextBox 2080"/>
          <p:cNvSpPr txBox="1"/>
          <p:nvPr/>
        </p:nvSpPr>
        <p:spPr>
          <a:xfrm>
            <a:off x="6297258" y="28098085"/>
            <a:ext cx="93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83" name="TextBox 2082"/>
          <p:cNvSpPr txBox="1"/>
          <p:nvPr/>
        </p:nvSpPr>
        <p:spPr>
          <a:xfrm>
            <a:off x="943106" y="35093623"/>
            <a:ext cx="11281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When males expressing dVMAT</a:t>
            </a:r>
            <a:r>
              <a:rPr 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∆3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 a heterozygous null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wildtype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dVMAT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background were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compared to controls,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 significant difference was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observed in male-male courtship, but significant differences were not observed with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lunges, wing threats,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nor latency to lunge. 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85" name="TextBox 2084"/>
          <p:cNvSpPr txBox="1"/>
          <p:nvPr/>
        </p:nvSpPr>
        <p:spPr>
          <a:xfrm>
            <a:off x="14354109" y="20420962"/>
            <a:ext cx="448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Figure 3.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Illustration depicting release of monoamine via SVs.</a:t>
            </a:r>
            <a:endParaRPr lang="en-US" sz="20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86" name="TextBox 2085"/>
          <p:cNvSpPr txBox="1"/>
          <p:nvPr/>
        </p:nvSpPr>
        <p:spPr>
          <a:xfrm>
            <a:off x="35936825" y="14375791"/>
            <a:ext cx="37370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Figure 4.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Aggression chamber where behavioral assays were performed. A dot of yeast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paste was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added to the center of each food cup, so the flies had territory to defend.</a:t>
            </a:r>
          </a:p>
          <a:p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87" name="TextBox 2086"/>
          <p:cNvSpPr txBox="1"/>
          <p:nvPr/>
        </p:nvSpPr>
        <p:spPr>
          <a:xfrm>
            <a:off x="28019485" y="20115450"/>
            <a:ext cx="775524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Figure 5.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Images depicting 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(A)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aggressive behaviors and 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(B)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courting behaviors. 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88" name="TextBox 2087"/>
          <p:cNvSpPr txBox="1"/>
          <p:nvPr/>
        </p:nvSpPr>
        <p:spPr>
          <a:xfrm>
            <a:off x="27527155" y="17160394"/>
            <a:ext cx="29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89" name="TextBox 2088"/>
          <p:cNvSpPr txBox="1"/>
          <p:nvPr/>
        </p:nvSpPr>
        <p:spPr>
          <a:xfrm>
            <a:off x="35069200" y="17165905"/>
            <a:ext cx="39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91" name="TextBox 2090"/>
          <p:cNvSpPr txBox="1"/>
          <p:nvPr/>
        </p:nvSpPr>
        <p:spPr>
          <a:xfrm>
            <a:off x="14630346" y="35040552"/>
            <a:ext cx="11347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When males expressing dVMAT</a:t>
            </a:r>
            <a:r>
              <a:rPr 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Y600A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 a homozygous null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wildtype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dVMAT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background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were compared to controls, significant differences in latency to lunge and number of lunges were observed. 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92" name="Rectangle 2091"/>
          <p:cNvSpPr/>
          <p:nvPr/>
        </p:nvSpPr>
        <p:spPr>
          <a:xfrm>
            <a:off x="14248546" y="16583541"/>
            <a:ext cx="713894" cy="543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21">
            <a:extLst>
              <a:ext uri="{FF2B5EF4-FFF2-40B4-BE49-F238E27FC236}">
                <a16:creationId xmlns="" xmlns:a16="http://schemas.microsoft.com/office/drawing/2014/main" id="{4827E355-E63C-8846-B151-F9E4F71E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0527" y="13692826"/>
            <a:ext cx="3226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Aggression Chamber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FEC516-CFBE-1A46-9C93-CC4C877EB7AB}"/>
              </a:ext>
            </a:extLst>
          </p:cNvPr>
          <p:cNvSpPr txBox="1"/>
          <p:nvPr/>
        </p:nvSpPr>
        <p:spPr>
          <a:xfrm>
            <a:off x="27204626" y="36253252"/>
            <a:ext cx="9457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Funding was provided by NIH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R01 GM115510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SJC and RSS.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557960" y="27881833"/>
            <a:ext cx="58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438345" y="27920882"/>
            <a:ext cx="1804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167088" y="27920882"/>
            <a:ext cx="1610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359047" y="28337524"/>
            <a:ext cx="2930364" cy="39365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771887" y="32337327"/>
            <a:ext cx="9593690" cy="73420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594907" y="32452682"/>
                <a:ext cx="3993401" cy="543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𝑇𝑑𝑐</m:t>
                        </m:r>
                        <m:r>
                          <a:rPr lang="en-US" sz="2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2−</m:t>
                        </m:r>
                        <m:r>
                          <a:rPr lang="en-US" sz="2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𝑔𝑎𝑙</m:t>
                        </m:r>
                        <m:r>
                          <a:rPr lang="en-US" sz="2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4 </m:t>
                        </m:r>
                        <m:r>
                          <a:rPr lang="en-US" sz="2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𝑑𝑉𝑀𝐴𝑇</m:t>
                        </m:r>
                        <m:r>
                          <a:rPr lang="en-US" sz="2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a:rPr lang="en-US" sz="2000" i="1" baseline="300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𝑃</m:t>
                        </m:r>
                        <m:r>
                          <a:rPr lang="en-US" sz="2000" i="1" baseline="300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</m:den>
                    </m:f>
                  </m:oMath>
                </a14:m>
                <a:r>
                  <a:rPr lang="en-US" sz="2000" i="1" dirty="0">
                    <a:latin typeface="Times New Roman" charset="0"/>
                    <a:ea typeface="Times New Roman" charset="0"/>
                    <a:cs typeface="Times New Roman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𝑈𝐴𝑆</m:t>
                        </m:r>
                        <m:r>
                          <a:rPr lang="en-US" sz="2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r>
                          <a:rPr lang="en-US" sz="2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𝑌</m:t>
                        </m:r>
                        <m:r>
                          <a:rPr lang="en-US" sz="2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600−</m:t>
                        </m:r>
                        <m:r>
                          <a:rPr lang="en-US" sz="2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𝑑𝑉𝑀𝐴𝑇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</m:den>
                    </m:f>
                  </m:oMath>
                </a14:m>
                <a:endParaRPr lang="en-US" sz="20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907" y="32452682"/>
                <a:ext cx="3993401" cy="543803"/>
              </a:xfrm>
              <a:prstGeom prst="rect">
                <a:avLst/>
              </a:prstGeom>
              <a:blipFill rotWithShape="0">
                <a:blip r:embed="rId17"/>
                <a:stretch>
                  <a:fillRect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/>
        </p:nvSpPr>
        <p:spPr>
          <a:xfrm>
            <a:off x="20645402" y="32513401"/>
            <a:ext cx="554829" cy="4390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250667" y="32423714"/>
                <a:ext cx="4114910" cy="58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𝑇𝑑𝑐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𝑔𝑎𝑙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4 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𝑑𝑉𝑀𝐴𝑇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a:rPr lang="en-US" sz="2000" i="1" baseline="3000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𝑃</m:t>
                        </m:r>
                        <m:r>
                          <a:rPr lang="en-US" sz="2000" i="1" baseline="3000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𝑇𝑑𝑐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𝑔𝑎𝑙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4 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𝑑𝑉𝑀𝐴𝑇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a:rPr lang="en-US" sz="2000" i="1" baseline="3000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𝑃</m:t>
                        </m:r>
                        <m:r>
                          <a:rPr lang="en-US" sz="2000" i="1" baseline="3000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𝑈𝐴𝑆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𝑌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600−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𝑑𝑉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𝑀𝐴𝑇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𝑈𝐴𝑆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𝑌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600−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𝑑𝑉𝑀𝐴𝑇</m:t>
                        </m:r>
                      </m:den>
                    </m:f>
                  </m:oMath>
                </a14:m>
                <a:endParaRPr lang="en-US" sz="20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67" y="32423714"/>
                <a:ext cx="4114910" cy="5808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22759332" y="27920882"/>
            <a:ext cx="80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6046208" y="32494598"/>
            <a:ext cx="554829" cy="4390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204976" y="28515195"/>
            <a:ext cx="3305227" cy="36927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327385" y="28486097"/>
            <a:ext cx="3190635" cy="3718582"/>
          </a:xfrm>
          <a:prstGeom prst="rect">
            <a:avLst/>
          </a:prstGeom>
        </p:spPr>
      </p:pic>
      <p:sp>
        <p:nvSpPr>
          <p:cNvPr id="138" name="Rectangle 137"/>
          <p:cNvSpPr/>
          <p:nvPr/>
        </p:nvSpPr>
        <p:spPr>
          <a:xfrm>
            <a:off x="2912308" y="32530667"/>
            <a:ext cx="554829" cy="4390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" name="TextBox 2047"/>
              <p:cNvSpPr txBox="1"/>
              <p:nvPr/>
            </p:nvSpPr>
            <p:spPr>
              <a:xfrm>
                <a:off x="3248830" y="32478955"/>
                <a:ext cx="2425813" cy="504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𝑈𝐴𝑆</m:t>
                          </m:r>
                          <m:r>
                            <a:rPr lang="en-US" sz="1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𝚫</m:t>
                          </m:r>
                          <m:r>
                            <a:rPr lang="en-US" sz="1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3−</m:t>
                          </m:r>
                          <m:r>
                            <a:rPr lang="en-US" sz="1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𝑑𝑉𝑀𝐴𝑇</m:t>
                          </m:r>
                        </m:num>
                        <m:den>
                          <m:r>
                            <a:rPr lang="en-US" sz="1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48" name="TextBox 20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830" y="32478955"/>
                <a:ext cx="2425813" cy="504946"/>
              </a:xfrm>
              <a:prstGeom prst="rect">
                <a:avLst/>
              </a:prstGeom>
              <a:blipFill rotWithShape="0">
                <a:blip r:embed="rId21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ectangle 140"/>
          <p:cNvSpPr/>
          <p:nvPr/>
        </p:nvSpPr>
        <p:spPr>
          <a:xfrm>
            <a:off x="5669578" y="32517521"/>
            <a:ext cx="554829" cy="4390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" name="TextBox 2048"/>
              <p:cNvSpPr txBox="1"/>
              <p:nvPr/>
            </p:nvSpPr>
            <p:spPr>
              <a:xfrm>
                <a:off x="6101855" y="32464819"/>
                <a:ext cx="1160306" cy="504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𝑑𝑉𝑀𝐴𝑇</m:t>
                          </m:r>
                          <m:r>
                            <a:rPr lang="en-US" sz="1400" i="1" baseline="3000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𝑃</m:t>
                          </m:r>
                          <m:r>
                            <a:rPr lang="en-US" sz="1400" i="1" baseline="3000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49" name="TextBox 20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855" y="32464819"/>
                <a:ext cx="1160306" cy="504946"/>
              </a:xfrm>
              <a:prstGeom prst="rect">
                <a:avLst/>
              </a:prstGeom>
              <a:blipFill rotWithShape="0">
                <a:blip r:embed="rId2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TextBox 2049"/>
              <p:cNvSpPr txBox="1"/>
              <p:nvPr/>
            </p:nvSpPr>
            <p:spPr>
              <a:xfrm>
                <a:off x="8065359" y="32459783"/>
                <a:ext cx="3034859" cy="58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𝑑𝑉𝑀𝐴𝑇</m:t>
                        </m:r>
                        <m:r>
                          <a:rPr lang="en-US" sz="2000" i="1" baseline="3000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𝑃</m:t>
                        </m:r>
                        <m:r>
                          <a:rPr lang="en-US" sz="2000" i="1" baseline="3000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𝑇𝑑𝑐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𝑔𝑎𝑙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𝑈𝐴𝑆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𝚫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𝑑𝑉𝑀𝐴𝑇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</m:den>
                    </m:f>
                  </m:oMath>
                </a14:m>
                <a:endParaRPr lang="en-US" sz="2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50" name="TextBox 20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359" y="32459783"/>
                <a:ext cx="3034859" cy="5808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205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697898" y="27393701"/>
            <a:ext cx="3142772" cy="4886208"/>
          </a:xfrm>
          <a:prstGeom prst="rect">
            <a:avLst/>
          </a:prstGeom>
        </p:spPr>
      </p:pic>
      <p:pic>
        <p:nvPicPr>
          <p:cNvPr id="2057" name="Picture 205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56477" y="27390639"/>
            <a:ext cx="3160890" cy="4818102"/>
          </a:xfrm>
          <a:prstGeom prst="rect">
            <a:avLst/>
          </a:prstGeom>
        </p:spPr>
      </p:pic>
      <p:sp>
        <p:nvSpPr>
          <p:cNvPr id="2082" name="TextBox 2081"/>
          <p:cNvSpPr txBox="1"/>
          <p:nvPr/>
        </p:nvSpPr>
        <p:spPr>
          <a:xfrm>
            <a:off x="9791464" y="27802615"/>
            <a:ext cx="34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764428" y="27802615"/>
            <a:ext cx="52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7485313" y="32509060"/>
            <a:ext cx="554829" cy="439098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59" name="TextBox 2058"/>
          <p:cNvSpPr txBox="1"/>
          <p:nvPr/>
        </p:nvSpPr>
        <p:spPr>
          <a:xfrm>
            <a:off x="6780347" y="27802613"/>
            <a:ext cx="461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63" name="Rectangle 2062"/>
          <p:cNvSpPr/>
          <p:nvPr/>
        </p:nvSpPr>
        <p:spPr>
          <a:xfrm>
            <a:off x="14097669" y="28669217"/>
            <a:ext cx="1223013" cy="356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17233461" y="28619899"/>
            <a:ext cx="1059182" cy="356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6147254" y="13271297"/>
            <a:ext cx="72932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2412" lvl="1" indent="-514350" algn="just">
              <a:buFont typeface="+mj-lt"/>
              <a:buAutoNum type="alphaLcPeriod"/>
            </a:pPr>
            <a:r>
              <a:rPr lang="en-US" sz="32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latency to lunge </a:t>
            </a:r>
          </a:p>
          <a:p>
            <a:pPr marL="3022412" lvl="1" indent="-514350" algn="just">
              <a:buFont typeface="+mj-lt"/>
              <a:buAutoNum type="alphaLcPeriod"/>
            </a:pPr>
            <a:r>
              <a:rPr lang="en-US" sz="32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lunge number</a:t>
            </a:r>
          </a:p>
          <a:p>
            <a:pPr marL="3022412" lvl="1" indent="-514350" algn="just">
              <a:buFont typeface="+mj-lt"/>
              <a:buAutoNum type="alphaLcPeriod"/>
            </a:pPr>
            <a:r>
              <a:rPr lang="en-US" sz="32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wing threats</a:t>
            </a:r>
          </a:p>
          <a:p>
            <a:pPr marL="3022412" lvl="1" indent="-514350" algn="just">
              <a:buFont typeface="+mj-lt"/>
              <a:buAutoNum type="alphaLcPeriod"/>
            </a:pPr>
            <a:r>
              <a:rPr lang="en-US" sz="32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male-male courtship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20223499" y="28652612"/>
            <a:ext cx="1059182" cy="356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23317653" y="28613282"/>
            <a:ext cx="902257" cy="356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9563619" y="28570340"/>
            <a:ext cx="1059182" cy="356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6566437" y="28617241"/>
            <a:ext cx="1059182" cy="356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3752164" y="28610018"/>
            <a:ext cx="849816" cy="356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813022" y="32356181"/>
            <a:ext cx="8287196" cy="747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7934399" y="30763703"/>
            <a:ext cx="610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50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7782796" y="29707743"/>
            <a:ext cx="700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100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7804320" y="28595389"/>
            <a:ext cx="610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150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1038895" y="30776240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0942971" y="29687567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0948530" y="28595389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15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 rot="16200000">
            <a:off x="19216462" y="30114978"/>
            <a:ext cx="30085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Number of Wing Threats</a:t>
            </a: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 rot="16200000">
            <a:off x="22597475" y="30076259"/>
            <a:ext cx="21499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Male-Male UWE</a:t>
            </a: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4006656" y="31043757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3884178" y="30239418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3868884" y="29404124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15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3892205" y="28607521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20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003233" y="28500073"/>
            <a:ext cx="3273397" cy="3714280"/>
          </a:xfrm>
          <a:prstGeom prst="rect">
            <a:avLst/>
          </a:prstGeom>
        </p:spPr>
      </p:pic>
      <p:sp>
        <p:nvSpPr>
          <p:cNvPr id="168" name="TextBox 167"/>
          <p:cNvSpPr txBox="1"/>
          <p:nvPr/>
        </p:nvSpPr>
        <p:spPr>
          <a:xfrm rot="16200000">
            <a:off x="16651640" y="30092238"/>
            <a:ext cx="19014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Lunge Number</a:t>
            </a: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14082024" y="28655656"/>
            <a:ext cx="1059182" cy="356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TextBox 2063"/>
          <p:cNvSpPr txBox="1"/>
          <p:nvPr/>
        </p:nvSpPr>
        <p:spPr>
          <a:xfrm rot="16200000">
            <a:off x="13073235" y="30137735"/>
            <a:ext cx="29450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Latency to Lunge (min.)</a:t>
            </a: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4795546" y="31258423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4783985" y="30568520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4783985" y="29908063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4783985" y="29254466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4795482" y="28608935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50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0267906" y="30203536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0256639" y="31007499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20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256639" y="29355373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60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0267906" y="28594275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 rot="16200000">
            <a:off x="8989499" y="29922747"/>
            <a:ext cx="21499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Male-Male UWE</a:t>
            </a: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361501" y="31319476"/>
            <a:ext cx="876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n = 14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335379" y="31319161"/>
            <a:ext cx="730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n = 15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6566437" y="28595033"/>
            <a:ext cx="1059182" cy="356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7264609" y="29216728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20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254050" y="28572243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25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7254050" y="29860500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15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254050" y="30517841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7345750" y="31172781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</a:p>
        </p:txBody>
      </p:sp>
      <p:sp>
        <p:nvSpPr>
          <p:cNvPr id="196" name="TextBox 195"/>
          <p:cNvSpPr txBox="1"/>
          <p:nvPr/>
        </p:nvSpPr>
        <p:spPr>
          <a:xfrm rot="16200000">
            <a:off x="5489134" y="29937981"/>
            <a:ext cx="30085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Number of Wing Threats</a:t>
            </a: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254916" y="30750333"/>
            <a:ext cx="610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50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4103313" y="29694373"/>
            <a:ext cx="700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100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4124837" y="28582019"/>
            <a:ext cx="610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150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 rot="16200000">
            <a:off x="3018102" y="29937980"/>
            <a:ext cx="19014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Lunge Number</a:t>
            </a: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090" name="Picture 208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0056" y="27890399"/>
            <a:ext cx="3412733" cy="4300979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3070344" y="30239418"/>
            <a:ext cx="788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n = 14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10917" y="30239418"/>
            <a:ext cx="895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n = 9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425844" y="30690656"/>
            <a:ext cx="907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n = 4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1479" y="27802614"/>
            <a:ext cx="50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433647" y="28603075"/>
            <a:ext cx="1160696" cy="356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1369909" y="30984616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247431" y="30180277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232137" y="29344983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15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255458" y="28548380"/>
            <a:ext cx="4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20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 rot="16200000">
            <a:off x="-513767" y="30007807"/>
            <a:ext cx="29450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Latency to Lunge (min.)</a:t>
            </a: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9913</TotalTime>
  <Words>1078</Words>
  <Application>Microsoft Macintosh PowerPoint</Application>
  <PresentationFormat>Custom</PresentationFormat>
  <Paragraphs>137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Cambria</vt:lpstr>
      <vt:lpstr>Cambria Math</vt:lpstr>
      <vt:lpstr>MS Mincho</vt:lpstr>
      <vt:lpstr>ＭＳ Ｐゴシック</vt:lpstr>
      <vt:lpstr>Times New Roman</vt:lpstr>
      <vt:lpstr>Arial</vt:lpstr>
      <vt:lpstr>Office Theme</vt:lpstr>
      <vt:lpstr>PowerPoint Presentation</vt:lpstr>
    </vt:vector>
  </TitlesOfParts>
  <Company>The University of Montana - Missoula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Certel</dc:creator>
  <cp:lastModifiedBy>Microsoft Office User</cp:lastModifiedBy>
  <cp:revision>333</cp:revision>
  <dcterms:created xsi:type="dcterms:W3CDTF">2017-06-02T15:43:57Z</dcterms:created>
  <dcterms:modified xsi:type="dcterms:W3CDTF">2019-03-26T21:08:31Z</dcterms:modified>
</cp:coreProperties>
</file>