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18"/>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Lst>
  <p:sldSz cx="9144000" cy="5143500" type="screen16x9"/>
  <p:notesSz cx="6858000" cy="9144000"/>
  <p:embeddedFontLst>
    <p:embeddedFont>
      <p:font typeface="Average" panose="020B0604020202020204" charset="0"/>
      <p:regular r:id="rId19"/>
    </p:embeddedFont>
    <p:embeddedFont>
      <p:font typeface="Oswald" panose="020B0604020202020204" charset="0"/>
      <p:regular r:id="rId20"/>
      <p:bold r:id="rId2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guide id="3" pos="3048">
          <p15:clr>
            <a:srgbClr val="9AA0A6"/>
          </p15:clr>
        </p15:guide>
        <p15:guide id="4" pos="2712">
          <p15:clr>
            <a:srgbClr val="9AA0A6"/>
          </p15:clr>
        </p15:guide>
        <p15:guide id="5" orient="horz" pos="1841">
          <p15:clr>
            <a:srgbClr val="9AA0A6"/>
          </p15:clr>
        </p15:guide>
        <p15:guide id="6" pos="423">
          <p15:clr>
            <a:srgbClr val="9AA0A6"/>
          </p15:clr>
        </p15:guide>
        <p15:guide id="7" pos="5337">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4" d="100"/>
          <a:sy n="84" d="100"/>
        </p:scale>
        <p:origin x="996" y="90"/>
      </p:cViewPr>
      <p:guideLst>
        <p:guide orient="horz" pos="1620"/>
        <p:guide pos="2880"/>
        <p:guide pos="3048"/>
        <p:guide pos="2712"/>
        <p:guide orient="horz" pos="1841"/>
        <p:guide pos="423"/>
        <p:guide pos="5337"/>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font" Target="fonts/font3.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font" Target="fonts/font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p: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 name="Google Shape;5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(C)Overview of TU project+what were doing</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g739af75d6f_0_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3" name="Google Shape;133;g739af75d6f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(K)</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g83374e9ee6_0_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0" name="Google Shape;140;g83374e9ee6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200">
                <a:latin typeface="Average"/>
                <a:ea typeface="Average"/>
                <a:cs typeface="Average"/>
                <a:sym typeface="Average"/>
              </a:rPr>
              <a:t>Determine percent of vegetative present between each meter of the 90 ft transect(K)broken into 27</a:t>
            </a:r>
            <a:r>
              <a:rPr lang="en" sz="1200" b="1">
                <a:latin typeface="Average"/>
                <a:ea typeface="Average"/>
                <a:cs typeface="Average"/>
                <a:sym typeface="Average"/>
              </a:rPr>
              <a:t> - </a:t>
            </a:r>
            <a:r>
              <a:rPr lang="en" sz="1200">
                <a:latin typeface="Average"/>
                <a:ea typeface="Average"/>
                <a:cs typeface="Average"/>
                <a:sym typeface="Average"/>
              </a:rPr>
              <a:t>1 meter grids-Each grid broken up into 10 units (0.1 m mark on meter sticks)-----3 at each site -GPS cords at each point (beginning and end) 27 meters recorded on each transect (1-2, 2-3,...26-27) </a:t>
            </a:r>
            <a:endParaRPr sz="1200">
              <a:latin typeface="Average"/>
              <a:ea typeface="Average"/>
              <a:cs typeface="Average"/>
              <a:sym typeface="Average"/>
            </a:endParaRPr>
          </a:p>
          <a:p>
            <a:pPr marL="457200" lvl="0" indent="-304800" algn="l" rtl="0">
              <a:lnSpc>
                <a:spcPct val="115000"/>
              </a:lnSpc>
              <a:spcBef>
                <a:spcPts val="1600"/>
              </a:spcBef>
              <a:spcAft>
                <a:spcPts val="0"/>
              </a:spcAft>
              <a:buClr>
                <a:srgbClr val="000000"/>
              </a:buClr>
              <a:buSzPts val="1200"/>
              <a:buFont typeface="Average"/>
              <a:buChar char="-"/>
            </a:pPr>
            <a:r>
              <a:rPr lang="en" sz="1200">
                <a:latin typeface="Average"/>
                <a:ea typeface="Average"/>
                <a:cs typeface="Average"/>
                <a:sym typeface="Average"/>
              </a:rPr>
              <a:t>percent cover (of specific species) on the transect between the specific meter in question</a:t>
            </a:r>
            <a:endParaRPr sz="1200">
              <a:latin typeface="Average"/>
              <a:ea typeface="Average"/>
              <a:cs typeface="Average"/>
              <a:sym typeface="Average"/>
            </a:endParaRPr>
          </a:p>
          <a:p>
            <a:pPr marL="457200" lvl="0" indent="-304800" algn="l" rtl="0">
              <a:lnSpc>
                <a:spcPct val="115000"/>
              </a:lnSpc>
              <a:spcBef>
                <a:spcPts val="0"/>
              </a:spcBef>
              <a:spcAft>
                <a:spcPts val="0"/>
              </a:spcAft>
              <a:buClr>
                <a:srgbClr val="000000"/>
              </a:buClr>
              <a:buSzPts val="1200"/>
              <a:buFont typeface="Average"/>
              <a:buChar char="-"/>
            </a:pPr>
            <a:r>
              <a:rPr lang="en" sz="1200">
                <a:latin typeface="Times New Roman"/>
                <a:ea typeface="Times New Roman"/>
                <a:cs typeface="Times New Roman"/>
                <a:sym typeface="Times New Roman"/>
              </a:rPr>
              <a:t>For each live tree, note its species and DBH (at 4.5 ft). Also note the number of dead standing trees, by species, within the sample area.</a:t>
            </a:r>
            <a:endParaRPr sz="1200">
              <a:latin typeface="Times New Roman"/>
              <a:ea typeface="Times New Roman"/>
              <a:cs typeface="Times New Roman"/>
              <a:sym typeface="Times New Roman"/>
            </a:endParaRPr>
          </a:p>
          <a:p>
            <a:pPr marL="457200" lvl="0" indent="-304800" algn="l" rtl="0">
              <a:lnSpc>
                <a:spcPct val="115000"/>
              </a:lnSpc>
              <a:spcBef>
                <a:spcPts val="0"/>
              </a:spcBef>
              <a:spcAft>
                <a:spcPts val="0"/>
              </a:spcAft>
              <a:buClr>
                <a:srgbClr val="000000"/>
              </a:buClr>
              <a:buSzPts val="1200"/>
              <a:buFont typeface="Average"/>
              <a:buChar char="-"/>
            </a:pPr>
            <a:endParaRPr sz="1200">
              <a:latin typeface="Average"/>
              <a:ea typeface="Average"/>
              <a:cs typeface="Average"/>
              <a:sym typeface="Average"/>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g732d0cd71d_0_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 name="Google Shape;147;g732d0cd71d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200">
                <a:latin typeface="Average"/>
                <a:ea typeface="Average"/>
                <a:cs typeface="Average"/>
                <a:sym typeface="Average"/>
              </a:rPr>
              <a:t>(C) We will be collecting data determining upslope vegetation, also known as,  upland vegetation, as well as, determine the dominant riparian vegetation species present between the cross sections and transect lines.  </a:t>
            </a:r>
            <a:endParaRPr sz="1200">
              <a:latin typeface="Average"/>
              <a:ea typeface="Average"/>
              <a:cs typeface="Average"/>
              <a:sym typeface="Average"/>
            </a:endParaRPr>
          </a:p>
          <a:p>
            <a:pPr marL="0" lvl="0" indent="0" algn="l" rtl="0">
              <a:spcBef>
                <a:spcPts val="160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g732d0cd71d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6" name="Google Shape;166;g732d0cd71d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a:t>(K)Zooming in on the transects- </a:t>
            </a:r>
            <a:r>
              <a:rPr lang="en" sz="1200">
                <a:latin typeface="Average"/>
                <a:ea typeface="Average"/>
                <a:cs typeface="Average"/>
                <a:sym typeface="Average"/>
              </a:rPr>
              <a:t>6 locations across transect ---Equal distance from one another</a:t>
            </a:r>
            <a:r>
              <a:rPr lang="en" sz="1800">
                <a:latin typeface="Average"/>
                <a:ea typeface="Average"/>
                <a:cs typeface="Average"/>
                <a:sym typeface="Average"/>
              </a:rPr>
              <a:t> </a:t>
            </a:r>
            <a:r>
              <a:rPr lang="en" sz="1200">
                <a:latin typeface="Average"/>
                <a:ea typeface="Average"/>
                <a:cs typeface="Average"/>
                <a:sym typeface="Average"/>
              </a:rPr>
              <a:t>starting at least 3 feet from the starting point of transect ----90 foot transect (90/6=15) -each quadrat will be 15 feet apart (EX: 5, 20, 35, 50, 65, 80) where you measure percent cover of herbaceous vegetation in 1 square meter plot _Labeled (1-6) 1 being closes to the stream. ---------Saplings and shrubs -15ft radius -30ft diameter -----Trees- 30 ft radius -60 ft diameter ----</a:t>
            </a:r>
            <a:r>
              <a:rPr lang="en" sz="1200">
                <a:latin typeface="Times New Roman"/>
                <a:ea typeface="Times New Roman"/>
                <a:cs typeface="Times New Roman"/>
                <a:sym typeface="Times New Roman"/>
              </a:rPr>
              <a:t>We will look at the percent vegetation cover, litter, and bare ground-----Estimate percent cover in one of the following classes:  </a:t>
            </a:r>
            <a:endParaRPr sz="1200">
              <a:latin typeface="Times New Roman"/>
              <a:ea typeface="Times New Roman"/>
              <a:cs typeface="Times New Roman"/>
              <a:sym typeface="Times New Roman"/>
            </a:endParaRPr>
          </a:p>
          <a:p>
            <a:pPr marL="0" lvl="0" indent="0" algn="l" rtl="0">
              <a:lnSpc>
                <a:spcPct val="115000"/>
              </a:lnSpc>
              <a:spcBef>
                <a:spcPts val="1600"/>
              </a:spcBef>
              <a:spcAft>
                <a:spcPts val="1600"/>
              </a:spcAft>
              <a:buNone/>
            </a:pPr>
            <a:r>
              <a:rPr lang="en" sz="1200">
                <a:latin typeface="Times New Roman"/>
                <a:ea typeface="Times New Roman"/>
                <a:cs typeface="Times New Roman"/>
                <a:sym typeface="Times New Roman"/>
              </a:rPr>
              <a:t>Cover classes put on data sheet: ----1 = ≤ 5%; 2 = 6-15%; 3 = 16-25%; 4 = 26-50%; 5 = 51-75%; 6 = 76-95%; 7 = ≥ 95%.------2 cross sections---4 transects---EACH TRANSECT- 6 quadrats, 2-30 diameter sapling and shrub points, 1-30ft radius tree species (dead or alive) present and DBH calculation</a:t>
            </a:r>
            <a:endParaRPr sz="1200">
              <a:latin typeface="Average"/>
              <a:ea typeface="Average"/>
              <a:cs typeface="Average"/>
              <a:sym typeface="Average"/>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g732d0cd71d_0_1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3" name="Google Shape;173;g732d0cd71d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200">
                <a:latin typeface="Average"/>
                <a:ea typeface="Average"/>
                <a:cs typeface="Average"/>
                <a:sym typeface="Average"/>
              </a:rPr>
              <a:t>Vegetation and canopy are important ecosystem attributes that help the ecosystem by reducing erosion, providing shade and organic matter inputs into the creek and protecting the ecosystem from invasion of undesired species.  Species composition and arrangement are 2 of the main structural components to an ecosystem and how an ecosystem functions through living and nonliving interactions play a major role for the success and productivity of the ecosystem as a whole. </a:t>
            </a:r>
            <a:endParaRPr sz="1200">
              <a:latin typeface="Average"/>
              <a:ea typeface="Average"/>
              <a:cs typeface="Average"/>
              <a:sym typeface="Average"/>
            </a:endParaRPr>
          </a:p>
          <a:p>
            <a:pPr marL="0" lvl="0" indent="0" algn="l" rtl="0">
              <a:lnSpc>
                <a:spcPct val="115000"/>
              </a:lnSpc>
              <a:spcBef>
                <a:spcPts val="1600"/>
              </a:spcBef>
              <a:spcAft>
                <a:spcPts val="1600"/>
              </a:spcAft>
              <a:buNone/>
            </a:pPr>
            <a:endParaRPr sz="120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g732d0cd71d_0_2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9" name="Google Shape;179;g732d0cd71d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 personally took this photo upstream from the dam and reservoir and shows a natural system where we have a combination of debris, trees, grass, shrubs, bare ground, litter, etc...These are all important variables to take into account when creating a reference model to determine how these variables may respond to change and what these changes mean for an ecosystem.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g8160f53cd9_0_3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6" name="Google Shape;186;g8160f53cd9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 and K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Google Shape;69;g8160f53cd9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 name="Google Shape;70;g8160f53cd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(k) </a:t>
            </a:r>
            <a:r>
              <a:rPr lang="en">
                <a:latin typeface="Average"/>
                <a:ea typeface="Average"/>
                <a:cs typeface="Average"/>
                <a:sym typeface="Average"/>
              </a:rPr>
              <a:t>Flowing N to S into Clark Fork River in Missoula -Beginning in the Rattlesnake Wilderness N of Missoula the creek is 26 mls. </a:t>
            </a:r>
            <a:endParaRPr>
              <a:latin typeface="Average"/>
              <a:ea typeface="Average"/>
              <a:cs typeface="Average"/>
              <a:sym typeface="Average"/>
            </a:endParaRPr>
          </a:p>
          <a:p>
            <a:pPr marL="0" lvl="0" indent="0" algn="l" rtl="0">
              <a:spcBef>
                <a:spcPts val="0"/>
              </a:spcBef>
              <a:spcAft>
                <a:spcPts val="0"/>
              </a:spcAft>
              <a:buNone/>
            </a:pPr>
            <a:r>
              <a:rPr lang="en">
                <a:latin typeface="Average"/>
                <a:ea typeface="Average"/>
                <a:cs typeface="Average"/>
                <a:sym typeface="Average"/>
              </a:rPr>
              <a:t>Flows through Rattlesnake Wilderness (upper) and (lower) flows through Rattlesnake National recreation area  -Mixed ownership (private and public) causes pressure on the creek including recreation, agriculture, urbanization -main water supply to Missoula residents until 1983</a:t>
            </a:r>
            <a:endParaRPr>
              <a:latin typeface="Average"/>
              <a:ea typeface="Average"/>
              <a:cs typeface="Average"/>
              <a:sym typeface="Average"/>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Google Shape;79;g8160f53cd9_0_4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 name="Google Shape;80;g8160f53cd9_0_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g8160f53cd9_0_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 name="Google Shape;89;g8160f53cd9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(k)1904- dam built ----2004- fish ladder was incorporated into the dam/ installed to help create an easier passage for migratory fish  -easier ability to get past the dam to spawn upstream ---2020- TU, WEN, and FWP are partnering up to remove the dam and restore the surrounding landscape </a:t>
            </a:r>
            <a:endParaRPr/>
          </a:p>
          <a:p>
            <a:pPr marL="457200" lvl="0" indent="-298450" algn="l" rtl="0">
              <a:spcBef>
                <a:spcPts val="0"/>
              </a:spcBef>
              <a:spcAft>
                <a:spcPts val="0"/>
              </a:spcAft>
              <a:buSzPts val="1100"/>
              <a:buChar char="-"/>
            </a:pPr>
            <a:r>
              <a:rPr lang="en"/>
              <a:t>3 million gallon water reservoir will be turned into floodplain/riparian habitat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8160f53cd9_0_2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8160f53cd9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g8160f53cd9_0_3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 name="Google Shape;105;g8160f53cd9_0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latin typeface="Average"/>
              <a:ea typeface="Average"/>
              <a:cs typeface="Average"/>
              <a:sym typeface="Average"/>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g8160f53cd9_0_2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 name="Google Shape;112;g8160f53cd9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(K) As you can see in this picture it is different from the others shown---Never a one size fits all--Environment is always changing </a:t>
            </a:r>
            <a:endParaRPr/>
          </a:p>
          <a:p>
            <a:pPr marL="0" lvl="0" indent="0" algn="l" rtl="0">
              <a:spcBef>
                <a:spcPts val="0"/>
              </a:spcBef>
              <a:spcAft>
                <a:spcPts val="0"/>
              </a:spcAft>
              <a:buNone/>
            </a:pPr>
            <a:r>
              <a:rPr lang="en"/>
              <a:t>Surrounding habitats are very different in Wilderness vs. Urban Size of channel varies </a:t>
            </a:r>
            <a:endParaRPr/>
          </a:p>
          <a:p>
            <a:pPr marL="0" lvl="0" indent="0" algn="l" rtl="0">
              <a:spcBef>
                <a:spcPts val="0"/>
              </a:spcBef>
              <a:spcAft>
                <a:spcPts val="0"/>
              </a:spcAft>
              <a:buNone/>
            </a:pPr>
            <a:r>
              <a:rPr lang="en"/>
              <a:t>MARKET PITCH- There are many ways to determine the necessary steps and a wide variety of variables to consider when restoring a landscape after dam removal, ----the missing piece that is critical to success is having a reference model to follow during restoration----Using our model will save time and money by eliminating the challenging components of the planning process. You must determine what level of accuracy you want to obtain and this is based on knowing the right places to use for data collection and including enough sites to get an accurate level of precision.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g816c52c2dd_1_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g816c52c2dd_1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g739af75d6f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 name="Google Shape;125;g739af75d6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a:t>
            </a:r>
            <a:r>
              <a:rPr lang="en" sz="1000"/>
              <a:t>-</a:t>
            </a:r>
            <a:r>
              <a:rPr lang="en" sz="1000">
                <a:latin typeface="Average"/>
                <a:ea typeface="Average"/>
                <a:cs typeface="Average"/>
                <a:sym typeface="Average"/>
              </a:rPr>
              <a:t>Stream order</a:t>
            </a:r>
            <a:endParaRPr sz="1000">
              <a:latin typeface="Average"/>
              <a:ea typeface="Average"/>
              <a:cs typeface="Average"/>
              <a:sym typeface="Average"/>
            </a:endParaRPr>
          </a:p>
          <a:p>
            <a:pPr marL="0" lvl="0" indent="0" algn="l" rtl="0">
              <a:lnSpc>
                <a:spcPct val="115000"/>
              </a:lnSpc>
              <a:spcBef>
                <a:spcPts val="0"/>
              </a:spcBef>
              <a:spcAft>
                <a:spcPts val="0"/>
              </a:spcAft>
              <a:buNone/>
            </a:pPr>
            <a:r>
              <a:rPr lang="en" sz="1000"/>
              <a:t>-</a:t>
            </a:r>
            <a:r>
              <a:rPr lang="en" sz="1000">
                <a:latin typeface="Average"/>
                <a:ea typeface="Average"/>
                <a:cs typeface="Average"/>
                <a:sym typeface="Average"/>
              </a:rPr>
              <a:t>Climatic factors -Temp and Precipitation</a:t>
            </a:r>
            <a:endParaRPr sz="1000">
              <a:latin typeface="Average"/>
              <a:ea typeface="Average"/>
              <a:cs typeface="Average"/>
              <a:sym typeface="Average"/>
            </a:endParaRPr>
          </a:p>
          <a:p>
            <a:pPr marL="0" lvl="0" indent="0" algn="l" rtl="0">
              <a:lnSpc>
                <a:spcPct val="115000"/>
              </a:lnSpc>
              <a:spcBef>
                <a:spcPts val="0"/>
              </a:spcBef>
              <a:spcAft>
                <a:spcPts val="0"/>
              </a:spcAft>
              <a:buNone/>
            </a:pPr>
            <a:r>
              <a:rPr lang="en" sz="1000"/>
              <a:t>-</a:t>
            </a:r>
            <a:r>
              <a:rPr lang="en" sz="1000">
                <a:latin typeface="Average"/>
                <a:ea typeface="Average"/>
                <a:cs typeface="Average"/>
                <a:sym typeface="Average"/>
              </a:rPr>
              <a:t>Geographic location-Elevation</a:t>
            </a:r>
            <a:endParaRPr sz="1000">
              <a:latin typeface="Average"/>
              <a:ea typeface="Average"/>
              <a:cs typeface="Average"/>
              <a:sym typeface="Average"/>
            </a:endParaRPr>
          </a:p>
          <a:p>
            <a:pPr marL="0" lvl="0" indent="0" algn="l" rtl="0">
              <a:lnSpc>
                <a:spcPct val="115000"/>
              </a:lnSpc>
              <a:spcBef>
                <a:spcPts val="0"/>
              </a:spcBef>
              <a:spcAft>
                <a:spcPts val="0"/>
              </a:spcAft>
              <a:buNone/>
            </a:pPr>
            <a:r>
              <a:rPr lang="en" sz="1000"/>
              <a:t>-</a:t>
            </a:r>
            <a:r>
              <a:rPr lang="en" sz="1000">
                <a:latin typeface="Average"/>
                <a:ea typeface="Average"/>
                <a:cs typeface="Average"/>
                <a:sym typeface="Average"/>
              </a:rPr>
              <a:t>Similar vegetation composition to upstream of Rattlesnake Creek</a:t>
            </a:r>
            <a:endParaRPr sz="1000">
              <a:latin typeface="Average"/>
              <a:ea typeface="Average"/>
              <a:cs typeface="Average"/>
              <a:sym typeface="Average"/>
            </a:endParaRPr>
          </a:p>
          <a:p>
            <a:pPr marL="0" lvl="0" indent="0" algn="l" rtl="0">
              <a:lnSpc>
                <a:spcPct val="115000"/>
              </a:lnSpc>
              <a:spcBef>
                <a:spcPts val="0"/>
              </a:spcBef>
              <a:spcAft>
                <a:spcPts val="0"/>
              </a:spcAft>
              <a:buNone/>
            </a:pPr>
            <a:r>
              <a:rPr lang="en" sz="1000"/>
              <a:t>-</a:t>
            </a:r>
            <a:r>
              <a:rPr lang="en" sz="1000">
                <a:latin typeface="Average"/>
                <a:ea typeface="Average"/>
                <a:cs typeface="Average"/>
                <a:sym typeface="Average"/>
              </a:rPr>
              <a:t>Level of degradation (based on MT classification; Suplee et al 2005)</a:t>
            </a:r>
            <a:endParaRPr sz="10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grpSp>
        <p:nvGrpSpPr>
          <p:cNvPr id="10" name="Google Shape;10;p2"/>
          <p:cNvGrpSpPr/>
          <p:nvPr/>
        </p:nvGrpSpPr>
        <p:grpSpPr>
          <a:xfrm>
            <a:off x="4350279" y="2855377"/>
            <a:ext cx="443589" cy="105632"/>
            <a:chOff x="4137525" y="2915950"/>
            <a:chExt cx="869100" cy="207000"/>
          </a:xfrm>
        </p:grpSpPr>
        <p:sp>
          <p:nvSpPr>
            <p:cNvPr id="11" name="Google Shape;11;p2"/>
            <p:cNvSpPr/>
            <p:nvPr/>
          </p:nvSpPr>
          <p:spPr>
            <a:xfrm>
              <a:off x="4468575" y="2915950"/>
              <a:ext cx="207000" cy="207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4799625" y="2915950"/>
              <a:ext cx="207000" cy="207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4137525" y="2915950"/>
              <a:ext cx="207000" cy="207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 name="Google Shape;14;p2"/>
          <p:cNvSpPr txBox="1">
            <a:spLocks noGrp="1"/>
          </p:cNvSpPr>
          <p:nvPr>
            <p:ph type="ctrTitle"/>
          </p:nvPr>
        </p:nvSpPr>
        <p:spPr>
          <a:xfrm>
            <a:off x="671258" y="990800"/>
            <a:ext cx="7801500" cy="1730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800"/>
              <a:buNone/>
              <a:defRPr sz="4800"/>
            </a:lvl1pPr>
            <a:lvl2pPr lvl="1" algn="ctr" rtl="0">
              <a:spcBef>
                <a:spcPts val="0"/>
              </a:spcBef>
              <a:spcAft>
                <a:spcPts val="0"/>
              </a:spcAft>
              <a:buSzPts val="4800"/>
              <a:buNone/>
              <a:defRPr sz="4800"/>
            </a:lvl2pPr>
            <a:lvl3pPr lvl="2" algn="ctr" rtl="0">
              <a:spcBef>
                <a:spcPts val="0"/>
              </a:spcBef>
              <a:spcAft>
                <a:spcPts val="0"/>
              </a:spcAft>
              <a:buSzPts val="4800"/>
              <a:buNone/>
              <a:defRPr sz="4800"/>
            </a:lvl3pPr>
            <a:lvl4pPr lvl="3" algn="ctr" rtl="0">
              <a:spcBef>
                <a:spcPts val="0"/>
              </a:spcBef>
              <a:spcAft>
                <a:spcPts val="0"/>
              </a:spcAft>
              <a:buSzPts val="4800"/>
              <a:buNone/>
              <a:defRPr sz="4800"/>
            </a:lvl4pPr>
            <a:lvl5pPr lvl="4" algn="ctr" rtl="0">
              <a:spcBef>
                <a:spcPts val="0"/>
              </a:spcBef>
              <a:spcAft>
                <a:spcPts val="0"/>
              </a:spcAft>
              <a:buSzPts val="4800"/>
              <a:buNone/>
              <a:defRPr sz="4800"/>
            </a:lvl5pPr>
            <a:lvl6pPr lvl="5" algn="ctr" rtl="0">
              <a:spcBef>
                <a:spcPts val="0"/>
              </a:spcBef>
              <a:spcAft>
                <a:spcPts val="0"/>
              </a:spcAft>
              <a:buSzPts val="4800"/>
              <a:buNone/>
              <a:defRPr sz="4800"/>
            </a:lvl6pPr>
            <a:lvl7pPr lvl="6" algn="ctr" rtl="0">
              <a:spcBef>
                <a:spcPts val="0"/>
              </a:spcBef>
              <a:spcAft>
                <a:spcPts val="0"/>
              </a:spcAft>
              <a:buSzPts val="4800"/>
              <a:buNone/>
              <a:defRPr sz="4800"/>
            </a:lvl7pPr>
            <a:lvl8pPr lvl="7" algn="ctr" rtl="0">
              <a:spcBef>
                <a:spcPts val="0"/>
              </a:spcBef>
              <a:spcAft>
                <a:spcPts val="0"/>
              </a:spcAft>
              <a:buSzPts val="4800"/>
              <a:buNone/>
              <a:defRPr sz="4800"/>
            </a:lvl8pPr>
            <a:lvl9pPr lvl="8" algn="ctr" rtl="0">
              <a:spcBef>
                <a:spcPts val="0"/>
              </a:spcBef>
              <a:spcAft>
                <a:spcPts val="0"/>
              </a:spcAft>
              <a:buSzPts val="4800"/>
              <a:buNone/>
              <a:defRPr sz="4800"/>
            </a:lvl9pPr>
          </a:lstStyle>
          <a:p>
            <a:endParaRPr/>
          </a:p>
        </p:txBody>
      </p:sp>
      <p:sp>
        <p:nvSpPr>
          <p:cNvPr id="15" name="Google Shape;15;p2"/>
          <p:cNvSpPr txBox="1">
            <a:spLocks noGrp="1"/>
          </p:cNvSpPr>
          <p:nvPr>
            <p:ph type="subTitle" idx="1"/>
          </p:nvPr>
        </p:nvSpPr>
        <p:spPr>
          <a:xfrm>
            <a:off x="671250" y="3174876"/>
            <a:ext cx="78015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16" name="Google Shape;16;p2"/>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9"/>
        <p:cNvGrpSpPr/>
        <p:nvPr/>
      </p:nvGrpSpPr>
      <p:grpSpPr>
        <a:xfrm>
          <a:off x="0" y="0"/>
          <a:ext cx="0" cy="0"/>
          <a:chOff x="0" y="0"/>
          <a:chExt cx="0" cy="0"/>
        </a:xfrm>
      </p:grpSpPr>
      <p:sp>
        <p:nvSpPr>
          <p:cNvPr id="50" name="Google Shape;50;p11"/>
          <p:cNvSpPr txBox="1">
            <a:spLocks noGrp="1"/>
          </p:cNvSpPr>
          <p:nvPr>
            <p:ph type="title" hasCustomPrompt="1"/>
          </p:nvPr>
        </p:nvSpPr>
        <p:spPr>
          <a:xfrm>
            <a:off x="311700" y="1255275"/>
            <a:ext cx="8520600" cy="1890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2000"/>
              <a:buNone/>
              <a:defRPr sz="12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51" name="Google Shape;51;p11"/>
          <p:cNvSpPr txBox="1">
            <a:spLocks noGrp="1"/>
          </p:cNvSpPr>
          <p:nvPr>
            <p:ph type="body" idx="1"/>
          </p:nvPr>
        </p:nvSpPr>
        <p:spPr>
          <a:xfrm>
            <a:off x="311700" y="3228425"/>
            <a:ext cx="8520600" cy="1300800"/>
          </a:xfrm>
          <a:prstGeom prst="rect">
            <a:avLst/>
          </a:prstGeom>
        </p:spPr>
        <p:txBody>
          <a:bodyPr spcFirstLastPara="1" wrap="square" lIns="91425" tIns="91425" rIns="91425" bIns="91425" anchor="t" anchorCtr="0">
            <a:noAutofit/>
          </a:bodyPr>
          <a:lstStyle>
            <a:lvl1pPr marL="457200" lvl="0" indent="-342900" algn="ctr" rtl="0">
              <a:spcBef>
                <a:spcPts val="0"/>
              </a:spcBef>
              <a:spcAft>
                <a:spcPts val="0"/>
              </a:spcAft>
              <a:buSzPts val="1800"/>
              <a:buChar char="●"/>
              <a:defRPr/>
            </a:lvl1pPr>
            <a:lvl2pPr marL="914400" lvl="1" indent="-317500" algn="ctr" rtl="0">
              <a:spcBef>
                <a:spcPts val="1600"/>
              </a:spcBef>
              <a:spcAft>
                <a:spcPts val="0"/>
              </a:spcAft>
              <a:buSzPts val="1400"/>
              <a:buChar char="○"/>
              <a:defRPr/>
            </a:lvl2pPr>
            <a:lvl3pPr marL="1371600" lvl="2" indent="-317500" algn="ctr" rtl="0">
              <a:spcBef>
                <a:spcPts val="1600"/>
              </a:spcBef>
              <a:spcAft>
                <a:spcPts val="0"/>
              </a:spcAft>
              <a:buSzPts val="1400"/>
              <a:buChar char="■"/>
              <a:defRPr/>
            </a:lvl3pPr>
            <a:lvl4pPr marL="1828800" lvl="3" indent="-317500" algn="ctr" rtl="0">
              <a:spcBef>
                <a:spcPts val="1600"/>
              </a:spcBef>
              <a:spcAft>
                <a:spcPts val="0"/>
              </a:spcAft>
              <a:buSzPts val="1400"/>
              <a:buChar char="●"/>
              <a:defRPr/>
            </a:lvl4pPr>
            <a:lvl5pPr marL="2286000" lvl="4" indent="-317500" algn="ctr" rtl="0">
              <a:spcBef>
                <a:spcPts val="1600"/>
              </a:spcBef>
              <a:spcAft>
                <a:spcPts val="0"/>
              </a:spcAft>
              <a:buSzPts val="1400"/>
              <a:buChar char="○"/>
              <a:defRPr/>
            </a:lvl5pPr>
            <a:lvl6pPr marL="2743200" lvl="5" indent="-317500" algn="ctr" rtl="0">
              <a:spcBef>
                <a:spcPts val="1600"/>
              </a:spcBef>
              <a:spcAft>
                <a:spcPts val="0"/>
              </a:spcAft>
              <a:buSzPts val="1400"/>
              <a:buChar char="■"/>
              <a:defRPr/>
            </a:lvl6pPr>
            <a:lvl7pPr marL="3200400" lvl="6" indent="-317500" algn="ctr" rtl="0">
              <a:spcBef>
                <a:spcPts val="1600"/>
              </a:spcBef>
              <a:spcAft>
                <a:spcPts val="0"/>
              </a:spcAft>
              <a:buSzPts val="1400"/>
              <a:buChar char="●"/>
              <a:defRPr/>
            </a:lvl7pPr>
            <a:lvl8pPr marL="3657600" lvl="7" indent="-317500" algn="ctr" rtl="0">
              <a:spcBef>
                <a:spcPts val="1600"/>
              </a:spcBef>
              <a:spcAft>
                <a:spcPts val="0"/>
              </a:spcAft>
              <a:buSzPts val="1400"/>
              <a:buChar char="○"/>
              <a:defRPr/>
            </a:lvl8pPr>
            <a:lvl9pPr marL="4114800" lvl="8" indent="-317500" algn="ctr" rtl="0">
              <a:spcBef>
                <a:spcPts val="1600"/>
              </a:spcBef>
              <a:spcAft>
                <a:spcPts val="1600"/>
              </a:spcAft>
              <a:buSzPts val="1400"/>
              <a:buChar char="■"/>
              <a:defRPr/>
            </a:lvl9pPr>
          </a:lstStyle>
          <a:p>
            <a:endParaRPr/>
          </a:p>
        </p:txBody>
      </p:sp>
      <p:sp>
        <p:nvSpPr>
          <p:cNvPr id="52" name="Google Shape;52;p11"/>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3"/>
        <p:cNvGrpSpPr/>
        <p:nvPr/>
      </p:nvGrpSpPr>
      <p:grpSpPr>
        <a:xfrm>
          <a:off x="0" y="0"/>
          <a:ext cx="0" cy="0"/>
          <a:chOff x="0" y="0"/>
          <a:chExt cx="0" cy="0"/>
        </a:xfrm>
      </p:grpSpPr>
      <p:sp>
        <p:nvSpPr>
          <p:cNvPr id="54" name="Google Shape;54;p12"/>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7"/>
        <p:cNvGrpSpPr/>
        <p:nvPr/>
      </p:nvGrpSpPr>
      <p:grpSpPr>
        <a:xfrm>
          <a:off x="0" y="0"/>
          <a:ext cx="0" cy="0"/>
          <a:chOff x="0" y="0"/>
          <a:chExt cx="0" cy="0"/>
        </a:xfrm>
      </p:grpSpPr>
      <p:sp>
        <p:nvSpPr>
          <p:cNvPr id="18" name="Google Shape;18;p3"/>
          <p:cNvSpPr txBox="1">
            <a:spLocks noGrp="1"/>
          </p:cNvSpPr>
          <p:nvPr>
            <p:ph type="title"/>
          </p:nvPr>
        </p:nvSpPr>
        <p:spPr>
          <a:xfrm>
            <a:off x="671250" y="2141250"/>
            <a:ext cx="7852200" cy="861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9" name="Google Shape;19;p3"/>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0"/>
        <p:cNvGrpSpPr/>
        <p:nvPr/>
      </p:nvGrpSpPr>
      <p:grpSpPr>
        <a:xfrm>
          <a:off x="0" y="0"/>
          <a:ext cx="0" cy="0"/>
          <a:chOff x="0" y="0"/>
          <a:chExt cx="0" cy="0"/>
        </a:xfrm>
      </p:grpSpPr>
      <p:sp>
        <p:nvSpPr>
          <p:cNvPr id="21" name="Google Shape;21;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22" name="Google Shape;22;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23" name="Google Shape;23;p4"/>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4"/>
        <p:cNvGrpSpPr/>
        <p:nvPr/>
      </p:nvGrpSpPr>
      <p:grpSpPr>
        <a:xfrm>
          <a:off x="0" y="0"/>
          <a:ext cx="0" cy="0"/>
          <a:chOff x="0" y="0"/>
          <a:chExt cx="0" cy="0"/>
        </a:xfrm>
      </p:grpSpPr>
      <p:sp>
        <p:nvSpPr>
          <p:cNvPr id="25" name="Google Shape;25;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26" name="Google Shape;26;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27" name="Google Shape;27;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28" name="Google Shape;28;p5"/>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9"/>
        <p:cNvGrpSpPr/>
        <p:nvPr/>
      </p:nvGrpSpPr>
      <p:grpSpPr>
        <a:xfrm>
          <a:off x="0" y="0"/>
          <a:ext cx="0" cy="0"/>
          <a:chOff x="0" y="0"/>
          <a:chExt cx="0" cy="0"/>
        </a:xfrm>
      </p:grpSpPr>
      <p:sp>
        <p:nvSpPr>
          <p:cNvPr id="30" name="Google Shape;30;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31" name="Google Shape;31;p6"/>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2"/>
        <p:cNvGrpSpPr/>
        <p:nvPr/>
      </p:nvGrpSpPr>
      <p:grpSpPr>
        <a:xfrm>
          <a:off x="0" y="0"/>
          <a:ext cx="0" cy="0"/>
          <a:chOff x="0" y="0"/>
          <a:chExt cx="0" cy="0"/>
        </a:xfrm>
      </p:grpSpPr>
      <p:sp>
        <p:nvSpPr>
          <p:cNvPr id="33" name="Google Shape;33;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34" name="Google Shape;34;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SzPts val="1200"/>
              <a:buChar char="●"/>
              <a:defRPr sz="12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35" name="Google Shape;35;p7"/>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6"/>
        <p:cNvGrpSpPr/>
        <p:nvPr/>
      </p:nvGrpSpPr>
      <p:grpSpPr>
        <a:xfrm>
          <a:off x="0" y="0"/>
          <a:ext cx="0" cy="0"/>
          <a:chOff x="0" y="0"/>
          <a:chExt cx="0" cy="0"/>
        </a:xfrm>
      </p:grpSpPr>
      <p:sp>
        <p:nvSpPr>
          <p:cNvPr id="37" name="Google Shape;37;p8"/>
          <p:cNvSpPr txBox="1">
            <a:spLocks noGrp="1"/>
          </p:cNvSpPr>
          <p:nvPr>
            <p:ph type="title"/>
          </p:nvPr>
        </p:nvSpPr>
        <p:spPr>
          <a:xfrm>
            <a:off x="490250" y="526350"/>
            <a:ext cx="6227100" cy="40908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lt1"/>
              </a:buClr>
              <a:buSzPts val="4800"/>
              <a:buNone/>
              <a:defRPr sz="4800">
                <a:solidFill>
                  <a:schemeClr val="lt1"/>
                </a:solidFill>
              </a:defRPr>
            </a:lvl1pPr>
            <a:lvl2pPr lvl="1" rtl="0">
              <a:spcBef>
                <a:spcPts val="0"/>
              </a:spcBef>
              <a:spcAft>
                <a:spcPts val="0"/>
              </a:spcAft>
              <a:buClr>
                <a:schemeClr val="lt1"/>
              </a:buClr>
              <a:buSzPts val="4800"/>
              <a:buNone/>
              <a:defRPr sz="4800">
                <a:solidFill>
                  <a:schemeClr val="lt1"/>
                </a:solidFill>
              </a:defRPr>
            </a:lvl2pPr>
            <a:lvl3pPr lvl="2" rtl="0">
              <a:spcBef>
                <a:spcPts val="0"/>
              </a:spcBef>
              <a:spcAft>
                <a:spcPts val="0"/>
              </a:spcAft>
              <a:buClr>
                <a:schemeClr val="lt1"/>
              </a:buClr>
              <a:buSzPts val="4800"/>
              <a:buNone/>
              <a:defRPr sz="4800">
                <a:solidFill>
                  <a:schemeClr val="lt1"/>
                </a:solidFill>
              </a:defRPr>
            </a:lvl3pPr>
            <a:lvl4pPr lvl="3" rtl="0">
              <a:spcBef>
                <a:spcPts val="0"/>
              </a:spcBef>
              <a:spcAft>
                <a:spcPts val="0"/>
              </a:spcAft>
              <a:buClr>
                <a:schemeClr val="lt1"/>
              </a:buClr>
              <a:buSzPts val="4800"/>
              <a:buNone/>
              <a:defRPr sz="4800">
                <a:solidFill>
                  <a:schemeClr val="lt1"/>
                </a:solidFill>
              </a:defRPr>
            </a:lvl4pPr>
            <a:lvl5pPr lvl="4" rtl="0">
              <a:spcBef>
                <a:spcPts val="0"/>
              </a:spcBef>
              <a:spcAft>
                <a:spcPts val="0"/>
              </a:spcAft>
              <a:buClr>
                <a:schemeClr val="lt1"/>
              </a:buClr>
              <a:buSzPts val="4800"/>
              <a:buNone/>
              <a:defRPr sz="4800">
                <a:solidFill>
                  <a:schemeClr val="lt1"/>
                </a:solidFill>
              </a:defRPr>
            </a:lvl5pPr>
            <a:lvl6pPr lvl="5" rtl="0">
              <a:spcBef>
                <a:spcPts val="0"/>
              </a:spcBef>
              <a:spcAft>
                <a:spcPts val="0"/>
              </a:spcAft>
              <a:buClr>
                <a:schemeClr val="lt1"/>
              </a:buClr>
              <a:buSzPts val="4800"/>
              <a:buNone/>
              <a:defRPr sz="4800">
                <a:solidFill>
                  <a:schemeClr val="lt1"/>
                </a:solidFill>
              </a:defRPr>
            </a:lvl6pPr>
            <a:lvl7pPr lvl="6" rtl="0">
              <a:spcBef>
                <a:spcPts val="0"/>
              </a:spcBef>
              <a:spcAft>
                <a:spcPts val="0"/>
              </a:spcAft>
              <a:buClr>
                <a:schemeClr val="lt1"/>
              </a:buClr>
              <a:buSzPts val="4800"/>
              <a:buNone/>
              <a:defRPr sz="4800">
                <a:solidFill>
                  <a:schemeClr val="lt1"/>
                </a:solidFill>
              </a:defRPr>
            </a:lvl7pPr>
            <a:lvl8pPr lvl="7" rtl="0">
              <a:spcBef>
                <a:spcPts val="0"/>
              </a:spcBef>
              <a:spcAft>
                <a:spcPts val="0"/>
              </a:spcAft>
              <a:buClr>
                <a:schemeClr val="lt1"/>
              </a:buClr>
              <a:buSzPts val="4800"/>
              <a:buNone/>
              <a:defRPr sz="4800">
                <a:solidFill>
                  <a:schemeClr val="lt1"/>
                </a:solidFill>
              </a:defRPr>
            </a:lvl8pPr>
            <a:lvl9pPr lvl="8" rtl="0">
              <a:spcBef>
                <a:spcPts val="0"/>
              </a:spcBef>
              <a:spcAft>
                <a:spcPts val="0"/>
              </a:spcAft>
              <a:buClr>
                <a:schemeClr val="lt1"/>
              </a:buClr>
              <a:buSzPts val="4800"/>
              <a:buNone/>
              <a:defRPr sz="4800">
                <a:solidFill>
                  <a:schemeClr val="lt1"/>
                </a:solidFill>
              </a:defRPr>
            </a:lvl9pPr>
          </a:lstStyle>
          <a:p>
            <a:endParaRPr/>
          </a:p>
        </p:txBody>
      </p:sp>
      <p:sp>
        <p:nvSpPr>
          <p:cNvPr id="38" name="Google Shape;38;p8"/>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9"/>
        <p:cNvGrpSpPr/>
        <p:nvPr/>
      </p:nvGrpSpPr>
      <p:grpSpPr>
        <a:xfrm>
          <a:off x="0" y="0"/>
          <a:ext cx="0" cy="0"/>
          <a:chOff x="0" y="0"/>
          <a:chExt cx="0" cy="0"/>
        </a:xfrm>
      </p:grpSpPr>
      <p:sp>
        <p:nvSpPr>
          <p:cNvPr id="40" name="Google Shape;40;p9"/>
          <p:cNvSpPr/>
          <p:nvPr/>
        </p:nvSpPr>
        <p:spPr>
          <a:xfrm>
            <a:off x="4572000" y="0"/>
            <a:ext cx="45720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1" name="Google Shape;41;p9"/>
          <p:cNvCxnSpPr/>
          <p:nvPr/>
        </p:nvCxnSpPr>
        <p:spPr>
          <a:xfrm>
            <a:off x="5029675" y="4495500"/>
            <a:ext cx="468300" cy="0"/>
          </a:xfrm>
          <a:prstGeom prst="straightConnector1">
            <a:avLst/>
          </a:prstGeom>
          <a:noFill/>
          <a:ln w="19050" cap="flat" cmpd="sng">
            <a:solidFill>
              <a:schemeClr val="lt1"/>
            </a:solidFill>
            <a:prstDash val="solid"/>
            <a:round/>
            <a:headEnd type="none" w="sm" len="sm"/>
            <a:tailEnd type="none" w="sm" len="sm"/>
          </a:ln>
        </p:spPr>
      </p:cxnSp>
      <p:sp>
        <p:nvSpPr>
          <p:cNvPr id="42" name="Google Shape;42;p9"/>
          <p:cNvSpPr txBox="1">
            <a:spLocks noGrp="1"/>
          </p:cNvSpPr>
          <p:nvPr>
            <p:ph type="title"/>
          </p:nvPr>
        </p:nvSpPr>
        <p:spPr>
          <a:xfrm>
            <a:off x="265500" y="1081400"/>
            <a:ext cx="4045200" cy="17103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200"/>
              <a:buNone/>
              <a:defRPr sz="42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43" name="Google Shape;43;p9"/>
          <p:cNvSpPr txBox="1">
            <a:spLocks noGrp="1"/>
          </p:cNvSpPr>
          <p:nvPr>
            <p:ph type="subTitle" idx="1"/>
          </p:nvPr>
        </p:nvSpPr>
        <p:spPr>
          <a:xfrm>
            <a:off x="265500" y="2845201"/>
            <a:ext cx="4045200" cy="1345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2100"/>
              <a:buNone/>
              <a:defRPr sz="2100">
                <a:solidFill>
                  <a:schemeClr val="dk1"/>
                </a:solidFill>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None/>
              <a:defRPr sz="2100">
                <a:solidFill>
                  <a:schemeClr val="dk1"/>
                </a:solidFill>
              </a:defRPr>
            </a:lvl4pPr>
            <a:lvl5pPr lvl="4" algn="ctr" rtl="0">
              <a:lnSpc>
                <a:spcPct val="100000"/>
              </a:lnSpc>
              <a:spcBef>
                <a:spcPts val="0"/>
              </a:spcBef>
              <a:spcAft>
                <a:spcPts val="0"/>
              </a:spcAft>
              <a:buClr>
                <a:schemeClr val="dk1"/>
              </a:buClr>
              <a:buSzPts val="2100"/>
              <a:buNone/>
              <a:defRPr sz="2100">
                <a:solidFill>
                  <a:schemeClr val="dk1"/>
                </a:solidFill>
              </a:defRPr>
            </a:lvl5pPr>
            <a:lvl6pPr lvl="5" algn="ctr" rtl="0">
              <a:lnSpc>
                <a:spcPct val="100000"/>
              </a:lnSpc>
              <a:spcBef>
                <a:spcPts val="0"/>
              </a:spcBef>
              <a:spcAft>
                <a:spcPts val="0"/>
              </a:spcAft>
              <a:buClr>
                <a:schemeClr val="dk1"/>
              </a:buClr>
              <a:buSzPts val="2100"/>
              <a:buNone/>
              <a:defRPr sz="2100">
                <a:solidFill>
                  <a:schemeClr val="dk1"/>
                </a:solidFill>
              </a:defRPr>
            </a:lvl6pPr>
            <a:lvl7pPr lvl="6" algn="ctr" rtl="0">
              <a:lnSpc>
                <a:spcPct val="100000"/>
              </a:lnSpc>
              <a:spcBef>
                <a:spcPts val="0"/>
              </a:spcBef>
              <a:spcAft>
                <a:spcPts val="0"/>
              </a:spcAft>
              <a:buClr>
                <a:schemeClr val="dk1"/>
              </a:buClr>
              <a:buSzPts val="2100"/>
              <a:buNone/>
              <a:defRPr sz="2100">
                <a:solidFill>
                  <a:schemeClr val="dk1"/>
                </a:solidFill>
              </a:defRPr>
            </a:lvl7pPr>
            <a:lvl8pPr lvl="7" algn="ctr" rtl="0">
              <a:lnSpc>
                <a:spcPct val="100000"/>
              </a:lnSpc>
              <a:spcBef>
                <a:spcPts val="0"/>
              </a:spcBef>
              <a:spcAft>
                <a:spcPts val="0"/>
              </a:spcAft>
              <a:buClr>
                <a:schemeClr val="dk1"/>
              </a:buClr>
              <a:buSzPts val="2100"/>
              <a:buNone/>
              <a:defRPr sz="2100">
                <a:solidFill>
                  <a:schemeClr val="dk1"/>
                </a:solidFill>
              </a:defRPr>
            </a:lvl8pPr>
            <a:lvl9pPr lvl="8" algn="ctr" rtl="0">
              <a:lnSpc>
                <a:spcPct val="100000"/>
              </a:lnSpc>
              <a:spcBef>
                <a:spcPts val="0"/>
              </a:spcBef>
              <a:spcAft>
                <a:spcPts val="0"/>
              </a:spcAft>
              <a:buClr>
                <a:schemeClr val="dk1"/>
              </a:buClr>
              <a:buSzPts val="2100"/>
              <a:buNone/>
              <a:defRPr sz="2100">
                <a:solidFill>
                  <a:schemeClr val="dk1"/>
                </a:solidFill>
              </a:defRPr>
            </a:lvl9pPr>
          </a:lstStyle>
          <a:p>
            <a:endParaRPr/>
          </a:p>
        </p:txBody>
      </p:sp>
      <p:sp>
        <p:nvSpPr>
          <p:cNvPr id="44" name="Google Shape;44;p9"/>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Autofit/>
          </a:bodyPr>
          <a:lstStyle>
            <a:lvl1pPr marL="457200" lvl="0" indent="-342900" rtl="0">
              <a:spcBef>
                <a:spcPts val="0"/>
              </a:spcBef>
              <a:spcAft>
                <a:spcPts val="0"/>
              </a:spcAft>
              <a:buClr>
                <a:schemeClr val="lt1"/>
              </a:buClr>
              <a:buSzPts val="1800"/>
              <a:buChar char="●"/>
              <a:defRPr>
                <a:solidFill>
                  <a:schemeClr val="lt1"/>
                </a:solidFill>
              </a:defRPr>
            </a:lvl1pPr>
            <a:lvl2pPr marL="914400" lvl="1" indent="-317500" rtl="0">
              <a:spcBef>
                <a:spcPts val="1600"/>
              </a:spcBef>
              <a:spcAft>
                <a:spcPts val="0"/>
              </a:spcAft>
              <a:buClr>
                <a:schemeClr val="lt1"/>
              </a:buClr>
              <a:buSzPts val="1400"/>
              <a:buChar char="○"/>
              <a:defRPr>
                <a:solidFill>
                  <a:schemeClr val="lt1"/>
                </a:solidFill>
              </a:defRPr>
            </a:lvl2pPr>
            <a:lvl3pPr marL="1371600" lvl="2" indent="-317500" rtl="0">
              <a:spcBef>
                <a:spcPts val="1600"/>
              </a:spcBef>
              <a:spcAft>
                <a:spcPts val="0"/>
              </a:spcAft>
              <a:buClr>
                <a:schemeClr val="lt1"/>
              </a:buClr>
              <a:buSzPts val="1400"/>
              <a:buChar char="■"/>
              <a:defRPr>
                <a:solidFill>
                  <a:schemeClr val="lt1"/>
                </a:solidFill>
              </a:defRPr>
            </a:lvl3pPr>
            <a:lvl4pPr marL="1828800" lvl="3" indent="-317500" rtl="0">
              <a:spcBef>
                <a:spcPts val="1600"/>
              </a:spcBef>
              <a:spcAft>
                <a:spcPts val="0"/>
              </a:spcAft>
              <a:buClr>
                <a:schemeClr val="lt1"/>
              </a:buClr>
              <a:buSzPts val="1400"/>
              <a:buChar char="●"/>
              <a:defRPr>
                <a:solidFill>
                  <a:schemeClr val="lt1"/>
                </a:solidFill>
              </a:defRPr>
            </a:lvl4pPr>
            <a:lvl5pPr marL="2286000" lvl="4" indent="-317500" rtl="0">
              <a:spcBef>
                <a:spcPts val="1600"/>
              </a:spcBef>
              <a:spcAft>
                <a:spcPts val="0"/>
              </a:spcAft>
              <a:buClr>
                <a:schemeClr val="lt1"/>
              </a:buClr>
              <a:buSzPts val="1400"/>
              <a:buChar char="○"/>
              <a:defRPr>
                <a:solidFill>
                  <a:schemeClr val="lt1"/>
                </a:solidFill>
              </a:defRPr>
            </a:lvl5pPr>
            <a:lvl6pPr marL="2743200" lvl="5" indent="-317500" rtl="0">
              <a:spcBef>
                <a:spcPts val="1600"/>
              </a:spcBef>
              <a:spcAft>
                <a:spcPts val="0"/>
              </a:spcAft>
              <a:buClr>
                <a:schemeClr val="lt1"/>
              </a:buClr>
              <a:buSzPts val="1400"/>
              <a:buChar char="■"/>
              <a:defRPr>
                <a:solidFill>
                  <a:schemeClr val="lt1"/>
                </a:solidFill>
              </a:defRPr>
            </a:lvl6pPr>
            <a:lvl7pPr marL="3200400" lvl="6" indent="-317500" rtl="0">
              <a:spcBef>
                <a:spcPts val="1600"/>
              </a:spcBef>
              <a:spcAft>
                <a:spcPts val="0"/>
              </a:spcAft>
              <a:buClr>
                <a:schemeClr val="lt1"/>
              </a:buClr>
              <a:buSzPts val="1400"/>
              <a:buChar char="●"/>
              <a:defRPr>
                <a:solidFill>
                  <a:schemeClr val="lt1"/>
                </a:solidFill>
              </a:defRPr>
            </a:lvl7pPr>
            <a:lvl8pPr marL="3657600" lvl="7" indent="-317500" rtl="0">
              <a:spcBef>
                <a:spcPts val="1600"/>
              </a:spcBef>
              <a:spcAft>
                <a:spcPts val="0"/>
              </a:spcAft>
              <a:buClr>
                <a:schemeClr val="lt1"/>
              </a:buClr>
              <a:buSzPts val="1400"/>
              <a:buChar char="○"/>
              <a:defRPr>
                <a:solidFill>
                  <a:schemeClr val="lt1"/>
                </a:solidFill>
              </a:defRPr>
            </a:lvl8pPr>
            <a:lvl9pPr marL="4114800" lvl="8" indent="-317500" rtl="0">
              <a:spcBef>
                <a:spcPts val="1600"/>
              </a:spcBef>
              <a:spcAft>
                <a:spcPts val="1600"/>
              </a:spcAft>
              <a:buClr>
                <a:schemeClr val="lt1"/>
              </a:buClr>
              <a:buSzPts val="1400"/>
              <a:buChar char="■"/>
              <a:defRPr>
                <a:solidFill>
                  <a:schemeClr val="lt1"/>
                </a:solidFill>
              </a:defRPr>
            </a:lvl9pPr>
          </a:lstStyle>
          <a:p>
            <a:endParaRPr/>
          </a:p>
        </p:txBody>
      </p:sp>
      <p:sp>
        <p:nvSpPr>
          <p:cNvPr id="45" name="Google Shape;45;p9"/>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6"/>
        <p:cNvGrpSpPr/>
        <p:nvPr/>
      </p:nvGrpSpPr>
      <p:grpSpPr>
        <a:xfrm>
          <a:off x="0" y="0"/>
          <a:ext cx="0" cy="0"/>
          <a:chOff x="0" y="0"/>
          <a:chExt cx="0" cy="0"/>
        </a:xfrm>
      </p:grpSpPr>
      <p:sp>
        <p:nvSpPr>
          <p:cNvPr id="47" name="Google Shape;47;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rtl="0">
              <a:lnSpc>
                <a:spcPct val="100000"/>
              </a:lnSpc>
              <a:spcBef>
                <a:spcPts val="0"/>
              </a:spcBef>
              <a:spcAft>
                <a:spcPts val="0"/>
              </a:spcAft>
              <a:buClr>
                <a:schemeClr val="dk1"/>
              </a:buClr>
              <a:buSzPts val="2100"/>
              <a:buFont typeface="Oswald"/>
              <a:buNone/>
              <a:defRPr sz="2100">
                <a:solidFill>
                  <a:schemeClr val="dk1"/>
                </a:solidFill>
                <a:latin typeface="Oswald"/>
                <a:ea typeface="Oswald"/>
                <a:cs typeface="Oswald"/>
                <a:sym typeface="Oswald"/>
              </a:defRPr>
            </a:lvl1pPr>
          </a:lstStyle>
          <a:p>
            <a:endParaRPr/>
          </a:p>
        </p:txBody>
      </p:sp>
      <p:sp>
        <p:nvSpPr>
          <p:cNvPr id="48" name="Google Shape;48;p10"/>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late">
    <p:bg>
      <p:bgPr>
        <a:solidFill>
          <a:srgbClr val="274E13"/>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1pPr>
            <a:lvl2pPr lvl="1" rtl="0">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2pPr>
            <a:lvl3pPr lvl="2" rtl="0">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3pPr>
            <a:lvl4pPr lvl="3" rtl="0">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4pPr>
            <a:lvl5pPr lvl="4" rtl="0">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5pPr>
            <a:lvl6pPr lvl="5" rtl="0">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6pPr>
            <a:lvl7pPr lvl="6" rtl="0">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7pPr>
            <a:lvl8pPr lvl="7" rtl="0">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8pPr>
            <a:lvl9pPr lvl="8" rtl="0">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rtl="0">
              <a:lnSpc>
                <a:spcPct val="115000"/>
              </a:lnSpc>
              <a:spcBef>
                <a:spcPts val="0"/>
              </a:spcBef>
              <a:spcAft>
                <a:spcPts val="0"/>
              </a:spcAft>
              <a:buClr>
                <a:schemeClr val="accent3"/>
              </a:buClr>
              <a:buSzPts val="1800"/>
              <a:buFont typeface="Average"/>
              <a:buChar char="●"/>
              <a:defRPr sz="1800">
                <a:solidFill>
                  <a:schemeClr val="accent3"/>
                </a:solidFill>
                <a:latin typeface="Average"/>
                <a:ea typeface="Average"/>
                <a:cs typeface="Average"/>
                <a:sym typeface="Average"/>
              </a:defRPr>
            </a:lvl1pPr>
            <a:lvl2pPr marL="914400" lvl="1" indent="-317500" rtl="0">
              <a:lnSpc>
                <a:spcPct val="115000"/>
              </a:lnSpc>
              <a:spcBef>
                <a:spcPts val="1600"/>
              </a:spcBef>
              <a:spcAft>
                <a:spcPts val="0"/>
              </a:spcAft>
              <a:buClr>
                <a:schemeClr val="accent3"/>
              </a:buClr>
              <a:buSzPts val="1400"/>
              <a:buFont typeface="Average"/>
              <a:buChar char="○"/>
              <a:defRPr>
                <a:solidFill>
                  <a:schemeClr val="accent3"/>
                </a:solidFill>
                <a:latin typeface="Average"/>
                <a:ea typeface="Average"/>
                <a:cs typeface="Average"/>
                <a:sym typeface="Average"/>
              </a:defRPr>
            </a:lvl2pPr>
            <a:lvl3pPr marL="1371600" lvl="2" indent="-317500" rtl="0">
              <a:lnSpc>
                <a:spcPct val="115000"/>
              </a:lnSpc>
              <a:spcBef>
                <a:spcPts val="1600"/>
              </a:spcBef>
              <a:spcAft>
                <a:spcPts val="0"/>
              </a:spcAft>
              <a:buClr>
                <a:schemeClr val="accent3"/>
              </a:buClr>
              <a:buSzPts val="1400"/>
              <a:buFont typeface="Average"/>
              <a:buChar char="■"/>
              <a:defRPr>
                <a:solidFill>
                  <a:schemeClr val="accent3"/>
                </a:solidFill>
                <a:latin typeface="Average"/>
                <a:ea typeface="Average"/>
                <a:cs typeface="Average"/>
                <a:sym typeface="Average"/>
              </a:defRPr>
            </a:lvl3pPr>
            <a:lvl4pPr marL="1828800" lvl="3" indent="-317500" rtl="0">
              <a:lnSpc>
                <a:spcPct val="115000"/>
              </a:lnSpc>
              <a:spcBef>
                <a:spcPts val="1600"/>
              </a:spcBef>
              <a:spcAft>
                <a:spcPts val="0"/>
              </a:spcAft>
              <a:buClr>
                <a:schemeClr val="accent3"/>
              </a:buClr>
              <a:buSzPts val="1400"/>
              <a:buFont typeface="Average"/>
              <a:buChar char="●"/>
              <a:defRPr>
                <a:solidFill>
                  <a:schemeClr val="accent3"/>
                </a:solidFill>
                <a:latin typeface="Average"/>
                <a:ea typeface="Average"/>
                <a:cs typeface="Average"/>
                <a:sym typeface="Average"/>
              </a:defRPr>
            </a:lvl4pPr>
            <a:lvl5pPr marL="2286000" lvl="4" indent="-317500" rtl="0">
              <a:lnSpc>
                <a:spcPct val="115000"/>
              </a:lnSpc>
              <a:spcBef>
                <a:spcPts val="1600"/>
              </a:spcBef>
              <a:spcAft>
                <a:spcPts val="0"/>
              </a:spcAft>
              <a:buClr>
                <a:schemeClr val="accent3"/>
              </a:buClr>
              <a:buSzPts val="1400"/>
              <a:buFont typeface="Average"/>
              <a:buChar char="○"/>
              <a:defRPr>
                <a:solidFill>
                  <a:schemeClr val="accent3"/>
                </a:solidFill>
                <a:latin typeface="Average"/>
                <a:ea typeface="Average"/>
                <a:cs typeface="Average"/>
                <a:sym typeface="Average"/>
              </a:defRPr>
            </a:lvl5pPr>
            <a:lvl6pPr marL="2743200" lvl="5" indent="-317500" rtl="0">
              <a:lnSpc>
                <a:spcPct val="115000"/>
              </a:lnSpc>
              <a:spcBef>
                <a:spcPts val="1600"/>
              </a:spcBef>
              <a:spcAft>
                <a:spcPts val="0"/>
              </a:spcAft>
              <a:buClr>
                <a:schemeClr val="accent3"/>
              </a:buClr>
              <a:buSzPts val="1400"/>
              <a:buFont typeface="Average"/>
              <a:buChar char="■"/>
              <a:defRPr>
                <a:solidFill>
                  <a:schemeClr val="accent3"/>
                </a:solidFill>
                <a:latin typeface="Average"/>
                <a:ea typeface="Average"/>
                <a:cs typeface="Average"/>
                <a:sym typeface="Average"/>
              </a:defRPr>
            </a:lvl6pPr>
            <a:lvl7pPr marL="3200400" lvl="6" indent="-317500" rtl="0">
              <a:lnSpc>
                <a:spcPct val="115000"/>
              </a:lnSpc>
              <a:spcBef>
                <a:spcPts val="1600"/>
              </a:spcBef>
              <a:spcAft>
                <a:spcPts val="0"/>
              </a:spcAft>
              <a:buClr>
                <a:schemeClr val="accent3"/>
              </a:buClr>
              <a:buSzPts val="1400"/>
              <a:buFont typeface="Average"/>
              <a:buChar char="●"/>
              <a:defRPr>
                <a:solidFill>
                  <a:schemeClr val="accent3"/>
                </a:solidFill>
                <a:latin typeface="Average"/>
                <a:ea typeface="Average"/>
                <a:cs typeface="Average"/>
                <a:sym typeface="Average"/>
              </a:defRPr>
            </a:lvl7pPr>
            <a:lvl8pPr marL="3657600" lvl="7" indent="-317500" rtl="0">
              <a:lnSpc>
                <a:spcPct val="115000"/>
              </a:lnSpc>
              <a:spcBef>
                <a:spcPts val="1600"/>
              </a:spcBef>
              <a:spcAft>
                <a:spcPts val="0"/>
              </a:spcAft>
              <a:buClr>
                <a:schemeClr val="accent3"/>
              </a:buClr>
              <a:buSzPts val="1400"/>
              <a:buFont typeface="Average"/>
              <a:buChar char="○"/>
              <a:defRPr>
                <a:solidFill>
                  <a:schemeClr val="accent3"/>
                </a:solidFill>
                <a:latin typeface="Average"/>
                <a:ea typeface="Average"/>
                <a:cs typeface="Average"/>
                <a:sym typeface="Average"/>
              </a:defRPr>
            </a:lvl8pPr>
            <a:lvl9pPr marL="4114800" lvl="8" indent="-317500" rtl="0">
              <a:lnSpc>
                <a:spcPct val="115000"/>
              </a:lnSpc>
              <a:spcBef>
                <a:spcPts val="1600"/>
              </a:spcBef>
              <a:spcAft>
                <a:spcPts val="1600"/>
              </a:spcAft>
              <a:buClr>
                <a:schemeClr val="accent3"/>
              </a:buClr>
              <a:buSzPts val="1400"/>
              <a:buFont typeface="Average"/>
              <a:buChar char="■"/>
              <a:defRPr>
                <a:solidFill>
                  <a:schemeClr val="accent3"/>
                </a:solidFill>
                <a:latin typeface="Average"/>
                <a:ea typeface="Average"/>
                <a:cs typeface="Average"/>
                <a:sym typeface="Average"/>
              </a:defRPr>
            </a:lvl9pPr>
          </a:lstStyle>
          <a:p>
            <a:endParaRPr/>
          </a:p>
        </p:txBody>
      </p:sp>
      <p:sp>
        <p:nvSpPr>
          <p:cNvPr id="8" name="Google Shape;8;p1"/>
          <p:cNvSpPr txBox="1">
            <a:spLocks noGrp="1"/>
          </p:cNvSpPr>
          <p:nvPr>
            <p:ph type="sldNum" idx="12"/>
          </p:nvPr>
        </p:nvSpPr>
        <p:spPr>
          <a:xfrm>
            <a:off x="8490250" y="4681009"/>
            <a:ext cx="548700" cy="393600"/>
          </a:xfrm>
          <a:prstGeom prst="rect">
            <a:avLst/>
          </a:prstGeom>
          <a:noFill/>
          <a:ln>
            <a:noFill/>
          </a:ln>
        </p:spPr>
        <p:txBody>
          <a:bodyPr spcFirstLastPara="1" wrap="square" lIns="91425" tIns="91425" rIns="91425" bIns="91425" anchor="ctr" anchorCtr="0">
            <a:noAutofit/>
          </a:bodyPr>
          <a:lstStyle>
            <a:lvl1pPr lvl="0" algn="r" rtl="0">
              <a:buNone/>
              <a:defRPr sz="1000">
                <a:solidFill>
                  <a:schemeClr val="accent3"/>
                </a:solidFill>
                <a:latin typeface="Average"/>
                <a:ea typeface="Average"/>
                <a:cs typeface="Average"/>
                <a:sym typeface="Average"/>
              </a:defRPr>
            </a:lvl1pPr>
            <a:lvl2pPr lvl="1" algn="r" rtl="0">
              <a:buNone/>
              <a:defRPr sz="1000">
                <a:solidFill>
                  <a:schemeClr val="accent3"/>
                </a:solidFill>
                <a:latin typeface="Average"/>
                <a:ea typeface="Average"/>
                <a:cs typeface="Average"/>
                <a:sym typeface="Average"/>
              </a:defRPr>
            </a:lvl2pPr>
            <a:lvl3pPr lvl="2" algn="r" rtl="0">
              <a:buNone/>
              <a:defRPr sz="1000">
                <a:solidFill>
                  <a:schemeClr val="accent3"/>
                </a:solidFill>
                <a:latin typeface="Average"/>
                <a:ea typeface="Average"/>
                <a:cs typeface="Average"/>
                <a:sym typeface="Average"/>
              </a:defRPr>
            </a:lvl3pPr>
            <a:lvl4pPr lvl="3" algn="r" rtl="0">
              <a:buNone/>
              <a:defRPr sz="1000">
                <a:solidFill>
                  <a:schemeClr val="accent3"/>
                </a:solidFill>
                <a:latin typeface="Average"/>
                <a:ea typeface="Average"/>
                <a:cs typeface="Average"/>
                <a:sym typeface="Average"/>
              </a:defRPr>
            </a:lvl4pPr>
            <a:lvl5pPr lvl="4" algn="r" rtl="0">
              <a:buNone/>
              <a:defRPr sz="1000">
                <a:solidFill>
                  <a:schemeClr val="accent3"/>
                </a:solidFill>
                <a:latin typeface="Average"/>
                <a:ea typeface="Average"/>
                <a:cs typeface="Average"/>
                <a:sym typeface="Average"/>
              </a:defRPr>
            </a:lvl5pPr>
            <a:lvl6pPr lvl="5" algn="r" rtl="0">
              <a:buNone/>
              <a:defRPr sz="1000">
                <a:solidFill>
                  <a:schemeClr val="accent3"/>
                </a:solidFill>
                <a:latin typeface="Average"/>
                <a:ea typeface="Average"/>
                <a:cs typeface="Average"/>
                <a:sym typeface="Average"/>
              </a:defRPr>
            </a:lvl6pPr>
            <a:lvl7pPr lvl="6" algn="r" rtl="0">
              <a:buNone/>
              <a:defRPr sz="1000">
                <a:solidFill>
                  <a:schemeClr val="accent3"/>
                </a:solidFill>
                <a:latin typeface="Average"/>
                <a:ea typeface="Average"/>
                <a:cs typeface="Average"/>
                <a:sym typeface="Average"/>
              </a:defRPr>
            </a:lvl7pPr>
            <a:lvl8pPr lvl="7" algn="r" rtl="0">
              <a:buNone/>
              <a:defRPr sz="1000">
                <a:solidFill>
                  <a:schemeClr val="accent3"/>
                </a:solidFill>
                <a:latin typeface="Average"/>
                <a:ea typeface="Average"/>
                <a:cs typeface="Average"/>
                <a:sym typeface="Average"/>
              </a:defRPr>
            </a:lvl8pPr>
            <a:lvl9pPr lvl="8" algn="r" rtl="0">
              <a:buNone/>
              <a:defRPr sz="1000">
                <a:solidFill>
                  <a:schemeClr val="accent3"/>
                </a:solidFill>
                <a:latin typeface="Average"/>
                <a:ea typeface="Average"/>
                <a:cs typeface="Average"/>
                <a:sym typeface="Average"/>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hyperlink" Target="http://www.conservationalliance.com/wp-content/uploads/2018/03/Montana-Trout-Unlimited-Photo-Rattlesnake-Creek-Rob-Roberts-e1521582581779.jpg" TargetMode="Externa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8"/>
        <p:cNvGrpSpPr/>
        <p:nvPr/>
      </p:nvGrpSpPr>
      <p:grpSpPr>
        <a:xfrm>
          <a:off x="0" y="0"/>
          <a:ext cx="0" cy="0"/>
          <a:chOff x="0" y="0"/>
          <a:chExt cx="0" cy="0"/>
        </a:xfrm>
      </p:grpSpPr>
      <p:sp>
        <p:nvSpPr>
          <p:cNvPr id="59" name="Google Shape;59;p13"/>
          <p:cNvSpPr/>
          <p:nvPr/>
        </p:nvSpPr>
        <p:spPr>
          <a:xfrm>
            <a:off x="62275" y="3686250"/>
            <a:ext cx="1233000" cy="14322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13"/>
          <p:cNvSpPr txBox="1">
            <a:spLocks noGrp="1"/>
          </p:cNvSpPr>
          <p:nvPr>
            <p:ph type="ctrTitle"/>
          </p:nvPr>
        </p:nvSpPr>
        <p:spPr>
          <a:xfrm>
            <a:off x="671250" y="613550"/>
            <a:ext cx="7801500" cy="10194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2600"/>
              <a:t>Developing a Reference Model to Evaluate Vegetation Restoration after the Removal of Rattlesnake Dam </a:t>
            </a:r>
            <a:endParaRPr sz="2600"/>
          </a:p>
        </p:txBody>
      </p:sp>
      <p:sp>
        <p:nvSpPr>
          <p:cNvPr id="61" name="Google Shape;61;p13"/>
          <p:cNvSpPr txBox="1">
            <a:spLocks noGrp="1"/>
          </p:cNvSpPr>
          <p:nvPr>
            <p:ph type="subTitle" idx="1"/>
          </p:nvPr>
        </p:nvSpPr>
        <p:spPr>
          <a:xfrm>
            <a:off x="509100" y="2143338"/>
            <a:ext cx="8125800" cy="856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1600">
                <a:solidFill>
                  <a:srgbClr val="EFEFEF"/>
                </a:solidFill>
              </a:rPr>
              <a:t>By: Corey Leach and Kati Barreiros</a:t>
            </a:r>
            <a:endParaRPr sz="1600">
              <a:solidFill>
                <a:srgbClr val="EFEFEF"/>
              </a:solidFill>
            </a:endParaRPr>
          </a:p>
          <a:p>
            <a:pPr marL="0" lvl="0" indent="0" algn="ctr" rtl="0">
              <a:spcBef>
                <a:spcPts val="0"/>
              </a:spcBef>
              <a:spcAft>
                <a:spcPts val="0"/>
              </a:spcAft>
              <a:buNone/>
            </a:pPr>
            <a:r>
              <a:rPr lang="en" sz="1600">
                <a:solidFill>
                  <a:srgbClr val="EFEFEF"/>
                </a:solidFill>
              </a:rPr>
              <a:t> UM Ecosystem Science and Restoration Program</a:t>
            </a:r>
            <a:endParaRPr sz="1600">
              <a:solidFill>
                <a:srgbClr val="000000"/>
              </a:solidFill>
            </a:endParaRPr>
          </a:p>
          <a:p>
            <a:pPr marL="0" lvl="0" indent="0" algn="ctr" rtl="0">
              <a:spcBef>
                <a:spcPts val="0"/>
              </a:spcBef>
              <a:spcAft>
                <a:spcPts val="0"/>
              </a:spcAft>
              <a:buNone/>
            </a:pPr>
            <a:endParaRPr sz="1600">
              <a:solidFill>
                <a:srgbClr val="EFEFEF"/>
              </a:solidFill>
            </a:endParaRPr>
          </a:p>
        </p:txBody>
      </p:sp>
      <p:pic>
        <p:nvPicPr>
          <p:cNvPr id="62" name="Google Shape;62;p13"/>
          <p:cNvPicPr preferRelativeResize="0"/>
          <p:nvPr/>
        </p:nvPicPr>
        <p:blipFill>
          <a:blip r:embed="rId3">
            <a:alphaModFix/>
          </a:blip>
          <a:stretch>
            <a:fillRect/>
          </a:stretch>
        </p:blipFill>
        <p:spPr>
          <a:xfrm>
            <a:off x="2880572" y="3690775"/>
            <a:ext cx="2848652" cy="1423150"/>
          </a:xfrm>
          <a:prstGeom prst="rect">
            <a:avLst/>
          </a:prstGeom>
          <a:noFill/>
          <a:ln>
            <a:noFill/>
          </a:ln>
        </p:spPr>
      </p:pic>
      <p:sp>
        <p:nvSpPr>
          <p:cNvPr id="63" name="Google Shape;63;p13"/>
          <p:cNvSpPr txBox="1"/>
          <p:nvPr/>
        </p:nvSpPr>
        <p:spPr>
          <a:xfrm>
            <a:off x="292950" y="3138375"/>
            <a:ext cx="8558100" cy="790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600">
                <a:solidFill>
                  <a:srgbClr val="FFFFFF"/>
                </a:solidFill>
                <a:latin typeface="Average"/>
                <a:ea typeface="Average"/>
                <a:cs typeface="Average"/>
                <a:sym typeface="Average"/>
              </a:rPr>
              <a:t>Partners: Christine Brissette - Trout Unlimited; </a:t>
            </a:r>
            <a:endParaRPr sz="1600">
              <a:solidFill>
                <a:srgbClr val="FFFFFF"/>
              </a:solidFill>
              <a:latin typeface="Average"/>
              <a:ea typeface="Average"/>
              <a:cs typeface="Average"/>
              <a:sym typeface="Average"/>
            </a:endParaRPr>
          </a:p>
          <a:p>
            <a:pPr marL="0" lvl="0" indent="0" algn="ctr" rtl="0">
              <a:spcBef>
                <a:spcPts val="0"/>
              </a:spcBef>
              <a:spcAft>
                <a:spcPts val="0"/>
              </a:spcAft>
              <a:buNone/>
            </a:pPr>
            <a:r>
              <a:rPr lang="en" sz="1600">
                <a:solidFill>
                  <a:srgbClr val="FFFFFF"/>
                </a:solidFill>
                <a:latin typeface="Average"/>
                <a:ea typeface="Average"/>
                <a:cs typeface="Average"/>
                <a:sym typeface="Average"/>
              </a:rPr>
              <a:t>Deb Fassnacht, Aissa Wise, David Cole - Watershed Education Network</a:t>
            </a:r>
            <a:endParaRPr sz="1600">
              <a:solidFill>
                <a:srgbClr val="FFFFFF"/>
              </a:solidFill>
              <a:latin typeface="Average"/>
              <a:ea typeface="Average"/>
              <a:cs typeface="Average"/>
              <a:sym typeface="Average"/>
            </a:endParaRPr>
          </a:p>
        </p:txBody>
      </p:sp>
      <p:pic>
        <p:nvPicPr>
          <p:cNvPr id="64" name="Google Shape;64;p13"/>
          <p:cNvPicPr preferRelativeResize="0"/>
          <p:nvPr/>
        </p:nvPicPr>
        <p:blipFill>
          <a:blip r:embed="rId4">
            <a:alphaModFix/>
          </a:blip>
          <a:stretch>
            <a:fillRect/>
          </a:stretch>
        </p:blipFill>
        <p:spPr>
          <a:xfrm>
            <a:off x="177725" y="3797401"/>
            <a:ext cx="987062" cy="1209876"/>
          </a:xfrm>
          <a:prstGeom prst="rect">
            <a:avLst/>
          </a:prstGeom>
          <a:noFill/>
          <a:ln>
            <a:noFill/>
          </a:ln>
        </p:spPr>
      </p:pic>
      <p:pic>
        <p:nvPicPr>
          <p:cNvPr id="65" name="Google Shape;65;p13"/>
          <p:cNvPicPr preferRelativeResize="0"/>
          <p:nvPr/>
        </p:nvPicPr>
        <p:blipFill>
          <a:blip r:embed="rId5">
            <a:alphaModFix/>
          </a:blip>
          <a:stretch>
            <a:fillRect/>
          </a:stretch>
        </p:blipFill>
        <p:spPr>
          <a:xfrm>
            <a:off x="7661400" y="3686250"/>
            <a:ext cx="1457100" cy="1432200"/>
          </a:xfrm>
          <a:prstGeom prst="rect">
            <a:avLst/>
          </a:prstGeom>
          <a:noFill/>
          <a:ln>
            <a:noFill/>
          </a:ln>
        </p:spPr>
      </p:pic>
      <p:sp>
        <p:nvSpPr>
          <p:cNvPr id="66" name="Google Shape;66;p13"/>
          <p:cNvSpPr/>
          <p:nvPr/>
        </p:nvSpPr>
        <p:spPr>
          <a:xfrm>
            <a:off x="3990250" y="2769425"/>
            <a:ext cx="1065300" cy="270300"/>
          </a:xfrm>
          <a:prstGeom prst="rect">
            <a:avLst/>
          </a:prstGeom>
          <a:solidFill>
            <a:srgbClr val="274E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67" name="Google Shape;67;p13"/>
          <p:cNvCxnSpPr/>
          <p:nvPr/>
        </p:nvCxnSpPr>
        <p:spPr>
          <a:xfrm rot="10800000" flipH="1">
            <a:off x="2695050" y="1781650"/>
            <a:ext cx="3753900" cy="22500"/>
          </a:xfrm>
          <a:prstGeom prst="straightConnector1">
            <a:avLst/>
          </a:prstGeom>
          <a:noFill/>
          <a:ln w="76200" cap="flat" cmpd="sng">
            <a:solidFill>
              <a:srgbClr val="FFFFFF"/>
            </a:solidFill>
            <a:prstDash val="solid"/>
            <a:round/>
            <a:headEnd type="none" w="med" len="med"/>
            <a:tailEnd type="none" w="med" len="med"/>
          </a:ln>
        </p:spPr>
      </p:cxn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sp>
        <p:nvSpPr>
          <p:cNvPr id="135" name="Google Shape;135;p22"/>
          <p:cNvSpPr txBox="1">
            <a:spLocks noGrp="1"/>
          </p:cNvSpPr>
          <p:nvPr>
            <p:ph type="title"/>
          </p:nvPr>
        </p:nvSpPr>
        <p:spPr>
          <a:xfrm>
            <a:off x="237000" y="161075"/>
            <a:ext cx="8520600" cy="16023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4800"/>
              <a:t>Methods:</a:t>
            </a:r>
            <a:endParaRPr sz="4800"/>
          </a:p>
          <a:p>
            <a:pPr marL="0" lvl="0" indent="0" algn="ctr" rtl="0">
              <a:spcBef>
                <a:spcPts val="0"/>
              </a:spcBef>
              <a:spcAft>
                <a:spcPts val="0"/>
              </a:spcAft>
              <a:buNone/>
            </a:pPr>
            <a:r>
              <a:rPr lang="en" sz="4800"/>
              <a:t>Study Variables </a:t>
            </a:r>
            <a:endParaRPr sz="4800"/>
          </a:p>
        </p:txBody>
      </p:sp>
      <p:pic>
        <p:nvPicPr>
          <p:cNvPr id="136" name="Google Shape;136;p22" descr="See the source image"/>
          <p:cNvPicPr preferRelativeResize="0"/>
          <p:nvPr/>
        </p:nvPicPr>
        <p:blipFill>
          <a:blip r:embed="rId3">
            <a:alphaModFix/>
          </a:blip>
          <a:stretch>
            <a:fillRect/>
          </a:stretch>
        </p:blipFill>
        <p:spPr>
          <a:xfrm>
            <a:off x="5419050" y="1915775"/>
            <a:ext cx="3084213" cy="3075325"/>
          </a:xfrm>
          <a:prstGeom prst="rect">
            <a:avLst/>
          </a:prstGeom>
          <a:noFill/>
          <a:ln>
            <a:noFill/>
          </a:ln>
        </p:spPr>
      </p:pic>
      <p:sp>
        <p:nvSpPr>
          <p:cNvPr id="137" name="Google Shape;137;p22"/>
          <p:cNvSpPr txBox="1">
            <a:spLocks noGrp="1"/>
          </p:cNvSpPr>
          <p:nvPr>
            <p:ph type="body" idx="1"/>
          </p:nvPr>
        </p:nvSpPr>
        <p:spPr>
          <a:xfrm>
            <a:off x="671250" y="1925125"/>
            <a:ext cx="4595400" cy="29205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1600"/>
              <a:t> </a:t>
            </a:r>
            <a:endParaRPr sz="1600"/>
          </a:p>
          <a:p>
            <a:pPr marL="457200" lvl="0" indent="-368300" algn="l" rtl="0">
              <a:lnSpc>
                <a:spcPct val="200000"/>
              </a:lnSpc>
              <a:spcBef>
                <a:spcPts val="1600"/>
              </a:spcBef>
              <a:spcAft>
                <a:spcPts val="0"/>
              </a:spcAft>
              <a:buClr>
                <a:srgbClr val="EFEFEF"/>
              </a:buClr>
              <a:buSzPts val="2200"/>
              <a:buChar char="●"/>
            </a:pPr>
            <a:r>
              <a:rPr lang="en" sz="2200" b="1">
                <a:solidFill>
                  <a:srgbClr val="EFEFEF"/>
                </a:solidFill>
              </a:rPr>
              <a:t>ECOSYSTEM COMPOSITION</a:t>
            </a:r>
            <a:endParaRPr sz="2200" b="1">
              <a:solidFill>
                <a:srgbClr val="EFEFEF"/>
              </a:solidFill>
            </a:endParaRPr>
          </a:p>
          <a:p>
            <a:pPr marL="457200" lvl="0" indent="-368300" algn="l" rtl="0">
              <a:lnSpc>
                <a:spcPct val="200000"/>
              </a:lnSpc>
              <a:spcBef>
                <a:spcPts val="0"/>
              </a:spcBef>
              <a:spcAft>
                <a:spcPts val="0"/>
              </a:spcAft>
              <a:buClr>
                <a:srgbClr val="EFEFEF"/>
              </a:buClr>
              <a:buSzPts val="2200"/>
              <a:buChar char="●"/>
            </a:pPr>
            <a:r>
              <a:rPr lang="en" sz="2200" b="1">
                <a:solidFill>
                  <a:srgbClr val="EFEFEF"/>
                </a:solidFill>
              </a:rPr>
              <a:t>ECOSYSTEM STRUCTURE</a:t>
            </a:r>
            <a:endParaRPr sz="2200" b="1">
              <a:solidFill>
                <a:srgbClr val="EFEFEF"/>
              </a:solidFill>
            </a:endParaRPr>
          </a:p>
          <a:p>
            <a:pPr marL="457200" lvl="0" indent="-368300" algn="l" rtl="0">
              <a:lnSpc>
                <a:spcPct val="200000"/>
              </a:lnSpc>
              <a:spcBef>
                <a:spcPts val="0"/>
              </a:spcBef>
              <a:spcAft>
                <a:spcPts val="0"/>
              </a:spcAft>
              <a:buClr>
                <a:srgbClr val="EFEFEF"/>
              </a:buClr>
              <a:buSzPts val="2200"/>
              <a:buChar char="●"/>
            </a:pPr>
            <a:r>
              <a:rPr lang="en" sz="2200" b="1">
                <a:solidFill>
                  <a:srgbClr val="EFEFEF"/>
                </a:solidFill>
              </a:rPr>
              <a:t>ECOSYSTEM FUNCTION</a:t>
            </a:r>
            <a:endParaRPr sz="2200" b="1">
              <a:solidFill>
                <a:srgbClr val="EFEFEF"/>
              </a:solidFill>
            </a:endParaRPr>
          </a:p>
          <a:p>
            <a:pPr marL="0" lvl="0" indent="0" algn="l" rtl="0">
              <a:lnSpc>
                <a:spcPct val="200000"/>
              </a:lnSpc>
              <a:spcBef>
                <a:spcPts val="0"/>
              </a:spcBef>
              <a:spcAft>
                <a:spcPts val="0"/>
              </a:spcAft>
              <a:buNone/>
            </a:pPr>
            <a:endParaRPr sz="1600"/>
          </a:p>
          <a:p>
            <a:pPr marL="0" lvl="0" indent="0" algn="l" rtl="0">
              <a:spcBef>
                <a:spcPts val="1600"/>
              </a:spcBef>
              <a:spcAft>
                <a:spcPts val="0"/>
              </a:spcAft>
              <a:buNone/>
            </a:pPr>
            <a:endParaRPr sz="1600"/>
          </a:p>
          <a:p>
            <a:pPr marL="0" lvl="0" indent="0" algn="l" rtl="0">
              <a:spcBef>
                <a:spcPts val="1600"/>
              </a:spcBef>
              <a:spcAft>
                <a:spcPts val="1600"/>
              </a:spcAft>
              <a:buNone/>
            </a:pPr>
            <a:endParaRPr sz="160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Google Shape;142;p23"/>
          <p:cNvSpPr txBox="1">
            <a:spLocks noGrp="1"/>
          </p:cNvSpPr>
          <p:nvPr>
            <p:ph type="title"/>
          </p:nvPr>
        </p:nvSpPr>
        <p:spPr>
          <a:xfrm>
            <a:off x="311700" y="25980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                      Methods: Experimental Design  </a:t>
            </a:r>
            <a:endParaRPr/>
          </a:p>
        </p:txBody>
      </p:sp>
      <p:sp>
        <p:nvSpPr>
          <p:cNvPr id="143" name="Google Shape;143;p23"/>
          <p:cNvSpPr txBox="1">
            <a:spLocks noGrp="1"/>
          </p:cNvSpPr>
          <p:nvPr>
            <p:ph type="body" idx="1"/>
          </p:nvPr>
        </p:nvSpPr>
        <p:spPr>
          <a:xfrm>
            <a:off x="311700" y="1184650"/>
            <a:ext cx="8752500" cy="37845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Clr>
                <a:srgbClr val="EFEFEF"/>
              </a:buClr>
              <a:buSzPts val="1800"/>
              <a:buChar char="-"/>
            </a:pPr>
            <a:r>
              <a:rPr lang="en">
                <a:solidFill>
                  <a:srgbClr val="EFEFEF"/>
                </a:solidFill>
              </a:rPr>
              <a:t>Point-line intercept -perpendicular transect from creek to measure vegetation cover</a:t>
            </a:r>
            <a:endParaRPr>
              <a:solidFill>
                <a:srgbClr val="EFEFEF"/>
              </a:solidFill>
            </a:endParaRPr>
          </a:p>
          <a:p>
            <a:pPr marL="457200" lvl="0" indent="-342900" algn="l" rtl="0">
              <a:spcBef>
                <a:spcPts val="0"/>
              </a:spcBef>
              <a:spcAft>
                <a:spcPts val="0"/>
              </a:spcAft>
              <a:buClr>
                <a:srgbClr val="EFEFEF"/>
              </a:buClr>
              <a:buSzPts val="1800"/>
              <a:buChar char="-"/>
            </a:pPr>
            <a:r>
              <a:rPr lang="en">
                <a:solidFill>
                  <a:srgbClr val="EFEFEF"/>
                </a:solidFill>
              </a:rPr>
              <a:t>Measure each (live) tree @DBH that falls within 1m of transect </a:t>
            </a:r>
            <a:endParaRPr>
              <a:solidFill>
                <a:srgbClr val="EFEFEF"/>
              </a:solidFill>
            </a:endParaRPr>
          </a:p>
          <a:p>
            <a:pPr marL="457200" lvl="0" indent="-342900" algn="l" rtl="0">
              <a:spcBef>
                <a:spcPts val="0"/>
              </a:spcBef>
              <a:spcAft>
                <a:spcPts val="0"/>
              </a:spcAft>
              <a:buClr>
                <a:srgbClr val="EFEFEF"/>
              </a:buClr>
              <a:buSzPts val="1800"/>
              <a:buChar char="-"/>
            </a:pPr>
            <a:r>
              <a:rPr lang="en">
                <a:solidFill>
                  <a:srgbClr val="EFEFEF"/>
                </a:solidFill>
              </a:rPr>
              <a:t>Highlight common/most abundant species present for each transect</a:t>
            </a:r>
            <a:endParaRPr>
              <a:solidFill>
                <a:srgbClr val="EFEFEF"/>
              </a:solidFill>
            </a:endParaRPr>
          </a:p>
          <a:p>
            <a:pPr marL="457200" lvl="0" indent="0" algn="l" rtl="0">
              <a:spcBef>
                <a:spcPts val="1600"/>
              </a:spcBef>
              <a:spcAft>
                <a:spcPts val="1600"/>
              </a:spcAft>
              <a:buNone/>
            </a:pPr>
            <a:endParaRPr>
              <a:solidFill>
                <a:srgbClr val="EFEFEF"/>
              </a:solidFill>
            </a:endParaRPr>
          </a:p>
        </p:txBody>
      </p:sp>
      <p:pic>
        <p:nvPicPr>
          <p:cNvPr id="144" name="Google Shape;144;p23"/>
          <p:cNvPicPr preferRelativeResize="0"/>
          <p:nvPr/>
        </p:nvPicPr>
        <p:blipFill rotWithShape="1">
          <a:blip r:embed="rId3">
            <a:alphaModFix/>
          </a:blip>
          <a:srcRect b="8800"/>
          <a:stretch/>
        </p:blipFill>
        <p:spPr>
          <a:xfrm>
            <a:off x="829575" y="2776925"/>
            <a:ext cx="7484850" cy="219222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sp>
        <p:nvSpPr>
          <p:cNvPr id="149" name="Google Shape;149;p24"/>
          <p:cNvSpPr txBox="1">
            <a:spLocks noGrp="1"/>
          </p:cNvSpPr>
          <p:nvPr>
            <p:ph type="body" idx="1"/>
          </p:nvPr>
        </p:nvSpPr>
        <p:spPr>
          <a:xfrm>
            <a:off x="179750" y="276525"/>
            <a:ext cx="1988100" cy="4333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rgbClr val="EFEFEF"/>
                </a:solidFill>
              </a:rPr>
              <a:t>Watershed Education Network        Study           Design </a:t>
            </a:r>
            <a:endParaRPr b="1">
              <a:solidFill>
                <a:srgbClr val="EFEFEF"/>
              </a:solidFill>
            </a:endParaRPr>
          </a:p>
          <a:p>
            <a:pPr marL="0" lvl="0" indent="0" algn="l" rtl="0">
              <a:spcBef>
                <a:spcPts val="1600"/>
              </a:spcBef>
              <a:spcAft>
                <a:spcPts val="0"/>
              </a:spcAft>
              <a:buNone/>
            </a:pPr>
            <a:r>
              <a:rPr lang="en">
                <a:solidFill>
                  <a:srgbClr val="EFEFEF"/>
                </a:solidFill>
              </a:rPr>
              <a:t>-Two cross sections perpendicular to Rattlesnake Creek</a:t>
            </a:r>
            <a:endParaRPr>
              <a:solidFill>
                <a:srgbClr val="EFEFEF"/>
              </a:solidFill>
            </a:endParaRPr>
          </a:p>
          <a:p>
            <a:pPr marL="0" lvl="0" indent="0" algn="l" rtl="0">
              <a:spcBef>
                <a:spcPts val="1600"/>
              </a:spcBef>
              <a:spcAft>
                <a:spcPts val="1600"/>
              </a:spcAft>
              <a:buNone/>
            </a:pPr>
            <a:r>
              <a:rPr lang="en">
                <a:solidFill>
                  <a:srgbClr val="EFEFEF"/>
                </a:solidFill>
              </a:rPr>
              <a:t>-Four 90 ft transects parallel to cross section </a:t>
            </a:r>
            <a:r>
              <a:rPr lang="en"/>
              <a:t> </a:t>
            </a:r>
            <a:endParaRPr/>
          </a:p>
        </p:txBody>
      </p:sp>
      <p:sp>
        <p:nvSpPr>
          <p:cNvPr id="150" name="Google Shape;150;p24"/>
          <p:cNvSpPr/>
          <p:nvPr/>
        </p:nvSpPr>
        <p:spPr>
          <a:xfrm>
            <a:off x="4172100" y="1369950"/>
            <a:ext cx="934200" cy="3612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24"/>
          <p:cNvSpPr txBox="1"/>
          <p:nvPr/>
        </p:nvSpPr>
        <p:spPr>
          <a:xfrm>
            <a:off x="4072450" y="983875"/>
            <a:ext cx="852300" cy="261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t>Transect 1</a:t>
            </a:r>
            <a:endParaRPr sz="1000"/>
          </a:p>
        </p:txBody>
      </p:sp>
      <p:sp>
        <p:nvSpPr>
          <p:cNvPr id="152" name="Google Shape;152;p24"/>
          <p:cNvSpPr txBox="1"/>
          <p:nvPr/>
        </p:nvSpPr>
        <p:spPr>
          <a:xfrm>
            <a:off x="6379325" y="983875"/>
            <a:ext cx="934200" cy="261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t>Transect 3</a:t>
            </a:r>
            <a:endParaRPr sz="1000"/>
          </a:p>
        </p:txBody>
      </p:sp>
      <p:sp>
        <p:nvSpPr>
          <p:cNvPr id="153" name="Google Shape;153;p24"/>
          <p:cNvSpPr txBox="1"/>
          <p:nvPr/>
        </p:nvSpPr>
        <p:spPr>
          <a:xfrm>
            <a:off x="4713525" y="2791050"/>
            <a:ext cx="994800" cy="261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t>Transect 2</a:t>
            </a:r>
            <a:endParaRPr sz="1000"/>
          </a:p>
        </p:txBody>
      </p:sp>
      <p:sp>
        <p:nvSpPr>
          <p:cNvPr id="154" name="Google Shape;154;p24"/>
          <p:cNvSpPr txBox="1"/>
          <p:nvPr/>
        </p:nvSpPr>
        <p:spPr>
          <a:xfrm>
            <a:off x="7500275" y="3158375"/>
            <a:ext cx="852300" cy="261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t>Transect 4</a:t>
            </a:r>
            <a:endParaRPr sz="1000"/>
          </a:p>
        </p:txBody>
      </p:sp>
      <p:sp>
        <p:nvSpPr>
          <p:cNvPr id="155" name="Google Shape;155;p24"/>
          <p:cNvSpPr/>
          <p:nvPr/>
        </p:nvSpPr>
        <p:spPr>
          <a:xfrm>
            <a:off x="6092975" y="1485000"/>
            <a:ext cx="934200" cy="3612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24"/>
          <p:cNvSpPr/>
          <p:nvPr/>
        </p:nvSpPr>
        <p:spPr>
          <a:xfrm>
            <a:off x="4572000" y="2391150"/>
            <a:ext cx="994800" cy="3999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24"/>
          <p:cNvSpPr/>
          <p:nvPr/>
        </p:nvSpPr>
        <p:spPr>
          <a:xfrm>
            <a:off x="7313525" y="3695250"/>
            <a:ext cx="934200" cy="3612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24"/>
          <p:cNvSpPr/>
          <p:nvPr/>
        </p:nvSpPr>
        <p:spPr>
          <a:xfrm>
            <a:off x="3113500" y="4112550"/>
            <a:ext cx="1657800" cy="3612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24"/>
          <p:cNvSpPr/>
          <p:nvPr/>
        </p:nvSpPr>
        <p:spPr>
          <a:xfrm>
            <a:off x="3265900" y="4473750"/>
            <a:ext cx="5206800" cy="3612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24"/>
          <p:cNvSpPr/>
          <p:nvPr/>
        </p:nvSpPr>
        <p:spPr>
          <a:xfrm>
            <a:off x="6814900" y="4168275"/>
            <a:ext cx="1657800" cy="1485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24"/>
          <p:cNvSpPr txBox="1"/>
          <p:nvPr/>
        </p:nvSpPr>
        <p:spPr>
          <a:xfrm>
            <a:off x="3684950" y="4061925"/>
            <a:ext cx="1239900" cy="361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t>Cross section- 1</a:t>
            </a:r>
            <a:endParaRPr sz="1000"/>
          </a:p>
        </p:txBody>
      </p:sp>
      <p:sp>
        <p:nvSpPr>
          <p:cNvPr id="162" name="Google Shape;162;p24"/>
          <p:cNvSpPr/>
          <p:nvPr/>
        </p:nvSpPr>
        <p:spPr>
          <a:xfrm>
            <a:off x="6883450" y="4084500"/>
            <a:ext cx="1657800" cy="3612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000"/>
              <a:t>Cross section- 2</a:t>
            </a:r>
            <a:endParaRPr sz="1000"/>
          </a:p>
        </p:txBody>
      </p:sp>
      <p:pic>
        <p:nvPicPr>
          <p:cNvPr id="163" name="Google Shape;163;p24"/>
          <p:cNvPicPr preferRelativeResize="0"/>
          <p:nvPr/>
        </p:nvPicPr>
        <p:blipFill>
          <a:blip r:embed="rId3">
            <a:alphaModFix/>
          </a:blip>
          <a:stretch>
            <a:fillRect/>
          </a:stretch>
        </p:blipFill>
        <p:spPr>
          <a:xfrm>
            <a:off x="2167850" y="180725"/>
            <a:ext cx="6821826" cy="4820748"/>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68" name="Google Shape;168;p25"/>
          <p:cNvSpPr txBox="1">
            <a:spLocks noGrp="1"/>
          </p:cNvSpPr>
          <p:nvPr>
            <p:ph type="body" idx="1"/>
          </p:nvPr>
        </p:nvSpPr>
        <p:spPr>
          <a:xfrm>
            <a:off x="7314275" y="360600"/>
            <a:ext cx="1728300" cy="4694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EFEFEF"/>
                </a:solidFill>
              </a:rPr>
              <a:t>-90 foot transects </a:t>
            </a:r>
            <a:endParaRPr>
              <a:solidFill>
                <a:srgbClr val="EFEFEF"/>
              </a:solidFill>
            </a:endParaRPr>
          </a:p>
          <a:p>
            <a:pPr marL="0" lvl="0" indent="0" algn="l" rtl="0">
              <a:spcBef>
                <a:spcPts val="1600"/>
              </a:spcBef>
              <a:spcAft>
                <a:spcPts val="1600"/>
              </a:spcAft>
              <a:buNone/>
            </a:pPr>
            <a:r>
              <a:rPr lang="en">
                <a:solidFill>
                  <a:srgbClr val="EFEFEF"/>
                </a:solidFill>
              </a:rPr>
              <a:t>-Measuring percent cover of herbaceous vegetation, saplings, shrubs and tree diameters </a:t>
            </a:r>
            <a:r>
              <a:rPr lang="en"/>
              <a:t> </a:t>
            </a:r>
            <a:endParaRPr/>
          </a:p>
        </p:txBody>
      </p:sp>
      <p:sp>
        <p:nvSpPr>
          <p:cNvPr id="169" name="Google Shape;169;p25"/>
          <p:cNvSpPr txBox="1">
            <a:spLocks noGrp="1"/>
          </p:cNvSpPr>
          <p:nvPr>
            <p:ph type="title"/>
          </p:nvPr>
        </p:nvSpPr>
        <p:spPr>
          <a:xfrm>
            <a:off x="193575" y="326025"/>
            <a:ext cx="1086000" cy="2640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800"/>
              <a:t>Transect  </a:t>
            </a:r>
            <a:endParaRPr sz="1800"/>
          </a:p>
          <a:p>
            <a:pPr marL="0" lvl="0" indent="0" algn="l" rtl="0">
              <a:spcBef>
                <a:spcPts val="0"/>
              </a:spcBef>
              <a:spcAft>
                <a:spcPts val="0"/>
              </a:spcAft>
              <a:buNone/>
            </a:pPr>
            <a:r>
              <a:rPr lang="en" sz="1800"/>
              <a:t>for</a:t>
            </a:r>
            <a:endParaRPr sz="1800"/>
          </a:p>
          <a:p>
            <a:pPr marL="0" lvl="0" indent="0" algn="l" rtl="0">
              <a:spcBef>
                <a:spcPts val="0"/>
              </a:spcBef>
              <a:spcAft>
                <a:spcPts val="0"/>
              </a:spcAft>
              <a:buNone/>
            </a:pPr>
            <a:r>
              <a:rPr lang="en" sz="1800"/>
              <a:t>data </a:t>
            </a:r>
            <a:endParaRPr sz="1800"/>
          </a:p>
          <a:p>
            <a:pPr marL="0" lvl="0" indent="0" algn="l" rtl="0">
              <a:spcBef>
                <a:spcPts val="0"/>
              </a:spcBef>
              <a:spcAft>
                <a:spcPts val="0"/>
              </a:spcAft>
              <a:buNone/>
            </a:pPr>
            <a:r>
              <a:rPr lang="en" sz="1800"/>
              <a:t>Collection</a:t>
            </a:r>
            <a:endParaRPr sz="1800"/>
          </a:p>
          <a:p>
            <a:pPr marL="0" lvl="0" indent="0" algn="l" rtl="0">
              <a:spcBef>
                <a:spcPts val="0"/>
              </a:spcBef>
              <a:spcAft>
                <a:spcPts val="0"/>
              </a:spcAft>
              <a:buNone/>
            </a:pPr>
            <a:r>
              <a:rPr lang="en" sz="1800"/>
              <a:t>at dam location</a:t>
            </a:r>
            <a:endParaRPr sz="1800"/>
          </a:p>
        </p:txBody>
      </p:sp>
      <p:pic>
        <p:nvPicPr>
          <p:cNvPr id="170" name="Google Shape;170;p25"/>
          <p:cNvPicPr preferRelativeResize="0"/>
          <p:nvPr/>
        </p:nvPicPr>
        <p:blipFill>
          <a:blip r:embed="rId3">
            <a:alphaModFix/>
          </a:blip>
          <a:stretch>
            <a:fillRect/>
          </a:stretch>
        </p:blipFill>
        <p:spPr>
          <a:xfrm>
            <a:off x="1348699" y="360590"/>
            <a:ext cx="5896450" cy="4422323"/>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pic>
        <p:nvPicPr>
          <p:cNvPr id="175" name="Google Shape;175;p26"/>
          <p:cNvPicPr preferRelativeResize="0"/>
          <p:nvPr/>
        </p:nvPicPr>
        <p:blipFill>
          <a:blip r:embed="rId3">
            <a:alphaModFix/>
          </a:blip>
          <a:stretch>
            <a:fillRect/>
          </a:stretch>
        </p:blipFill>
        <p:spPr>
          <a:xfrm>
            <a:off x="0" y="0"/>
            <a:ext cx="9144001" cy="5143499"/>
          </a:xfrm>
          <a:prstGeom prst="rect">
            <a:avLst/>
          </a:prstGeom>
          <a:noFill/>
          <a:ln>
            <a:noFill/>
          </a:ln>
        </p:spPr>
      </p:pic>
      <p:sp>
        <p:nvSpPr>
          <p:cNvPr id="176" name="Google Shape;176;p26"/>
          <p:cNvSpPr txBox="1">
            <a:spLocks noGrp="1"/>
          </p:cNvSpPr>
          <p:nvPr>
            <p:ph type="title"/>
          </p:nvPr>
        </p:nvSpPr>
        <p:spPr>
          <a:xfrm>
            <a:off x="236575" y="3942675"/>
            <a:ext cx="5601900" cy="2416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	Significance   </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181" name="Google Shape;181;p2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pic>
        <p:nvPicPr>
          <p:cNvPr id="182" name="Google Shape;182;p27"/>
          <p:cNvPicPr preferRelativeResize="0"/>
          <p:nvPr/>
        </p:nvPicPr>
        <p:blipFill>
          <a:blip r:embed="rId3">
            <a:alphaModFix/>
          </a:blip>
          <a:stretch>
            <a:fillRect/>
          </a:stretch>
        </p:blipFill>
        <p:spPr>
          <a:xfrm>
            <a:off x="0" y="0"/>
            <a:ext cx="9144001" cy="5143499"/>
          </a:xfrm>
          <a:prstGeom prst="rect">
            <a:avLst/>
          </a:prstGeom>
          <a:noFill/>
          <a:ln>
            <a:noFill/>
          </a:ln>
        </p:spPr>
      </p:pic>
      <p:sp>
        <p:nvSpPr>
          <p:cNvPr id="183" name="Google Shape;183;p27"/>
          <p:cNvSpPr txBox="1"/>
          <p:nvPr/>
        </p:nvSpPr>
        <p:spPr>
          <a:xfrm>
            <a:off x="905250" y="303575"/>
            <a:ext cx="7333500" cy="855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400" b="1">
                <a:solidFill>
                  <a:srgbClr val="EFEFEF"/>
                </a:solidFill>
                <a:latin typeface="Average"/>
                <a:ea typeface="Average"/>
                <a:cs typeface="Average"/>
                <a:sym typeface="Average"/>
              </a:rPr>
              <a:t>EXAMPLE: </a:t>
            </a:r>
            <a:endParaRPr sz="2400" b="1">
              <a:solidFill>
                <a:srgbClr val="EFEFEF"/>
              </a:solidFill>
              <a:latin typeface="Average"/>
              <a:ea typeface="Average"/>
              <a:cs typeface="Average"/>
              <a:sym typeface="Average"/>
            </a:endParaRPr>
          </a:p>
          <a:p>
            <a:pPr marL="0" lvl="0" indent="0" algn="ctr" rtl="0">
              <a:spcBef>
                <a:spcPts val="0"/>
              </a:spcBef>
              <a:spcAft>
                <a:spcPts val="0"/>
              </a:spcAft>
              <a:buNone/>
            </a:pPr>
            <a:r>
              <a:rPr lang="en" sz="2400" b="1">
                <a:solidFill>
                  <a:srgbClr val="EFEFEF"/>
                </a:solidFill>
                <a:latin typeface="Average"/>
                <a:ea typeface="Average"/>
                <a:cs typeface="Average"/>
                <a:sym typeface="Average"/>
              </a:rPr>
              <a:t>REFERENCE SITE-UPSTREAM RCD  </a:t>
            </a:r>
            <a:endParaRPr sz="2400" b="1">
              <a:solidFill>
                <a:srgbClr val="EFEFEF"/>
              </a:solidFill>
              <a:latin typeface="Average"/>
              <a:ea typeface="Average"/>
              <a:cs typeface="Average"/>
              <a:sym typeface="Average"/>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sp>
        <p:nvSpPr>
          <p:cNvPr id="188" name="Google Shape;188;p2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4800">
                <a:solidFill>
                  <a:srgbClr val="EFEFEF"/>
                </a:solidFill>
              </a:rPr>
              <a:t>Research questions</a:t>
            </a:r>
            <a:endParaRPr sz="4800">
              <a:solidFill>
                <a:srgbClr val="EFEFEF"/>
              </a:solidFill>
            </a:endParaRPr>
          </a:p>
        </p:txBody>
      </p:sp>
      <p:sp>
        <p:nvSpPr>
          <p:cNvPr id="189" name="Google Shape;189;p28"/>
          <p:cNvSpPr txBox="1"/>
          <p:nvPr/>
        </p:nvSpPr>
        <p:spPr>
          <a:xfrm>
            <a:off x="1216750" y="2101650"/>
            <a:ext cx="6899400" cy="2336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Average"/>
              <a:ea typeface="Average"/>
              <a:cs typeface="Average"/>
              <a:sym typeface="Average"/>
            </a:endParaRPr>
          </a:p>
        </p:txBody>
      </p:sp>
      <p:sp>
        <p:nvSpPr>
          <p:cNvPr id="190" name="Google Shape;190;p28"/>
          <p:cNvSpPr txBox="1"/>
          <p:nvPr/>
        </p:nvSpPr>
        <p:spPr>
          <a:xfrm>
            <a:off x="204100" y="1753000"/>
            <a:ext cx="8924700" cy="3526200"/>
          </a:xfrm>
          <a:prstGeom prst="rect">
            <a:avLst/>
          </a:prstGeom>
          <a:noFill/>
          <a:ln>
            <a:noFill/>
          </a:ln>
        </p:spPr>
        <p:txBody>
          <a:bodyPr spcFirstLastPara="1" wrap="square" lIns="91425" tIns="91425" rIns="91425" bIns="91425" anchor="t" anchorCtr="0">
            <a:noAutofit/>
          </a:bodyPr>
          <a:lstStyle/>
          <a:p>
            <a:pPr marL="457200" lvl="0" indent="-355600" algn="l" rtl="0">
              <a:lnSpc>
                <a:spcPct val="150000"/>
              </a:lnSpc>
              <a:spcBef>
                <a:spcPts val="0"/>
              </a:spcBef>
              <a:spcAft>
                <a:spcPts val="0"/>
              </a:spcAft>
              <a:buClr>
                <a:srgbClr val="EFEFEF"/>
              </a:buClr>
              <a:buSzPts val="2000"/>
              <a:buChar char="●"/>
            </a:pPr>
            <a:r>
              <a:rPr lang="en" sz="2000">
                <a:solidFill>
                  <a:srgbClr val="EFEFEF"/>
                </a:solidFill>
              </a:rPr>
              <a:t>Does Trout Unlimited’s revegetation design adequately represent accurate species composition of reference sites? </a:t>
            </a:r>
            <a:endParaRPr sz="2000">
              <a:solidFill>
                <a:srgbClr val="EFEFEF"/>
              </a:solidFill>
            </a:endParaRPr>
          </a:p>
          <a:p>
            <a:pPr marL="457200" lvl="0" indent="-355600" algn="l" rtl="0">
              <a:lnSpc>
                <a:spcPct val="150000"/>
              </a:lnSpc>
              <a:spcBef>
                <a:spcPts val="0"/>
              </a:spcBef>
              <a:spcAft>
                <a:spcPts val="0"/>
              </a:spcAft>
              <a:buClr>
                <a:srgbClr val="EFEFEF"/>
              </a:buClr>
              <a:buSzPts val="2000"/>
              <a:buChar char="●"/>
            </a:pPr>
            <a:r>
              <a:rPr lang="en" sz="2000">
                <a:solidFill>
                  <a:srgbClr val="EFEFEF"/>
                </a:solidFill>
              </a:rPr>
              <a:t>What number of sites need to be evaluated to get an accurate mean of the natural conditions, and what is the margin of error associated with our estimates?</a:t>
            </a:r>
            <a:endParaRPr sz="2000">
              <a:solidFill>
                <a:srgbClr val="EFEFEF"/>
              </a:solidFill>
            </a:endParaRPr>
          </a:p>
          <a:p>
            <a:pPr marL="457200" lvl="0" indent="-355600" algn="l" rtl="0">
              <a:lnSpc>
                <a:spcPct val="150000"/>
              </a:lnSpc>
              <a:spcBef>
                <a:spcPts val="0"/>
              </a:spcBef>
              <a:spcAft>
                <a:spcPts val="0"/>
              </a:spcAft>
              <a:buClr>
                <a:srgbClr val="EFEFEF"/>
              </a:buClr>
              <a:buSzPts val="2000"/>
              <a:buChar char="●"/>
            </a:pPr>
            <a:r>
              <a:rPr lang="en" sz="2000">
                <a:solidFill>
                  <a:srgbClr val="EFEFEF"/>
                </a:solidFill>
              </a:rPr>
              <a:t>What is the species richness found at the reference sites we analyzed?</a:t>
            </a:r>
            <a:endParaRPr sz="2000">
              <a:solidFill>
                <a:srgbClr val="EFEFEF"/>
              </a:solidFill>
            </a:endParaRPr>
          </a:p>
          <a:p>
            <a:pPr marL="457200" lvl="0" indent="0" algn="l" rtl="0">
              <a:spcBef>
                <a:spcPts val="0"/>
              </a:spcBef>
              <a:spcAft>
                <a:spcPts val="0"/>
              </a:spcAft>
              <a:buNone/>
            </a:pPr>
            <a:endParaRPr>
              <a:solidFill>
                <a:srgbClr val="EFEFEF"/>
              </a:solidFill>
              <a:latin typeface="Average"/>
              <a:ea typeface="Average"/>
              <a:cs typeface="Average"/>
              <a:sym typeface="Average"/>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0">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90">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1"/>
        <p:cNvGrpSpPr/>
        <p:nvPr/>
      </p:nvGrpSpPr>
      <p:grpSpPr>
        <a:xfrm>
          <a:off x="0" y="0"/>
          <a:ext cx="0" cy="0"/>
          <a:chOff x="0" y="0"/>
          <a:chExt cx="0" cy="0"/>
        </a:xfrm>
      </p:grpSpPr>
      <p:pic>
        <p:nvPicPr>
          <p:cNvPr id="72" name="Google Shape;72;p14"/>
          <p:cNvPicPr preferRelativeResize="0"/>
          <p:nvPr/>
        </p:nvPicPr>
        <p:blipFill>
          <a:blip r:embed="rId3">
            <a:alphaModFix/>
          </a:blip>
          <a:stretch>
            <a:fillRect/>
          </a:stretch>
        </p:blipFill>
        <p:spPr>
          <a:xfrm>
            <a:off x="0" y="-4775"/>
            <a:ext cx="4707602" cy="4568377"/>
          </a:xfrm>
          <a:prstGeom prst="rect">
            <a:avLst/>
          </a:prstGeom>
          <a:noFill/>
          <a:ln>
            <a:noFill/>
          </a:ln>
        </p:spPr>
      </p:pic>
      <p:sp>
        <p:nvSpPr>
          <p:cNvPr id="73" name="Google Shape;73;p14"/>
          <p:cNvSpPr txBox="1">
            <a:spLocks noGrp="1"/>
          </p:cNvSpPr>
          <p:nvPr>
            <p:ph type="body" idx="1"/>
          </p:nvPr>
        </p:nvSpPr>
        <p:spPr>
          <a:xfrm>
            <a:off x="-416525" y="-4775"/>
            <a:ext cx="2154900" cy="3070500"/>
          </a:xfrm>
          <a:prstGeom prst="rect">
            <a:avLst/>
          </a:prstGeom>
        </p:spPr>
        <p:txBody>
          <a:bodyPr spcFirstLastPara="1" wrap="square" lIns="91425" tIns="91425" rIns="91425" bIns="91425" anchor="t" anchorCtr="0">
            <a:noAutofit/>
          </a:bodyPr>
          <a:lstStyle/>
          <a:p>
            <a:pPr marL="457200" lvl="0" indent="0" algn="l" rtl="0">
              <a:lnSpc>
                <a:spcPct val="100000"/>
              </a:lnSpc>
              <a:spcBef>
                <a:spcPts val="0"/>
              </a:spcBef>
              <a:spcAft>
                <a:spcPts val="0"/>
              </a:spcAft>
              <a:buNone/>
            </a:pPr>
            <a:endParaRPr b="1">
              <a:solidFill>
                <a:schemeClr val="dk1"/>
              </a:solidFill>
            </a:endParaRPr>
          </a:p>
          <a:p>
            <a:pPr marL="457200" lvl="0" indent="0" algn="r" rtl="0">
              <a:lnSpc>
                <a:spcPct val="100000"/>
              </a:lnSpc>
              <a:spcBef>
                <a:spcPts val="1600"/>
              </a:spcBef>
              <a:spcAft>
                <a:spcPts val="1600"/>
              </a:spcAft>
              <a:buNone/>
            </a:pPr>
            <a:endParaRPr/>
          </a:p>
        </p:txBody>
      </p:sp>
      <p:sp>
        <p:nvSpPr>
          <p:cNvPr id="74" name="Google Shape;74;p14"/>
          <p:cNvSpPr txBox="1">
            <a:spLocks noGrp="1"/>
          </p:cNvSpPr>
          <p:nvPr>
            <p:ph type="title"/>
          </p:nvPr>
        </p:nvSpPr>
        <p:spPr>
          <a:xfrm>
            <a:off x="-1890062" y="4471000"/>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b="1"/>
              <a:t>Rattlesnake Creek</a:t>
            </a:r>
            <a:r>
              <a:rPr lang="en"/>
              <a:t> </a:t>
            </a:r>
            <a:endParaRPr/>
          </a:p>
        </p:txBody>
      </p:sp>
      <p:pic>
        <p:nvPicPr>
          <p:cNvPr id="75" name="Google Shape;75;p14"/>
          <p:cNvPicPr preferRelativeResize="0"/>
          <p:nvPr/>
        </p:nvPicPr>
        <p:blipFill>
          <a:blip r:embed="rId4">
            <a:alphaModFix/>
          </a:blip>
          <a:stretch>
            <a:fillRect/>
          </a:stretch>
        </p:blipFill>
        <p:spPr>
          <a:xfrm>
            <a:off x="4707600" y="0"/>
            <a:ext cx="4436400" cy="5143501"/>
          </a:xfrm>
          <a:prstGeom prst="rect">
            <a:avLst/>
          </a:prstGeom>
          <a:noFill/>
          <a:ln>
            <a:noFill/>
          </a:ln>
        </p:spPr>
      </p:pic>
      <p:sp>
        <p:nvSpPr>
          <p:cNvPr id="76" name="Google Shape;76;p14"/>
          <p:cNvSpPr/>
          <p:nvPr/>
        </p:nvSpPr>
        <p:spPr>
          <a:xfrm>
            <a:off x="6908325" y="3325225"/>
            <a:ext cx="53400" cy="62400"/>
          </a:xfrm>
          <a:prstGeom prst="flowChartConnector">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9900"/>
              </a:solidFill>
            </a:endParaRPr>
          </a:p>
        </p:txBody>
      </p:sp>
      <p:sp>
        <p:nvSpPr>
          <p:cNvPr id="77" name="Google Shape;77;p14"/>
          <p:cNvSpPr/>
          <p:nvPr/>
        </p:nvSpPr>
        <p:spPr>
          <a:xfrm>
            <a:off x="-2602875" y="249075"/>
            <a:ext cx="186900" cy="199200"/>
          </a:xfrm>
          <a:prstGeom prst="lef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1"/>
        <p:cNvGrpSpPr/>
        <p:nvPr/>
      </p:nvGrpSpPr>
      <p:grpSpPr>
        <a:xfrm>
          <a:off x="0" y="0"/>
          <a:ext cx="0" cy="0"/>
          <a:chOff x="0" y="0"/>
          <a:chExt cx="0" cy="0"/>
        </a:xfrm>
      </p:grpSpPr>
      <p:sp>
        <p:nvSpPr>
          <p:cNvPr id="82" name="Google Shape;82;p1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FFFFF"/>
                </a:solidFill>
              </a:rPr>
              <a:t>Importance of Dam Removal</a:t>
            </a:r>
            <a:endParaRPr/>
          </a:p>
        </p:txBody>
      </p:sp>
      <p:pic>
        <p:nvPicPr>
          <p:cNvPr id="83" name="Google Shape;83;p15"/>
          <p:cNvPicPr preferRelativeResize="0"/>
          <p:nvPr/>
        </p:nvPicPr>
        <p:blipFill>
          <a:blip r:embed="rId3">
            <a:alphaModFix/>
          </a:blip>
          <a:stretch>
            <a:fillRect/>
          </a:stretch>
        </p:blipFill>
        <p:spPr>
          <a:xfrm>
            <a:off x="239425" y="1098625"/>
            <a:ext cx="4425226" cy="2212625"/>
          </a:xfrm>
          <a:prstGeom prst="rect">
            <a:avLst/>
          </a:prstGeom>
          <a:noFill/>
          <a:ln>
            <a:noFill/>
          </a:ln>
        </p:spPr>
      </p:pic>
      <p:pic>
        <p:nvPicPr>
          <p:cNvPr id="84" name="Google Shape;84;p15"/>
          <p:cNvPicPr preferRelativeResize="0"/>
          <p:nvPr/>
        </p:nvPicPr>
        <p:blipFill>
          <a:blip r:embed="rId4">
            <a:alphaModFix/>
          </a:blip>
          <a:stretch>
            <a:fillRect/>
          </a:stretch>
        </p:blipFill>
        <p:spPr>
          <a:xfrm>
            <a:off x="5533775" y="2337297"/>
            <a:ext cx="3440525" cy="2580375"/>
          </a:xfrm>
          <a:prstGeom prst="rect">
            <a:avLst/>
          </a:prstGeom>
          <a:noFill/>
          <a:ln>
            <a:noFill/>
          </a:ln>
        </p:spPr>
      </p:pic>
      <p:cxnSp>
        <p:nvCxnSpPr>
          <p:cNvPr id="85" name="Google Shape;85;p15"/>
          <p:cNvCxnSpPr/>
          <p:nvPr/>
        </p:nvCxnSpPr>
        <p:spPr>
          <a:xfrm>
            <a:off x="3872075" y="3475800"/>
            <a:ext cx="1535100" cy="563100"/>
          </a:xfrm>
          <a:prstGeom prst="curvedConnector3">
            <a:avLst>
              <a:gd name="adj1" fmla="val 8068"/>
            </a:avLst>
          </a:prstGeom>
          <a:noFill/>
          <a:ln w="38100" cap="flat" cmpd="sng">
            <a:solidFill>
              <a:srgbClr val="FFFFFF"/>
            </a:solidFill>
            <a:prstDash val="solid"/>
            <a:round/>
            <a:headEnd type="none" w="med" len="med"/>
            <a:tailEnd type="triangle" w="med" len="med"/>
          </a:ln>
        </p:spPr>
      </p:cxnSp>
      <p:cxnSp>
        <p:nvCxnSpPr>
          <p:cNvPr id="86" name="Google Shape;86;p15"/>
          <p:cNvCxnSpPr/>
          <p:nvPr/>
        </p:nvCxnSpPr>
        <p:spPr>
          <a:xfrm>
            <a:off x="4879300" y="1477800"/>
            <a:ext cx="1155900" cy="776100"/>
          </a:xfrm>
          <a:prstGeom prst="curvedConnector3">
            <a:avLst>
              <a:gd name="adj1" fmla="val 89281"/>
            </a:avLst>
          </a:prstGeom>
          <a:noFill/>
          <a:ln w="38100" cap="flat" cmpd="sng">
            <a:solidFill>
              <a:srgbClr val="FFFFFF"/>
            </a:solidFill>
            <a:prstDash val="solid"/>
            <a:round/>
            <a:headEnd type="none" w="med" len="med"/>
            <a:tailEnd type="triangle" w="med" len="med"/>
          </a:ln>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6"/>
                                        </p:tgtEl>
                                        <p:attrNameLst>
                                          <p:attrName>style.visibility</p:attrName>
                                        </p:attrNameLst>
                                      </p:cBhvr>
                                      <p:to>
                                        <p:strVal val="visible"/>
                                      </p:to>
                                    </p:set>
                                    <p:animEffect transition="in" filter="fade">
                                      <p:cBhvr>
                                        <p:cTn id="7" dur="1"/>
                                        <p:tgtEl>
                                          <p:spTgt spid="86"/>
                                        </p:tgtEl>
                                      </p:cBhvr>
                                    </p:animEffect>
                                  </p:childTnLst>
                                </p:cTn>
                              </p:par>
                              <p:par>
                                <p:cTn id="8" presetID="10" presetClass="entr" presetSubtype="0" fill="hold" nodeType="withEffect">
                                  <p:stCondLst>
                                    <p:cond delay="0"/>
                                  </p:stCondLst>
                                  <p:childTnLst>
                                    <p:set>
                                      <p:cBhvr>
                                        <p:cTn id="9" dur="1" fill="hold">
                                          <p:stCondLst>
                                            <p:cond delay="0"/>
                                          </p:stCondLst>
                                        </p:cTn>
                                        <p:tgtEl>
                                          <p:spTgt spid="85"/>
                                        </p:tgtEl>
                                        <p:attrNameLst>
                                          <p:attrName>style.visibility</p:attrName>
                                        </p:attrNameLst>
                                      </p:cBhvr>
                                      <p:to>
                                        <p:strVal val="visible"/>
                                      </p:to>
                                    </p:set>
                                    <p:animEffect transition="in" filter="fade">
                                      <p:cBhvr>
                                        <p:cTn id="10" dur="1"/>
                                        <p:tgtEl>
                                          <p:spTgt spid="85"/>
                                        </p:tgtEl>
                                      </p:cBhvr>
                                    </p:animEffect>
                                  </p:childTnLst>
                                </p:cTn>
                              </p:par>
                              <p:par>
                                <p:cTn id="11" presetID="10" presetClass="entr" presetSubtype="0" fill="hold" nodeType="withEffect">
                                  <p:stCondLst>
                                    <p:cond delay="0"/>
                                  </p:stCondLst>
                                  <p:childTnLst>
                                    <p:set>
                                      <p:cBhvr>
                                        <p:cTn id="12" dur="1" fill="hold">
                                          <p:stCondLst>
                                            <p:cond delay="0"/>
                                          </p:stCondLst>
                                        </p:cTn>
                                        <p:tgtEl>
                                          <p:spTgt spid="84"/>
                                        </p:tgtEl>
                                        <p:attrNameLst>
                                          <p:attrName>style.visibility</p:attrName>
                                        </p:attrNameLst>
                                      </p:cBhvr>
                                      <p:to>
                                        <p:strVal val="visible"/>
                                      </p:to>
                                    </p:set>
                                    <p:animEffect transition="in" filter="fade">
                                      <p:cBhvr>
                                        <p:cTn id="13" dur="1"/>
                                        <p:tgtEl>
                                          <p:spTgt spid="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pic>
        <p:nvPicPr>
          <p:cNvPr id="91" name="Google Shape;91;p16"/>
          <p:cNvPicPr preferRelativeResize="0"/>
          <p:nvPr/>
        </p:nvPicPr>
        <p:blipFill>
          <a:blip r:embed="rId3">
            <a:alphaModFix/>
          </a:blip>
          <a:stretch>
            <a:fillRect/>
          </a:stretch>
        </p:blipFill>
        <p:spPr>
          <a:xfrm>
            <a:off x="2066100" y="0"/>
            <a:ext cx="7077900" cy="4397349"/>
          </a:xfrm>
          <a:prstGeom prst="rect">
            <a:avLst/>
          </a:prstGeom>
          <a:noFill/>
          <a:ln>
            <a:noFill/>
          </a:ln>
        </p:spPr>
      </p:pic>
      <p:sp>
        <p:nvSpPr>
          <p:cNvPr id="92" name="Google Shape;92;p16"/>
          <p:cNvSpPr txBox="1">
            <a:spLocks noGrp="1"/>
          </p:cNvSpPr>
          <p:nvPr>
            <p:ph type="body" idx="1"/>
          </p:nvPr>
        </p:nvSpPr>
        <p:spPr>
          <a:xfrm>
            <a:off x="2487375" y="4397350"/>
            <a:ext cx="8503500" cy="17283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2200" b="1"/>
              <a:t>          1904  →  1983  →  2004  →  2020 </a:t>
            </a:r>
            <a:endParaRPr b="1"/>
          </a:p>
        </p:txBody>
      </p:sp>
      <p:sp>
        <p:nvSpPr>
          <p:cNvPr id="93" name="Google Shape;93;p16"/>
          <p:cNvSpPr txBox="1">
            <a:spLocks noGrp="1"/>
          </p:cNvSpPr>
          <p:nvPr>
            <p:ph type="title"/>
          </p:nvPr>
        </p:nvSpPr>
        <p:spPr>
          <a:xfrm>
            <a:off x="311700" y="445025"/>
            <a:ext cx="3366300" cy="2002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History:</a:t>
            </a:r>
            <a:endParaRPr/>
          </a:p>
          <a:p>
            <a:pPr marL="0" lvl="0" indent="0" algn="l" rtl="0">
              <a:spcBef>
                <a:spcPts val="0"/>
              </a:spcBef>
              <a:spcAft>
                <a:spcPts val="0"/>
              </a:spcAft>
              <a:buNone/>
            </a:pPr>
            <a:r>
              <a:rPr lang="en"/>
              <a:t>Rattlesnake </a:t>
            </a:r>
            <a:endParaRPr/>
          </a:p>
          <a:p>
            <a:pPr marL="0" lvl="0" indent="0" algn="l" rtl="0">
              <a:spcBef>
                <a:spcPts val="0"/>
              </a:spcBef>
              <a:spcAft>
                <a:spcPts val="0"/>
              </a:spcAft>
              <a:buNone/>
            </a:pPr>
            <a:r>
              <a:rPr lang="en"/>
              <a:t>Creek </a:t>
            </a:r>
            <a:endParaRPr/>
          </a:p>
          <a:p>
            <a:pPr marL="0" lvl="0" indent="0" algn="l" rtl="0">
              <a:spcBef>
                <a:spcPts val="0"/>
              </a:spcBef>
              <a:spcAft>
                <a:spcPts val="0"/>
              </a:spcAft>
              <a:buNone/>
            </a:pPr>
            <a:r>
              <a:rPr lang="en"/>
              <a:t>Dam</a:t>
            </a:r>
            <a:endParaRPr/>
          </a:p>
          <a:p>
            <a:pPr marL="0" lvl="0" indent="0" algn="l" rtl="0">
              <a:spcBef>
                <a:spcPts val="0"/>
              </a:spcBef>
              <a:spcAft>
                <a:spcPts val="0"/>
              </a:spcAft>
              <a:buNone/>
            </a:pPr>
            <a:endParaRPr/>
          </a:p>
          <a:p>
            <a:pPr marL="0" lvl="0" indent="0" algn="l" rtl="0">
              <a:spcBef>
                <a:spcPts val="0"/>
              </a:spcBef>
              <a:spcAft>
                <a:spcPts val="0"/>
              </a:spcAft>
              <a:buNone/>
            </a:pPr>
            <a:r>
              <a:rPr lang="en"/>
              <a:t> </a:t>
            </a: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1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Reference models and Importance</a:t>
            </a:r>
            <a:endParaRPr/>
          </a:p>
        </p:txBody>
      </p:sp>
      <p:pic>
        <p:nvPicPr>
          <p:cNvPr id="99" name="Google Shape;99;p17"/>
          <p:cNvPicPr preferRelativeResize="0"/>
          <p:nvPr/>
        </p:nvPicPr>
        <p:blipFill>
          <a:blip r:embed="rId3">
            <a:alphaModFix/>
          </a:blip>
          <a:stretch>
            <a:fillRect/>
          </a:stretch>
        </p:blipFill>
        <p:spPr>
          <a:xfrm>
            <a:off x="311700" y="1119875"/>
            <a:ext cx="3847025" cy="2560025"/>
          </a:xfrm>
          <a:prstGeom prst="rect">
            <a:avLst/>
          </a:prstGeom>
          <a:noFill/>
          <a:ln>
            <a:noFill/>
          </a:ln>
        </p:spPr>
      </p:pic>
      <p:pic>
        <p:nvPicPr>
          <p:cNvPr id="100" name="Google Shape;100;p17"/>
          <p:cNvPicPr preferRelativeResize="0"/>
          <p:nvPr/>
        </p:nvPicPr>
        <p:blipFill>
          <a:blip r:embed="rId4">
            <a:alphaModFix/>
          </a:blip>
          <a:stretch>
            <a:fillRect/>
          </a:stretch>
        </p:blipFill>
        <p:spPr>
          <a:xfrm>
            <a:off x="4850950" y="1115948"/>
            <a:ext cx="3847026" cy="2567879"/>
          </a:xfrm>
          <a:prstGeom prst="rect">
            <a:avLst/>
          </a:prstGeom>
          <a:noFill/>
          <a:ln>
            <a:noFill/>
          </a:ln>
        </p:spPr>
      </p:pic>
      <p:sp>
        <p:nvSpPr>
          <p:cNvPr id="101" name="Google Shape;101;p17"/>
          <p:cNvSpPr txBox="1"/>
          <p:nvPr/>
        </p:nvSpPr>
        <p:spPr>
          <a:xfrm>
            <a:off x="5265313" y="3840275"/>
            <a:ext cx="3018300" cy="572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800">
                <a:solidFill>
                  <a:srgbClr val="FFFFFF"/>
                </a:solidFill>
                <a:latin typeface="Average"/>
                <a:ea typeface="Average"/>
                <a:cs typeface="Average"/>
                <a:sym typeface="Average"/>
              </a:rPr>
              <a:t>Reference Site </a:t>
            </a:r>
            <a:endParaRPr sz="1800">
              <a:solidFill>
                <a:srgbClr val="FFFFFF"/>
              </a:solidFill>
              <a:latin typeface="Average"/>
              <a:ea typeface="Average"/>
              <a:cs typeface="Average"/>
              <a:sym typeface="Average"/>
            </a:endParaRPr>
          </a:p>
        </p:txBody>
      </p:sp>
      <p:sp>
        <p:nvSpPr>
          <p:cNvPr id="102" name="Google Shape;102;p17"/>
          <p:cNvSpPr txBox="1"/>
          <p:nvPr/>
        </p:nvSpPr>
        <p:spPr>
          <a:xfrm>
            <a:off x="900675" y="3840275"/>
            <a:ext cx="2290800" cy="450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800">
                <a:solidFill>
                  <a:srgbClr val="FFFFFF"/>
                </a:solidFill>
                <a:latin typeface="Average"/>
                <a:ea typeface="Average"/>
                <a:cs typeface="Average"/>
                <a:sym typeface="Average"/>
              </a:rPr>
              <a:t>Project Site</a:t>
            </a:r>
            <a:endParaRPr sz="1800">
              <a:solidFill>
                <a:srgbClr val="FFFFFF"/>
              </a:solidFill>
              <a:latin typeface="Average"/>
              <a:ea typeface="Average"/>
              <a:cs typeface="Average"/>
              <a:sym typeface="Average"/>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107" name="Google Shape;107;p18"/>
          <p:cNvSpPr txBox="1">
            <a:spLocks noGrp="1"/>
          </p:cNvSpPr>
          <p:nvPr>
            <p:ph type="title"/>
          </p:nvPr>
        </p:nvSpPr>
        <p:spPr>
          <a:xfrm>
            <a:off x="515025" y="113420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500"/>
              <a:t>Creating a reference model </a:t>
            </a:r>
            <a:endParaRPr sz="3500"/>
          </a:p>
        </p:txBody>
      </p:sp>
      <p:sp>
        <p:nvSpPr>
          <p:cNvPr id="108" name="Google Shape;108;p18"/>
          <p:cNvSpPr txBox="1">
            <a:spLocks noGrp="1"/>
          </p:cNvSpPr>
          <p:nvPr>
            <p:ph type="body" idx="1"/>
          </p:nvPr>
        </p:nvSpPr>
        <p:spPr>
          <a:xfrm>
            <a:off x="156725" y="1866900"/>
            <a:ext cx="8520600" cy="2633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2200" b="1">
              <a:solidFill>
                <a:srgbClr val="CCCCCC"/>
              </a:solidFill>
            </a:endParaRPr>
          </a:p>
          <a:p>
            <a:pPr marL="457200" lvl="0" indent="-368300" algn="l" rtl="0">
              <a:spcBef>
                <a:spcPts val="1600"/>
              </a:spcBef>
              <a:spcAft>
                <a:spcPts val="0"/>
              </a:spcAft>
              <a:buClr>
                <a:srgbClr val="CCCCCC"/>
              </a:buClr>
              <a:buSzPts val="2200"/>
              <a:buChar char="-"/>
            </a:pPr>
            <a:r>
              <a:rPr lang="en" sz="2200" b="1">
                <a:solidFill>
                  <a:srgbClr val="CCCCCC"/>
                </a:solidFill>
              </a:rPr>
              <a:t>Identify suitable sites</a:t>
            </a:r>
            <a:endParaRPr sz="2200" b="1">
              <a:solidFill>
                <a:srgbClr val="CCCCCC"/>
              </a:solidFill>
            </a:endParaRPr>
          </a:p>
          <a:p>
            <a:pPr marL="457200" lvl="0" indent="-368300" algn="l" rtl="0">
              <a:spcBef>
                <a:spcPts val="0"/>
              </a:spcBef>
              <a:spcAft>
                <a:spcPts val="0"/>
              </a:spcAft>
              <a:buClr>
                <a:srgbClr val="CCCCCC"/>
              </a:buClr>
              <a:buSzPts val="2200"/>
              <a:buChar char="-"/>
            </a:pPr>
            <a:r>
              <a:rPr lang="en" sz="2200" b="1">
                <a:solidFill>
                  <a:srgbClr val="CCCCCC"/>
                </a:solidFill>
              </a:rPr>
              <a:t>Include variables from all ecosystem attributes</a:t>
            </a:r>
            <a:endParaRPr sz="2200" b="1">
              <a:solidFill>
                <a:srgbClr val="CCCCCC"/>
              </a:solidFill>
            </a:endParaRPr>
          </a:p>
          <a:p>
            <a:pPr marL="457200" lvl="0" indent="-368300" algn="l" rtl="0">
              <a:spcBef>
                <a:spcPts val="0"/>
              </a:spcBef>
              <a:spcAft>
                <a:spcPts val="0"/>
              </a:spcAft>
              <a:buClr>
                <a:srgbClr val="CCCCCC"/>
              </a:buClr>
              <a:buSzPts val="2200"/>
              <a:buChar char="-"/>
            </a:pPr>
            <a:r>
              <a:rPr lang="en" sz="2200" b="1">
                <a:solidFill>
                  <a:srgbClr val="CCCCCC"/>
                </a:solidFill>
              </a:rPr>
              <a:t>Include enough sites to determine mean conditions</a:t>
            </a:r>
            <a:endParaRPr sz="2200" b="1">
              <a:solidFill>
                <a:srgbClr val="CCCCCC"/>
              </a:solidFill>
            </a:endParaRPr>
          </a:p>
          <a:p>
            <a:pPr marL="457200" lvl="0" indent="0" algn="l" rtl="0">
              <a:spcBef>
                <a:spcPts val="1600"/>
              </a:spcBef>
              <a:spcAft>
                <a:spcPts val="1600"/>
              </a:spcAft>
              <a:buNone/>
            </a:pPr>
            <a:endParaRPr sz="2200" b="1">
              <a:solidFill>
                <a:srgbClr val="CCCCCC"/>
              </a:solidFill>
            </a:endParaRPr>
          </a:p>
        </p:txBody>
      </p:sp>
      <p:pic>
        <p:nvPicPr>
          <p:cNvPr id="109" name="Google Shape;109;p18"/>
          <p:cNvPicPr preferRelativeResize="0"/>
          <p:nvPr/>
        </p:nvPicPr>
        <p:blipFill>
          <a:blip r:embed="rId3">
            <a:alphaModFix/>
          </a:blip>
          <a:stretch>
            <a:fillRect/>
          </a:stretch>
        </p:blipFill>
        <p:spPr>
          <a:xfrm>
            <a:off x="5509575" y="346025"/>
            <a:ext cx="3112426" cy="3292499"/>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pic>
        <p:nvPicPr>
          <p:cNvPr id="114" name="Google Shape;114;p19"/>
          <p:cNvPicPr preferRelativeResize="0"/>
          <p:nvPr/>
        </p:nvPicPr>
        <p:blipFill>
          <a:blip r:embed="rId3">
            <a:alphaModFix/>
          </a:blip>
          <a:stretch>
            <a:fillRect/>
          </a:stretch>
        </p:blipFill>
        <p:spPr>
          <a:xfrm>
            <a:off x="0" y="0"/>
            <a:ext cx="9144000" cy="5143500"/>
          </a:xfrm>
          <a:prstGeom prst="rect">
            <a:avLst/>
          </a:prstGeom>
          <a:noFill/>
          <a:ln>
            <a:noFill/>
          </a:ln>
        </p:spPr>
      </p:pic>
      <p:sp>
        <p:nvSpPr>
          <p:cNvPr id="115" name="Google Shape;115;p19"/>
          <p:cNvSpPr txBox="1">
            <a:spLocks noGrp="1"/>
          </p:cNvSpPr>
          <p:nvPr>
            <p:ph type="title"/>
          </p:nvPr>
        </p:nvSpPr>
        <p:spPr>
          <a:xfrm>
            <a:off x="201100" y="362100"/>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Limitations when creating and using a model </a:t>
            </a:r>
            <a:endParaRPr/>
          </a:p>
        </p:txBody>
      </p:sp>
      <p:sp>
        <p:nvSpPr>
          <p:cNvPr id="116" name="Google Shape;116;p19"/>
          <p:cNvSpPr txBox="1"/>
          <p:nvPr/>
        </p:nvSpPr>
        <p:spPr>
          <a:xfrm>
            <a:off x="6670200" y="4619825"/>
            <a:ext cx="2473800" cy="1012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b="1">
                <a:solidFill>
                  <a:srgbClr val="EFEFEF"/>
                </a:solidFill>
                <a:uFill>
                  <a:noFill/>
                </a:uFill>
                <a:hlinkClick r:id="rId4"/>
              </a:rPr>
              <a:t>Montana-Trout-Unlimited-Photo-Rattlesnake-Creek-Rob-Roberts-</a:t>
            </a:r>
            <a:endParaRPr b="1">
              <a:solidFill>
                <a:srgbClr val="EFEFEF"/>
              </a:solidFill>
              <a:latin typeface="Average"/>
              <a:ea typeface="Average"/>
              <a:cs typeface="Average"/>
              <a:sym typeface="Average"/>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1" name="Google Shape;121;p20"/>
          <p:cNvSpPr txBox="1">
            <a:spLocks noGrp="1"/>
          </p:cNvSpPr>
          <p:nvPr>
            <p:ph type="title"/>
          </p:nvPr>
        </p:nvSpPr>
        <p:spPr>
          <a:xfrm>
            <a:off x="311700" y="340650"/>
            <a:ext cx="8520600" cy="1031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4400"/>
              <a:t>Specific Objectives</a:t>
            </a:r>
            <a:r>
              <a:rPr lang="en"/>
              <a:t> </a:t>
            </a:r>
            <a:endParaRPr/>
          </a:p>
        </p:txBody>
      </p:sp>
      <p:sp>
        <p:nvSpPr>
          <p:cNvPr id="122" name="Google Shape;122;p20"/>
          <p:cNvSpPr txBox="1">
            <a:spLocks noGrp="1"/>
          </p:cNvSpPr>
          <p:nvPr>
            <p:ph type="body" idx="1"/>
          </p:nvPr>
        </p:nvSpPr>
        <p:spPr>
          <a:xfrm>
            <a:off x="311700" y="1727100"/>
            <a:ext cx="8520600" cy="34164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2200">
                <a:solidFill>
                  <a:srgbClr val="EFEFEF"/>
                </a:solidFill>
                <a:latin typeface="Arial"/>
                <a:ea typeface="Arial"/>
                <a:cs typeface="Arial"/>
                <a:sym typeface="Arial"/>
              </a:rPr>
              <a:t>●Create a reference model for the Rattlesnake Creek Dam removal site to guide riparian restoration monitoring; </a:t>
            </a:r>
            <a:endParaRPr sz="2200">
              <a:solidFill>
                <a:srgbClr val="EFEFEF"/>
              </a:solidFill>
              <a:latin typeface="Arial"/>
              <a:ea typeface="Arial"/>
              <a:cs typeface="Arial"/>
              <a:sym typeface="Arial"/>
            </a:endParaRPr>
          </a:p>
          <a:p>
            <a:pPr marL="0" lvl="0" indent="0" algn="l" rtl="0">
              <a:lnSpc>
                <a:spcPct val="115000"/>
              </a:lnSpc>
              <a:spcBef>
                <a:spcPts val="0"/>
              </a:spcBef>
              <a:spcAft>
                <a:spcPts val="0"/>
              </a:spcAft>
              <a:buNone/>
            </a:pPr>
            <a:endParaRPr sz="2200">
              <a:solidFill>
                <a:srgbClr val="EFEFEF"/>
              </a:solidFill>
              <a:latin typeface="Arial"/>
              <a:ea typeface="Arial"/>
              <a:cs typeface="Arial"/>
              <a:sym typeface="Arial"/>
            </a:endParaRPr>
          </a:p>
          <a:p>
            <a:pPr marL="0" lvl="0" indent="0" algn="l" rtl="0">
              <a:lnSpc>
                <a:spcPct val="115000"/>
              </a:lnSpc>
              <a:spcBef>
                <a:spcPts val="0"/>
              </a:spcBef>
              <a:spcAft>
                <a:spcPts val="0"/>
              </a:spcAft>
              <a:buNone/>
            </a:pPr>
            <a:r>
              <a:rPr lang="en" sz="2200">
                <a:solidFill>
                  <a:srgbClr val="EFEFEF"/>
                </a:solidFill>
                <a:latin typeface="Arial"/>
                <a:ea typeface="Arial"/>
                <a:cs typeface="Arial"/>
                <a:sym typeface="Arial"/>
              </a:rPr>
              <a:t>●Test the efficacy of the reference model with respect to precision of estimation achieved and required sample sizes; and</a:t>
            </a:r>
            <a:endParaRPr sz="2200">
              <a:solidFill>
                <a:srgbClr val="EFEFEF"/>
              </a:solidFill>
              <a:latin typeface="Arial"/>
              <a:ea typeface="Arial"/>
              <a:cs typeface="Arial"/>
              <a:sym typeface="Arial"/>
            </a:endParaRPr>
          </a:p>
          <a:p>
            <a:pPr marL="0" lvl="0" indent="0" algn="l" rtl="0">
              <a:lnSpc>
                <a:spcPct val="115000"/>
              </a:lnSpc>
              <a:spcBef>
                <a:spcPts val="0"/>
              </a:spcBef>
              <a:spcAft>
                <a:spcPts val="0"/>
              </a:spcAft>
              <a:buNone/>
            </a:pPr>
            <a:endParaRPr sz="2200">
              <a:solidFill>
                <a:srgbClr val="EFEFEF"/>
              </a:solidFill>
              <a:latin typeface="Arial"/>
              <a:ea typeface="Arial"/>
              <a:cs typeface="Arial"/>
              <a:sym typeface="Arial"/>
            </a:endParaRPr>
          </a:p>
          <a:p>
            <a:pPr marL="0" lvl="0" indent="0" algn="l" rtl="0">
              <a:lnSpc>
                <a:spcPct val="115000"/>
              </a:lnSpc>
              <a:spcBef>
                <a:spcPts val="0"/>
              </a:spcBef>
              <a:spcAft>
                <a:spcPts val="0"/>
              </a:spcAft>
              <a:buNone/>
            </a:pPr>
            <a:r>
              <a:rPr lang="en" sz="2200">
                <a:solidFill>
                  <a:srgbClr val="EFEFEF"/>
                </a:solidFill>
                <a:latin typeface="Arial"/>
                <a:ea typeface="Arial"/>
                <a:cs typeface="Arial"/>
                <a:sym typeface="Arial"/>
              </a:rPr>
              <a:t>●Provide recommendations for best practice in creating models for creeks similar to Rattlesnake Creek</a:t>
            </a:r>
            <a:endParaRPr sz="2200">
              <a:solidFill>
                <a:srgbClr val="EFEFEF"/>
              </a:solidFill>
              <a:latin typeface="Arial"/>
              <a:ea typeface="Arial"/>
              <a:cs typeface="Arial"/>
              <a:sym typeface="Arial"/>
            </a:endParaRPr>
          </a:p>
          <a:p>
            <a:pPr marL="0" lvl="0" indent="0" algn="l" rtl="0">
              <a:spcBef>
                <a:spcPts val="0"/>
              </a:spcBef>
              <a:spcAft>
                <a:spcPts val="0"/>
              </a:spcAft>
              <a:buNone/>
            </a:pPr>
            <a:endParaRPr sz="2200">
              <a:solidFill>
                <a:srgbClr val="EFEFEF"/>
              </a:solidFill>
              <a:latin typeface="Arial"/>
              <a:ea typeface="Arial"/>
              <a:cs typeface="Arial"/>
              <a:sym typeface="Arial"/>
            </a:endParaRPr>
          </a:p>
          <a:p>
            <a:pPr marL="0" lvl="0" indent="0" algn="l" rtl="0">
              <a:spcBef>
                <a:spcPts val="1600"/>
              </a:spcBef>
              <a:spcAft>
                <a:spcPts val="1600"/>
              </a:spcAft>
              <a:buNone/>
            </a:pP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22">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2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sp>
        <p:nvSpPr>
          <p:cNvPr id="127" name="Google Shape;127;p21"/>
          <p:cNvSpPr txBox="1">
            <a:spLocks noGrp="1"/>
          </p:cNvSpPr>
          <p:nvPr>
            <p:ph type="title"/>
          </p:nvPr>
        </p:nvSpPr>
        <p:spPr>
          <a:xfrm>
            <a:off x="311700" y="391675"/>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600">
                <a:solidFill>
                  <a:srgbClr val="EFEFEF"/>
                </a:solidFill>
              </a:rPr>
              <a:t>Methods: Site Selection </a:t>
            </a:r>
            <a:r>
              <a:rPr lang="en" sz="2400" b="1">
                <a:solidFill>
                  <a:schemeClr val="accent3"/>
                </a:solidFill>
                <a:latin typeface="Average"/>
                <a:ea typeface="Average"/>
                <a:cs typeface="Average"/>
                <a:sym typeface="Average"/>
              </a:rPr>
              <a:t>	</a:t>
            </a:r>
            <a:endParaRPr sz="2400" b="1"/>
          </a:p>
        </p:txBody>
      </p:sp>
      <p:sp>
        <p:nvSpPr>
          <p:cNvPr id="128" name="Google Shape;128;p21"/>
          <p:cNvSpPr txBox="1">
            <a:spLocks noGrp="1"/>
          </p:cNvSpPr>
          <p:nvPr>
            <p:ph type="body" idx="1"/>
          </p:nvPr>
        </p:nvSpPr>
        <p:spPr>
          <a:xfrm>
            <a:off x="589250" y="1160800"/>
            <a:ext cx="7572600" cy="3527700"/>
          </a:xfrm>
          <a:prstGeom prst="rect">
            <a:avLst/>
          </a:prstGeom>
        </p:spPr>
        <p:txBody>
          <a:bodyPr spcFirstLastPara="1" wrap="square" lIns="91425" tIns="91425" rIns="91425" bIns="91425" anchor="t" anchorCtr="0">
            <a:noAutofit/>
          </a:bodyPr>
          <a:lstStyle/>
          <a:p>
            <a:pPr marL="76200" lvl="0" indent="0" algn="l" rtl="0">
              <a:lnSpc>
                <a:spcPct val="115000"/>
              </a:lnSpc>
              <a:spcBef>
                <a:spcPts val="0"/>
              </a:spcBef>
              <a:spcAft>
                <a:spcPts val="0"/>
              </a:spcAft>
              <a:buNone/>
            </a:pPr>
            <a:r>
              <a:rPr lang="en" sz="2400">
                <a:solidFill>
                  <a:srgbClr val="EFEFEF"/>
                </a:solidFill>
              </a:rPr>
              <a:t>Two Approaches:</a:t>
            </a:r>
            <a:endParaRPr sz="2400">
              <a:solidFill>
                <a:srgbClr val="EFEFEF"/>
              </a:solidFill>
            </a:endParaRPr>
          </a:p>
          <a:p>
            <a:pPr marL="457200" lvl="0" indent="-381000" algn="l" rtl="0">
              <a:lnSpc>
                <a:spcPct val="115000"/>
              </a:lnSpc>
              <a:spcBef>
                <a:spcPts val="0"/>
              </a:spcBef>
              <a:spcAft>
                <a:spcPts val="0"/>
              </a:spcAft>
              <a:buClr>
                <a:srgbClr val="EFEFEF"/>
              </a:buClr>
              <a:buSzPts val="2400"/>
              <a:buAutoNum type="arabicPeriod"/>
            </a:pPr>
            <a:r>
              <a:rPr lang="en" sz="2400">
                <a:solidFill>
                  <a:srgbClr val="EFEFEF"/>
                </a:solidFill>
              </a:rPr>
              <a:t>Upstream of  Rattlesnake Dam</a:t>
            </a:r>
            <a:endParaRPr sz="2400">
              <a:solidFill>
                <a:srgbClr val="EFEFEF"/>
              </a:solidFill>
            </a:endParaRPr>
          </a:p>
          <a:p>
            <a:pPr marL="457200" lvl="0" indent="-381000" algn="l" rtl="0">
              <a:lnSpc>
                <a:spcPct val="115000"/>
              </a:lnSpc>
              <a:spcBef>
                <a:spcPts val="0"/>
              </a:spcBef>
              <a:spcAft>
                <a:spcPts val="0"/>
              </a:spcAft>
              <a:buClr>
                <a:srgbClr val="EFEFEF"/>
              </a:buClr>
              <a:buSzPts val="2400"/>
              <a:buAutoNum type="arabicPeriod"/>
            </a:pPr>
            <a:r>
              <a:rPr lang="en" sz="2400">
                <a:solidFill>
                  <a:srgbClr val="EFEFEF"/>
                </a:solidFill>
              </a:rPr>
              <a:t>Local analogs </a:t>
            </a:r>
            <a:endParaRPr sz="2400">
              <a:solidFill>
                <a:srgbClr val="EFEFEF"/>
              </a:solidFill>
            </a:endParaRPr>
          </a:p>
          <a:p>
            <a:pPr marL="0" lvl="0" indent="0" algn="l" rtl="0">
              <a:lnSpc>
                <a:spcPct val="115000"/>
              </a:lnSpc>
              <a:spcBef>
                <a:spcPts val="0"/>
              </a:spcBef>
              <a:spcAft>
                <a:spcPts val="0"/>
              </a:spcAft>
              <a:buNone/>
            </a:pPr>
            <a:endParaRPr sz="2000">
              <a:solidFill>
                <a:srgbClr val="EFEFEF"/>
              </a:solidFill>
            </a:endParaRPr>
          </a:p>
          <a:p>
            <a:pPr marL="0" lvl="0" indent="0" algn="l" rtl="0">
              <a:spcBef>
                <a:spcPts val="0"/>
              </a:spcBef>
              <a:spcAft>
                <a:spcPts val="0"/>
              </a:spcAft>
              <a:buNone/>
            </a:pPr>
            <a:endParaRPr sz="2400">
              <a:solidFill>
                <a:srgbClr val="EFEFEF"/>
              </a:solidFill>
            </a:endParaRPr>
          </a:p>
          <a:p>
            <a:pPr marL="457200" lvl="0" indent="0" algn="l" rtl="0">
              <a:spcBef>
                <a:spcPts val="1600"/>
              </a:spcBef>
              <a:spcAft>
                <a:spcPts val="0"/>
              </a:spcAft>
              <a:buNone/>
            </a:pPr>
            <a:endParaRPr/>
          </a:p>
          <a:p>
            <a:pPr marL="0" lvl="0" indent="0" algn="l" rtl="0">
              <a:spcBef>
                <a:spcPts val="1600"/>
              </a:spcBef>
              <a:spcAft>
                <a:spcPts val="1600"/>
              </a:spcAft>
              <a:buNone/>
            </a:pPr>
            <a:endParaRPr/>
          </a:p>
        </p:txBody>
      </p:sp>
      <p:pic>
        <p:nvPicPr>
          <p:cNvPr id="129" name="Google Shape;129;p21"/>
          <p:cNvPicPr preferRelativeResize="0"/>
          <p:nvPr/>
        </p:nvPicPr>
        <p:blipFill>
          <a:blip r:embed="rId3">
            <a:alphaModFix/>
          </a:blip>
          <a:stretch>
            <a:fillRect/>
          </a:stretch>
        </p:blipFill>
        <p:spPr>
          <a:xfrm>
            <a:off x="5249500" y="1555575"/>
            <a:ext cx="3582800" cy="3270575"/>
          </a:xfrm>
          <a:prstGeom prst="rect">
            <a:avLst/>
          </a:prstGeom>
          <a:noFill/>
          <a:ln>
            <a:noFill/>
          </a:ln>
        </p:spPr>
      </p:pic>
      <p:sp>
        <p:nvSpPr>
          <p:cNvPr id="130" name="Google Shape;130;p21"/>
          <p:cNvSpPr/>
          <p:nvPr/>
        </p:nvSpPr>
        <p:spPr>
          <a:xfrm>
            <a:off x="6510875" y="2921850"/>
            <a:ext cx="347400" cy="339000"/>
          </a:xfrm>
          <a:prstGeom prst="ellipse">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endParaRPr>
          </a:p>
        </p:txBody>
      </p:sp>
    </p:spTree>
  </p:cSld>
  <p:clrMapOvr>
    <a:masterClrMapping/>
  </p:clrMapOvr>
</p:sld>
</file>

<file path=ppt/theme/theme1.xml><?xml version="1.0" encoding="utf-8"?>
<a:theme xmlns:a="http://schemas.openxmlformats.org/drawingml/2006/main" name="Slate">
  <a:themeElements>
    <a:clrScheme name="Slate">
      <a:dk1>
        <a:srgbClr val="FFFFFF"/>
      </a:dk1>
      <a:lt1>
        <a:srgbClr val="37474F"/>
      </a:lt1>
      <a:dk2>
        <a:srgbClr val="9E9E9E"/>
      </a:dk2>
      <a:lt2>
        <a:srgbClr val="E0E0E0"/>
      </a:lt2>
      <a:accent1>
        <a:srgbClr val="616161"/>
      </a:accent1>
      <a:accent2>
        <a:srgbClr val="78909C"/>
      </a:accent2>
      <a:accent3>
        <a:srgbClr val="CACACA"/>
      </a:accent3>
      <a:accent4>
        <a:srgbClr val="64FFDA"/>
      </a:accent4>
      <a:accent5>
        <a:srgbClr val="FFD966"/>
      </a:accent5>
      <a:accent6>
        <a:srgbClr val="F5F5F5"/>
      </a:accent6>
      <a:hlink>
        <a:srgbClr val="FFD966"/>
      </a:hlink>
      <a:folHlink>
        <a:srgbClr val="FFD96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1197</Words>
  <Application>Microsoft Office PowerPoint</Application>
  <PresentationFormat>On-screen Show (16:9)</PresentationFormat>
  <Paragraphs>96</Paragraphs>
  <Slides>16</Slides>
  <Notes>16</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16</vt:i4>
      </vt:variant>
    </vt:vector>
  </HeadingPairs>
  <TitlesOfParts>
    <vt:vector size="21" baseType="lpstr">
      <vt:lpstr>Arial</vt:lpstr>
      <vt:lpstr>Times New Roman</vt:lpstr>
      <vt:lpstr>Oswald</vt:lpstr>
      <vt:lpstr>Average</vt:lpstr>
      <vt:lpstr>Slate</vt:lpstr>
      <vt:lpstr>Developing a Reference Model to Evaluate Vegetation Restoration after the Removal of Rattlesnake Dam </vt:lpstr>
      <vt:lpstr>Rattlesnake Creek </vt:lpstr>
      <vt:lpstr>Importance of Dam Removal</vt:lpstr>
      <vt:lpstr>History: Rattlesnake  Creek  Dam   </vt:lpstr>
      <vt:lpstr>Reference models and Importance</vt:lpstr>
      <vt:lpstr>Creating a reference model </vt:lpstr>
      <vt:lpstr>Limitations when creating and using a model </vt:lpstr>
      <vt:lpstr>Specific Objectives </vt:lpstr>
      <vt:lpstr>Methods: Site Selection  </vt:lpstr>
      <vt:lpstr>Methods: Study Variables </vt:lpstr>
      <vt:lpstr>                      Methods: Experimental Design  </vt:lpstr>
      <vt:lpstr>PowerPoint Presentation</vt:lpstr>
      <vt:lpstr>Transect   for data  Collection at dam location</vt:lpstr>
      <vt:lpstr> Significance   </vt:lpstr>
      <vt:lpstr>PowerPoint Presentation</vt:lpstr>
      <vt:lpstr>Research 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Developing a Reference Model to Evaluate Vegetation Restoration after the Removal of Rattlesnake Dam </dc:title>
  <dc:creator>Kati Barreiros</dc:creator>
  <cp:lastModifiedBy>kati Barreiros</cp:lastModifiedBy>
  <cp:revision>1</cp:revision>
  <dcterms:modified xsi:type="dcterms:W3CDTF">2020-04-23T20:32:28Z</dcterms:modified>
</cp:coreProperties>
</file>