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7"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694" autoAdjust="0"/>
  </p:normalViewPr>
  <p:slideViewPr>
    <p:cSldViewPr snapToGrid="0" snapToObjects="1" showGuides="1">
      <p:cViewPr varScale="1">
        <p:scale>
          <a:sx n="25" d="100"/>
          <a:sy n="25" d="100"/>
        </p:scale>
        <p:origin x="1378" y="82"/>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4/11/2021</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8"/>
            <a:ext cx="1019345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5"/>
            <a:ext cx="1019464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5787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13576"/>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0090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608464"/>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08464"/>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00908"/>
            <a:ext cx="10182022"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7188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064325"/>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6042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10016"/>
            <a:ext cx="10185796"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p:cNvSpPr>
            <a:spLocks noGrp="1"/>
          </p:cNvSpPr>
          <p:nvPr>
            <p:ph type="body" sz="quarter" idx="150" hasCustomPrompt="1"/>
          </p:nvPr>
        </p:nvSpPr>
        <p:spPr>
          <a:xfrm>
            <a:off x="4378036" y="1357843"/>
            <a:ext cx="24162328" cy="785653"/>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p:cNvSpPr>
            <a:spLocks noGrp="1"/>
          </p:cNvSpPr>
          <p:nvPr>
            <p:ph type="body" sz="quarter" idx="184" hasCustomPrompt="1"/>
          </p:nvPr>
        </p:nvSpPr>
        <p:spPr>
          <a:xfrm>
            <a:off x="4378036" y="2155806"/>
            <a:ext cx="24162328" cy="1012824"/>
          </a:xfrm>
          <a:prstGeom prst="rect">
            <a:avLst/>
          </a:prstGeom>
        </p:spPr>
        <p:txBody>
          <a:bodyPr>
            <a:no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p:cNvSpPr>
            <a:spLocks noGrp="1"/>
          </p:cNvSpPr>
          <p:nvPr>
            <p:ph type="body" sz="quarter" idx="185" hasCustomPrompt="1"/>
          </p:nvPr>
        </p:nvSpPr>
        <p:spPr>
          <a:xfrm>
            <a:off x="4378036" y="319262"/>
            <a:ext cx="24162328" cy="1020980"/>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8"/>
            <a:ext cx="1019345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5"/>
            <a:ext cx="1019464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5787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13576"/>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0090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608464"/>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08464"/>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00908"/>
            <a:ext cx="10182022"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7188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064325"/>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6042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10016"/>
            <a:ext cx="10185796"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7C102638-F2F2-E74D-8E15-0C6C8305C270}"/>
              </a:ext>
            </a:extLst>
          </p:cNvPr>
          <p:cNvSpPr>
            <a:spLocks noGrp="1"/>
          </p:cNvSpPr>
          <p:nvPr>
            <p:ph type="body" sz="quarter" idx="150" hasCustomPrompt="1"/>
          </p:nvPr>
        </p:nvSpPr>
        <p:spPr>
          <a:xfrm>
            <a:off x="4378036" y="1357843"/>
            <a:ext cx="24162328" cy="785653"/>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A611F3EA-E96E-CC4E-A9BA-95E65197028F}"/>
              </a:ext>
            </a:extLst>
          </p:cNvPr>
          <p:cNvSpPr>
            <a:spLocks noGrp="1"/>
          </p:cNvSpPr>
          <p:nvPr>
            <p:ph type="body" sz="quarter" idx="184" hasCustomPrompt="1"/>
          </p:nvPr>
        </p:nvSpPr>
        <p:spPr>
          <a:xfrm>
            <a:off x="4378036" y="2155806"/>
            <a:ext cx="24162328" cy="1012824"/>
          </a:xfrm>
          <a:prstGeom prst="rect">
            <a:avLst/>
          </a:prstGeom>
        </p:spPr>
        <p:txBody>
          <a:bodyPr>
            <a:no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A5BE6054-D3F1-3A42-851E-C0AFDF708E5D}"/>
              </a:ext>
            </a:extLst>
          </p:cNvPr>
          <p:cNvSpPr>
            <a:spLocks noGrp="1"/>
          </p:cNvSpPr>
          <p:nvPr>
            <p:ph type="body" sz="quarter" idx="185" hasCustomPrompt="1"/>
          </p:nvPr>
        </p:nvSpPr>
        <p:spPr>
          <a:xfrm>
            <a:off x="4378036" y="319262"/>
            <a:ext cx="24162328" cy="1020980"/>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2800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8"/>
            <a:ext cx="1019345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5"/>
            <a:ext cx="1019464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5787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13576"/>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0090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608464"/>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08464"/>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00908"/>
            <a:ext cx="10182022"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7188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064325"/>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6042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10016"/>
            <a:ext cx="10185796"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p:cNvSpPr>
            <a:spLocks noGrp="1"/>
          </p:cNvSpPr>
          <p:nvPr>
            <p:ph type="body" sz="quarter" idx="150" hasCustomPrompt="1"/>
          </p:nvPr>
        </p:nvSpPr>
        <p:spPr>
          <a:xfrm>
            <a:off x="4378036" y="1357843"/>
            <a:ext cx="24162328" cy="785653"/>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p:cNvSpPr>
            <a:spLocks noGrp="1"/>
          </p:cNvSpPr>
          <p:nvPr>
            <p:ph type="body" sz="quarter" idx="184" hasCustomPrompt="1"/>
          </p:nvPr>
        </p:nvSpPr>
        <p:spPr>
          <a:xfrm>
            <a:off x="4378036" y="2155806"/>
            <a:ext cx="24162328" cy="1012824"/>
          </a:xfrm>
          <a:prstGeom prst="rect">
            <a:avLst/>
          </a:prstGeom>
        </p:spPr>
        <p:txBody>
          <a:bodyPr>
            <a:no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p:cNvSpPr>
            <a:spLocks noGrp="1"/>
          </p:cNvSpPr>
          <p:nvPr>
            <p:ph type="body" sz="quarter" idx="185" hasCustomPrompt="1"/>
          </p:nvPr>
        </p:nvSpPr>
        <p:spPr>
          <a:xfrm>
            <a:off x="4378036" y="319262"/>
            <a:ext cx="24162328" cy="1020980"/>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7519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100908"/>
            <a:ext cx="7542610"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608464"/>
            <a:ext cx="7536656" cy="531993"/>
          </a:xfrm>
          <a:prstGeom prst="rect">
            <a:avLst/>
          </a:prstGeom>
          <a:noFill/>
        </p:spPr>
        <p:txBody>
          <a:bodyPr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101168"/>
            <a:ext cx="7543800"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4" y="9572980"/>
            <a:ext cx="7537847"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87069" y="4124191"/>
            <a:ext cx="15540036"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87068" y="3608464"/>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87068" y="14640245"/>
            <a:ext cx="1554003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87068" y="14147802"/>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2" y="3608464"/>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2" y="4100908"/>
            <a:ext cx="7535264"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2" y="9613130"/>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2" y="10105573"/>
            <a:ext cx="753903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2" y="17217572"/>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2" y="17785535"/>
            <a:ext cx="753903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34" name="Text Placeholder 76">
            <a:extLst>
              <a:ext uri="{FF2B5EF4-FFF2-40B4-BE49-F238E27FC236}">
                <a16:creationId xmlns:a16="http://schemas.microsoft.com/office/drawing/2014/main" id="{D594DBDA-1869-0B4B-B108-55194CABB4AC}"/>
              </a:ext>
            </a:extLst>
          </p:cNvPr>
          <p:cNvSpPr>
            <a:spLocks noGrp="1"/>
          </p:cNvSpPr>
          <p:nvPr>
            <p:ph type="body" sz="quarter" idx="150" hasCustomPrompt="1"/>
          </p:nvPr>
        </p:nvSpPr>
        <p:spPr>
          <a:xfrm>
            <a:off x="4378036" y="1357843"/>
            <a:ext cx="24162328" cy="785653"/>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F0CCA325-0B25-8C41-BA72-9A5A65AAF8F6}"/>
              </a:ext>
            </a:extLst>
          </p:cNvPr>
          <p:cNvSpPr>
            <a:spLocks noGrp="1"/>
          </p:cNvSpPr>
          <p:nvPr>
            <p:ph type="body" sz="quarter" idx="184" hasCustomPrompt="1"/>
          </p:nvPr>
        </p:nvSpPr>
        <p:spPr>
          <a:xfrm>
            <a:off x="4378036" y="2155806"/>
            <a:ext cx="24162328" cy="1012824"/>
          </a:xfrm>
          <a:prstGeom prst="rect">
            <a:avLst/>
          </a:prstGeom>
        </p:spPr>
        <p:txBody>
          <a:bodyPr>
            <a:no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4673AD61-92FC-5847-B66A-2A70239F833A}"/>
              </a:ext>
            </a:extLst>
          </p:cNvPr>
          <p:cNvSpPr>
            <a:spLocks noGrp="1"/>
          </p:cNvSpPr>
          <p:nvPr>
            <p:ph type="body" sz="quarter" idx="185" hasCustomPrompt="1"/>
          </p:nvPr>
        </p:nvSpPr>
        <p:spPr>
          <a:xfrm>
            <a:off x="4378036" y="319262"/>
            <a:ext cx="24162328" cy="1020980"/>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8"/>
            <a:ext cx="1019345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5"/>
            <a:ext cx="10194648"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5787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13576"/>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00908"/>
            <a:ext cx="10178651"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608464"/>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08464"/>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00908"/>
            <a:ext cx="10182022"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7188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064325"/>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6042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10016"/>
            <a:ext cx="10185796" cy="606704"/>
          </a:xfrm>
          <a:prstGeom prst="rect">
            <a:avLst/>
          </a:prstGeom>
        </p:spPr>
        <p:txBody>
          <a:bodyPr wrap="square" lIns="163258" tIns="163258" rIns="163258" bIns="163258">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p:cNvSpPr>
            <a:spLocks noGrp="1"/>
          </p:cNvSpPr>
          <p:nvPr>
            <p:ph type="body" sz="quarter" idx="150" hasCustomPrompt="1"/>
          </p:nvPr>
        </p:nvSpPr>
        <p:spPr>
          <a:xfrm>
            <a:off x="4378036" y="1357843"/>
            <a:ext cx="24162328" cy="785653"/>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p:cNvSpPr>
            <a:spLocks noGrp="1"/>
          </p:cNvSpPr>
          <p:nvPr>
            <p:ph type="body" sz="quarter" idx="184" hasCustomPrompt="1"/>
          </p:nvPr>
        </p:nvSpPr>
        <p:spPr>
          <a:xfrm>
            <a:off x="4378036" y="2155806"/>
            <a:ext cx="24162328" cy="1012824"/>
          </a:xfrm>
          <a:prstGeom prst="rect">
            <a:avLst/>
          </a:prstGeom>
        </p:spPr>
        <p:txBody>
          <a:bodyPr>
            <a:no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p:cNvSpPr>
            <a:spLocks noGrp="1"/>
          </p:cNvSpPr>
          <p:nvPr>
            <p:ph type="body" sz="quarter" idx="185" hasCustomPrompt="1"/>
          </p:nvPr>
        </p:nvSpPr>
        <p:spPr>
          <a:xfrm>
            <a:off x="4378036" y="319262"/>
            <a:ext cx="24162328" cy="1020980"/>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86768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about:blank"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726400"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11418872"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22040397"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userDrawn="1"/>
        </p:nvGrpSpPr>
        <p:grpSpPr>
          <a:xfrm rot="10800000">
            <a:off x="-24226" y="20723581"/>
            <a:ext cx="32976898" cy="1234423"/>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7"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CF3CBA3E-3737-3842-8C56-8B36E682AEAD}"/>
              </a:ext>
            </a:extLst>
          </p:cNvPr>
          <p:cNvGraphicFramePr>
            <a:graphicFrameLocks noGrp="1"/>
          </p:cNvGraphicFramePr>
          <p:nvPr userDrawn="1">
            <p:extLst>
              <p:ext uri="{D42A27DB-BD31-4B8C-83A1-F6EECF244321}">
                <p14:modId xmlns:p14="http://schemas.microsoft.com/office/powerpoint/2010/main" val="3458020557"/>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10011ED8-C36E-4676-9CFA-497DD588272E}"/>
              </a:ext>
            </a:extLst>
          </p:cNvPr>
          <p:cNvGraphicFramePr>
            <a:graphicFrameLocks noGrp="1"/>
          </p:cNvGraphicFramePr>
          <p:nvPr userDrawn="1">
            <p:extLst>
              <p:ext uri="{D42A27DB-BD31-4B8C-83A1-F6EECF244321}">
                <p14:modId xmlns:p14="http://schemas.microsoft.com/office/powerpoint/2010/main" val="3263171698"/>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E14F1167-DA9D-A04E-9FCE-4F2AC773A3D1}"/>
              </a:ext>
            </a:extLst>
          </p:cNvPr>
          <p:cNvGrpSpPr/>
          <p:nvPr userDrawn="1"/>
        </p:nvGrpSpPr>
        <p:grpSpPr>
          <a:xfrm>
            <a:off x="0" y="0"/>
            <a:ext cx="32918400" cy="3069771"/>
            <a:chOff x="-43304" y="11286"/>
            <a:chExt cx="43905392" cy="4120075"/>
          </a:xfrm>
        </p:grpSpPr>
        <p:sp>
          <p:nvSpPr>
            <p:cNvPr id="18" name="Rectangle 17">
              <a:extLst>
                <a:ext uri="{FF2B5EF4-FFF2-40B4-BE49-F238E27FC236}">
                  <a16:creationId xmlns:a16="http://schemas.microsoft.com/office/drawing/2014/main" id="{83B7AEA8-F050-B442-B387-E47CECBF003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7A65B17-7B6E-4C4B-9252-76F3CFF3EB52}"/>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B97FD8EE-B1CE-084E-AAEE-B8C78299251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55B48411-9233-AB40-AFB5-81F94EE08A2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7ACA0999-C348-4C4A-9401-88DF171DEB0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726400"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11418872"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22040397"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userDrawn="1"/>
        </p:nvGrpSpPr>
        <p:grpSpPr>
          <a:xfrm rot="10800000">
            <a:off x="-24226" y="20723581"/>
            <a:ext cx="32976898" cy="1234423"/>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7"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230F5F36-DC30-1A40-BED1-4624BBF5EF31}"/>
              </a:ext>
            </a:extLst>
          </p:cNvPr>
          <p:cNvGrpSpPr/>
          <p:nvPr userDrawn="1"/>
        </p:nvGrpSpPr>
        <p:grpSpPr>
          <a:xfrm>
            <a:off x="0" y="0"/>
            <a:ext cx="32918400" cy="3069771"/>
            <a:chOff x="-43304" y="11286"/>
            <a:chExt cx="43905392" cy="4120075"/>
          </a:xfrm>
        </p:grpSpPr>
        <p:sp>
          <p:nvSpPr>
            <p:cNvPr id="15" name="Rectangle 14">
              <a:extLst>
                <a:ext uri="{FF2B5EF4-FFF2-40B4-BE49-F238E27FC236}">
                  <a16:creationId xmlns:a16="http://schemas.microsoft.com/office/drawing/2014/main" id="{259E1C90-98A6-7D49-9950-9B65E8A7DC5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BE4D1F-DDEB-5C4D-B0BE-DA5FE3D02248}"/>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3FD72B98-2C21-9E42-9288-C4A67B53CC0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E989F883-40F8-8841-9EDF-09B7E510CF5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00B74B7-CDDD-564E-931E-0FD74D3E7AB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353253768"/>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ounded Rectangle 47"/>
          <p:cNvSpPr/>
          <p:nvPr userDrawn="1"/>
        </p:nvSpPr>
        <p:spPr>
          <a:xfrm>
            <a:off x="726401" y="3562164"/>
            <a:ext cx="750320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4715752" y="3562164"/>
            <a:ext cx="750320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8681853" y="3562164"/>
            <a:ext cx="15581648" cy="16930015"/>
          </a:xfrm>
          <a:prstGeom prst="roundRect">
            <a:avLst>
              <a:gd name="adj" fmla="val 132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10800000">
            <a:off x="-24226" y="20723581"/>
            <a:ext cx="32976898" cy="1234423"/>
            <a:chOff x="-14192" y="1382"/>
            <a:chExt cx="27451941" cy="4572641"/>
          </a:xfrm>
        </p:grpSpPr>
        <p:sp>
          <p:nvSpPr>
            <p:cNvPr id="5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9"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30F1A4D3-0BFA-E548-8772-FE1FF58057FA}"/>
              </a:ext>
            </a:extLst>
          </p:cNvPr>
          <p:cNvGraphicFramePr>
            <a:graphicFrameLocks noGrp="1"/>
          </p:cNvGraphicFramePr>
          <p:nvPr userDrawn="1">
            <p:extLst>
              <p:ext uri="{D42A27DB-BD31-4B8C-83A1-F6EECF244321}">
                <p14:modId xmlns:p14="http://schemas.microsoft.com/office/powerpoint/2010/main" val="3458020557"/>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F5F30194-816E-4BBE-8CFE-C7E716091DB1}"/>
              </a:ext>
            </a:extLst>
          </p:cNvPr>
          <p:cNvGraphicFramePr>
            <a:graphicFrameLocks noGrp="1"/>
          </p:cNvGraphicFramePr>
          <p:nvPr userDrawn="1">
            <p:extLst>
              <p:ext uri="{D42A27DB-BD31-4B8C-83A1-F6EECF244321}">
                <p14:modId xmlns:p14="http://schemas.microsoft.com/office/powerpoint/2010/main" val="3263171698"/>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5E0ED98E-12FF-7147-AA15-95E221E70F87}"/>
              </a:ext>
            </a:extLst>
          </p:cNvPr>
          <p:cNvGrpSpPr/>
          <p:nvPr userDrawn="1"/>
        </p:nvGrpSpPr>
        <p:grpSpPr>
          <a:xfrm>
            <a:off x="0" y="0"/>
            <a:ext cx="32918400" cy="3069771"/>
            <a:chOff x="-43304" y="11286"/>
            <a:chExt cx="43905392" cy="4120075"/>
          </a:xfrm>
        </p:grpSpPr>
        <p:sp>
          <p:nvSpPr>
            <p:cNvPr id="18" name="Rectangle 17">
              <a:extLst>
                <a:ext uri="{FF2B5EF4-FFF2-40B4-BE49-F238E27FC236}">
                  <a16:creationId xmlns:a16="http://schemas.microsoft.com/office/drawing/2014/main" id="{1DF47BEC-B8F6-614C-B7C6-7E0FC08F1A5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671CDA-4503-0242-B77E-E70F801245E0}"/>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7BC68D81-D562-E040-8494-239612DF6CE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4BE33261-F00A-994C-AFFB-5A9DE352A7A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5CDA06B-6605-C04B-A945-DBF7D3C597DD}"/>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 id="2147483662"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BC991-AD9A-694B-B4C9-CB3BD5EB8B88}"/>
              </a:ext>
            </a:extLst>
          </p:cNvPr>
          <p:cNvSpPr>
            <a:spLocks noGrp="1"/>
          </p:cNvSpPr>
          <p:nvPr>
            <p:ph type="body" sz="quarter" idx="10"/>
          </p:nvPr>
        </p:nvSpPr>
        <p:spPr>
          <a:xfrm>
            <a:off x="678139" y="4100908"/>
            <a:ext cx="10087561" cy="6608347"/>
          </a:xfrm>
        </p:spPr>
        <p:txBody>
          <a:bodyPr/>
          <a:lstStyle/>
          <a:p>
            <a:pPr>
              <a:spcBef>
                <a:spcPts val="0"/>
              </a:spcBef>
            </a:pPr>
            <a:r>
              <a:rPr lang="en-US" sz="2400" dirty="0"/>
              <a:t>Solar wind is a continuous</a:t>
            </a:r>
          </a:p>
          <a:p>
            <a:pPr>
              <a:spcBef>
                <a:spcPts val="0"/>
              </a:spcBef>
            </a:pPr>
            <a:r>
              <a:rPr lang="en-US" sz="2400" dirty="0"/>
              <a:t>stream of charged particles</a:t>
            </a:r>
          </a:p>
          <a:p>
            <a:pPr>
              <a:spcBef>
                <a:spcPts val="0"/>
              </a:spcBef>
            </a:pPr>
            <a:r>
              <a:rPr lang="en-US" sz="2400" dirty="0"/>
              <a:t>(protons and electrons)</a:t>
            </a:r>
          </a:p>
          <a:p>
            <a:pPr>
              <a:spcBef>
                <a:spcPts val="0"/>
              </a:spcBef>
            </a:pPr>
            <a:r>
              <a:rPr lang="en-US" sz="2400" dirty="0"/>
              <a:t>produced by the Sun which</a:t>
            </a:r>
          </a:p>
          <a:p>
            <a:pPr>
              <a:spcBef>
                <a:spcPts val="0"/>
              </a:spcBef>
            </a:pPr>
            <a:r>
              <a:rPr lang="en-US" sz="2400" dirty="0"/>
              <a:t>propagate outwards along</a:t>
            </a:r>
          </a:p>
          <a:p>
            <a:pPr>
              <a:spcBef>
                <a:spcPts val="0"/>
              </a:spcBef>
            </a:pPr>
            <a:r>
              <a:rPr lang="en-US" sz="2400" dirty="0"/>
              <a:t>the Suns’ magnetic field </a:t>
            </a:r>
          </a:p>
          <a:p>
            <a:pPr>
              <a:spcBef>
                <a:spcPts val="0"/>
              </a:spcBef>
            </a:pPr>
            <a:r>
              <a:rPr lang="en-US" sz="2400" dirty="0"/>
              <a:t>lines. Solar wind comes in</a:t>
            </a:r>
          </a:p>
          <a:p>
            <a:pPr>
              <a:spcBef>
                <a:spcPts val="0"/>
              </a:spcBef>
            </a:pPr>
            <a:r>
              <a:rPr lang="en-US" sz="2400" dirty="0"/>
              <a:t>two forms: slow and fast </a:t>
            </a:r>
          </a:p>
          <a:p>
            <a:pPr>
              <a:spcBef>
                <a:spcPts val="0"/>
              </a:spcBef>
            </a:pPr>
            <a:r>
              <a:rPr lang="en-US" sz="2400" dirty="0"/>
              <a:t>solar wind. </a:t>
            </a:r>
          </a:p>
          <a:p>
            <a:pPr marL="342900" indent="-342900">
              <a:spcBef>
                <a:spcPts val="0"/>
              </a:spcBef>
              <a:buFont typeface="Arial" panose="020B0604020202020204" pitchFamily="34" charset="0"/>
              <a:buChar char="•"/>
            </a:pPr>
            <a:r>
              <a:rPr lang="en-US" sz="2400" dirty="0"/>
              <a:t>Slow solar wind</a:t>
            </a:r>
          </a:p>
          <a:p>
            <a:pPr marL="1404076" lvl="1"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400 km/s, originates in the Sun’s equatorial belt</a:t>
            </a:r>
          </a:p>
          <a:p>
            <a:pPr marL="342900" indent="-342900">
              <a:spcBef>
                <a:spcPts val="0"/>
              </a:spcBef>
              <a:buFont typeface="Arial" panose="020B0604020202020204" pitchFamily="34" charset="0"/>
              <a:buChar char="•"/>
            </a:pPr>
            <a:r>
              <a:rPr lang="en-US" sz="2400" dirty="0"/>
              <a:t>Fast solar wind</a:t>
            </a:r>
          </a:p>
          <a:p>
            <a:pPr marL="1404076" lvl="1"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750 km/s, originates in coronal holes</a:t>
            </a:r>
          </a:p>
          <a:p>
            <a:pPr marL="1404076" lvl="1"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fast solar wind near the poles of the Sun</a:t>
            </a:r>
          </a:p>
          <a:p>
            <a:pPr>
              <a:spcBef>
                <a:spcPts val="0"/>
              </a:spcBef>
            </a:pPr>
            <a:r>
              <a:rPr lang="en-US" sz="2400" dirty="0"/>
              <a:t>As the solar wind reaches the edge of the solar system, it slows down by 10% and gradually ionizes. The pressure and density of solar wind changes over time.</a:t>
            </a:r>
            <a:endParaRPr lang="en-US" sz="2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64D4EE1-5133-E143-91BE-3C9EE297F5D3}"/>
              </a:ext>
            </a:extLst>
          </p:cNvPr>
          <p:cNvSpPr>
            <a:spLocks noGrp="1"/>
          </p:cNvSpPr>
          <p:nvPr>
            <p:ph type="body" sz="quarter" idx="11"/>
          </p:nvPr>
        </p:nvSpPr>
        <p:spPr>
          <a:xfrm>
            <a:off x="691753" y="3531521"/>
            <a:ext cx="10179845" cy="685881"/>
          </a:xfrm>
        </p:spPr>
        <p:txBody>
          <a:bodyPr/>
          <a:lstStyle/>
          <a:p>
            <a:r>
              <a:rPr lang="en-US" sz="3600" dirty="0"/>
              <a:t>Solar Wind</a:t>
            </a:r>
          </a:p>
        </p:txBody>
      </p:sp>
      <p:sp>
        <p:nvSpPr>
          <p:cNvPr id="4" name="Text Placeholder 3">
            <a:extLst>
              <a:ext uri="{FF2B5EF4-FFF2-40B4-BE49-F238E27FC236}">
                <a16:creationId xmlns:a16="http://schemas.microsoft.com/office/drawing/2014/main" id="{7658B008-8FF6-E147-BD9C-F19136A5C16D}"/>
              </a:ext>
            </a:extLst>
          </p:cNvPr>
          <p:cNvSpPr>
            <a:spLocks noGrp="1"/>
          </p:cNvSpPr>
          <p:nvPr>
            <p:ph type="body" sz="quarter" idx="19"/>
          </p:nvPr>
        </p:nvSpPr>
        <p:spPr>
          <a:xfrm>
            <a:off x="753785" y="11471448"/>
            <a:ext cx="10065438" cy="8455006"/>
          </a:xfrm>
        </p:spPr>
        <p:txBody>
          <a:bodyPr/>
          <a:lstStyle/>
          <a:p>
            <a:pPr>
              <a:spcBef>
                <a:spcPts val="0"/>
              </a:spcBef>
            </a:pPr>
            <a:r>
              <a:rPr lang="en-US" sz="2400" dirty="0"/>
              <a:t>Our solar system </a:t>
            </a:r>
          </a:p>
          <a:p>
            <a:pPr>
              <a:spcBef>
                <a:spcPts val="0"/>
              </a:spcBef>
            </a:pPr>
            <a:r>
              <a:rPr lang="en-US" sz="2400" dirty="0"/>
              <a:t>is situated within</a:t>
            </a:r>
          </a:p>
          <a:p>
            <a:pPr>
              <a:spcBef>
                <a:spcPts val="0"/>
              </a:spcBef>
            </a:pPr>
            <a:r>
              <a:rPr lang="en-US" sz="2400" dirty="0"/>
              <a:t>the interstellar</a:t>
            </a:r>
          </a:p>
          <a:p>
            <a:pPr>
              <a:spcBef>
                <a:spcPts val="0"/>
              </a:spcBef>
            </a:pPr>
            <a:r>
              <a:rPr lang="en-US" sz="2400" dirty="0"/>
              <a:t>medium, the </a:t>
            </a:r>
          </a:p>
          <a:p>
            <a:pPr>
              <a:spcBef>
                <a:spcPts val="0"/>
              </a:spcBef>
            </a:pPr>
            <a:r>
              <a:rPr lang="en-US" sz="2400" dirty="0"/>
              <a:t>region which </a:t>
            </a:r>
          </a:p>
          <a:p>
            <a:pPr>
              <a:spcBef>
                <a:spcPts val="0"/>
              </a:spcBef>
            </a:pPr>
            <a:r>
              <a:rPr lang="en-US" sz="2400" dirty="0"/>
              <a:t>exists between</a:t>
            </a:r>
          </a:p>
          <a:p>
            <a:pPr>
              <a:spcBef>
                <a:spcPts val="0"/>
              </a:spcBef>
            </a:pPr>
            <a:r>
              <a:rPr lang="en-US" sz="2400" dirty="0"/>
              <a:t>solar systems and</a:t>
            </a:r>
          </a:p>
          <a:p>
            <a:pPr>
              <a:spcBef>
                <a:spcPts val="0"/>
              </a:spcBef>
            </a:pPr>
            <a:r>
              <a:rPr lang="en-US" sz="2400" dirty="0"/>
              <a:t>has a weak, </a:t>
            </a:r>
          </a:p>
          <a:p>
            <a:pPr>
              <a:spcBef>
                <a:spcPts val="0"/>
              </a:spcBef>
            </a:pPr>
            <a:r>
              <a:rPr lang="en-US" sz="2400" dirty="0"/>
              <a:t>directional </a:t>
            </a:r>
          </a:p>
          <a:p>
            <a:pPr>
              <a:spcBef>
                <a:spcPts val="0"/>
              </a:spcBef>
            </a:pPr>
            <a:r>
              <a:rPr lang="en-US" sz="2400" dirty="0"/>
              <a:t>magnetic field. </a:t>
            </a:r>
          </a:p>
          <a:p>
            <a:pPr>
              <a:spcBef>
                <a:spcPts val="0"/>
              </a:spcBef>
            </a:pPr>
            <a:r>
              <a:rPr lang="en-US" sz="2400" dirty="0"/>
              <a:t>The heliosphere</a:t>
            </a:r>
          </a:p>
          <a:p>
            <a:pPr>
              <a:spcBef>
                <a:spcPts val="0"/>
              </a:spcBef>
            </a:pPr>
            <a:r>
              <a:rPr lang="en-US" sz="2400" dirty="0"/>
              <a:t>is a vast, bubble-</a:t>
            </a:r>
          </a:p>
          <a:p>
            <a:pPr>
              <a:spcBef>
                <a:spcPts val="0"/>
              </a:spcBef>
            </a:pPr>
            <a:r>
              <a:rPr lang="en-US" sz="2400" dirty="0"/>
              <a:t>like region surrounding the solar system which exists inside the interstellar medium, defined by the location where the Sun’s stronger magnetic field is dominant. This magnetic field is propagated outwards by solar wind. At the edge of the heliosphere is the termination shock, where the interaction between the Sun’s magnetic field and the interstellar magnetic field begins to occur. The termination shock also has a “nose” and “tail” defined by the direction of the interstellar medium. As some solar wind neutralizes in the region, it becomes Energetic Neutral Atoms (ENAs), which continue along their trajectory at the moment they neutralized. Some ENAs, which are primarily hydrogen are directed back into our solar system.</a:t>
            </a:r>
          </a:p>
        </p:txBody>
      </p:sp>
      <p:sp>
        <p:nvSpPr>
          <p:cNvPr id="5" name="Text Placeholder 4">
            <a:extLst>
              <a:ext uri="{FF2B5EF4-FFF2-40B4-BE49-F238E27FC236}">
                <a16:creationId xmlns:a16="http://schemas.microsoft.com/office/drawing/2014/main" id="{93684BA2-46A0-7F4F-800B-C2916C1BE505}"/>
              </a:ext>
            </a:extLst>
          </p:cNvPr>
          <p:cNvSpPr>
            <a:spLocks noGrp="1"/>
          </p:cNvSpPr>
          <p:nvPr>
            <p:ph type="body" sz="quarter" idx="20"/>
          </p:nvPr>
        </p:nvSpPr>
        <p:spPr>
          <a:xfrm>
            <a:off x="709923" y="10762205"/>
            <a:ext cx="10179844" cy="685881"/>
          </a:xfrm>
        </p:spPr>
        <p:txBody>
          <a:bodyPr/>
          <a:lstStyle/>
          <a:p>
            <a:r>
              <a:rPr lang="en-US" sz="3600" dirty="0"/>
              <a:t>The Heliosphere and ENAs</a:t>
            </a:r>
          </a:p>
        </p:txBody>
      </p:sp>
      <p:sp>
        <p:nvSpPr>
          <p:cNvPr id="9" name="Text Placeholder 8">
            <a:extLst>
              <a:ext uri="{FF2B5EF4-FFF2-40B4-BE49-F238E27FC236}">
                <a16:creationId xmlns:a16="http://schemas.microsoft.com/office/drawing/2014/main" id="{2831D52F-70E7-E342-A9E7-3B9630F4946C}"/>
              </a:ext>
            </a:extLst>
          </p:cNvPr>
          <p:cNvSpPr>
            <a:spLocks noGrp="1"/>
          </p:cNvSpPr>
          <p:nvPr>
            <p:ph type="body" sz="quarter" idx="23"/>
          </p:nvPr>
        </p:nvSpPr>
        <p:spPr>
          <a:xfrm>
            <a:off x="11366899" y="3531521"/>
            <a:ext cx="10184606" cy="883702"/>
          </a:xfrm>
        </p:spPr>
        <p:txBody>
          <a:bodyPr/>
          <a:lstStyle/>
          <a:p>
            <a:pPr algn="ctr"/>
            <a:r>
              <a:rPr lang="en-US" sz="3600" b="1" u="sng" dirty="0">
                <a:latin typeface="+mj-lt"/>
              </a:rPr>
              <a:t>The IBEX Satellite</a:t>
            </a:r>
          </a:p>
        </p:txBody>
      </p:sp>
      <p:sp>
        <p:nvSpPr>
          <p:cNvPr id="10" name="Text Placeholder 9">
            <a:extLst>
              <a:ext uri="{FF2B5EF4-FFF2-40B4-BE49-F238E27FC236}">
                <a16:creationId xmlns:a16="http://schemas.microsoft.com/office/drawing/2014/main" id="{552F8CD2-AEE9-E24C-800A-75FC7A612D10}"/>
              </a:ext>
            </a:extLst>
          </p:cNvPr>
          <p:cNvSpPr>
            <a:spLocks noGrp="1"/>
          </p:cNvSpPr>
          <p:nvPr>
            <p:ph type="body" sz="quarter" idx="24"/>
          </p:nvPr>
        </p:nvSpPr>
        <p:spPr>
          <a:xfrm>
            <a:off x="22046806" y="3531521"/>
            <a:ext cx="10182022" cy="685881"/>
          </a:xfrm>
        </p:spPr>
        <p:txBody>
          <a:bodyPr/>
          <a:lstStyle/>
          <a:p>
            <a:r>
              <a:rPr lang="en-US" sz="3600" dirty="0"/>
              <a:t>Results</a:t>
            </a:r>
          </a:p>
        </p:txBody>
      </p:sp>
      <p:sp>
        <p:nvSpPr>
          <p:cNvPr id="15" name="Text Placeholder 14">
            <a:extLst>
              <a:ext uri="{FF2B5EF4-FFF2-40B4-BE49-F238E27FC236}">
                <a16:creationId xmlns:a16="http://schemas.microsoft.com/office/drawing/2014/main" id="{AE628503-AA34-8F4A-8052-C012D78B0397}"/>
              </a:ext>
            </a:extLst>
          </p:cNvPr>
          <p:cNvSpPr>
            <a:spLocks noGrp="1"/>
          </p:cNvSpPr>
          <p:nvPr>
            <p:ph type="body" sz="quarter" idx="26"/>
          </p:nvPr>
        </p:nvSpPr>
        <p:spPr>
          <a:xfrm>
            <a:off x="21978819" y="18728294"/>
            <a:ext cx="10185796" cy="760592"/>
          </a:xfrm>
        </p:spPr>
        <p:txBody>
          <a:bodyPr/>
          <a:lstStyle/>
          <a:p>
            <a:pPr algn="ctr"/>
            <a:r>
              <a:rPr lang="en-US" sz="2800" b="1" u="sng" dirty="0">
                <a:latin typeface="+mj-lt"/>
              </a:rPr>
              <a:t>References</a:t>
            </a:r>
            <a:endParaRPr lang="en-US" b="1" u="sng" dirty="0">
              <a:latin typeface="+mj-lt"/>
            </a:endParaRPr>
          </a:p>
        </p:txBody>
      </p:sp>
      <p:sp>
        <p:nvSpPr>
          <p:cNvPr id="17" name="Text Placeholder 16">
            <a:extLst>
              <a:ext uri="{FF2B5EF4-FFF2-40B4-BE49-F238E27FC236}">
                <a16:creationId xmlns:a16="http://schemas.microsoft.com/office/drawing/2014/main" id="{4FF51F59-0D73-0048-9DD1-D47573F36AEE}"/>
              </a:ext>
            </a:extLst>
          </p:cNvPr>
          <p:cNvSpPr>
            <a:spLocks noGrp="1"/>
          </p:cNvSpPr>
          <p:nvPr>
            <p:ph type="body" sz="quarter" idx="28"/>
          </p:nvPr>
        </p:nvSpPr>
        <p:spPr>
          <a:xfrm>
            <a:off x="4291283" y="1606724"/>
            <a:ext cx="24162328" cy="1548500"/>
          </a:xfrm>
        </p:spPr>
        <p:txBody>
          <a:bodyPr/>
          <a:lstStyle/>
          <a:p>
            <a:pPr algn="ctr"/>
            <a:r>
              <a:rPr lang="en-US" sz="3600" u="none" dirty="0">
                <a:solidFill>
                  <a:schemeClr val="bg1"/>
                </a:solidFill>
              </a:rPr>
              <a:t>Joe Kelly, </a:t>
            </a:r>
            <a:r>
              <a:rPr lang="en-US" sz="3600" dirty="0">
                <a:solidFill>
                  <a:schemeClr val="bg1"/>
                </a:solidFill>
              </a:rPr>
              <a:t>University of Montana</a:t>
            </a:r>
          </a:p>
          <a:p>
            <a:pPr algn="ctr"/>
            <a:r>
              <a:rPr lang="en-US" sz="3600" dirty="0">
                <a:solidFill>
                  <a:schemeClr val="bg1"/>
                </a:solidFill>
              </a:rPr>
              <a:t>Dr. Paul Janzen, Physics Dept, University of Montana</a:t>
            </a:r>
          </a:p>
        </p:txBody>
      </p:sp>
      <p:sp>
        <p:nvSpPr>
          <p:cNvPr id="18" name="Text Placeholder 17">
            <a:extLst>
              <a:ext uri="{FF2B5EF4-FFF2-40B4-BE49-F238E27FC236}">
                <a16:creationId xmlns:a16="http://schemas.microsoft.com/office/drawing/2014/main" id="{3D3EAB1A-486E-6541-A3A4-BFB60BBD69BF}"/>
              </a:ext>
            </a:extLst>
          </p:cNvPr>
          <p:cNvSpPr>
            <a:spLocks noGrp="1"/>
          </p:cNvSpPr>
          <p:nvPr>
            <p:ph type="body" sz="quarter" idx="29"/>
          </p:nvPr>
        </p:nvSpPr>
        <p:spPr>
          <a:xfrm>
            <a:off x="657920" y="160807"/>
            <a:ext cx="32260480" cy="1805024"/>
          </a:xfrm>
        </p:spPr>
        <p:txBody>
          <a:bodyPr>
            <a:normAutofit fontScale="92500"/>
          </a:bodyPr>
          <a:lstStyle/>
          <a:p>
            <a:r>
              <a:rPr lang="en-US" sz="8000" dirty="0">
                <a:solidFill>
                  <a:schemeClr val="bg1"/>
                </a:solidFill>
              </a:rPr>
              <a:t>Correlating ENA rates with solar wind pressure to find the scale of the heliosphere</a:t>
            </a:r>
          </a:p>
        </p:txBody>
      </p:sp>
      <p:sp>
        <p:nvSpPr>
          <p:cNvPr id="27" name="Rectangle 26">
            <a:extLst>
              <a:ext uri="{FF2B5EF4-FFF2-40B4-BE49-F238E27FC236}">
                <a16:creationId xmlns:a16="http://schemas.microsoft.com/office/drawing/2014/main" id="{A4659A12-3C61-4D06-97AC-E33F510D72DE}"/>
              </a:ext>
            </a:extLst>
          </p:cNvPr>
          <p:cNvSpPr/>
          <p:nvPr/>
        </p:nvSpPr>
        <p:spPr>
          <a:xfrm>
            <a:off x="898581" y="21270955"/>
            <a:ext cx="2115403" cy="388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7">
            <a:extLst>
              <a:ext uri="{FF2B5EF4-FFF2-40B4-BE49-F238E27FC236}">
                <a16:creationId xmlns:a16="http://schemas.microsoft.com/office/drawing/2014/main" id="{31DD3C26-826D-48DB-AA08-34FC5949B0D5}"/>
              </a:ext>
            </a:extLst>
          </p:cNvPr>
          <p:cNvSpPr txBox="1">
            <a:spLocks/>
          </p:cNvSpPr>
          <p:nvPr/>
        </p:nvSpPr>
        <p:spPr>
          <a:xfrm>
            <a:off x="22095229" y="19438436"/>
            <a:ext cx="10178651" cy="976035"/>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r>
              <a:rPr lang="en-US" sz="1400" dirty="0">
                <a:latin typeface="Trebuchet MS" panose="020B0603020202020204" pitchFamily="34" charset="0"/>
              </a:rPr>
              <a:t>[1] McComas et. al., Seven Years of Imaging the Global Heliosphere with </a:t>
            </a:r>
            <a:r>
              <a:rPr lang="en-US" sz="1400" i="1" dirty="0">
                <a:latin typeface="Trebuchet MS" panose="020B0603020202020204" pitchFamily="34" charset="0"/>
              </a:rPr>
              <a:t>IBEX</a:t>
            </a:r>
            <a:r>
              <a:rPr lang="en-US" sz="1400" dirty="0">
                <a:latin typeface="Trebuchet MS" panose="020B0603020202020204" pitchFamily="34" charset="0"/>
              </a:rPr>
              <a:t>, 2017. [2] McComas et. al., Expanding Global Features in the Outer Heliosphere, 2019. [3] </a:t>
            </a:r>
            <a:r>
              <a:rPr lang="en-US" sz="1400" i="1" dirty="0">
                <a:latin typeface="Trebuchet MS" panose="020B0603020202020204" pitchFamily="34" charset="0"/>
              </a:rPr>
              <a:t>IBEX</a:t>
            </a:r>
            <a:r>
              <a:rPr lang="en-US" sz="1400" dirty="0">
                <a:latin typeface="Trebuchet MS" panose="020B0603020202020204" pitchFamily="34" charset="0"/>
              </a:rPr>
              <a:t>, the European Space Agency. [4] </a:t>
            </a:r>
            <a:r>
              <a:rPr lang="en-US" sz="1400" dirty="0" err="1">
                <a:latin typeface="Trebuchet MS" panose="020B0603020202020204" pitchFamily="34" charset="0"/>
              </a:rPr>
              <a:t>Reisenfeld</a:t>
            </a:r>
            <a:r>
              <a:rPr lang="en-US" sz="1400" dirty="0">
                <a:latin typeface="Trebuchet MS" panose="020B0603020202020204" pitchFamily="34" charset="0"/>
              </a:rPr>
              <a:t> et. al, </a:t>
            </a:r>
            <a:r>
              <a:rPr lang="en-US" sz="1400" i="1" dirty="0">
                <a:latin typeface="Trebuchet MS" panose="020B0603020202020204" pitchFamily="34" charset="0"/>
              </a:rPr>
              <a:t>Tracking the Solar Cycle through IBEX</a:t>
            </a:r>
            <a:r>
              <a:rPr lang="en-US" sz="1400" dirty="0">
                <a:latin typeface="Trebuchet MS" panose="020B0603020202020204" pitchFamily="34" charset="0"/>
              </a:rPr>
              <a:t>, 2019.  </a:t>
            </a:r>
          </a:p>
        </p:txBody>
      </p:sp>
      <p:pic>
        <p:nvPicPr>
          <p:cNvPr id="30" name="Content Placeholder 4" descr="Diagram&#10;&#10;Description automatically generated">
            <a:extLst>
              <a:ext uri="{FF2B5EF4-FFF2-40B4-BE49-F238E27FC236}">
                <a16:creationId xmlns:a16="http://schemas.microsoft.com/office/drawing/2014/main" id="{0F781964-2C14-4B6B-A1F3-AF5B36D320CC}"/>
              </a:ext>
            </a:extLst>
          </p:cNvPr>
          <p:cNvPicPr>
            <a:picLocks noChangeAspect="1"/>
          </p:cNvPicPr>
          <p:nvPr/>
        </p:nvPicPr>
        <p:blipFill rotWithShape="1">
          <a:blip r:embed="rId2"/>
          <a:srcRect b="2451"/>
          <a:stretch/>
        </p:blipFill>
        <p:spPr>
          <a:xfrm>
            <a:off x="4178460" y="4199818"/>
            <a:ext cx="6587240" cy="3462623"/>
          </a:xfrm>
          <a:prstGeom prst="rect">
            <a:avLst/>
          </a:prstGeom>
        </p:spPr>
      </p:pic>
      <p:pic>
        <p:nvPicPr>
          <p:cNvPr id="32" name="Picture 31" descr="A planet in space&#10;&#10;Description automatically generated with low confidence">
            <a:extLst>
              <a:ext uri="{FF2B5EF4-FFF2-40B4-BE49-F238E27FC236}">
                <a16:creationId xmlns:a16="http://schemas.microsoft.com/office/drawing/2014/main" id="{5D8EAEC1-752D-410B-9FA8-3839A12E8F3C}"/>
              </a:ext>
            </a:extLst>
          </p:cNvPr>
          <p:cNvPicPr>
            <a:picLocks noChangeAspect="1"/>
          </p:cNvPicPr>
          <p:nvPr/>
        </p:nvPicPr>
        <p:blipFill>
          <a:blip r:embed="rId3"/>
          <a:stretch>
            <a:fillRect/>
          </a:stretch>
        </p:blipFill>
        <p:spPr>
          <a:xfrm>
            <a:off x="3172559" y="11518171"/>
            <a:ext cx="7717208" cy="4452066"/>
          </a:xfrm>
          <a:prstGeom prst="rect">
            <a:avLst/>
          </a:prstGeom>
        </p:spPr>
      </p:pic>
      <p:pic>
        <p:nvPicPr>
          <p:cNvPr id="33" name="Picture 32" descr="Diagram&#10;&#10;Description automatically generated">
            <a:extLst>
              <a:ext uri="{FF2B5EF4-FFF2-40B4-BE49-F238E27FC236}">
                <a16:creationId xmlns:a16="http://schemas.microsoft.com/office/drawing/2014/main" id="{55517985-11EA-4F70-B4A2-F6852E26D0C3}"/>
              </a:ext>
            </a:extLst>
          </p:cNvPr>
          <p:cNvPicPr>
            <a:picLocks noChangeAspect="1"/>
          </p:cNvPicPr>
          <p:nvPr/>
        </p:nvPicPr>
        <p:blipFill>
          <a:blip r:embed="rId4"/>
          <a:stretch>
            <a:fillRect/>
          </a:stretch>
        </p:blipFill>
        <p:spPr>
          <a:xfrm>
            <a:off x="14107272" y="4217402"/>
            <a:ext cx="7285484" cy="4211012"/>
          </a:xfrm>
          <a:prstGeom prst="rect">
            <a:avLst/>
          </a:prstGeom>
        </p:spPr>
      </p:pic>
      <p:sp>
        <p:nvSpPr>
          <p:cNvPr id="34" name="Text Placeholder 1">
            <a:extLst>
              <a:ext uri="{FF2B5EF4-FFF2-40B4-BE49-F238E27FC236}">
                <a16:creationId xmlns:a16="http://schemas.microsoft.com/office/drawing/2014/main" id="{6E017E9B-EA5D-4521-A53A-573D97DA314D}"/>
              </a:ext>
            </a:extLst>
          </p:cNvPr>
          <p:cNvSpPr txBox="1">
            <a:spLocks/>
          </p:cNvSpPr>
          <p:nvPr/>
        </p:nvSpPr>
        <p:spPr>
          <a:xfrm>
            <a:off x="11411251" y="4246580"/>
            <a:ext cx="10087561" cy="660834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dirty="0"/>
              <a:t>The Interstellar</a:t>
            </a:r>
          </a:p>
          <a:p>
            <a:pPr>
              <a:spcBef>
                <a:spcPts val="0"/>
              </a:spcBef>
            </a:pPr>
            <a:r>
              <a:rPr lang="en-US" sz="2400" dirty="0"/>
              <a:t>Boundary Explorer</a:t>
            </a:r>
          </a:p>
          <a:p>
            <a:pPr>
              <a:spcBef>
                <a:spcPts val="0"/>
              </a:spcBef>
            </a:pPr>
            <a:r>
              <a:rPr lang="en-US" sz="2400" dirty="0"/>
              <a:t>(IBEX) is a satellite</a:t>
            </a:r>
          </a:p>
          <a:p>
            <a:pPr>
              <a:spcBef>
                <a:spcPts val="0"/>
              </a:spcBef>
            </a:pPr>
            <a:r>
              <a:rPr lang="en-US" sz="2400" dirty="0"/>
              <a:t>orbiting the Earth</a:t>
            </a:r>
          </a:p>
          <a:p>
            <a:pPr>
              <a:spcBef>
                <a:spcPts val="0"/>
              </a:spcBef>
            </a:pPr>
            <a:r>
              <a:rPr lang="en-US" sz="2400" dirty="0"/>
              <a:t>which monitors </a:t>
            </a:r>
          </a:p>
          <a:p>
            <a:pPr>
              <a:spcBef>
                <a:spcPts val="0"/>
              </a:spcBef>
            </a:pPr>
            <a:r>
              <a:rPr lang="en-US" sz="2400" dirty="0"/>
              <a:t>incoming ENAs.</a:t>
            </a:r>
          </a:p>
          <a:p>
            <a:pPr>
              <a:spcBef>
                <a:spcPts val="0"/>
              </a:spcBef>
            </a:pPr>
            <a:r>
              <a:rPr lang="en-US" sz="2400" dirty="0"/>
              <a:t>It has been </a:t>
            </a:r>
          </a:p>
          <a:p>
            <a:pPr>
              <a:spcBef>
                <a:spcPts val="0"/>
              </a:spcBef>
            </a:pPr>
            <a:r>
              <a:rPr lang="en-US" sz="2400" dirty="0"/>
              <a:t>collecting data since</a:t>
            </a:r>
          </a:p>
          <a:p>
            <a:pPr>
              <a:spcBef>
                <a:spcPts val="0"/>
              </a:spcBef>
            </a:pPr>
            <a:r>
              <a:rPr lang="en-US" sz="2400" dirty="0"/>
              <a:t>2009. The nose of </a:t>
            </a:r>
          </a:p>
          <a:p>
            <a:pPr>
              <a:spcBef>
                <a:spcPts val="0"/>
              </a:spcBef>
            </a:pPr>
            <a:r>
              <a:rPr lang="en-US" sz="2400" dirty="0"/>
              <a:t>the satellite is </a:t>
            </a:r>
          </a:p>
          <a:p>
            <a:pPr>
              <a:spcBef>
                <a:spcPts val="0"/>
              </a:spcBef>
            </a:pPr>
            <a:r>
              <a:rPr lang="en-US" sz="2400" dirty="0"/>
              <a:t>always oriented </a:t>
            </a:r>
          </a:p>
          <a:p>
            <a:pPr>
              <a:spcBef>
                <a:spcPts val="0"/>
              </a:spcBef>
            </a:pPr>
            <a:r>
              <a:rPr lang="en-US" sz="2400" dirty="0"/>
              <a:t>towards the sun,</a:t>
            </a:r>
          </a:p>
          <a:p>
            <a:pPr>
              <a:spcBef>
                <a:spcPts val="0"/>
              </a:spcBef>
            </a:pPr>
            <a:r>
              <a:rPr lang="en-US" sz="2400" dirty="0"/>
              <a:t>meaning it collects data from each patch of the sky twice a year, once while moving towards that area (called “Ram”) and once while moving away (called </a:t>
            </a:r>
            <a:br>
              <a:rPr lang="en-US" sz="2400" dirty="0"/>
            </a:br>
            <a:r>
              <a:rPr lang="en-US" sz="2400" dirty="0"/>
              <a:t>“Wake”). Incoming ENAs may be counted by five different energy detectors, each corresponding to a different energy range. This project focused on IBEX data taken between 2009 and 2019.</a:t>
            </a:r>
          </a:p>
        </p:txBody>
      </p:sp>
      <p:pic>
        <p:nvPicPr>
          <p:cNvPr id="37" name="Content Placeholder 4" descr="Chart, line chart&#10;&#10;Description automatically generated">
            <a:extLst>
              <a:ext uri="{FF2B5EF4-FFF2-40B4-BE49-F238E27FC236}">
                <a16:creationId xmlns:a16="http://schemas.microsoft.com/office/drawing/2014/main" id="{E2B97B35-A39E-45DB-908E-86EA42211E37}"/>
              </a:ext>
            </a:extLst>
          </p:cNvPr>
          <p:cNvPicPr>
            <a:picLocks noChangeAspect="1"/>
          </p:cNvPicPr>
          <p:nvPr/>
        </p:nvPicPr>
        <p:blipFill>
          <a:blip r:embed="rId5"/>
          <a:stretch>
            <a:fillRect/>
          </a:stretch>
        </p:blipFill>
        <p:spPr>
          <a:xfrm>
            <a:off x="12205678" y="14567338"/>
            <a:ext cx="8983195" cy="5988797"/>
          </a:xfrm>
          <a:prstGeom prst="rect">
            <a:avLst/>
          </a:prstGeom>
        </p:spPr>
      </p:pic>
      <p:sp>
        <p:nvSpPr>
          <p:cNvPr id="40" name="Text Placeholder 4">
            <a:extLst>
              <a:ext uri="{FF2B5EF4-FFF2-40B4-BE49-F238E27FC236}">
                <a16:creationId xmlns:a16="http://schemas.microsoft.com/office/drawing/2014/main" id="{326C7DDC-39FF-4D78-8C03-8DCA91F0318D}"/>
              </a:ext>
            </a:extLst>
          </p:cNvPr>
          <p:cNvSpPr txBox="1">
            <a:spLocks/>
          </p:cNvSpPr>
          <p:nvPr/>
        </p:nvSpPr>
        <p:spPr>
          <a:xfrm>
            <a:off x="11464774" y="10785567"/>
            <a:ext cx="10179844" cy="685881"/>
          </a:xfrm>
          <a:prstGeom prst="rect">
            <a:avLst/>
          </a:prstGeom>
          <a:noFill/>
        </p:spPr>
        <p:txBody>
          <a:bodyPr wrap="square" lIns="65304" tIns="65304" rIns="65304" bIns="65304" anchor="ctr" anchorCtr="0">
            <a:spAutoFit/>
          </a:bodyPr>
          <a:lstStyle>
            <a:lvl1pPr marL="0" indent="0" algn="ctr" defTabSz="3134552" rtl="0" eaLnBrk="1" latinLnBrk="0" hangingPunct="1">
              <a:spcBef>
                <a:spcPct val="20000"/>
              </a:spcBef>
              <a:buFont typeface="Arial" pitchFamily="34" charset="0"/>
              <a:buNone/>
              <a:defRPr sz="2600" b="1" u="sng" kern="1200" baseline="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r>
              <a:rPr lang="en-US" sz="3600" dirty="0"/>
              <a:t>Project Goal</a:t>
            </a:r>
          </a:p>
        </p:txBody>
      </p:sp>
      <mc:AlternateContent xmlns:mc="http://schemas.openxmlformats.org/markup-compatibility/2006" xmlns:a14="http://schemas.microsoft.com/office/drawing/2010/main">
        <mc:Choice Requires="a14">
          <p:sp>
            <p:nvSpPr>
              <p:cNvPr id="41" name="Text Placeholder 1">
                <a:extLst>
                  <a:ext uri="{FF2B5EF4-FFF2-40B4-BE49-F238E27FC236}">
                    <a16:creationId xmlns:a16="http://schemas.microsoft.com/office/drawing/2014/main" id="{265634F4-BAB1-4438-9C1B-D05315B82286}"/>
                  </a:ext>
                </a:extLst>
              </p:cNvPr>
              <p:cNvSpPr txBox="1">
                <a:spLocks/>
              </p:cNvSpPr>
              <p:nvPr/>
            </p:nvSpPr>
            <p:spPr>
              <a:xfrm>
                <a:off x="11421748" y="11471448"/>
                <a:ext cx="10087561" cy="3653692"/>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dirty="0"/>
                  <a:t>Changes in solar wind pressure will result in more charged particles arriving at the termination shock, producing more ENAs. By correlating ENA data with past solar wind pressure data, we can find the distance to the termination shock. To do so, we can choose a distance, determine the length of time it would take for the ENAs of each energy to make a round trip. We then sum each offset ENA curve together for that chosen distance and compare it to the solar wind pressure data. We do this with a </a:t>
                </a:r>
                <a14:m>
                  <m:oMath xmlns:m="http://schemas.openxmlformats.org/officeDocument/2006/math">
                    <m:sSup>
                      <m:sSupPr>
                        <m:ctrlPr>
                          <a:rPr lang="en-US" sz="2400" i="1" smtClean="0">
                            <a:latin typeface="Cambria Math" panose="02040503050406030204" pitchFamily="18" charset="0"/>
                          </a:rPr>
                        </m:ctrlPr>
                      </m:sSupPr>
                      <m:e>
                        <m:r>
                          <m:rPr>
                            <m:sty m:val="p"/>
                          </m:rPr>
                          <a:rPr lang="el-GR" sz="2400" i="1" smtClean="0">
                            <a:latin typeface="Cambria Math" panose="02040503050406030204" pitchFamily="18" charset="0"/>
                          </a:rPr>
                          <m:t>χ</m:t>
                        </m:r>
                      </m:e>
                      <m:sup>
                        <m:r>
                          <a:rPr lang="en-US" sz="2400" b="0" i="1" smtClean="0">
                            <a:latin typeface="Cambria Math" panose="02040503050406030204" pitchFamily="18" charset="0"/>
                          </a:rPr>
                          <m:t>2</m:t>
                        </m:r>
                      </m:sup>
                    </m:sSup>
                  </m:oMath>
                </a14:m>
                <a:r>
                  <a:rPr lang="en-US" sz="2400" dirty="0"/>
                  <a:t> test, which tells us how much in common two data sets have. The distance where </a:t>
                </a:r>
                <a14:m>
                  <m:oMath xmlns:m="http://schemas.openxmlformats.org/officeDocument/2006/math">
                    <m:sSup>
                      <m:sSupPr>
                        <m:ctrlPr>
                          <a:rPr lang="en-US" sz="2400" i="1">
                            <a:latin typeface="Cambria Math" panose="02040503050406030204" pitchFamily="18" charset="0"/>
                          </a:rPr>
                        </m:ctrlPr>
                      </m:sSupPr>
                      <m:e>
                        <m:r>
                          <m:rPr>
                            <m:sty m:val="p"/>
                          </m:rPr>
                          <a:rPr lang="el-GR" sz="2400" i="1">
                            <a:latin typeface="Cambria Math" panose="02040503050406030204" pitchFamily="18" charset="0"/>
                          </a:rPr>
                          <m:t>χ</m:t>
                        </m:r>
                      </m:e>
                      <m:sup>
                        <m:r>
                          <a:rPr lang="en-US" sz="2400" i="1">
                            <a:latin typeface="Cambria Math" panose="02040503050406030204" pitchFamily="18" charset="0"/>
                          </a:rPr>
                          <m:t>2</m:t>
                        </m:r>
                      </m:sup>
                    </m:sSup>
                  </m:oMath>
                </a14:m>
                <a:r>
                  <a:rPr lang="en-US" sz="2400" dirty="0"/>
                  <a:t> minimizes is the distance to the termination shock.</a:t>
                </a:r>
              </a:p>
            </p:txBody>
          </p:sp>
        </mc:Choice>
        <mc:Fallback xmlns="">
          <p:sp>
            <p:nvSpPr>
              <p:cNvPr id="41" name="Text Placeholder 1">
                <a:extLst>
                  <a:ext uri="{FF2B5EF4-FFF2-40B4-BE49-F238E27FC236}">
                    <a16:creationId xmlns:a16="http://schemas.microsoft.com/office/drawing/2014/main" id="{265634F4-BAB1-4438-9C1B-D05315B82286}"/>
                  </a:ext>
                </a:extLst>
              </p:cNvPr>
              <p:cNvSpPr txBox="1">
                <a:spLocks noRot="1" noChangeAspect="1" noMove="1" noResize="1" noEditPoints="1" noAdjustHandles="1" noChangeArrowheads="1" noChangeShapeType="1" noTextEdit="1"/>
              </p:cNvSpPr>
              <p:nvPr/>
            </p:nvSpPr>
            <p:spPr>
              <a:xfrm>
                <a:off x="11421748" y="11471448"/>
                <a:ext cx="10087561" cy="3653692"/>
              </a:xfrm>
              <a:prstGeom prst="rect">
                <a:avLst/>
              </a:prstGeom>
              <a:blipFill>
                <a:blip r:embed="rId6"/>
                <a:stretch>
                  <a:fillRect l="-242" r="-544"/>
                </a:stretch>
              </a:blipFill>
            </p:spPr>
            <p:txBody>
              <a:bodyPr/>
              <a:lstStyle/>
              <a:p>
                <a:r>
                  <a:rPr lang="en-US">
                    <a:noFill/>
                  </a:rPr>
                  <a:t> </a:t>
                </a:r>
              </a:p>
            </p:txBody>
          </p:sp>
        </mc:Fallback>
      </mc:AlternateContent>
      <p:pic>
        <p:nvPicPr>
          <p:cNvPr id="43" name="Content Placeholder 9" descr="Chart&#10;&#10;Description automatically generated">
            <a:extLst>
              <a:ext uri="{FF2B5EF4-FFF2-40B4-BE49-F238E27FC236}">
                <a16:creationId xmlns:a16="http://schemas.microsoft.com/office/drawing/2014/main" id="{58AC51E4-CFC5-48C4-A251-B810E91E1D59}"/>
              </a:ext>
            </a:extLst>
          </p:cNvPr>
          <p:cNvPicPr>
            <a:picLocks noChangeAspect="1"/>
          </p:cNvPicPr>
          <p:nvPr/>
        </p:nvPicPr>
        <p:blipFill>
          <a:blip r:embed="rId7"/>
          <a:stretch>
            <a:fillRect/>
          </a:stretch>
        </p:blipFill>
        <p:spPr>
          <a:xfrm>
            <a:off x="24725627" y="5884282"/>
            <a:ext cx="7455969" cy="4970646"/>
          </a:xfrm>
          <a:prstGeom prst="rect">
            <a:avLst/>
          </a:prstGeom>
        </p:spPr>
      </p:pic>
      <p:pic>
        <p:nvPicPr>
          <p:cNvPr id="45" name="Picture 44" descr="Chart&#10;&#10;Description automatically generated">
            <a:extLst>
              <a:ext uri="{FF2B5EF4-FFF2-40B4-BE49-F238E27FC236}">
                <a16:creationId xmlns:a16="http://schemas.microsoft.com/office/drawing/2014/main" id="{E084E8B2-7E51-4892-9159-F661F4D1EB66}"/>
              </a:ext>
            </a:extLst>
          </p:cNvPr>
          <p:cNvPicPr>
            <a:picLocks noChangeAspect="1"/>
          </p:cNvPicPr>
          <p:nvPr/>
        </p:nvPicPr>
        <p:blipFill>
          <a:blip r:embed="rId8"/>
          <a:stretch>
            <a:fillRect/>
          </a:stretch>
        </p:blipFill>
        <p:spPr>
          <a:xfrm>
            <a:off x="24708646" y="10762205"/>
            <a:ext cx="7455969" cy="4970646"/>
          </a:xfrm>
          <a:prstGeom prst="rect">
            <a:avLst/>
          </a:prstGeom>
        </p:spPr>
      </p:pic>
      <p:sp>
        <p:nvSpPr>
          <p:cNvPr id="42" name="Text Placeholder 1">
            <a:extLst>
              <a:ext uri="{FF2B5EF4-FFF2-40B4-BE49-F238E27FC236}">
                <a16:creationId xmlns:a16="http://schemas.microsoft.com/office/drawing/2014/main" id="{15CAF05A-D1C4-42DF-9134-083996E5C544}"/>
              </a:ext>
            </a:extLst>
          </p:cNvPr>
          <p:cNvSpPr txBox="1">
            <a:spLocks/>
          </p:cNvSpPr>
          <p:nvPr/>
        </p:nvSpPr>
        <p:spPr>
          <a:xfrm>
            <a:off x="22094036" y="4415223"/>
            <a:ext cx="10087561" cy="11778993"/>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dirty="0"/>
              <a:t>We limited our search area to the equatorial region of the “nose” of the heliosphere. This allows us to make simplifying assumptions about the solar wind speed and the complexity of the interactions in the termination shock. An example the</a:t>
            </a:r>
          </a:p>
          <a:p>
            <a:pPr>
              <a:spcBef>
                <a:spcPts val="0"/>
              </a:spcBef>
            </a:pPr>
            <a:r>
              <a:rPr lang="en-US" sz="2400" dirty="0"/>
              <a:t>distance </a:t>
            </a:r>
          </a:p>
          <a:p>
            <a:pPr>
              <a:spcBef>
                <a:spcPts val="0"/>
              </a:spcBef>
            </a:pPr>
            <a:r>
              <a:rPr lang="en-US" sz="2400" dirty="0"/>
              <a:t>minimization</a:t>
            </a:r>
          </a:p>
          <a:p>
            <a:pPr>
              <a:spcBef>
                <a:spcPts val="0"/>
              </a:spcBef>
            </a:pPr>
            <a:r>
              <a:rPr lang="en-US" sz="2400" dirty="0"/>
              <a:t>technique is shown</a:t>
            </a:r>
          </a:p>
          <a:p>
            <a:pPr>
              <a:spcBef>
                <a:spcPts val="0"/>
              </a:spcBef>
            </a:pPr>
            <a:r>
              <a:rPr lang="en-US" sz="2400" dirty="0"/>
              <a:t>to the right. Both </a:t>
            </a:r>
          </a:p>
          <a:p>
            <a:pPr>
              <a:spcBef>
                <a:spcPts val="0"/>
              </a:spcBef>
            </a:pPr>
            <a:r>
              <a:rPr lang="en-US" sz="2400" dirty="0"/>
              <a:t>the “Ram” and</a:t>
            </a:r>
          </a:p>
          <a:p>
            <a:pPr>
              <a:spcBef>
                <a:spcPts val="0"/>
              </a:spcBef>
            </a:pPr>
            <a:r>
              <a:rPr lang="en-US" sz="2400" dirty="0"/>
              <a:t>“Wake” data sets </a:t>
            </a:r>
          </a:p>
          <a:p>
            <a:pPr>
              <a:spcBef>
                <a:spcPts val="0"/>
              </a:spcBef>
            </a:pPr>
            <a:r>
              <a:rPr lang="en-US" sz="2400" dirty="0"/>
              <a:t>show the distance</a:t>
            </a:r>
          </a:p>
          <a:p>
            <a:pPr>
              <a:spcBef>
                <a:spcPts val="0"/>
              </a:spcBef>
            </a:pPr>
            <a:r>
              <a:rPr lang="en-US" sz="2400" dirty="0"/>
              <a:t>to the termination </a:t>
            </a:r>
          </a:p>
          <a:p>
            <a:pPr>
              <a:spcBef>
                <a:spcPts val="0"/>
              </a:spcBef>
            </a:pPr>
            <a:r>
              <a:rPr lang="en-US" sz="2400" dirty="0"/>
              <a:t>shock at roughly</a:t>
            </a:r>
          </a:p>
          <a:p>
            <a:pPr>
              <a:spcBef>
                <a:spcPts val="0"/>
              </a:spcBef>
            </a:pPr>
            <a:r>
              <a:rPr lang="en-US" sz="2400" dirty="0"/>
              <a:t>125 astronomical</a:t>
            </a:r>
          </a:p>
          <a:p>
            <a:pPr>
              <a:spcBef>
                <a:spcPts val="0"/>
              </a:spcBef>
            </a:pPr>
            <a:r>
              <a:rPr lang="en-US" sz="2400" dirty="0"/>
              <a:t>units (AU). Visually,</a:t>
            </a:r>
          </a:p>
          <a:p>
            <a:pPr>
              <a:spcBef>
                <a:spcPts val="0"/>
              </a:spcBef>
            </a:pPr>
            <a:r>
              <a:rPr lang="en-US" sz="2400" dirty="0"/>
              <a:t>the summed ENA</a:t>
            </a:r>
          </a:p>
          <a:p>
            <a:pPr>
              <a:spcBef>
                <a:spcPts val="0"/>
              </a:spcBef>
            </a:pPr>
            <a:r>
              <a:rPr lang="en-US" sz="2400" dirty="0"/>
              <a:t>curves match very</a:t>
            </a:r>
          </a:p>
          <a:p>
            <a:pPr>
              <a:spcBef>
                <a:spcPts val="0"/>
              </a:spcBef>
            </a:pPr>
            <a:r>
              <a:rPr lang="en-US" sz="2400" dirty="0"/>
              <a:t>well with solar wind</a:t>
            </a:r>
          </a:p>
          <a:p>
            <a:pPr>
              <a:spcBef>
                <a:spcPts val="0"/>
              </a:spcBef>
            </a:pPr>
            <a:r>
              <a:rPr lang="en-US" sz="2400" dirty="0"/>
              <a:t>pressure. Repeating </a:t>
            </a:r>
          </a:p>
          <a:p>
            <a:pPr>
              <a:spcBef>
                <a:spcPts val="0"/>
              </a:spcBef>
            </a:pPr>
            <a:r>
              <a:rPr lang="en-US" sz="2400" dirty="0"/>
              <a:t>this procedure for</a:t>
            </a:r>
          </a:p>
          <a:p>
            <a:pPr>
              <a:spcBef>
                <a:spcPts val="0"/>
              </a:spcBef>
            </a:pPr>
            <a:r>
              <a:rPr lang="en-US" sz="2400" dirty="0"/>
              <a:t>five patches of the </a:t>
            </a:r>
          </a:p>
          <a:p>
            <a:pPr>
              <a:spcBef>
                <a:spcPts val="0"/>
              </a:spcBef>
            </a:pPr>
            <a:r>
              <a:rPr lang="en-US" sz="2400" dirty="0"/>
              <a:t>sky, we find the </a:t>
            </a:r>
          </a:p>
          <a:p>
            <a:pPr>
              <a:spcBef>
                <a:spcPts val="0"/>
              </a:spcBef>
            </a:pPr>
            <a:r>
              <a:rPr lang="en-US" sz="2400" dirty="0"/>
              <a:t>ideal distance to be </a:t>
            </a:r>
          </a:p>
          <a:p>
            <a:pPr>
              <a:spcBef>
                <a:spcPts val="0"/>
              </a:spcBef>
            </a:pPr>
            <a:r>
              <a:rPr lang="en-US" sz="2400" dirty="0"/>
              <a:t>between 115 and 130</a:t>
            </a:r>
          </a:p>
          <a:p>
            <a:pPr>
              <a:spcBef>
                <a:spcPts val="0"/>
              </a:spcBef>
            </a:pPr>
            <a:r>
              <a:rPr lang="en-US" sz="2400" dirty="0"/>
              <a:t>AU, which matches </a:t>
            </a:r>
          </a:p>
          <a:p>
            <a:pPr>
              <a:spcBef>
                <a:spcPts val="0"/>
              </a:spcBef>
            </a:pPr>
            <a:r>
              <a:rPr lang="en-US" sz="2400" dirty="0"/>
              <a:t>with previous estimates</a:t>
            </a:r>
          </a:p>
          <a:p>
            <a:pPr>
              <a:spcBef>
                <a:spcPts val="0"/>
              </a:spcBef>
            </a:pPr>
            <a:r>
              <a:rPr lang="en-US" sz="2400" dirty="0"/>
              <a:t>of the scale of the</a:t>
            </a:r>
          </a:p>
          <a:p>
            <a:pPr>
              <a:spcBef>
                <a:spcPts val="0"/>
              </a:spcBef>
            </a:pPr>
            <a:r>
              <a:rPr lang="en-US" sz="2400" dirty="0"/>
              <a:t>heliosphere, indicating</a:t>
            </a:r>
          </a:p>
          <a:p>
            <a:pPr>
              <a:spcBef>
                <a:spcPts val="0"/>
              </a:spcBef>
            </a:pPr>
            <a:r>
              <a:rPr lang="en-US" sz="2400" dirty="0"/>
              <a:t>that solar wind pressure</a:t>
            </a:r>
          </a:p>
          <a:p>
            <a:pPr>
              <a:spcBef>
                <a:spcPts val="0"/>
              </a:spcBef>
            </a:pPr>
            <a:r>
              <a:rPr lang="en-US" sz="2400" dirty="0"/>
              <a:t>was reflected in ENA</a:t>
            </a:r>
          </a:p>
          <a:p>
            <a:pPr>
              <a:spcBef>
                <a:spcPts val="0"/>
              </a:spcBef>
            </a:pPr>
            <a:r>
              <a:rPr lang="en-US" sz="2400" dirty="0"/>
              <a:t>data in the way expected.</a:t>
            </a:r>
          </a:p>
        </p:txBody>
      </p:sp>
      <p:sp>
        <p:nvSpPr>
          <p:cNvPr id="46" name="Text Placeholder 4">
            <a:extLst>
              <a:ext uri="{FF2B5EF4-FFF2-40B4-BE49-F238E27FC236}">
                <a16:creationId xmlns:a16="http://schemas.microsoft.com/office/drawing/2014/main" id="{C021EF4A-8B48-40CE-A413-83344E71321F}"/>
              </a:ext>
            </a:extLst>
          </p:cNvPr>
          <p:cNvSpPr txBox="1">
            <a:spLocks/>
          </p:cNvSpPr>
          <p:nvPr/>
        </p:nvSpPr>
        <p:spPr>
          <a:xfrm>
            <a:off x="22094036" y="15994514"/>
            <a:ext cx="10179844" cy="685881"/>
          </a:xfrm>
          <a:prstGeom prst="rect">
            <a:avLst/>
          </a:prstGeom>
          <a:noFill/>
        </p:spPr>
        <p:txBody>
          <a:bodyPr wrap="square" lIns="65304" tIns="65304" rIns="65304" bIns="65304" anchor="ctr" anchorCtr="0">
            <a:spAutoFit/>
          </a:bodyPr>
          <a:lstStyle>
            <a:lvl1pPr marL="0" indent="0" algn="ctr" defTabSz="3134552" rtl="0" eaLnBrk="1" latinLnBrk="0" hangingPunct="1">
              <a:spcBef>
                <a:spcPct val="20000"/>
              </a:spcBef>
              <a:buFont typeface="Arial" pitchFamily="34" charset="0"/>
              <a:buNone/>
              <a:defRPr sz="2600" b="1" u="sng" kern="1200" baseline="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r>
              <a:rPr lang="en-US" sz="3600" dirty="0"/>
              <a:t>Conclusion</a:t>
            </a:r>
          </a:p>
        </p:txBody>
      </p:sp>
      <p:sp>
        <p:nvSpPr>
          <p:cNvPr id="22" name="TextBox 21">
            <a:extLst>
              <a:ext uri="{FF2B5EF4-FFF2-40B4-BE49-F238E27FC236}">
                <a16:creationId xmlns:a16="http://schemas.microsoft.com/office/drawing/2014/main" id="{D1A5B61E-99F0-4C73-9FE9-1C31F45CF334}"/>
              </a:ext>
            </a:extLst>
          </p:cNvPr>
          <p:cNvSpPr txBox="1"/>
          <p:nvPr/>
        </p:nvSpPr>
        <p:spPr>
          <a:xfrm>
            <a:off x="22094036" y="16676425"/>
            <a:ext cx="9396055"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Past estimates of the scale of the heliosphere indicated that it is roughly 120 AU in size. By applying this method of correlating ENA observations with solar wind pressure data, we found these data sets reflected each other as anticipated and reflected the size of the heliosphere.</a:t>
            </a:r>
          </a:p>
        </p:txBody>
      </p:sp>
    </p:spTree>
    <p:extLst>
      <p:ext uri="{BB962C8B-B14F-4D97-AF65-F5344CB8AC3E}">
        <p14:creationId xmlns:p14="http://schemas.microsoft.com/office/powerpoint/2010/main" val="1045395607"/>
      </p:ext>
    </p:extLst>
  </p:cSld>
  <p:clrMapOvr>
    <a:masterClrMapping/>
  </p:clrMapOvr>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1598</TotalTime>
  <Words>808</Words>
  <Application>Microsoft Office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Cambria Math</vt:lpstr>
      <vt:lpstr>Times New Roman</vt:lpstr>
      <vt:lpstr>Trebuchet MS</vt:lpstr>
      <vt:lpstr>1_Classic 3 Columns</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Kelly, Joseph</cp:lastModifiedBy>
  <cp:revision>103</cp:revision>
  <dcterms:created xsi:type="dcterms:W3CDTF">2012-02-09T21:09:21Z</dcterms:created>
  <dcterms:modified xsi:type="dcterms:W3CDTF">2021-04-11T22:10:32Z</dcterms:modified>
</cp:coreProperties>
</file>