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58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0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8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0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07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8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6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6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5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9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FDCE3B-342A-44C4-BFC6-E262A07146C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40D9732-2581-4D71-A5AB-CFB1A80197C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04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098673"/>
          </a:xfrm>
        </p:spPr>
        <p:txBody>
          <a:bodyPr/>
          <a:lstStyle/>
          <a:p>
            <a:r>
              <a:rPr lang="en-US" dirty="0" smtClean="0">
                <a:latin typeface="Perpetua" panose="02020502060401020303" pitchFamily="18" charset="0"/>
              </a:rPr>
              <a:t>Costco Wholesale’s Dominance in the Market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Elliot Johnson</a:t>
            </a:r>
          </a:p>
          <a:p>
            <a:r>
              <a:rPr lang="en-US" dirty="0" smtClean="0"/>
              <a:t>Presented at UMCUR</a:t>
            </a:r>
          </a:p>
          <a:p>
            <a:r>
              <a:rPr lang="en-US" dirty="0" smtClean="0"/>
              <a:t>16 April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97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Perpetua" panose="02020502060401020303" pitchFamily="18" charset="0"/>
              </a:rPr>
              <a:t>Introduction</a:t>
            </a:r>
            <a:endParaRPr lang="en-US" sz="54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Perpetua" panose="02020502060401020303" pitchFamily="18" charset="0"/>
              </a:rPr>
              <a:t>-Purpose</a:t>
            </a:r>
            <a:endParaRPr lang="en-US" sz="2400" dirty="0" smtClean="0">
              <a:latin typeface="Perpetua" panose="02020502060401020303" pitchFamily="18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-Costco </a:t>
            </a:r>
            <a:r>
              <a:rPr lang="en-US" sz="2400" dirty="0" smtClean="0">
                <a:latin typeface="Perpetua" panose="02020502060401020303" pitchFamily="18" charset="0"/>
              </a:rPr>
              <a:t>Wholesale’s Business Model</a:t>
            </a:r>
          </a:p>
          <a:p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-Costco </a:t>
            </a:r>
            <a:r>
              <a:rPr lang="en-US" sz="2400" dirty="0" smtClean="0">
                <a:latin typeface="Perpetua" panose="02020502060401020303" pitchFamily="18" charset="0"/>
              </a:rPr>
              <a:t>is running low on working capital</a:t>
            </a:r>
          </a:p>
          <a:p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-Costco </a:t>
            </a:r>
            <a:r>
              <a:rPr lang="en-US" sz="2400" dirty="0" smtClean="0">
                <a:latin typeface="Perpetua" panose="02020502060401020303" pitchFamily="18" charset="0"/>
              </a:rPr>
              <a:t>should issue more stock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3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Perpetua" panose="02020502060401020303" pitchFamily="18" charset="0"/>
              </a:rPr>
              <a:t>Industry and External Context</a:t>
            </a:r>
            <a:endParaRPr lang="en-US" sz="54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Perpetua" panose="02020502060401020303" pitchFamily="18" charset="0"/>
              </a:rPr>
              <a:t>-Competitors</a:t>
            </a:r>
            <a:r>
              <a:rPr lang="en-US" sz="2400" dirty="0" smtClean="0">
                <a:latin typeface="Perpetua" panose="02020502060401020303" pitchFamily="18" charset="0"/>
              </a:rPr>
              <a:t>: BJs, Sam’s Club, Kroger, </a:t>
            </a:r>
            <a:r>
              <a:rPr lang="en-US" sz="2400" dirty="0" err="1" smtClean="0">
                <a:latin typeface="Perpetua" panose="02020502060401020303" pitchFamily="18" charset="0"/>
              </a:rPr>
              <a:t>Winco</a:t>
            </a:r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-Mature </a:t>
            </a:r>
            <a:r>
              <a:rPr lang="en-US" sz="2400" dirty="0" smtClean="0">
                <a:latin typeface="Perpetua" panose="02020502060401020303" pitchFamily="18" charset="0"/>
              </a:rPr>
              <a:t>Industry; low threat of new entrants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-Specific </a:t>
            </a:r>
            <a:r>
              <a:rPr lang="en-US" sz="2400" dirty="0" smtClean="0">
                <a:latin typeface="Perpetua" panose="02020502060401020303" pitchFamily="18" charset="0"/>
              </a:rPr>
              <a:t>customer niche</a:t>
            </a:r>
          </a:p>
          <a:p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-High </a:t>
            </a:r>
            <a:r>
              <a:rPr lang="en-US" sz="2400" dirty="0" smtClean="0">
                <a:latin typeface="Perpetua" panose="02020502060401020303" pitchFamily="18" charset="0"/>
              </a:rPr>
              <a:t>sensitivity to economic conditions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-High </a:t>
            </a:r>
            <a:r>
              <a:rPr lang="en-US" sz="2400" dirty="0" smtClean="0">
                <a:latin typeface="Perpetua" panose="02020502060401020303" pitchFamily="18" charset="0"/>
              </a:rPr>
              <a:t>sensitivity to tax rate changes and regulations</a:t>
            </a:r>
          </a:p>
          <a:p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-New </a:t>
            </a:r>
            <a:r>
              <a:rPr lang="en-US" sz="2400" dirty="0" smtClean="0">
                <a:latin typeface="Perpetua" panose="02020502060401020303" pitchFamily="18" charset="0"/>
              </a:rPr>
              <a:t>threats of Amazon and similar services</a:t>
            </a:r>
            <a:endParaRPr lang="en-US" sz="24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9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Perpetua" panose="02020502060401020303" pitchFamily="18" charset="0"/>
              </a:rPr>
              <a:t>Costco’s Finances</a:t>
            </a:r>
            <a:endParaRPr lang="en-US" sz="54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Perpetua" panose="02020502060401020303" pitchFamily="18" charset="0"/>
              </a:rPr>
              <a:t>High revenue growth</a:t>
            </a:r>
          </a:p>
          <a:p>
            <a:pPr marL="0" indent="0">
              <a:buNone/>
            </a:pPr>
            <a:endParaRPr lang="en-US" sz="2400" dirty="0" smtClean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High TAT and Inventory Turnover</a:t>
            </a:r>
          </a:p>
          <a:p>
            <a:pPr marL="0" indent="0">
              <a:buNone/>
            </a:pPr>
            <a:endParaRPr lang="en-US" sz="2400" dirty="0" smtClean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High ROE</a:t>
            </a:r>
          </a:p>
          <a:p>
            <a:endParaRPr lang="en-US" sz="2400" dirty="0">
              <a:latin typeface="Perpetua" panose="02020502060401020303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Perpetua" panose="02020502060401020303" pitchFamily="18" charset="0"/>
              </a:rPr>
              <a:t>(Standard &amp; Poor’s, 2021)</a:t>
            </a:r>
            <a:endParaRPr lang="en-US" sz="1800" dirty="0">
              <a:latin typeface="Perpetua" panose="020205020604010203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3114" y="2003752"/>
            <a:ext cx="6166757" cy="397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7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Perpetua" panose="02020502060401020303" pitchFamily="18" charset="0"/>
              </a:rPr>
              <a:t>Resources and Competencies</a:t>
            </a:r>
            <a:endParaRPr lang="en-US" sz="54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502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Perpetua" panose="02020502060401020303" pitchFamily="18" charset="0"/>
              </a:rPr>
              <a:t>-Core </a:t>
            </a:r>
            <a:r>
              <a:rPr lang="en-US" sz="2400" dirty="0" smtClean="0">
                <a:latin typeface="Perpetua" panose="02020502060401020303" pitchFamily="18" charset="0"/>
              </a:rPr>
              <a:t>Competency: Supply Chain Management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Perpetua" panose="02020502060401020303" pitchFamily="18" charset="0"/>
              </a:rPr>
              <a:t>-Efficiency</a:t>
            </a:r>
            <a:endParaRPr lang="en-US" sz="2400" dirty="0" smtClean="0">
              <a:latin typeface="Perpetua" panose="02020502060401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Perpetua" panose="02020502060401020303" pitchFamily="18" charset="0"/>
              </a:rPr>
              <a:t>-Strategic </a:t>
            </a:r>
            <a:r>
              <a:rPr lang="en-US" sz="2400" dirty="0" smtClean="0">
                <a:latin typeface="Perpetua" panose="02020502060401020303" pitchFamily="18" charset="0"/>
              </a:rPr>
              <a:t>acquisitions and partnerships </a:t>
            </a:r>
            <a:r>
              <a:rPr lang="en-US" sz="1800" dirty="0" smtClean="0">
                <a:latin typeface="Perpetua" panose="02020502060401020303" pitchFamily="18" charset="0"/>
              </a:rPr>
              <a:t>(Costco Annual Report, 2020)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Perpetua" panose="02020502060401020303" pitchFamily="18" charset="0"/>
              </a:rPr>
              <a:t>-NO </a:t>
            </a:r>
            <a:r>
              <a:rPr lang="en-US" sz="2400" dirty="0" smtClean="0">
                <a:latin typeface="Perpetua" panose="02020502060401020303" pitchFamily="18" charset="0"/>
              </a:rPr>
              <a:t>advertising budget </a:t>
            </a:r>
            <a:r>
              <a:rPr lang="en-US" sz="1800" dirty="0" smtClean="0">
                <a:latin typeface="Perpetua" panose="02020502060401020303" pitchFamily="18" charset="0"/>
              </a:rPr>
              <a:t>(Green, 2020)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Perpetua" panose="02020502060401020303" pitchFamily="18" charset="0"/>
              </a:rPr>
              <a:t>-High </a:t>
            </a:r>
            <a:r>
              <a:rPr lang="en-US" sz="2400" dirty="0" smtClean="0">
                <a:latin typeface="Perpetua" panose="02020502060401020303" pitchFamily="18" charset="0"/>
              </a:rPr>
              <a:t>customer satisfaction @ 90% membership renewal </a:t>
            </a:r>
            <a:r>
              <a:rPr lang="en-US" sz="1800" dirty="0" smtClean="0">
                <a:latin typeface="Perpetua" panose="02020502060401020303" pitchFamily="18" charset="0"/>
              </a:rPr>
              <a:t>(Tyler, 2019)</a:t>
            </a:r>
            <a:endParaRPr lang="en-US" sz="2400" dirty="0" smtClean="0">
              <a:latin typeface="Perpetua" panose="02020502060401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Perpetua" panose="02020502060401020303" pitchFamily="18" charset="0"/>
              </a:rPr>
              <a:t>-High </a:t>
            </a:r>
            <a:r>
              <a:rPr lang="en-US" sz="2400" dirty="0" smtClean="0">
                <a:latin typeface="Perpetua" panose="02020502060401020303" pitchFamily="18" charset="0"/>
              </a:rPr>
              <a:t>opportunities for overseas expansion</a:t>
            </a:r>
            <a:endParaRPr lang="en-US" sz="24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0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Perpetua" panose="02020502060401020303" pitchFamily="18" charset="0"/>
              </a:rPr>
              <a:t>Strategic Alternatives</a:t>
            </a:r>
            <a:endParaRPr lang="en-US" sz="5400" dirty="0">
              <a:latin typeface="Perpetua" panose="020205020604010203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104" y="1846052"/>
            <a:ext cx="5027295" cy="73628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Perpetua" panose="02020502060401020303" pitchFamily="18" charset="0"/>
              </a:rPr>
              <a:t>Acquisitions and </a:t>
            </a:r>
            <a:r>
              <a:rPr lang="en-US" sz="2400" b="1" dirty="0" smtClean="0">
                <a:latin typeface="Perpetua" panose="02020502060401020303" pitchFamily="18" charset="0"/>
              </a:rPr>
              <a:t>Partnerships</a:t>
            </a:r>
            <a:endParaRPr lang="en-US" sz="2400" dirty="0">
              <a:latin typeface="Perpetua" panose="02020502060401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Perpetua" panose="02020502060401020303" pitchFamily="18" charset="0"/>
              </a:rPr>
              <a:t>Pros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-No need to “reinvent the wheel”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-Historical success</a:t>
            </a:r>
            <a:endParaRPr lang="en-US" sz="2400" dirty="0">
              <a:latin typeface="Perpetua" panose="02020502060401020303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Perpetua" panose="02020502060401020303" pitchFamily="18" charset="0"/>
              </a:rPr>
              <a:t>Cons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-Few companies align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-Expensive</a:t>
            </a:r>
            <a:endParaRPr lang="en-US" sz="2400" dirty="0">
              <a:latin typeface="Perpetua" panose="02020502060401020303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Perpetua" panose="02020502060401020303" pitchFamily="18" charset="0"/>
              </a:rPr>
              <a:t>Private Manufacturing</a:t>
            </a:r>
            <a:endParaRPr lang="en-US" sz="2400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5095" y="2582334"/>
            <a:ext cx="4937760" cy="337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Perpetua" panose="02020502060401020303" pitchFamily="18" charset="0"/>
              </a:rPr>
              <a:t>Pros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-Better quality, lower price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-More effective distribution</a:t>
            </a:r>
            <a:endParaRPr lang="en-US" sz="2400" dirty="0">
              <a:latin typeface="Perpetua" panose="02020502060401020303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Perpetua" panose="02020502060401020303" pitchFamily="18" charset="0"/>
              </a:rPr>
              <a:t>Cons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-Does not leverage competencies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058401" cy="1450757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Perpetua" panose="02020502060401020303" pitchFamily="18" charset="0"/>
              </a:rPr>
              <a:t>Strategic Recommendation: </a:t>
            </a:r>
            <a:br>
              <a:rPr lang="en-US" sz="5400" dirty="0" smtClean="0">
                <a:latin typeface="Perpetua" panose="02020502060401020303" pitchFamily="18" charset="0"/>
              </a:rPr>
            </a:br>
            <a:r>
              <a:rPr lang="en-US" sz="5400" dirty="0">
                <a:latin typeface="Perpetua" panose="02020502060401020303" pitchFamily="18" charset="0"/>
              </a:rPr>
              <a:t> </a:t>
            </a:r>
            <a:r>
              <a:rPr lang="en-US" sz="5400" dirty="0" smtClean="0">
                <a:latin typeface="Perpetua" panose="02020502060401020303" pitchFamily="18" charset="0"/>
              </a:rPr>
              <a:t>  Issue More Stock</a:t>
            </a:r>
            <a:endParaRPr lang="en-US" sz="5400" dirty="0">
              <a:latin typeface="Perpetua" panose="020205020604010203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Perpetua" panose="02020502060401020303" pitchFamily="18" charset="0"/>
              </a:rPr>
              <a:t>Pros</a:t>
            </a:r>
            <a:endParaRPr lang="en-US" sz="2400" b="1" dirty="0">
              <a:latin typeface="Perpetua" panose="02020502060401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Perpetua" panose="02020502060401020303" pitchFamily="18" charset="0"/>
              </a:rPr>
              <a:t>-Allows for faster rate of growth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-Faster international expansion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-Greater returns for shareholders</a:t>
            </a:r>
            <a:endParaRPr lang="en-US" sz="2400" dirty="0">
              <a:latin typeface="Perpetua" panose="02020502060401020303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Perpetua" panose="02020502060401020303" pitchFamily="18" charset="0"/>
              </a:rPr>
              <a:t>Cons</a:t>
            </a:r>
            <a:endParaRPr lang="en-US" sz="2400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dirty="0" smtClean="0">
                <a:latin typeface="Perpetua" panose="02020502060401020303" pitchFamily="18" charset="0"/>
              </a:rPr>
              <a:t>-Need to quickly source merchandise</a:t>
            </a:r>
          </a:p>
          <a:p>
            <a:r>
              <a:rPr lang="en-US" sz="2400" dirty="0" smtClean="0">
                <a:latin typeface="Perpetua" panose="02020502060401020303" pitchFamily="18" charset="0"/>
              </a:rPr>
              <a:t>-Exchange rate risk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Perpetua" panose="02020502060401020303" pitchFamily="18" charset="0"/>
              </a:rPr>
              <a:t>Conclusions</a:t>
            </a:r>
            <a:endParaRPr lang="en-US" sz="54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Perpetua" panose="02020502060401020303" pitchFamily="18" charset="0"/>
              </a:rPr>
              <a:t>-Costco </a:t>
            </a:r>
            <a:r>
              <a:rPr lang="en-US" sz="2400" dirty="0" smtClean="0">
                <a:latin typeface="Perpetua" panose="02020502060401020303" pitchFamily="18" charset="0"/>
              </a:rPr>
              <a:t>is an industry leader</a:t>
            </a:r>
          </a:p>
          <a:p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-Costco </a:t>
            </a:r>
            <a:r>
              <a:rPr lang="en-US" sz="2400" dirty="0" smtClean="0">
                <a:latin typeface="Perpetua" panose="02020502060401020303" pitchFamily="18" charset="0"/>
              </a:rPr>
              <a:t>excels in efficiency and supply chain management</a:t>
            </a:r>
          </a:p>
          <a:p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-High </a:t>
            </a:r>
            <a:r>
              <a:rPr lang="en-US" sz="2400" dirty="0" smtClean="0">
                <a:latin typeface="Perpetua" panose="02020502060401020303" pitchFamily="18" charset="0"/>
              </a:rPr>
              <a:t>opportunities for overseas growth</a:t>
            </a:r>
          </a:p>
          <a:p>
            <a:endParaRPr lang="en-US" sz="2400" dirty="0">
              <a:latin typeface="Perpetua" panose="02020502060401020303" pitchFamily="18" charset="0"/>
            </a:endParaRPr>
          </a:p>
          <a:p>
            <a:r>
              <a:rPr lang="en-US" sz="2400" dirty="0" smtClean="0">
                <a:latin typeface="Perpetua" panose="02020502060401020303" pitchFamily="18" charset="0"/>
              </a:rPr>
              <a:t>-Equity </a:t>
            </a:r>
            <a:r>
              <a:rPr lang="en-US" sz="2400" dirty="0" smtClean="0">
                <a:latin typeface="Perpetua" panose="02020502060401020303" pitchFamily="18" charset="0"/>
              </a:rPr>
              <a:t>financing could accelerate this growth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8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Perpetua" panose="02020502060401020303" pitchFamily="18" charset="0"/>
              </a:rPr>
              <a:t>Thank you</a:t>
            </a:r>
            <a:endParaRPr lang="en-US" sz="54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-US" sz="1900" dirty="0">
                <a:latin typeface="Perpetua" panose="02020502060401020303" pitchFamily="18" charset="0"/>
              </a:rPr>
              <a:t>Costco. “2020 Annual </a:t>
            </a:r>
            <a:r>
              <a:rPr lang="en-US" sz="1900" dirty="0" err="1">
                <a:latin typeface="Perpetua" panose="02020502060401020303" pitchFamily="18" charset="0"/>
              </a:rPr>
              <a:t>Report.”Accessed</a:t>
            </a:r>
            <a:r>
              <a:rPr lang="en-US" sz="1900" dirty="0">
                <a:latin typeface="Perpetua" panose="02020502060401020303" pitchFamily="18" charset="0"/>
              </a:rPr>
              <a:t> 28 Feb., 2021. https://investor.costco.com/index.php/static-files/05c62fe6-6c09-4e16-8d8b-5e456e5a0f7e</a:t>
            </a:r>
          </a:p>
          <a:p>
            <a:pPr marL="0" indent="0">
              <a:spcAft>
                <a:spcPts val="1600"/>
              </a:spcAft>
              <a:buNone/>
            </a:pPr>
            <a:r>
              <a:rPr lang="en-US" sz="1900" dirty="0" smtClean="0">
                <a:latin typeface="Perpetua" panose="02020502060401020303" pitchFamily="18" charset="0"/>
              </a:rPr>
              <a:t>Green</a:t>
            </a:r>
            <a:r>
              <a:rPr lang="en-US" sz="1900" dirty="0">
                <a:latin typeface="Perpetua" panose="02020502060401020303" pitchFamily="18" charset="0"/>
              </a:rPr>
              <a:t>, Timothy. “3 Reasons Costco Is a Great Company.” </a:t>
            </a:r>
            <a:r>
              <a:rPr lang="en-US" sz="1900" i="1" dirty="0">
                <a:latin typeface="Perpetua" panose="02020502060401020303" pitchFamily="18" charset="0"/>
              </a:rPr>
              <a:t>Investopedia</a:t>
            </a:r>
            <a:r>
              <a:rPr lang="en-US" sz="1900" dirty="0">
                <a:latin typeface="Perpetua" panose="02020502060401020303" pitchFamily="18" charset="0"/>
              </a:rPr>
              <a:t>, Investopedia, 15 Oct. 2020, www.investopedia.com/stock-analysis/040915/3-reasons-costco-great-company-cost.aspx#:~:text=Target%20spends%20more%20than%202,coupons%20sent%20to%20existing%20members. </a:t>
            </a:r>
          </a:p>
          <a:p>
            <a:pPr marL="0" indent="0">
              <a:spcAft>
                <a:spcPts val="1600"/>
              </a:spcAft>
              <a:buNone/>
            </a:pPr>
            <a:r>
              <a:rPr lang="en-US" sz="1900" dirty="0" smtClean="0">
                <a:latin typeface="Perpetua" panose="02020502060401020303" pitchFamily="18" charset="0"/>
              </a:rPr>
              <a:t>Standard </a:t>
            </a:r>
            <a:r>
              <a:rPr lang="en-US" sz="1900" dirty="0">
                <a:latin typeface="Perpetua" panose="02020502060401020303" pitchFamily="18" charset="0"/>
              </a:rPr>
              <a:t>&amp; Poor's. (2021, March 10). Costco Wholesale Corporation. </a:t>
            </a:r>
            <a:r>
              <a:rPr lang="en-US" sz="1900" i="1" dirty="0">
                <a:latin typeface="Perpetua" panose="02020502060401020303" pitchFamily="18" charset="0"/>
              </a:rPr>
              <a:t>Standard &amp; Poor's Financial Ratios</a:t>
            </a:r>
            <a:r>
              <a:rPr lang="en-US" sz="1900" dirty="0">
                <a:latin typeface="Perpetua" panose="02020502060401020303" pitchFamily="18" charset="0"/>
              </a:rPr>
              <a:t>. Retrieved from S&amp;P </a:t>
            </a:r>
            <a:r>
              <a:rPr lang="en-US" sz="1900" dirty="0" err="1">
                <a:latin typeface="Perpetua" panose="02020502060401020303" pitchFamily="18" charset="0"/>
              </a:rPr>
              <a:t>NetAdvantage</a:t>
            </a:r>
            <a:r>
              <a:rPr lang="en-US" sz="1900" dirty="0">
                <a:latin typeface="Perpetua" panose="02020502060401020303" pitchFamily="18" charset="0"/>
              </a:rPr>
              <a:t> database. </a:t>
            </a:r>
          </a:p>
          <a:p>
            <a:pPr marL="0" indent="0">
              <a:spcAft>
                <a:spcPts val="1600"/>
              </a:spcAft>
              <a:buNone/>
            </a:pPr>
            <a:r>
              <a:rPr lang="en-US" sz="1900" dirty="0" smtClean="0">
                <a:latin typeface="Perpetua" panose="02020502060401020303" pitchFamily="18" charset="0"/>
              </a:rPr>
              <a:t>Tyler</a:t>
            </a:r>
            <a:r>
              <a:rPr lang="en-US" sz="1900" dirty="0">
                <a:latin typeface="Perpetua" panose="02020502060401020303" pitchFamily="18" charset="0"/>
              </a:rPr>
              <a:t>, Jessica. “We Shopped at Costco and BJ's Wholesale to See Which Store Had the Better Deals, and We Found One Had a Clear Edge over the Other.” </a:t>
            </a:r>
            <a:r>
              <a:rPr lang="en-US" sz="1900" i="1" dirty="0">
                <a:latin typeface="Perpetua" panose="02020502060401020303" pitchFamily="18" charset="0"/>
              </a:rPr>
              <a:t>Business Insider</a:t>
            </a:r>
            <a:r>
              <a:rPr lang="en-US" sz="1900" dirty="0">
                <a:latin typeface="Perpetua" panose="02020502060401020303" pitchFamily="18" charset="0"/>
              </a:rPr>
              <a:t>, Business Insider, 23 July 2018, www.businessinsider.com/costco-bjs-compared-photos-details-2018-4.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06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435</TotalTime>
  <Words>321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Perpetua</vt:lpstr>
      <vt:lpstr>Retrospect</vt:lpstr>
      <vt:lpstr>Costco Wholesale’s Dominance in the Market</vt:lpstr>
      <vt:lpstr>Introduction</vt:lpstr>
      <vt:lpstr>Industry and External Context</vt:lpstr>
      <vt:lpstr>Costco’s Finances</vt:lpstr>
      <vt:lpstr>Resources and Competencies</vt:lpstr>
      <vt:lpstr>Strategic Alternatives</vt:lpstr>
      <vt:lpstr>Strategic Recommendation:     Issue More Stock</vt:lpstr>
      <vt:lpstr>Conclusions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Costco Wholesale’s Dominance in the Market</dc:title>
  <dc:creator>Johnson, Elliot</dc:creator>
  <cp:lastModifiedBy>Johnson, Elliot</cp:lastModifiedBy>
  <cp:revision>16</cp:revision>
  <dcterms:created xsi:type="dcterms:W3CDTF">2021-04-07T19:28:48Z</dcterms:created>
  <dcterms:modified xsi:type="dcterms:W3CDTF">2021-04-08T03:06:58Z</dcterms:modified>
</cp:coreProperties>
</file>