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p:regular r:id="rId23"/>
      <p:bold r:id="rId24"/>
      <p:italic r:id="rId25"/>
      <p:boldItalic r:id="rId26"/>
    </p:embeddedFont>
    <p:embeddedFont>
      <p:font typeface="Maven Pro"/>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6BAE8D-1F80-4592-BA45-FDD1896B2203}">
  <a:tblStyle styleId="{F26BAE8D-1F80-4592-BA45-FDD1896B22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My name is Dishanna Miller, and I am a human biology student at the </a:t>
            </a:r>
            <a:r>
              <a:rPr lang="en"/>
              <a:t>University</a:t>
            </a:r>
            <a:r>
              <a:rPr lang="en"/>
              <a:t> of Montana. Today I will be talking about the benefits of family members and friends helping and supporting caregivers of patients with glioblastoma multiforme.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eada4980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ceada4980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way that family and friends can help support caregivers is to simply be around as a “helping hand.” It is very common for these caregivers to be overwhelmed with daily tasks and </a:t>
            </a:r>
            <a:r>
              <a:rPr lang="en"/>
              <a:t>responsibilities</a:t>
            </a:r>
            <a:r>
              <a:rPr lang="en"/>
              <a:t>. </a:t>
            </a:r>
            <a:r>
              <a:rPr lang="en">
                <a:solidFill>
                  <a:schemeClr val="dk1"/>
                </a:solidFill>
              </a:rPr>
              <a:t>Many caregivers expressed times of concern where they were not sure if they could physically move the patient to a wheelchair or into bed.</a:t>
            </a:r>
            <a:endParaRPr>
              <a:solidFill>
                <a:schemeClr val="dk1"/>
              </a:solidFill>
            </a:endParaRPr>
          </a:p>
          <a:p>
            <a:pPr indent="0" lvl="0" marL="0" rtl="0" algn="l">
              <a:spcBef>
                <a:spcPts val="0"/>
              </a:spcBef>
              <a:spcAft>
                <a:spcPts val="0"/>
              </a:spcAft>
              <a:buNone/>
            </a:pPr>
            <a:r>
              <a:rPr lang="en"/>
              <a:t>Being </a:t>
            </a:r>
            <a:r>
              <a:rPr lang="en"/>
              <a:t>available</a:t>
            </a:r>
            <a:r>
              <a:rPr lang="en"/>
              <a:t> to physically help the caregiver is one way to reduce this burden. Other ideas to be of help is being available to drive patients to doctor appointments, deliver groceries to the caregiver, helping watch over children if there are children in the household, and simply providing company to the patient. There were numerous letters that talked about how grateful the caregiver was to know that family and friends were happy to </a:t>
            </a:r>
            <a:r>
              <a:rPr lang="en"/>
              <a:t>accompany</a:t>
            </a:r>
            <a:r>
              <a:rPr lang="en"/>
              <a:t> the patient throughout the day.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ceada4980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ceada4980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Similarly to wishing they had more information on what glioblastoma actually is, caregivers expressed concern on the lack of the </a:t>
            </a:r>
            <a:r>
              <a:rPr lang="en"/>
              <a:t>resources</a:t>
            </a:r>
            <a:r>
              <a:rPr lang="en"/>
              <a:t> provided to them as caregivers. Being able to relate to someone in a similar situation or have someone to guide you through a difficult time can be incredibly beneficial. While some caregivers are made aware that there are social workers available to them, making sure that they know that these resources are there can help them navigate this job a great first step to ensuring the GBM caregiver has excellent support. ALso reminding the caregiver that there is a support line at Cancer Support Group  </a:t>
            </a:r>
            <a:endParaRPr/>
          </a:p>
          <a:p>
            <a:pPr indent="0" lvl="0" marL="0" rtl="0" algn="l">
              <a:spcBef>
                <a:spcPts val="0"/>
              </a:spcBef>
              <a:spcAft>
                <a:spcPts val="0"/>
              </a:spcAft>
              <a:buNone/>
            </a:pPr>
            <a:r>
              <a:rPr lang="en"/>
              <a:t>Another excellent resource that family and friends should show the caregiver are social support groups for GBM patients and caregivers. There are a </a:t>
            </a:r>
            <a:r>
              <a:rPr lang="en"/>
              <a:t>plethora of Facebook pages and website available with many people going through a related struggle.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ceada4980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ceada4980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anyone could guess that becoming a glioblastoma caregiver to someone you love is an emotional rollercoaster, there were still women who </a:t>
            </a:r>
            <a:r>
              <a:rPr lang="en"/>
              <a:t>comminuted that they need their family and friends there for them. They brought up their battles with depression, anxiety, loneliness, and PTSD. </a:t>
            </a:r>
            <a:r>
              <a:rPr lang="en">
                <a:solidFill>
                  <a:schemeClr val="dk1"/>
                </a:solidFill>
              </a:rPr>
              <a:t>As stated before, if the caregiver is suffering emotionally, it may affect the care that they can provide to the patient. </a:t>
            </a:r>
            <a:r>
              <a:rPr lang="en"/>
              <a:t>It is crucial as family and friends to make certain that the caregiver feels that you are emotionally there. Additionally, the caregiver will most likely find seeing a therapist valuable for their mental health.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eada4980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ceada4980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people are aware that when a person is diagnosed with GBM, floods of medical bills and debt will ensue. Even if </a:t>
            </a:r>
            <a:r>
              <a:rPr lang="en"/>
              <a:t>insurance</a:t>
            </a:r>
            <a:r>
              <a:rPr lang="en"/>
              <a:t> is able to help cover the surgeries and medication, </a:t>
            </a:r>
            <a:r>
              <a:rPr lang="en"/>
              <a:t>hospice</a:t>
            </a:r>
            <a:r>
              <a:rPr lang="en"/>
              <a:t> and other treatments are usually expensive. On top of all of this is unusual for the patient to be able to still work. The caregiver also is more than likely have to cut back on work if they were working before the diagnosis. This makes being able to be </a:t>
            </a:r>
            <a:r>
              <a:rPr lang="en"/>
              <a:t>financially</a:t>
            </a:r>
            <a:r>
              <a:rPr lang="en"/>
              <a:t> stable a challenge. </a:t>
            </a:r>
            <a:endParaRPr/>
          </a:p>
          <a:p>
            <a:pPr indent="0" lvl="0" marL="0" rtl="0" algn="l">
              <a:spcBef>
                <a:spcPts val="0"/>
              </a:spcBef>
              <a:spcAft>
                <a:spcPts val="0"/>
              </a:spcAft>
              <a:buNone/>
            </a:pPr>
            <a:r>
              <a:rPr lang="en"/>
              <a:t>While paying for medical bills may not be </a:t>
            </a:r>
            <a:r>
              <a:rPr lang="en"/>
              <a:t>feasible</a:t>
            </a:r>
            <a:r>
              <a:rPr lang="en"/>
              <a:t>, family and friends can find other ways to be </a:t>
            </a:r>
            <a:r>
              <a:rPr lang="en"/>
              <a:t>financially</a:t>
            </a:r>
            <a:r>
              <a:rPr lang="en"/>
              <a:t> helpful. Some of the ways are </a:t>
            </a:r>
            <a:r>
              <a:rPr lang="en"/>
              <a:t>helping</a:t>
            </a:r>
            <a:r>
              <a:rPr lang="en"/>
              <a:t> raise money, researching resources such as specific </a:t>
            </a:r>
            <a:r>
              <a:rPr lang="en"/>
              <a:t>insurance</a:t>
            </a:r>
            <a:r>
              <a:rPr lang="en"/>
              <a:t> and coverage plans, and even paying smaller bills like buying groceries.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ceada4980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ceada4980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comes to further studies that can be conducted, hearing more from other caregivers to </a:t>
            </a:r>
            <a:r>
              <a:rPr lang="en"/>
              <a:t>compare</a:t>
            </a:r>
            <a:r>
              <a:rPr lang="en"/>
              <a:t> their experience could provide more insight to how someone can be of help to caregivers. More </a:t>
            </a:r>
            <a:r>
              <a:rPr lang="en"/>
              <a:t>extensive</a:t>
            </a:r>
            <a:r>
              <a:rPr lang="en"/>
              <a:t> research could supply better resources for the family and </a:t>
            </a:r>
            <a:r>
              <a:rPr lang="en"/>
              <a:t>friends</a:t>
            </a:r>
            <a:r>
              <a:rPr lang="en"/>
              <a:t> to present to the caregiver. Finally, there needs to be better advocating for caregivers of glioblastoma patients.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090499e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d090499e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ceada4980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ceada4980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so much for listening to my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8f2815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8f2815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and </a:t>
            </a:r>
            <a:r>
              <a:rPr lang="en"/>
              <a:t>foremost</a:t>
            </a:r>
            <a:r>
              <a:rPr lang="en"/>
              <a:t>, what is glioblastoma, or GBM? It is the single most frequent form of </a:t>
            </a:r>
            <a:r>
              <a:rPr lang="en"/>
              <a:t>malignant</a:t>
            </a:r>
            <a:r>
              <a:rPr lang="en"/>
              <a:t> brain cancers among adults, correlating with low prognosis for patients diagnosed with it. This type of tumor can be found anywhere in the brain and affects the astrocyte cells. Some of the first </a:t>
            </a:r>
            <a:r>
              <a:rPr lang="en"/>
              <a:t>symptoms</a:t>
            </a:r>
            <a:r>
              <a:rPr lang="en"/>
              <a:t> of GBM include, but certainly are not limited to the following: vomiting, intense migraines, loss of vision, and speech difficulty. </a:t>
            </a:r>
            <a:endParaRPr/>
          </a:p>
          <a:p>
            <a:pPr indent="0" lvl="0" marL="0" rtl="0" algn="l">
              <a:spcBef>
                <a:spcPts val="0"/>
              </a:spcBef>
              <a:spcAft>
                <a:spcPts val="0"/>
              </a:spcAft>
              <a:buNone/>
            </a:pPr>
            <a:r>
              <a:rPr lang="en"/>
              <a:t>GBM is diagnosed more in men, and as a result, caregivers of the patients are often female spouses or female family members. With </a:t>
            </a:r>
            <a:r>
              <a:rPr lang="en"/>
              <a:t>societal</a:t>
            </a:r>
            <a:r>
              <a:rPr lang="en"/>
              <a:t> pressures, such taking care of children and the home, already placed among them, these caregivers face an incredible challenge by trying to provide the best care to the patients. </a:t>
            </a:r>
            <a:endParaRPr/>
          </a:p>
          <a:p>
            <a:pPr indent="0" lvl="0" marL="0" rtl="0" algn="l">
              <a:spcBef>
                <a:spcPts val="0"/>
              </a:spcBef>
              <a:spcAft>
                <a:spcPts val="0"/>
              </a:spcAft>
              <a:buNone/>
            </a:pPr>
            <a:r>
              <a:rPr lang="en"/>
              <a:t>With previous studies already suggesting longer life expectancies for GBM patients correlating with better caregiver mastery, ensuring that caregivers have the support they need is important. </a:t>
            </a:r>
            <a:endParaRPr/>
          </a:p>
          <a:p>
            <a:pPr indent="0" lvl="0" marL="0" rtl="0" algn="l">
              <a:spcBef>
                <a:spcPts val="0"/>
              </a:spcBef>
              <a:spcAft>
                <a:spcPts val="0"/>
              </a:spcAft>
              <a:buNone/>
            </a:pPr>
            <a:r>
              <a:rPr lang="en"/>
              <a:t>In this study, I aim to provide ways for family members and friends to increase the care for patients and caregivers alike.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8f2815182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c8f2815182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 mixed methods system, 102 letters were compiled from GBM caregivers asking about their story as caregivers. The main </a:t>
            </a:r>
            <a:r>
              <a:rPr lang="en"/>
              <a:t>criteria for these letters was for the letter writer to be over the age of 18, be the female spouse of a GBM patient, and they had to be the sole caretaker and provider for said patient. These letters were then read thoroughly, looking for they key words family, friends, son, daughter, father, mother and children. Once the letters containing these keywords were identified, I began reading these letters looking for ways family and friends had helped the caregiver in journey, or ways the caregiver had wished family and friends had helped. This study has been approved by the Institutional Review Board of the University of Montana and all letters used in this study had informed consent to be used.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8f281518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8f281518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a flow diagram to give a visual </a:t>
            </a:r>
            <a:r>
              <a:rPr lang="en"/>
              <a:t>representation how I decided what letters were to be used</a:t>
            </a:r>
            <a:r>
              <a:rPr lang="en"/>
              <a:t> in the research process. From the very beginning, 102 letters were sent to us detailing their struggles of being a caregiver to a GBM patient. 1 letter had been excluded as it did not meet the </a:t>
            </a:r>
            <a:r>
              <a:rPr lang="en"/>
              <a:t>criteria</a:t>
            </a:r>
            <a:r>
              <a:rPr lang="en"/>
              <a:t> for this research, bringing the number of letters to be analyzed to 101. While sifting through the letters to find the keywords, 40 letters were excluded as they did not have any said key words. In the end, 61 letters were found to have at least one of the following words: family, friends, children, son, daughter, father, or mother.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eada498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ceada498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stated before, a mixed methods approach was used to conduct this study. A similar </a:t>
            </a:r>
            <a:r>
              <a:rPr lang="en"/>
              <a:t>qualitative</a:t>
            </a:r>
            <a:r>
              <a:rPr lang="en"/>
              <a:t> analysis as seen in this diagram was used when reading the 61 letters, looking for ways that family and friends helped the caregiver. In the first pass through of the letters, I only compiled letters that had mentioned how family and friends had helped directly, meaning that when the caregiver had mentioned any of the keywords, they were referring to the actions that they took to help the caregiver. In a second pass through, using context clues of the letters, I was able to find 19 more letters that had mentioned what would have been helpful without directly saying that this help came from family and friends. These letters still had the key words within them, just not in the same context as the letters that were compile in the first pass through.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8f28151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c8f28151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I had said before, 61 letters out of the first 101 letters had contained any of the key terms. From those 61, 51 letters gave insight on would have helped them or what did help them, 32 of them saying how family and friends were involved in the support. It is worth saying that the letters included in these statistics were both letters where the caregiver said that they had received help AND letters where the caregiver detailed ideas as to what would have been helpful, but the did not receive that support.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8f281518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c8f281518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studying the letters, I had found 5 main themes of support. Some letters only mentioned one of these types of support, but many have mentioned more than one or even all 5. The biggest concern I found was that these women had felt that they did not have enough </a:t>
            </a:r>
            <a:r>
              <a:rPr lang="en"/>
              <a:t>information</a:t>
            </a:r>
            <a:r>
              <a:rPr lang="en"/>
              <a:t> about what glioblastoma was when they became a caregiver. 39 letters went into detail about this. The next type of support that was introduced was emotional support, having 24 letters bring this up. Next is </a:t>
            </a:r>
            <a:r>
              <a:rPr lang="en"/>
              <a:t>financial support</a:t>
            </a:r>
            <a:r>
              <a:rPr lang="en"/>
              <a:t> with 8 letters, </a:t>
            </a:r>
            <a:r>
              <a:rPr lang="en"/>
              <a:t>resources</a:t>
            </a:r>
            <a:r>
              <a:rPr lang="en"/>
              <a:t> and support groups with 24 letters, and finally we have a type of support that I have decided to call “having an extra set of hands.” 37 letters mentioned this.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eada498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eada498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I jump right into how this data can be applied, I would like to present some more data that was analyzed. While collecting the data for this study, I came curious to whether the age of the caregivers and the patients had any effect on if family or friends were mentioned in the letters. With the letters that had provided the ages, I compiled the ages into the averages and the medians of both letters that did mention the key words, and the letters that did not mention the key words. After comparing the two, you can see that the difference in age is not statistically significant. This goes to show that regardless of age of the caregiver and patient, help from family and friends is important. </a:t>
            </a:r>
            <a:r>
              <a:rPr lang="en">
                <a:solidFill>
                  <a:schemeClr val="dk1"/>
                </a:solidFill>
              </a:rPr>
              <a:t>I will now go into detail about all 5 types of support systems that were listed before, including resources and ideas that family and friends can use for future reference when attempting to ease the burden of caregiving for GBM patients.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ceada4980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ceada4980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most talked about support that was mentioned among the letters in this study was having enough information about what GBM really is. A number of caregivers felt that they were not given enough details about what to except and resorted to having to do their own research. Helping caregivers find reputable sources of information that include symptoms, the process of diagnosis, and treatment options is a great way to </a:t>
            </a:r>
            <a:r>
              <a:rPr lang="en"/>
              <a:t>assist</a:t>
            </a:r>
            <a:r>
              <a:rPr lang="en"/>
              <a:t> in making sure that the caregiver feels more confident in what to expect out of being a caregiver of GBM. While there are numerous quality sources to search through, the American Brain Tumor Association, the American Cancer </a:t>
            </a:r>
            <a:r>
              <a:rPr lang="en"/>
              <a:t>Society</a:t>
            </a:r>
            <a:r>
              <a:rPr lang="en"/>
              <a:t>, the Brain Tumor Society, and the National Cancer Institute are good places to start.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aans.org/en/Patients/Neurosurgical-Conditions-and-Treatments/Glioblastoma-Multiforme#:%7E:text=Glioblastoma%20multiforme%20(GBM)%20" TargetMode="External"/><Relationship Id="rId4" Type="http://schemas.openxmlformats.org/officeDocument/2006/relationships/hyperlink" Target="https://braintumor.org/brain-tumor-information/finding-support-cop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Caregivers of GBM Need Support from Family and Friends</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Dishanna Miller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Being a “Helping Hand”</a:t>
            </a:r>
            <a:endParaRPr/>
          </a:p>
        </p:txBody>
      </p:sp>
      <p:sp>
        <p:nvSpPr>
          <p:cNvPr id="343" name="Google Shape;343;p22"/>
          <p:cNvSpPr txBox="1"/>
          <p:nvPr>
            <p:ph idx="1" type="body"/>
          </p:nvPr>
        </p:nvSpPr>
        <p:spPr>
          <a:xfrm>
            <a:off x="924925" y="1694400"/>
            <a:ext cx="4297500" cy="1754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Since it is common for the caregiver of a patient of GBM to be a wife or female family member, caregivers will often feel overloaded with </a:t>
            </a:r>
            <a:r>
              <a:rPr lang="en"/>
              <a:t>responsibilities</a:t>
            </a:r>
            <a:endParaRPr/>
          </a:p>
          <a:p>
            <a:pPr indent="0" lvl="0" marL="0" rtl="0" algn="l">
              <a:spcBef>
                <a:spcPts val="1200"/>
              </a:spcBef>
              <a:spcAft>
                <a:spcPts val="0"/>
              </a:spcAft>
              <a:buNone/>
            </a:pPr>
            <a:r>
              <a:rPr lang="en"/>
              <a:t>Being available to either help the caregiver with the patient directly or help perform tasks to </a:t>
            </a:r>
            <a:r>
              <a:rPr lang="en"/>
              <a:t>reduce</a:t>
            </a:r>
            <a:r>
              <a:rPr lang="en"/>
              <a:t> the burden can help prevent caregivers from becoming overwhelmed</a:t>
            </a:r>
            <a:endParaRPr/>
          </a:p>
          <a:p>
            <a:pPr indent="0" lvl="0" marL="0" rtl="0" algn="l">
              <a:spcBef>
                <a:spcPts val="1200"/>
              </a:spcBef>
              <a:spcAft>
                <a:spcPts val="1200"/>
              </a:spcAft>
              <a:buNone/>
            </a:pPr>
            <a:r>
              <a:t/>
            </a:r>
            <a:endParaRPr/>
          </a:p>
        </p:txBody>
      </p:sp>
      <p:sp>
        <p:nvSpPr>
          <p:cNvPr id="344" name="Google Shape;344;p22"/>
          <p:cNvSpPr txBox="1"/>
          <p:nvPr/>
        </p:nvSpPr>
        <p:spPr>
          <a:xfrm>
            <a:off x="1094125" y="3406450"/>
            <a:ext cx="4342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Ways to Help:</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-Be </a:t>
            </a:r>
            <a:r>
              <a:rPr lang="en">
                <a:latin typeface="Nunito"/>
                <a:ea typeface="Nunito"/>
                <a:cs typeface="Nunito"/>
                <a:sym typeface="Nunito"/>
              </a:rPr>
              <a:t>available to drive patients to appointments</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-Deliver groceries to caregiver</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-Help look after children</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-Provide company to the patient</a:t>
            </a:r>
            <a:endParaRPr>
              <a:latin typeface="Nunito"/>
              <a:ea typeface="Nunito"/>
              <a:cs typeface="Nunito"/>
              <a:sym typeface="Nunito"/>
            </a:endParaRPr>
          </a:p>
        </p:txBody>
      </p:sp>
      <p:pic>
        <p:nvPicPr>
          <p:cNvPr id="345" name="Google Shape;345;p22"/>
          <p:cNvPicPr preferRelativeResize="0"/>
          <p:nvPr/>
        </p:nvPicPr>
        <p:blipFill>
          <a:blip r:embed="rId3">
            <a:alphaModFix/>
          </a:blip>
          <a:stretch>
            <a:fillRect/>
          </a:stretch>
        </p:blipFill>
        <p:spPr>
          <a:xfrm>
            <a:off x="5222415" y="3406450"/>
            <a:ext cx="3574333" cy="1429725"/>
          </a:xfrm>
          <a:prstGeom prst="rect">
            <a:avLst/>
          </a:prstGeom>
          <a:noFill/>
          <a:ln>
            <a:noFill/>
          </a:ln>
        </p:spPr>
      </p:pic>
      <p:sp>
        <p:nvSpPr>
          <p:cNvPr id="346" name="Google Shape;346;p22"/>
          <p:cNvSpPr txBox="1"/>
          <p:nvPr/>
        </p:nvSpPr>
        <p:spPr>
          <a:xfrm>
            <a:off x="5736200" y="1878575"/>
            <a:ext cx="3184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“Over the years, we have been fortunate to have huge support from a variety of friends. They would sit with [patient’s name], bring us meals, and help in a myriad of ways. We would not have made it this far without that support.”</a:t>
            </a:r>
            <a:endParaRPr>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a:t>
            </a:r>
            <a:r>
              <a:rPr lang="en"/>
              <a:t> for Support</a:t>
            </a:r>
            <a:endParaRPr/>
          </a:p>
        </p:txBody>
      </p:sp>
      <p:sp>
        <p:nvSpPr>
          <p:cNvPr id="352" name="Google Shape;352;p23"/>
          <p:cNvSpPr txBox="1"/>
          <p:nvPr>
            <p:ph idx="1" type="body"/>
          </p:nvPr>
        </p:nvSpPr>
        <p:spPr>
          <a:xfrm>
            <a:off x="1303800" y="1597875"/>
            <a:ext cx="4025700" cy="18078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400"/>
              <a:t>Many caregivers find that they need someone who they can relate to.</a:t>
            </a:r>
            <a:endParaRPr sz="1400"/>
          </a:p>
          <a:p>
            <a:pPr indent="0" lvl="0" marL="0" rtl="0" algn="l">
              <a:spcBef>
                <a:spcPts val="1200"/>
              </a:spcBef>
              <a:spcAft>
                <a:spcPts val="0"/>
              </a:spcAft>
              <a:buNone/>
            </a:pPr>
            <a:r>
              <a:rPr lang="en" sz="1400"/>
              <a:t>Finding support groups or a trained social workers can help provide a sense of community for the caregivers and patients.</a:t>
            </a:r>
            <a:endParaRPr sz="1400"/>
          </a:p>
          <a:p>
            <a:pPr indent="0" lvl="0" marL="0" rtl="0" algn="l">
              <a:spcBef>
                <a:spcPts val="1200"/>
              </a:spcBef>
              <a:spcAft>
                <a:spcPts val="0"/>
              </a:spcAft>
              <a:buNone/>
            </a:pPr>
            <a:r>
              <a:rPr lang="en" sz="1400"/>
              <a:t>These are also beneficial as these groups are trained to assist cancer patients and their caregivers</a:t>
            </a:r>
            <a:endParaRPr sz="1400"/>
          </a:p>
          <a:p>
            <a:pPr indent="0" lvl="0" marL="0" rtl="0" algn="l">
              <a:spcBef>
                <a:spcPts val="1200"/>
              </a:spcBef>
              <a:spcAft>
                <a:spcPts val="1200"/>
              </a:spcAft>
              <a:buNone/>
            </a:pPr>
            <a:r>
              <a:t/>
            </a:r>
            <a:endParaRPr/>
          </a:p>
        </p:txBody>
      </p:sp>
      <p:sp>
        <p:nvSpPr>
          <p:cNvPr id="353" name="Google Shape;353;p23"/>
          <p:cNvSpPr txBox="1"/>
          <p:nvPr/>
        </p:nvSpPr>
        <p:spPr>
          <a:xfrm>
            <a:off x="4793000" y="3405663"/>
            <a:ext cx="3598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Nunito"/>
                <a:ea typeface="Nunito"/>
                <a:cs typeface="Nunito"/>
                <a:sym typeface="Nunito"/>
              </a:rPr>
              <a:t>Resources:</a:t>
            </a:r>
            <a:endParaRPr b="1" sz="1200">
              <a:latin typeface="Nunito"/>
              <a:ea typeface="Nunito"/>
              <a:cs typeface="Nunito"/>
              <a:sym typeface="Nunito"/>
            </a:endParaRPr>
          </a:p>
          <a:p>
            <a:pPr indent="0" lvl="0" marL="0" rtl="0" algn="l">
              <a:spcBef>
                <a:spcPts val="0"/>
              </a:spcBef>
              <a:spcAft>
                <a:spcPts val="0"/>
              </a:spcAft>
              <a:buNone/>
            </a:pPr>
            <a:r>
              <a:rPr lang="en" sz="1200">
                <a:latin typeface="Nunito"/>
                <a:ea typeface="Nunito"/>
                <a:cs typeface="Nunito"/>
                <a:sym typeface="Nunito"/>
              </a:rPr>
              <a:t>-Social Workers that specialize in oncology </a:t>
            </a:r>
            <a:endParaRPr sz="1200">
              <a:latin typeface="Nunito"/>
              <a:ea typeface="Nunito"/>
              <a:cs typeface="Nunito"/>
              <a:sym typeface="Nunito"/>
            </a:endParaRPr>
          </a:p>
          <a:p>
            <a:pPr indent="0" lvl="0" marL="0" rtl="0" algn="l">
              <a:spcBef>
                <a:spcPts val="0"/>
              </a:spcBef>
              <a:spcAft>
                <a:spcPts val="0"/>
              </a:spcAft>
              <a:buNone/>
            </a:pPr>
            <a:r>
              <a:rPr lang="en" sz="1200">
                <a:latin typeface="Nunito"/>
                <a:ea typeface="Nunito"/>
                <a:cs typeface="Nunito"/>
                <a:sym typeface="Nunito"/>
              </a:rPr>
              <a:t>-Facebook Groups such as “Glioblastoma Support Network” and “GBM Caregivers Support Group”</a:t>
            </a:r>
            <a:endParaRPr sz="1200">
              <a:latin typeface="Nunito"/>
              <a:ea typeface="Nunito"/>
              <a:cs typeface="Nunito"/>
              <a:sym typeface="Nunito"/>
            </a:endParaRPr>
          </a:p>
          <a:p>
            <a:pPr indent="0" lvl="0" marL="0" rtl="0" algn="l">
              <a:spcBef>
                <a:spcPts val="0"/>
              </a:spcBef>
              <a:spcAft>
                <a:spcPts val="0"/>
              </a:spcAft>
              <a:buNone/>
            </a:pPr>
            <a:r>
              <a:rPr lang="en" sz="1200">
                <a:latin typeface="Nunito"/>
                <a:ea typeface="Nunito"/>
                <a:cs typeface="Nunito"/>
                <a:sym typeface="Nunito"/>
              </a:rPr>
              <a:t>-Support Line at Cancer Support Community, 888-793-2282</a:t>
            </a:r>
            <a:endParaRPr sz="1200">
              <a:latin typeface="Nunito"/>
              <a:ea typeface="Nunito"/>
              <a:cs typeface="Nunito"/>
              <a:sym typeface="Nunito"/>
            </a:endParaRPr>
          </a:p>
          <a:p>
            <a:pPr indent="-304800" lvl="0" marL="457200" rtl="0" algn="l">
              <a:spcBef>
                <a:spcPts val="0"/>
              </a:spcBef>
              <a:spcAft>
                <a:spcPts val="0"/>
              </a:spcAft>
              <a:buSzPts val="1200"/>
              <a:buFont typeface="Nunito"/>
              <a:buChar char="●"/>
            </a:pPr>
            <a:r>
              <a:rPr lang="en" sz="1200">
                <a:latin typeface="Nunito"/>
                <a:ea typeface="Nunito"/>
                <a:cs typeface="Nunito"/>
                <a:sym typeface="Nunito"/>
              </a:rPr>
              <a:t>(National Brain Tumor Society, 2021)</a:t>
            </a:r>
            <a:endParaRPr sz="1200">
              <a:latin typeface="Nunito"/>
              <a:ea typeface="Nunito"/>
              <a:cs typeface="Nunito"/>
              <a:sym typeface="Nunito"/>
            </a:endParaRPr>
          </a:p>
        </p:txBody>
      </p:sp>
      <p:pic>
        <p:nvPicPr>
          <p:cNvPr id="354" name="Google Shape;354;p23"/>
          <p:cNvPicPr preferRelativeResize="0"/>
          <p:nvPr/>
        </p:nvPicPr>
        <p:blipFill>
          <a:blip r:embed="rId3">
            <a:alphaModFix/>
          </a:blip>
          <a:stretch>
            <a:fillRect/>
          </a:stretch>
        </p:blipFill>
        <p:spPr>
          <a:xfrm>
            <a:off x="1303800" y="3547405"/>
            <a:ext cx="3187776" cy="892425"/>
          </a:xfrm>
          <a:prstGeom prst="rect">
            <a:avLst/>
          </a:prstGeom>
          <a:noFill/>
          <a:ln>
            <a:noFill/>
          </a:ln>
        </p:spPr>
      </p:pic>
      <p:sp>
        <p:nvSpPr>
          <p:cNvPr id="355" name="Google Shape;355;p23"/>
          <p:cNvSpPr txBox="1"/>
          <p:nvPr/>
        </p:nvSpPr>
        <p:spPr>
          <a:xfrm>
            <a:off x="5917050" y="1562925"/>
            <a:ext cx="25920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a:ea typeface="Nunito"/>
                <a:cs typeface="Nunito"/>
                <a:sym typeface="Nunito"/>
              </a:rPr>
              <a:t>“Thankfully, three months after my husband was diagnosed, I found an online support group of women whose husbands also had GBM. Because of these wives’ willingness to share their experiences, I was at least somewhat prepared for what we might face and found invaluable advice from other wives who had also become caregivers.”</a:t>
            </a:r>
            <a:endParaRPr sz="110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Emotional Impact</a:t>
            </a:r>
            <a:endParaRPr/>
          </a:p>
        </p:txBody>
      </p:sp>
      <p:sp>
        <p:nvSpPr>
          <p:cNvPr id="361" name="Google Shape;361;p24"/>
          <p:cNvSpPr txBox="1"/>
          <p:nvPr>
            <p:ph idx="1" type="body"/>
          </p:nvPr>
        </p:nvSpPr>
        <p:spPr>
          <a:xfrm>
            <a:off x="5028150" y="1592700"/>
            <a:ext cx="3015900" cy="19581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The emotional toll for GBM caregivers is quite </a:t>
            </a:r>
            <a:r>
              <a:rPr lang="en"/>
              <a:t>apparent. </a:t>
            </a:r>
            <a:endParaRPr/>
          </a:p>
          <a:p>
            <a:pPr indent="0" lvl="0" marL="0" rtl="0" algn="l">
              <a:spcBef>
                <a:spcPts val="1200"/>
              </a:spcBef>
              <a:spcAft>
                <a:spcPts val="0"/>
              </a:spcAft>
              <a:buNone/>
            </a:pPr>
            <a:r>
              <a:rPr lang="en"/>
              <a:t>Many caregivers in their letters expressed feeling lonely, anxious, depressed, and lack of understanding from other. This in turn will have a negative effect on the caregiver’s mental health and the care provided to the patient. </a:t>
            </a:r>
            <a:endParaRPr/>
          </a:p>
          <a:p>
            <a:pPr indent="0" lvl="0" marL="0" rtl="0" algn="l">
              <a:spcBef>
                <a:spcPts val="1200"/>
              </a:spcBef>
              <a:spcAft>
                <a:spcPts val="1200"/>
              </a:spcAft>
              <a:buNone/>
            </a:pPr>
            <a:r>
              <a:rPr lang="en"/>
              <a:t>Being there for the caregiver emotionally and encouraging them to seek counseling can help the caregiver remember  that they are not alone in their situation.   </a:t>
            </a:r>
            <a:endParaRPr/>
          </a:p>
        </p:txBody>
      </p:sp>
      <p:pic>
        <p:nvPicPr>
          <p:cNvPr id="362" name="Google Shape;362;p24"/>
          <p:cNvPicPr preferRelativeResize="0"/>
          <p:nvPr/>
        </p:nvPicPr>
        <p:blipFill>
          <a:blip r:embed="rId3">
            <a:alphaModFix/>
          </a:blip>
          <a:stretch>
            <a:fillRect/>
          </a:stretch>
        </p:blipFill>
        <p:spPr>
          <a:xfrm>
            <a:off x="805375" y="1592700"/>
            <a:ext cx="3524250" cy="2381250"/>
          </a:xfrm>
          <a:prstGeom prst="rect">
            <a:avLst/>
          </a:prstGeom>
          <a:noFill/>
          <a:ln>
            <a:noFill/>
          </a:ln>
        </p:spPr>
      </p:pic>
      <p:sp>
        <p:nvSpPr>
          <p:cNvPr id="363" name="Google Shape;363;p24"/>
          <p:cNvSpPr txBox="1"/>
          <p:nvPr/>
        </p:nvSpPr>
        <p:spPr>
          <a:xfrm>
            <a:off x="805375" y="4098775"/>
            <a:ext cx="352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“Family and friends simply did not understand my story and did not live the day to day effects of GBM.”</a:t>
            </a:r>
            <a:endParaRPr>
              <a:latin typeface="Nunito"/>
              <a:ea typeface="Nunito"/>
              <a:cs typeface="Nunito"/>
              <a:sym typeface="Nunito"/>
            </a:endParaRPr>
          </a:p>
        </p:txBody>
      </p:sp>
      <p:sp>
        <p:nvSpPr>
          <p:cNvPr id="364" name="Google Shape;364;p24"/>
          <p:cNvSpPr txBox="1"/>
          <p:nvPr/>
        </p:nvSpPr>
        <p:spPr>
          <a:xfrm>
            <a:off x="4737900" y="3998725"/>
            <a:ext cx="3596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a:t>
            </a:r>
            <a:r>
              <a:rPr lang="en" sz="1100"/>
              <a:t>I was left with PTSD, anxiety, sleepless nights, nightmares, and borderline panic attacks. The trauma of watching his decline with no professional help has stayed with me. The trauma of not being provided with emotional support has stayed with me.”</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Financially Helpful</a:t>
            </a:r>
            <a:r>
              <a:rPr lang="en"/>
              <a:t> </a:t>
            </a:r>
            <a:endParaRPr/>
          </a:p>
        </p:txBody>
      </p:sp>
      <p:sp>
        <p:nvSpPr>
          <p:cNvPr id="370" name="Google Shape;370;p25"/>
          <p:cNvSpPr txBox="1"/>
          <p:nvPr>
            <p:ph idx="1" type="body"/>
          </p:nvPr>
        </p:nvSpPr>
        <p:spPr>
          <a:xfrm>
            <a:off x="459950" y="1808700"/>
            <a:ext cx="4643400" cy="1526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When a patient is diagnosed with GBM, medical bills/debt often unavoidable. GBM diagnosis frequently requires </a:t>
            </a:r>
            <a:r>
              <a:rPr lang="en"/>
              <a:t>expensive</a:t>
            </a:r>
            <a:r>
              <a:rPr lang="en"/>
              <a:t> surgery, medication, and </a:t>
            </a:r>
            <a:r>
              <a:rPr lang="en"/>
              <a:t>hospice.</a:t>
            </a:r>
            <a:endParaRPr/>
          </a:p>
          <a:p>
            <a:pPr indent="0" lvl="0" marL="0" rtl="0" algn="l">
              <a:spcBef>
                <a:spcPts val="1200"/>
              </a:spcBef>
              <a:spcAft>
                <a:spcPts val="0"/>
              </a:spcAft>
              <a:buNone/>
            </a:pPr>
            <a:r>
              <a:rPr lang="en"/>
              <a:t>Even if some of the medical bills are covered, the patient can no longer work and the caregiver may not be able to care of the patient and have a job.</a:t>
            </a:r>
            <a:endParaRPr/>
          </a:p>
          <a:p>
            <a:pPr indent="0" lvl="0" marL="0" rtl="0" algn="l">
              <a:spcBef>
                <a:spcPts val="1200"/>
              </a:spcBef>
              <a:spcAft>
                <a:spcPts val="1200"/>
              </a:spcAft>
              <a:buNone/>
            </a:pPr>
            <a:r>
              <a:rPr lang="en"/>
              <a:t>With little income between the patient and the caregiver, financial issues are commonly a worry </a:t>
            </a:r>
            <a:endParaRPr/>
          </a:p>
        </p:txBody>
      </p:sp>
      <p:pic>
        <p:nvPicPr>
          <p:cNvPr id="371" name="Google Shape;371;p25"/>
          <p:cNvPicPr preferRelativeResize="0"/>
          <p:nvPr/>
        </p:nvPicPr>
        <p:blipFill>
          <a:blip r:embed="rId3">
            <a:alphaModFix/>
          </a:blip>
          <a:stretch>
            <a:fillRect/>
          </a:stretch>
        </p:blipFill>
        <p:spPr>
          <a:xfrm>
            <a:off x="5495150" y="1225075"/>
            <a:ext cx="2892000" cy="2171259"/>
          </a:xfrm>
          <a:prstGeom prst="rect">
            <a:avLst/>
          </a:prstGeom>
          <a:noFill/>
          <a:ln>
            <a:noFill/>
          </a:ln>
        </p:spPr>
      </p:pic>
      <p:sp>
        <p:nvSpPr>
          <p:cNvPr id="372" name="Google Shape;372;p25"/>
          <p:cNvSpPr txBox="1"/>
          <p:nvPr/>
        </p:nvSpPr>
        <p:spPr>
          <a:xfrm>
            <a:off x="712250" y="3596450"/>
            <a:ext cx="4138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Ways to Help Financially:</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-Help raise money</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-Research insurance/coverage plans for caregiver</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-Help pay for smaller bills such as groceries</a:t>
            </a:r>
            <a:endParaRPr>
              <a:latin typeface="Nunito"/>
              <a:ea typeface="Nunito"/>
              <a:cs typeface="Nunito"/>
              <a:sym typeface="Nunito"/>
            </a:endParaRPr>
          </a:p>
        </p:txBody>
      </p:sp>
      <p:sp>
        <p:nvSpPr>
          <p:cNvPr id="373" name="Google Shape;373;p25"/>
          <p:cNvSpPr txBox="1"/>
          <p:nvPr/>
        </p:nvSpPr>
        <p:spPr>
          <a:xfrm>
            <a:off x="5495150" y="3596450"/>
            <a:ext cx="2892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 I never could have done it had my extended family not stepped up physically, emotionally and financially.”</a:t>
            </a:r>
            <a:endParaRPr>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Further Studies</a:t>
            </a:r>
            <a:endParaRPr/>
          </a:p>
        </p:txBody>
      </p:sp>
      <p:sp>
        <p:nvSpPr>
          <p:cNvPr id="379" name="Google Shape;379;p26"/>
          <p:cNvSpPr txBox="1"/>
          <p:nvPr>
            <p:ph idx="1" type="body"/>
          </p:nvPr>
        </p:nvSpPr>
        <p:spPr>
          <a:xfrm>
            <a:off x="4776000" y="1597875"/>
            <a:ext cx="3558300" cy="21789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Hearing from more caregivers of GBM patients may help understand how friends and family can help</a:t>
            </a:r>
            <a:endParaRPr/>
          </a:p>
          <a:p>
            <a:pPr indent="0" lvl="0" marL="0" rtl="0" algn="l">
              <a:spcBef>
                <a:spcPts val="1200"/>
              </a:spcBef>
              <a:spcAft>
                <a:spcPts val="0"/>
              </a:spcAft>
              <a:buNone/>
            </a:pPr>
            <a:r>
              <a:rPr lang="en"/>
              <a:t>More extensive research for can be conducted to find more resources for family and friends to provide for the caregiver</a:t>
            </a:r>
            <a:endParaRPr/>
          </a:p>
          <a:p>
            <a:pPr indent="0" lvl="0" marL="0" rtl="0" algn="l">
              <a:spcBef>
                <a:spcPts val="1200"/>
              </a:spcBef>
              <a:spcAft>
                <a:spcPts val="0"/>
              </a:spcAft>
              <a:buNone/>
            </a:pPr>
            <a:r>
              <a:rPr lang="en"/>
              <a:t>More advocating for better resources for caregivers would favorable</a:t>
            </a:r>
            <a:endParaRPr/>
          </a:p>
          <a:p>
            <a:pPr indent="0" lvl="0" marL="0" rtl="0" algn="l">
              <a:spcBef>
                <a:spcPts val="1200"/>
              </a:spcBef>
              <a:spcAft>
                <a:spcPts val="1200"/>
              </a:spcAft>
              <a:buNone/>
            </a:pPr>
            <a:r>
              <a:t/>
            </a:r>
            <a:endParaRPr/>
          </a:p>
        </p:txBody>
      </p:sp>
      <p:pic>
        <p:nvPicPr>
          <p:cNvPr id="380" name="Google Shape;380;p26"/>
          <p:cNvPicPr preferRelativeResize="0"/>
          <p:nvPr/>
        </p:nvPicPr>
        <p:blipFill>
          <a:blip r:embed="rId3">
            <a:alphaModFix/>
          </a:blip>
          <a:stretch>
            <a:fillRect/>
          </a:stretch>
        </p:blipFill>
        <p:spPr>
          <a:xfrm>
            <a:off x="1082075" y="1597875"/>
            <a:ext cx="3489925" cy="20370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Acknowledgments</a:t>
            </a:r>
            <a:endParaRPr/>
          </a:p>
        </p:txBody>
      </p:sp>
      <p:sp>
        <p:nvSpPr>
          <p:cNvPr id="386" name="Google Shape;386;p27"/>
          <p:cNvSpPr txBox="1"/>
          <p:nvPr>
            <p:ph idx="1" type="body"/>
          </p:nvPr>
        </p:nvSpPr>
        <p:spPr>
          <a:xfrm>
            <a:off x="1303800" y="1939800"/>
            <a:ext cx="50451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Laurie Minns, PhD</a:t>
            </a:r>
            <a:endParaRPr sz="1400"/>
          </a:p>
          <a:p>
            <a:pPr indent="-317500" lvl="0" marL="457200" rtl="0" algn="l">
              <a:spcBef>
                <a:spcPts val="1200"/>
              </a:spcBef>
              <a:spcAft>
                <a:spcPts val="0"/>
              </a:spcAft>
              <a:buSzPts val="1400"/>
              <a:buChar char="●"/>
            </a:pPr>
            <a:r>
              <a:rPr lang="en" sz="1400"/>
              <a:t>Madison  </a:t>
            </a:r>
            <a:endParaRPr sz="1400"/>
          </a:p>
          <a:p>
            <a:pPr indent="-317500" lvl="0" marL="457200" rtl="0" algn="l">
              <a:spcBef>
                <a:spcPts val="0"/>
              </a:spcBef>
              <a:spcAft>
                <a:spcPts val="0"/>
              </a:spcAft>
              <a:buSzPts val="1400"/>
              <a:buChar char="●"/>
            </a:pPr>
            <a:r>
              <a:rPr lang="en" sz="1400"/>
              <a:t>Emily Burke</a:t>
            </a:r>
            <a:endParaRPr sz="1400"/>
          </a:p>
          <a:p>
            <a:pPr indent="-317500" lvl="0" marL="457200" rtl="0" algn="l">
              <a:spcBef>
                <a:spcPts val="0"/>
              </a:spcBef>
              <a:spcAft>
                <a:spcPts val="0"/>
              </a:spcAft>
              <a:buSzPts val="1400"/>
              <a:buChar char="●"/>
            </a:pPr>
            <a:r>
              <a:rPr lang="en" sz="1400"/>
              <a:t>Karlee Trebesch</a:t>
            </a:r>
            <a:endParaRPr sz="1400"/>
          </a:p>
          <a:p>
            <a:pPr indent="-317500" lvl="0" marL="457200" rtl="0" algn="l">
              <a:spcBef>
                <a:spcPts val="0"/>
              </a:spcBef>
              <a:spcAft>
                <a:spcPts val="0"/>
              </a:spcAft>
              <a:buSzPts val="1400"/>
              <a:buChar char="●"/>
            </a:pPr>
            <a:r>
              <a:rPr lang="en" sz="1400"/>
              <a:t>Molly Massman</a:t>
            </a:r>
            <a:endParaRPr sz="1400"/>
          </a:p>
          <a:p>
            <a:pPr indent="-317500" lvl="0" marL="457200" rtl="0" algn="l">
              <a:spcBef>
                <a:spcPts val="0"/>
              </a:spcBef>
              <a:spcAft>
                <a:spcPts val="0"/>
              </a:spcAft>
              <a:buSzPts val="1400"/>
              <a:buChar char="●"/>
            </a:pPr>
            <a:r>
              <a:rPr lang="en" sz="1400"/>
              <a:t>Parminder Singh Mathaun</a:t>
            </a:r>
            <a:endParaRPr sz="1400"/>
          </a:p>
          <a:p>
            <a:pPr indent="-317500" lvl="0" marL="457200" rtl="0" algn="l">
              <a:spcBef>
                <a:spcPts val="0"/>
              </a:spcBef>
              <a:spcAft>
                <a:spcPts val="0"/>
              </a:spcAft>
              <a:buSzPts val="1400"/>
              <a:buChar char="●"/>
            </a:pPr>
            <a:r>
              <a:rPr lang="en" sz="1400"/>
              <a:t>Mark Hirschfelder </a:t>
            </a:r>
            <a:endParaRPr sz="1400"/>
          </a:p>
          <a:p>
            <a:pPr indent="0" lvl="0" marL="0" rtl="0" algn="l">
              <a:spcBef>
                <a:spcPts val="1200"/>
              </a:spcBef>
              <a:spcAft>
                <a:spcPts val="1200"/>
              </a:spcAft>
              <a:buNone/>
            </a:pPr>
            <a:r>
              <a:rPr lang="en" sz="1400"/>
              <a:t>Participants in this study</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392" name="Google Shape;392;p2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25000" lnSpcReduction="20000"/>
          </a:bodyPr>
          <a:lstStyle/>
          <a:p>
            <a:pPr indent="-457200" lvl="0" marL="457200" rtl="0" algn="l">
              <a:lnSpc>
                <a:spcPct val="200000"/>
              </a:lnSpc>
              <a:spcBef>
                <a:spcPts val="1200"/>
              </a:spcBef>
              <a:spcAft>
                <a:spcPts val="0"/>
              </a:spcAft>
              <a:buNone/>
            </a:pPr>
            <a:r>
              <a:rPr i="1" lang="en" sz="3200">
                <a:solidFill>
                  <a:srgbClr val="000000"/>
                </a:solidFill>
                <a:latin typeface="Arial"/>
                <a:ea typeface="Arial"/>
                <a:cs typeface="Arial"/>
                <a:sym typeface="Arial"/>
              </a:rPr>
              <a:t>Glioblastoma Multiforme – Symptoms, Diagnosis and Treatment Options</a:t>
            </a:r>
            <a:r>
              <a:rPr lang="en" sz="3200">
                <a:solidFill>
                  <a:srgbClr val="000000"/>
                </a:solidFill>
                <a:latin typeface="Arial"/>
                <a:ea typeface="Arial"/>
                <a:cs typeface="Arial"/>
                <a:sym typeface="Arial"/>
              </a:rPr>
              <a:t>. (2021). American Association of Neurological Surgeons. </a:t>
            </a:r>
            <a:r>
              <a:rPr lang="en" sz="3200" u="sng">
                <a:solidFill>
                  <a:schemeClr val="hlink"/>
                </a:solidFill>
                <a:latin typeface="Arial"/>
                <a:ea typeface="Arial"/>
                <a:cs typeface="Arial"/>
                <a:sym typeface="Arial"/>
                <a:hlinkClick r:id="rId3"/>
              </a:rPr>
              <a:t>https://www.aans.org/en/Patients/Neurosurgical-Conditions-and-Treatments/Glioblastoma-Multiforme#:%7E:text=Glioblastoma%20multiforme%20(GBM)%20</a:t>
            </a:r>
            <a:r>
              <a:rPr lang="en" sz="3200">
                <a:solidFill>
                  <a:srgbClr val="000000"/>
                </a:solidFill>
                <a:latin typeface="Arial"/>
                <a:ea typeface="Arial"/>
                <a:cs typeface="Arial"/>
                <a:sym typeface="Arial"/>
              </a:rPr>
              <a:t>(also,as%20a%20grade%20IV%20astrocytoma.</a:t>
            </a:r>
            <a:endParaRPr sz="3200">
              <a:solidFill>
                <a:srgbClr val="000000"/>
              </a:solidFill>
              <a:latin typeface="Arial"/>
              <a:ea typeface="Arial"/>
              <a:cs typeface="Arial"/>
              <a:sym typeface="Arial"/>
            </a:endParaRPr>
          </a:p>
          <a:p>
            <a:pPr indent="-457200" lvl="0" marL="457200" rtl="0" algn="l">
              <a:lnSpc>
                <a:spcPct val="200000"/>
              </a:lnSpc>
              <a:spcBef>
                <a:spcPts val="1200"/>
              </a:spcBef>
              <a:spcAft>
                <a:spcPts val="0"/>
              </a:spcAft>
              <a:buNone/>
            </a:pPr>
            <a:r>
              <a:rPr lang="en" sz="3200">
                <a:solidFill>
                  <a:srgbClr val="000000"/>
                </a:solidFill>
                <a:latin typeface="Arial"/>
                <a:ea typeface="Arial"/>
                <a:cs typeface="Arial"/>
                <a:sym typeface="Arial"/>
              </a:rPr>
              <a:t>National Brain Tumor Society. (2019, December 3). </a:t>
            </a:r>
            <a:r>
              <a:rPr i="1" lang="en" sz="3200">
                <a:solidFill>
                  <a:srgbClr val="000000"/>
                </a:solidFill>
                <a:latin typeface="Arial"/>
                <a:ea typeface="Arial"/>
                <a:cs typeface="Arial"/>
                <a:sym typeface="Arial"/>
              </a:rPr>
              <a:t>Finding Support &amp; Coping</a:t>
            </a:r>
            <a:r>
              <a:rPr lang="en" sz="3200">
                <a:solidFill>
                  <a:srgbClr val="000000"/>
                </a:solidFill>
                <a:latin typeface="Arial"/>
                <a:ea typeface="Arial"/>
                <a:cs typeface="Arial"/>
                <a:sym typeface="Arial"/>
              </a:rPr>
              <a:t>. </a:t>
            </a:r>
            <a:r>
              <a:rPr lang="en" sz="3200" u="sng">
                <a:solidFill>
                  <a:schemeClr val="hlink"/>
                </a:solidFill>
                <a:latin typeface="Arial"/>
                <a:ea typeface="Arial"/>
                <a:cs typeface="Arial"/>
                <a:sym typeface="Arial"/>
                <a:hlinkClick r:id="rId4"/>
              </a:rPr>
              <a:t>https://braintumor.org/brain-tumor-information/finding-support-coping/</a:t>
            </a:r>
            <a:endParaRPr sz="3200">
              <a:solidFill>
                <a:srgbClr val="000000"/>
              </a:solidFill>
              <a:latin typeface="Arial"/>
              <a:ea typeface="Arial"/>
              <a:cs typeface="Arial"/>
              <a:sym typeface="Arial"/>
            </a:endParaRPr>
          </a:p>
          <a:p>
            <a:pPr indent="-457200" lvl="0" marL="457200" rtl="0" algn="l">
              <a:lnSpc>
                <a:spcPct val="200000"/>
              </a:lnSpc>
              <a:spcBef>
                <a:spcPts val="1200"/>
              </a:spcBef>
              <a:spcAft>
                <a:spcPts val="0"/>
              </a:spcAft>
              <a:buNone/>
            </a:pPr>
            <a:r>
              <a:rPr lang="en" sz="3200">
                <a:solidFill>
                  <a:srgbClr val="000000"/>
                </a:solidFill>
                <a:latin typeface="Arial"/>
                <a:ea typeface="Arial"/>
                <a:cs typeface="Arial"/>
                <a:sym typeface="Arial"/>
              </a:rPr>
              <a:t>National Brain Tumor Society. (2020, June 10). </a:t>
            </a:r>
            <a:r>
              <a:rPr i="1" lang="en" sz="3200">
                <a:solidFill>
                  <a:srgbClr val="000000"/>
                </a:solidFill>
                <a:latin typeface="Arial"/>
                <a:ea typeface="Arial"/>
                <a:cs typeface="Arial"/>
                <a:sym typeface="Arial"/>
              </a:rPr>
              <a:t>I am a GBM Caregiver</a:t>
            </a:r>
            <a:r>
              <a:rPr lang="en" sz="3200">
                <a:solidFill>
                  <a:srgbClr val="000000"/>
                </a:solidFill>
                <a:latin typeface="Arial"/>
                <a:ea typeface="Arial"/>
                <a:cs typeface="Arial"/>
                <a:sym typeface="Arial"/>
              </a:rPr>
              <a:t>. https://braintumor.org/take-action/gbm-caregiver-whiteny-hayden/</a:t>
            </a:r>
            <a:endParaRPr sz="3200">
              <a:solidFill>
                <a:srgbClr val="000000"/>
              </a:solidFill>
              <a:latin typeface="Arial"/>
              <a:ea typeface="Arial"/>
              <a:cs typeface="Arial"/>
              <a:sym typeface="Arial"/>
            </a:endParaRPr>
          </a:p>
          <a:p>
            <a:pPr indent="-457200" lvl="0" marL="457200" rtl="0" algn="l">
              <a:lnSpc>
                <a:spcPct val="200000"/>
              </a:lnSpc>
              <a:spcBef>
                <a:spcPts val="1200"/>
              </a:spcBef>
              <a:spcAft>
                <a:spcPts val="0"/>
              </a:spcAft>
              <a:buNone/>
            </a:pPr>
            <a:r>
              <a:rPr lang="en" sz="3200">
                <a:solidFill>
                  <a:srgbClr val="000000"/>
                </a:solidFill>
                <a:latin typeface="Arial"/>
                <a:ea typeface="Arial"/>
                <a:cs typeface="Arial"/>
                <a:sym typeface="Arial"/>
              </a:rPr>
              <a:t>Ostrom, Q. T., Gittleman, H., Fulop, J., Liu, M., Blanda, R., Kromer, C., Wolinsky, Y., Kruchko, C., &amp; Barnholtz-Sloan, J. S. (2015). CBTRUS Statistical Report: Primary Brain and Central Nervous System Tumors Diagnosed in the United States in 2008–2012. </a:t>
            </a:r>
            <a:r>
              <a:rPr i="1" lang="en" sz="3200">
                <a:solidFill>
                  <a:srgbClr val="000000"/>
                </a:solidFill>
                <a:latin typeface="Arial"/>
                <a:ea typeface="Arial"/>
                <a:cs typeface="Arial"/>
                <a:sym typeface="Arial"/>
              </a:rPr>
              <a:t>Neuro-Oncology</a:t>
            </a:r>
            <a:r>
              <a:rPr lang="en" sz="3200">
                <a:solidFill>
                  <a:srgbClr val="000000"/>
                </a:solidFill>
                <a:latin typeface="Arial"/>
                <a:ea typeface="Arial"/>
                <a:cs typeface="Arial"/>
                <a:sym typeface="Arial"/>
              </a:rPr>
              <a:t>, </a:t>
            </a:r>
            <a:r>
              <a:rPr i="1" lang="en" sz="3200">
                <a:solidFill>
                  <a:srgbClr val="000000"/>
                </a:solidFill>
                <a:latin typeface="Arial"/>
                <a:ea typeface="Arial"/>
                <a:cs typeface="Arial"/>
                <a:sym typeface="Arial"/>
              </a:rPr>
              <a:t>17</a:t>
            </a:r>
            <a:r>
              <a:rPr lang="en" sz="3200">
                <a:solidFill>
                  <a:srgbClr val="000000"/>
                </a:solidFill>
                <a:latin typeface="Arial"/>
                <a:ea typeface="Arial"/>
                <a:cs typeface="Arial"/>
                <a:sym typeface="Arial"/>
              </a:rPr>
              <a:t>(suppl 4), iv1–iv62. https://doi.org/10.1093/neuonc/nov189</a:t>
            </a:r>
            <a:endParaRPr sz="3200">
              <a:solidFill>
                <a:srgbClr val="000000"/>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a:t>
            </a:r>
            <a:endParaRPr/>
          </a:p>
        </p:txBody>
      </p:sp>
      <p:sp>
        <p:nvSpPr>
          <p:cNvPr id="284" name="Google Shape;284;p14"/>
          <p:cNvSpPr txBox="1"/>
          <p:nvPr>
            <p:ph idx="1" type="body"/>
          </p:nvPr>
        </p:nvSpPr>
        <p:spPr>
          <a:xfrm>
            <a:off x="-49200" y="1925513"/>
            <a:ext cx="4621200" cy="2541600"/>
          </a:xfrm>
          <a:prstGeom prst="rect">
            <a:avLst/>
          </a:prstGeom>
        </p:spPr>
        <p:txBody>
          <a:bodyPr anchorCtr="0" anchor="t" bIns="91425" lIns="91425" spcFirstLastPara="1" rIns="91425" wrap="square" tIns="91425">
            <a:normAutofit fontScale="77500"/>
          </a:bodyPr>
          <a:lstStyle/>
          <a:p>
            <a:pPr indent="-292576" lvl="0" marL="457200" rtl="0" algn="l">
              <a:spcBef>
                <a:spcPts val="0"/>
              </a:spcBef>
              <a:spcAft>
                <a:spcPts val="0"/>
              </a:spcAft>
              <a:buSzPct val="100000"/>
              <a:buChar char="●"/>
            </a:pPr>
            <a:r>
              <a:rPr lang="en"/>
              <a:t>Glioblastoma multiforme (GBM) is the most frequent malignant brain tumor (Ostrom et al., 2015)</a:t>
            </a:r>
            <a:endParaRPr/>
          </a:p>
          <a:p>
            <a:pPr indent="-282733" lvl="1" marL="1371600" rtl="0" algn="l">
              <a:spcBef>
                <a:spcPts val="0"/>
              </a:spcBef>
              <a:spcAft>
                <a:spcPts val="0"/>
              </a:spcAft>
              <a:buSzPct val="100000"/>
              <a:buChar char="○"/>
            </a:pPr>
            <a:r>
              <a:rPr lang="en"/>
              <a:t>has been correlated with low medical prognosis for patients. </a:t>
            </a:r>
            <a:endParaRPr sz="1100"/>
          </a:p>
          <a:p>
            <a:pPr indent="-292576" lvl="0" marL="457200" rtl="0" algn="l">
              <a:spcBef>
                <a:spcPts val="0"/>
              </a:spcBef>
              <a:spcAft>
                <a:spcPts val="0"/>
              </a:spcAft>
              <a:buSzPct val="118181"/>
              <a:buChar char="●"/>
            </a:pPr>
            <a:r>
              <a:rPr lang="en"/>
              <a:t>Some of the first sign of glioblastoma multiforme are (but are not limited to) vomiting, intense migraines, loss of vision, and speech difficulty (American Association of Neurological Surgeons, 2021) </a:t>
            </a:r>
            <a:endParaRPr sz="1100"/>
          </a:p>
          <a:p>
            <a:pPr indent="-292576" lvl="0" marL="457200" rtl="0" algn="l">
              <a:spcBef>
                <a:spcPts val="0"/>
              </a:spcBef>
              <a:spcAft>
                <a:spcPts val="0"/>
              </a:spcAft>
              <a:buSzPct val="100000"/>
              <a:buChar char="●"/>
            </a:pPr>
            <a:r>
              <a:rPr lang="en"/>
              <a:t>Often times, female spouse become the caregiver to the patients. With the household, familiar, and now caregiving pressures placed on these women, it becomes a challenge to stay afloat. </a:t>
            </a:r>
            <a:endParaRPr/>
          </a:p>
          <a:p>
            <a:pPr indent="-292576" lvl="0" marL="457200" rtl="0" algn="l">
              <a:spcBef>
                <a:spcPts val="0"/>
              </a:spcBef>
              <a:spcAft>
                <a:spcPts val="0"/>
              </a:spcAft>
              <a:buSzPct val="100000"/>
              <a:buChar char="●"/>
            </a:pPr>
            <a:r>
              <a:rPr lang="en"/>
              <a:t>Previous studies suggest longer life expectancy in GBM patients correlates with better caregiver mastery. </a:t>
            </a:r>
            <a:endParaRPr/>
          </a:p>
          <a:p>
            <a:pPr indent="-292576" lvl="0" marL="457200" rtl="0" algn="l">
              <a:spcBef>
                <a:spcPts val="0"/>
              </a:spcBef>
              <a:spcAft>
                <a:spcPts val="0"/>
              </a:spcAft>
              <a:buSzPct val="100000"/>
              <a:buChar char="●"/>
            </a:pPr>
            <a:r>
              <a:rPr lang="en"/>
              <a:t>This study aims to provide ways for family members and friends to increase the care for patients and caregivers alike.</a:t>
            </a:r>
            <a:endParaRPr/>
          </a:p>
        </p:txBody>
      </p:sp>
      <p:pic>
        <p:nvPicPr>
          <p:cNvPr id="285" name="Google Shape;285;p14"/>
          <p:cNvPicPr preferRelativeResize="0"/>
          <p:nvPr/>
        </p:nvPicPr>
        <p:blipFill>
          <a:blip r:embed="rId3">
            <a:alphaModFix/>
          </a:blip>
          <a:stretch>
            <a:fillRect/>
          </a:stretch>
        </p:blipFill>
        <p:spPr>
          <a:xfrm>
            <a:off x="4572000" y="1597875"/>
            <a:ext cx="4218000" cy="31968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Participants/Methods</a:t>
            </a:r>
            <a:endParaRPr/>
          </a:p>
        </p:txBody>
      </p:sp>
      <p:sp>
        <p:nvSpPr>
          <p:cNvPr id="291" name="Google Shape;291;p15"/>
          <p:cNvSpPr txBox="1"/>
          <p:nvPr>
            <p:ph idx="1" type="body"/>
          </p:nvPr>
        </p:nvSpPr>
        <p:spPr>
          <a:xfrm>
            <a:off x="3857700" y="2219538"/>
            <a:ext cx="5165700" cy="1807200"/>
          </a:xfrm>
          <a:prstGeom prst="rect">
            <a:avLst/>
          </a:prstGeom>
        </p:spPr>
        <p:txBody>
          <a:bodyPr anchorCtr="0" anchor="t" bIns="91425" lIns="91425" spcFirstLastPara="1" rIns="91425" wrap="square" tIns="91425">
            <a:normAutofit fontScale="70000" lnSpcReduction="20000"/>
          </a:bodyPr>
          <a:lstStyle/>
          <a:p>
            <a:pPr indent="-286385" lvl="0" marL="457200" rtl="0" algn="l">
              <a:spcBef>
                <a:spcPts val="0"/>
              </a:spcBef>
              <a:spcAft>
                <a:spcPts val="0"/>
              </a:spcAft>
              <a:buSzPct val="100000"/>
              <a:buChar char="●"/>
            </a:pPr>
            <a:r>
              <a:rPr lang="en"/>
              <a:t>Mixed Methods: 102 letters provided from Female Spouse Caregivers were read through for the following key words</a:t>
            </a:r>
            <a:endParaRPr/>
          </a:p>
          <a:p>
            <a:pPr indent="-277494" lvl="1" marL="914400" rtl="0" algn="l">
              <a:spcBef>
                <a:spcPts val="0"/>
              </a:spcBef>
              <a:spcAft>
                <a:spcPts val="0"/>
              </a:spcAft>
              <a:buSzPct val="100000"/>
              <a:buChar char="○"/>
            </a:pPr>
            <a:r>
              <a:rPr lang="en"/>
              <a:t>Family</a:t>
            </a:r>
            <a:endParaRPr/>
          </a:p>
          <a:p>
            <a:pPr indent="-277494" lvl="1" marL="914400" rtl="0" algn="l">
              <a:spcBef>
                <a:spcPts val="0"/>
              </a:spcBef>
              <a:spcAft>
                <a:spcPts val="0"/>
              </a:spcAft>
              <a:buSzPct val="100000"/>
              <a:buChar char="○"/>
            </a:pPr>
            <a:r>
              <a:rPr lang="en"/>
              <a:t>Friends</a:t>
            </a:r>
            <a:endParaRPr/>
          </a:p>
          <a:p>
            <a:pPr indent="-277494" lvl="1" marL="914400" rtl="0" algn="l">
              <a:spcBef>
                <a:spcPts val="0"/>
              </a:spcBef>
              <a:spcAft>
                <a:spcPts val="0"/>
              </a:spcAft>
              <a:buSzPct val="100000"/>
              <a:buChar char="○"/>
            </a:pPr>
            <a:r>
              <a:rPr lang="en"/>
              <a:t>Son</a:t>
            </a:r>
            <a:endParaRPr/>
          </a:p>
          <a:p>
            <a:pPr indent="-277494" lvl="1" marL="914400" rtl="0" algn="l">
              <a:spcBef>
                <a:spcPts val="0"/>
              </a:spcBef>
              <a:spcAft>
                <a:spcPts val="0"/>
              </a:spcAft>
              <a:buSzPct val="100000"/>
              <a:buChar char="○"/>
            </a:pPr>
            <a:r>
              <a:rPr lang="en"/>
              <a:t>Daughter</a:t>
            </a:r>
            <a:endParaRPr/>
          </a:p>
          <a:p>
            <a:pPr indent="-277494" lvl="1" marL="914400" rtl="0" algn="l">
              <a:spcBef>
                <a:spcPts val="0"/>
              </a:spcBef>
              <a:spcAft>
                <a:spcPts val="0"/>
              </a:spcAft>
              <a:buSzPct val="100000"/>
              <a:buChar char="○"/>
            </a:pPr>
            <a:r>
              <a:rPr lang="en"/>
              <a:t>Father </a:t>
            </a:r>
            <a:endParaRPr/>
          </a:p>
          <a:p>
            <a:pPr indent="-277494" lvl="1" marL="914400" rtl="0" algn="l">
              <a:spcBef>
                <a:spcPts val="0"/>
              </a:spcBef>
              <a:spcAft>
                <a:spcPts val="0"/>
              </a:spcAft>
              <a:buSzPct val="100000"/>
              <a:buChar char="○"/>
            </a:pPr>
            <a:r>
              <a:rPr lang="en"/>
              <a:t>Mother</a:t>
            </a:r>
            <a:endParaRPr/>
          </a:p>
          <a:p>
            <a:pPr indent="-277494" lvl="1" marL="914400" rtl="0" algn="l">
              <a:spcBef>
                <a:spcPts val="0"/>
              </a:spcBef>
              <a:spcAft>
                <a:spcPts val="0"/>
              </a:spcAft>
              <a:buSzPct val="100000"/>
              <a:buChar char="○"/>
            </a:pPr>
            <a:r>
              <a:rPr lang="en"/>
              <a:t>Children</a:t>
            </a:r>
            <a:endParaRPr/>
          </a:p>
          <a:p>
            <a:pPr indent="-286385" lvl="0" marL="457200" rtl="0" algn="l">
              <a:spcBef>
                <a:spcPts val="0"/>
              </a:spcBef>
              <a:spcAft>
                <a:spcPts val="0"/>
              </a:spcAft>
              <a:buSzPct val="100000"/>
              <a:buChar char="●"/>
            </a:pPr>
            <a:r>
              <a:rPr lang="en"/>
              <a:t>These were further read through to find a quantitative answer to what caregivers found helpful or what they wish they had known/had during their time caregiving</a:t>
            </a:r>
            <a:endParaRPr/>
          </a:p>
          <a:p>
            <a:pPr indent="-286385" lvl="0" marL="457200" rtl="0" algn="l">
              <a:spcBef>
                <a:spcPts val="0"/>
              </a:spcBef>
              <a:spcAft>
                <a:spcPts val="0"/>
              </a:spcAft>
              <a:buSzPct val="100000"/>
              <a:buChar char="●"/>
            </a:pPr>
            <a:r>
              <a:rPr lang="en"/>
              <a:t>Approved by the IRB of UM (IRB #224-19) and all letters were used had informed consent</a:t>
            </a:r>
            <a:endParaRPr/>
          </a:p>
        </p:txBody>
      </p:sp>
      <p:pic>
        <p:nvPicPr>
          <p:cNvPr id="292" name="Google Shape;292;p15"/>
          <p:cNvPicPr preferRelativeResize="0"/>
          <p:nvPr/>
        </p:nvPicPr>
        <p:blipFill>
          <a:blip r:embed="rId3">
            <a:alphaModFix/>
          </a:blip>
          <a:stretch>
            <a:fillRect/>
          </a:stretch>
        </p:blipFill>
        <p:spPr>
          <a:xfrm>
            <a:off x="479500" y="1594050"/>
            <a:ext cx="3552901" cy="30581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Flow Diagram</a:t>
            </a:r>
            <a:endParaRPr/>
          </a:p>
        </p:txBody>
      </p:sp>
      <p:pic>
        <p:nvPicPr>
          <p:cNvPr id="298" name="Google Shape;298;p16"/>
          <p:cNvPicPr preferRelativeResize="0"/>
          <p:nvPr/>
        </p:nvPicPr>
        <p:blipFill>
          <a:blip r:embed="rId3">
            <a:alphaModFix/>
          </a:blip>
          <a:stretch>
            <a:fillRect/>
          </a:stretch>
        </p:blipFill>
        <p:spPr>
          <a:xfrm>
            <a:off x="3805250" y="1214375"/>
            <a:ext cx="1070675" cy="804675"/>
          </a:xfrm>
          <a:prstGeom prst="rect">
            <a:avLst/>
          </a:prstGeom>
          <a:noFill/>
          <a:ln>
            <a:noFill/>
          </a:ln>
        </p:spPr>
      </p:pic>
      <p:pic>
        <p:nvPicPr>
          <p:cNvPr id="299" name="Google Shape;299;p16"/>
          <p:cNvPicPr preferRelativeResize="0"/>
          <p:nvPr/>
        </p:nvPicPr>
        <p:blipFill>
          <a:blip r:embed="rId4">
            <a:alphaModFix/>
          </a:blip>
          <a:stretch>
            <a:fillRect/>
          </a:stretch>
        </p:blipFill>
        <p:spPr>
          <a:xfrm>
            <a:off x="4222338" y="2019050"/>
            <a:ext cx="1409700" cy="914400"/>
          </a:xfrm>
          <a:prstGeom prst="rect">
            <a:avLst/>
          </a:prstGeom>
          <a:noFill/>
          <a:ln>
            <a:noFill/>
          </a:ln>
        </p:spPr>
      </p:pic>
      <p:pic>
        <p:nvPicPr>
          <p:cNvPr id="300" name="Google Shape;300;p16"/>
          <p:cNvPicPr preferRelativeResize="0"/>
          <p:nvPr/>
        </p:nvPicPr>
        <p:blipFill>
          <a:blip r:embed="rId5">
            <a:alphaModFix/>
          </a:blip>
          <a:stretch>
            <a:fillRect/>
          </a:stretch>
        </p:blipFill>
        <p:spPr>
          <a:xfrm>
            <a:off x="3700548" y="2882900"/>
            <a:ext cx="1280100" cy="485000"/>
          </a:xfrm>
          <a:prstGeom prst="rect">
            <a:avLst/>
          </a:prstGeom>
          <a:noFill/>
          <a:ln>
            <a:noFill/>
          </a:ln>
        </p:spPr>
      </p:pic>
      <p:pic>
        <p:nvPicPr>
          <p:cNvPr id="301" name="Google Shape;301;p16"/>
          <p:cNvPicPr preferRelativeResize="0"/>
          <p:nvPr/>
        </p:nvPicPr>
        <p:blipFill>
          <a:blip r:embed="rId6">
            <a:alphaModFix/>
          </a:blip>
          <a:stretch>
            <a:fillRect/>
          </a:stretch>
        </p:blipFill>
        <p:spPr>
          <a:xfrm>
            <a:off x="4222350" y="3367900"/>
            <a:ext cx="2743200" cy="914400"/>
          </a:xfrm>
          <a:prstGeom prst="rect">
            <a:avLst/>
          </a:prstGeom>
          <a:noFill/>
          <a:ln>
            <a:noFill/>
          </a:ln>
        </p:spPr>
      </p:pic>
      <p:pic>
        <p:nvPicPr>
          <p:cNvPr id="302" name="Google Shape;302;p16"/>
          <p:cNvPicPr preferRelativeResize="0"/>
          <p:nvPr/>
        </p:nvPicPr>
        <p:blipFill>
          <a:blip r:embed="rId7">
            <a:alphaModFix/>
          </a:blip>
          <a:stretch>
            <a:fillRect/>
          </a:stretch>
        </p:blipFill>
        <p:spPr>
          <a:xfrm>
            <a:off x="3573838" y="4231750"/>
            <a:ext cx="1533525" cy="771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Qualitative Analysis </a:t>
            </a:r>
            <a:endParaRPr/>
          </a:p>
        </p:txBody>
      </p:sp>
      <p:sp>
        <p:nvSpPr>
          <p:cNvPr id="308" name="Google Shape;308;p17"/>
          <p:cNvSpPr txBox="1"/>
          <p:nvPr>
            <p:ph idx="1" type="body"/>
          </p:nvPr>
        </p:nvSpPr>
        <p:spPr>
          <a:xfrm>
            <a:off x="4376400" y="1868200"/>
            <a:ext cx="3957900" cy="222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looking for ways that that family/friends can help, the letters were looked through to find letters that mentioned how they helped directly.</a:t>
            </a:r>
            <a:endParaRPr/>
          </a:p>
          <a:p>
            <a:pPr indent="0" lvl="0" marL="0" rtl="0" algn="l">
              <a:spcBef>
                <a:spcPts val="1200"/>
              </a:spcBef>
              <a:spcAft>
                <a:spcPts val="1200"/>
              </a:spcAft>
              <a:buNone/>
            </a:pPr>
            <a:r>
              <a:rPr lang="en"/>
              <a:t>After a second pass through using context clues, 19 more letters were included as they mention what would have been helpful without directly mentioning family/friends</a:t>
            </a:r>
            <a:endParaRPr/>
          </a:p>
        </p:txBody>
      </p:sp>
      <p:pic>
        <p:nvPicPr>
          <p:cNvPr id="309" name="Google Shape;309;p17"/>
          <p:cNvPicPr preferRelativeResize="0"/>
          <p:nvPr/>
        </p:nvPicPr>
        <p:blipFill>
          <a:blip r:embed="rId3">
            <a:alphaModFix/>
          </a:blip>
          <a:stretch>
            <a:fillRect/>
          </a:stretch>
        </p:blipFill>
        <p:spPr>
          <a:xfrm>
            <a:off x="751269" y="1676088"/>
            <a:ext cx="3213351" cy="261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Can Family/Friends Truly Help?</a:t>
            </a:r>
            <a:endParaRPr/>
          </a:p>
        </p:txBody>
      </p:sp>
      <p:sp>
        <p:nvSpPr>
          <p:cNvPr id="315" name="Google Shape;315;p18"/>
          <p:cNvSpPr txBox="1"/>
          <p:nvPr>
            <p:ph idx="1" type="body"/>
          </p:nvPr>
        </p:nvSpPr>
        <p:spPr>
          <a:xfrm>
            <a:off x="1238700" y="3862125"/>
            <a:ext cx="6666600" cy="132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*This refers to both letters that mention actually having help from family members and friends and letters that wished that they had more help from them</a:t>
            </a:r>
            <a:endParaRPr/>
          </a:p>
        </p:txBody>
      </p:sp>
      <p:graphicFrame>
        <p:nvGraphicFramePr>
          <p:cNvPr id="316" name="Google Shape;316;p18"/>
          <p:cNvGraphicFramePr/>
          <p:nvPr/>
        </p:nvGraphicFramePr>
        <p:xfrm>
          <a:off x="952500" y="1711490"/>
          <a:ext cx="3000000" cy="3000000"/>
        </p:xfrm>
        <a:graphic>
          <a:graphicData uri="http://schemas.openxmlformats.org/drawingml/2006/table">
            <a:tbl>
              <a:tblPr>
                <a:noFill/>
                <a:tableStyleId>{F26BAE8D-1F80-4592-BA45-FDD1896B2203}</a:tableStyleId>
              </a:tblPr>
              <a:tblGrid>
                <a:gridCol w="3619500"/>
                <a:gridCol w="3619500"/>
              </a:tblGrid>
              <a:tr h="430125">
                <a:tc gridSpan="2">
                  <a:txBody>
                    <a:bodyPr/>
                    <a:lstStyle/>
                    <a:p>
                      <a:pPr indent="0" lvl="0" marL="0" rtl="0" algn="ctr">
                        <a:spcBef>
                          <a:spcPts val="0"/>
                        </a:spcBef>
                        <a:spcAft>
                          <a:spcPts val="0"/>
                        </a:spcAft>
                        <a:buNone/>
                      </a:pPr>
                      <a:r>
                        <a:rPr b="1" lang="en"/>
                        <a:t>Letter Statistics on Family/Friends</a:t>
                      </a:r>
                      <a:endParaRPr b="1"/>
                    </a:p>
                  </a:txBody>
                  <a:tcPr marT="91425" marB="91425" marR="91425" marL="91425"/>
                </a:tc>
                <a:tc hMerge="1"/>
              </a:tr>
              <a:tr h="430125">
                <a:tc>
                  <a:txBody>
                    <a:bodyPr/>
                    <a:lstStyle/>
                    <a:p>
                      <a:pPr indent="0" lvl="0" marL="0" rtl="0" algn="l">
                        <a:spcBef>
                          <a:spcPts val="0"/>
                        </a:spcBef>
                        <a:spcAft>
                          <a:spcPts val="0"/>
                        </a:spcAft>
                        <a:buNone/>
                      </a:pPr>
                      <a:r>
                        <a:rPr b="1" lang="en"/>
                        <a:t>Characteristics</a:t>
                      </a:r>
                      <a:endParaRPr b="1"/>
                    </a:p>
                  </a:txBody>
                  <a:tcPr marT="91425" marB="91425" marR="91425" marL="91425"/>
                </a:tc>
                <a:tc>
                  <a:txBody>
                    <a:bodyPr/>
                    <a:lstStyle/>
                    <a:p>
                      <a:pPr indent="0" lvl="0" marL="0" rtl="0" algn="l">
                        <a:spcBef>
                          <a:spcPts val="0"/>
                        </a:spcBef>
                        <a:spcAft>
                          <a:spcPts val="0"/>
                        </a:spcAft>
                        <a:buNone/>
                      </a:pPr>
                      <a:r>
                        <a:rPr b="1" lang="en"/>
                        <a:t># of Letters</a:t>
                      </a:r>
                      <a:endParaRPr b="1"/>
                    </a:p>
                  </a:txBody>
                  <a:tcPr marT="91425" marB="91425" marR="91425" marL="91425"/>
                </a:tc>
              </a:tr>
              <a:tr h="430125">
                <a:tc>
                  <a:txBody>
                    <a:bodyPr/>
                    <a:lstStyle/>
                    <a:p>
                      <a:pPr indent="0" lvl="0" marL="0" rtl="0" algn="l">
                        <a:spcBef>
                          <a:spcPts val="0"/>
                        </a:spcBef>
                        <a:spcAft>
                          <a:spcPts val="0"/>
                        </a:spcAft>
                        <a:buNone/>
                      </a:pPr>
                      <a:r>
                        <a:rPr lang="en"/>
                        <a:t>Mentioned Family/Friends</a:t>
                      </a:r>
                      <a:endParaRPr/>
                    </a:p>
                  </a:txBody>
                  <a:tcPr marT="91425" marB="91425" marR="91425" marL="91425"/>
                </a:tc>
                <a:tc>
                  <a:txBody>
                    <a:bodyPr/>
                    <a:lstStyle/>
                    <a:p>
                      <a:pPr indent="0" lvl="0" marL="0" rtl="0" algn="l">
                        <a:spcBef>
                          <a:spcPts val="0"/>
                        </a:spcBef>
                        <a:spcAft>
                          <a:spcPts val="0"/>
                        </a:spcAft>
                        <a:buNone/>
                      </a:pPr>
                      <a:r>
                        <a:rPr lang="en"/>
                        <a:t>61</a:t>
                      </a:r>
                      <a:endParaRPr/>
                    </a:p>
                  </a:txBody>
                  <a:tcPr marT="91425" marB="91425" marR="91425" marL="91425"/>
                </a:tc>
              </a:tr>
              <a:tr h="430125">
                <a:tc>
                  <a:txBody>
                    <a:bodyPr/>
                    <a:lstStyle/>
                    <a:p>
                      <a:pPr indent="0" lvl="0" marL="0" rtl="0" algn="l">
                        <a:spcBef>
                          <a:spcPts val="0"/>
                        </a:spcBef>
                        <a:spcAft>
                          <a:spcPts val="0"/>
                        </a:spcAft>
                        <a:buNone/>
                      </a:pPr>
                      <a:r>
                        <a:rPr lang="en"/>
                        <a:t>Mentioned What Could Have Helped</a:t>
                      </a:r>
                      <a:endParaRPr/>
                    </a:p>
                  </a:txBody>
                  <a:tcPr marT="91425" marB="91425" marR="91425" marL="91425"/>
                </a:tc>
                <a:tc>
                  <a:txBody>
                    <a:bodyPr/>
                    <a:lstStyle/>
                    <a:p>
                      <a:pPr indent="0" lvl="0" marL="0" rtl="0" algn="l">
                        <a:spcBef>
                          <a:spcPts val="0"/>
                        </a:spcBef>
                        <a:spcAft>
                          <a:spcPts val="0"/>
                        </a:spcAft>
                        <a:buNone/>
                      </a:pPr>
                      <a:r>
                        <a:rPr lang="en"/>
                        <a:t>51</a:t>
                      </a:r>
                      <a:endParaRPr/>
                    </a:p>
                  </a:txBody>
                  <a:tcPr marT="91425" marB="91425" marR="91425" marL="91425"/>
                </a:tc>
              </a:tr>
              <a:tr h="430125">
                <a:tc>
                  <a:txBody>
                    <a:bodyPr/>
                    <a:lstStyle/>
                    <a:p>
                      <a:pPr indent="0" lvl="0" marL="0" rtl="0" algn="l">
                        <a:spcBef>
                          <a:spcPts val="0"/>
                        </a:spcBef>
                        <a:spcAft>
                          <a:spcPts val="0"/>
                        </a:spcAft>
                        <a:buNone/>
                      </a:pPr>
                      <a:r>
                        <a:rPr lang="en"/>
                        <a:t>Mentioned Family/Friends Helping*</a:t>
                      </a:r>
                      <a:endParaRPr/>
                    </a:p>
                  </a:txBody>
                  <a:tcPr marT="91425" marB="91425" marR="91425" marL="91425"/>
                </a:tc>
                <a:tc>
                  <a:txBody>
                    <a:bodyPr/>
                    <a:lstStyle/>
                    <a:p>
                      <a:pPr indent="0" lvl="0" marL="0" rtl="0" algn="l">
                        <a:spcBef>
                          <a:spcPts val="0"/>
                        </a:spcBef>
                        <a:spcAft>
                          <a:spcPts val="0"/>
                        </a:spcAft>
                        <a:buNone/>
                      </a:pPr>
                      <a:r>
                        <a:rPr lang="en"/>
                        <a:t>32</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How Can Family/Friends Help?</a:t>
            </a:r>
            <a:endParaRPr/>
          </a:p>
        </p:txBody>
      </p:sp>
      <p:graphicFrame>
        <p:nvGraphicFramePr>
          <p:cNvPr id="322" name="Google Shape;322;p19"/>
          <p:cNvGraphicFramePr/>
          <p:nvPr/>
        </p:nvGraphicFramePr>
        <p:xfrm>
          <a:off x="1083075" y="1489400"/>
          <a:ext cx="3000000" cy="3000000"/>
        </p:xfrm>
        <a:graphic>
          <a:graphicData uri="http://schemas.openxmlformats.org/drawingml/2006/table">
            <a:tbl>
              <a:tblPr>
                <a:noFill/>
                <a:tableStyleId>{F26BAE8D-1F80-4592-BA45-FDD1896B2203}</a:tableStyleId>
              </a:tblPr>
              <a:tblGrid>
                <a:gridCol w="3488925"/>
                <a:gridCol w="3488925"/>
              </a:tblGrid>
              <a:tr h="396200">
                <a:tc gridSpan="2">
                  <a:txBody>
                    <a:bodyPr/>
                    <a:lstStyle/>
                    <a:p>
                      <a:pPr indent="0" lvl="0" marL="0" rtl="0" algn="ctr">
                        <a:spcBef>
                          <a:spcPts val="0"/>
                        </a:spcBef>
                        <a:spcAft>
                          <a:spcPts val="0"/>
                        </a:spcAft>
                        <a:buNone/>
                      </a:pPr>
                      <a:r>
                        <a:rPr b="1" lang="en"/>
                        <a:t>Letter Statistics on Support for Caregivers</a:t>
                      </a:r>
                      <a:endParaRPr b="1"/>
                    </a:p>
                  </a:txBody>
                  <a:tcPr marT="91425" marB="91425" marR="91425" marL="91425"/>
                </a:tc>
                <a:tc hMerge="1"/>
              </a:tr>
              <a:tr h="396200">
                <a:tc>
                  <a:txBody>
                    <a:bodyPr/>
                    <a:lstStyle/>
                    <a:p>
                      <a:pPr indent="0" lvl="0" marL="0" rtl="0" algn="l">
                        <a:spcBef>
                          <a:spcPts val="0"/>
                        </a:spcBef>
                        <a:spcAft>
                          <a:spcPts val="0"/>
                        </a:spcAft>
                        <a:buNone/>
                      </a:pPr>
                      <a:r>
                        <a:rPr b="1" lang="en"/>
                        <a:t>Type of Support</a:t>
                      </a:r>
                      <a:r>
                        <a:rPr b="1" lang="en" u="sng"/>
                        <a:t> </a:t>
                      </a:r>
                      <a:endParaRPr b="1" u="sng"/>
                    </a:p>
                  </a:txBody>
                  <a:tcPr marT="91425" marB="91425" marR="91425" marL="91425"/>
                </a:tc>
                <a:tc>
                  <a:txBody>
                    <a:bodyPr/>
                    <a:lstStyle/>
                    <a:p>
                      <a:pPr indent="0" lvl="0" marL="0" rtl="0" algn="l">
                        <a:spcBef>
                          <a:spcPts val="0"/>
                        </a:spcBef>
                        <a:spcAft>
                          <a:spcPts val="0"/>
                        </a:spcAft>
                        <a:buNone/>
                      </a:pPr>
                      <a:r>
                        <a:rPr b="1" lang="en"/>
                        <a:t># of Caregivers</a:t>
                      </a:r>
                      <a:endParaRPr b="1"/>
                    </a:p>
                  </a:txBody>
                  <a:tcPr marT="91425" marB="91425" marR="91425" marL="91425"/>
                </a:tc>
              </a:tr>
              <a:tr h="396200">
                <a:tc>
                  <a:txBody>
                    <a:bodyPr/>
                    <a:lstStyle/>
                    <a:p>
                      <a:pPr indent="0" lvl="0" marL="0" rtl="0" algn="l">
                        <a:spcBef>
                          <a:spcPts val="0"/>
                        </a:spcBef>
                        <a:spcAft>
                          <a:spcPts val="0"/>
                        </a:spcAft>
                        <a:buNone/>
                      </a:pPr>
                      <a:r>
                        <a:rPr lang="en"/>
                        <a:t>More Information on GBM Overall</a:t>
                      </a:r>
                      <a:endParaRPr/>
                    </a:p>
                  </a:txBody>
                  <a:tcPr marT="91425" marB="91425" marR="91425" marL="91425"/>
                </a:tc>
                <a:tc>
                  <a:txBody>
                    <a:bodyPr/>
                    <a:lstStyle/>
                    <a:p>
                      <a:pPr indent="0" lvl="0" marL="0" rtl="0" algn="l">
                        <a:spcBef>
                          <a:spcPts val="0"/>
                        </a:spcBef>
                        <a:spcAft>
                          <a:spcPts val="0"/>
                        </a:spcAft>
                        <a:buNone/>
                      </a:pPr>
                      <a:r>
                        <a:rPr lang="en"/>
                        <a:t>39</a:t>
                      </a:r>
                      <a:endParaRPr/>
                    </a:p>
                  </a:txBody>
                  <a:tcPr marT="91425" marB="91425" marR="91425" marL="91425"/>
                </a:tc>
              </a:tr>
              <a:tr h="396200">
                <a:tc>
                  <a:txBody>
                    <a:bodyPr/>
                    <a:lstStyle/>
                    <a:p>
                      <a:pPr indent="0" lvl="0" marL="0" rtl="0" algn="l">
                        <a:spcBef>
                          <a:spcPts val="0"/>
                        </a:spcBef>
                        <a:spcAft>
                          <a:spcPts val="0"/>
                        </a:spcAft>
                        <a:buNone/>
                      </a:pPr>
                      <a:r>
                        <a:rPr lang="en"/>
                        <a:t>Emotional</a:t>
                      </a:r>
                      <a:endParaRPr/>
                    </a:p>
                  </a:txBody>
                  <a:tcPr marT="91425" marB="91425" marR="91425" marL="91425"/>
                </a:tc>
                <a:tc>
                  <a:txBody>
                    <a:bodyPr/>
                    <a:lstStyle/>
                    <a:p>
                      <a:pPr indent="0" lvl="0" marL="0" rtl="0" algn="l">
                        <a:spcBef>
                          <a:spcPts val="0"/>
                        </a:spcBef>
                        <a:spcAft>
                          <a:spcPts val="0"/>
                        </a:spcAft>
                        <a:buNone/>
                      </a:pPr>
                      <a:r>
                        <a:rPr lang="en"/>
                        <a:t>24</a:t>
                      </a:r>
                      <a:endParaRPr/>
                    </a:p>
                  </a:txBody>
                  <a:tcPr marT="91425" marB="91425" marR="91425" marL="91425"/>
                </a:tc>
              </a:tr>
              <a:tr h="396200">
                <a:tc>
                  <a:txBody>
                    <a:bodyPr/>
                    <a:lstStyle/>
                    <a:p>
                      <a:pPr indent="0" lvl="0" marL="0" rtl="0" algn="l">
                        <a:spcBef>
                          <a:spcPts val="0"/>
                        </a:spcBef>
                        <a:spcAft>
                          <a:spcPts val="0"/>
                        </a:spcAft>
                        <a:buNone/>
                      </a:pPr>
                      <a:r>
                        <a:rPr lang="en"/>
                        <a:t>Financial</a:t>
                      </a:r>
                      <a:endParaRPr/>
                    </a:p>
                  </a:txBody>
                  <a:tcPr marT="91425" marB="91425" marR="91425" marL="91425"/>
                </a:tc>
                <a:tc>
                  <a:txBody>
                    <a:bodyPr/>
                    <a:lstStyle/>
                    <a:p>
                      <a:pPr indent="0" lvl="0" marL="0" rtl="0" algn="l">
                        <a:spcBef>
                          <a:spcPts val="0"/>
                        </a:spcBef>
                        <a:spcAft>
                          <a:spcPts val="0"/>
                        </a:spcAft>
                        <a:buNone/>
                      </a:pPr>
                      <a:r>
                        <a:rPr lang="en"/>
                        <a:t>8</a:t>
                      </a:r>
                      <a:endParaRPr/>
                    </a:p>
                  </a:txBody>
                  <a:tcPr marT="91425" marB="91425" marR="91425" marL="91425"/>
                </a:tc>
              </a:tr>
              <a:tr h="396200">
                <a:tc>
                  <a:txBody>
                    <a:bodyPr/>
                    <a:lstStyle/>
                    <a:p>
                      <a:pPr indent="0" lvl="0" marL="0" rtl="0" algn="l">
                        <a:spcBef>
                          <a:spcPts val="0"/>
                        </a:spcBef>
                        <a:spcAft>
                          <a:spcPts val="0"/>
                        </a:spcAft>
                        <a:buNone/>
                      </a:pPr>
                      <a:r>
                        <a:rPr lang="en"/>
                        <a:t>Resources/Support Groups</a:t>
                      </a:r>
                      <a:endParaRPr/>
                    </a:p>
                  </a:txBody>
                  <a:tcPr marT="91425" marB="91425" marR="91425" marL="91425"/>
                </a:tc>
                <a:tc>
                  <a:txBody>
                    <a:bodyPr/>
                    <a:lstStyle/>
                    <a:p>
                      <a:pPr indent="0" lvl="0" marL="0" rtl="0" algn="l">
                        <a:spcBef>
                          <a:spcPts val="0"/>
                        </a:spcBef>
                        <a:spcAft>
                          <a:spcPts val="0"/>
                        </a:spcAft>
                        <a:buNone/>
                      </a:pPr>
                      <a:r>
                        <a:rPr lang="en"/>
                        <a:t>24</a:t>
                      </a:r>
                      <a:endParaRPr/>
                    </a:p>
                  </a:txBody>
                  <a:tcPr marT="91425" marB="91425" marR="91425" marL="91425"/>
                </a:tc>
              </a:tr>
              <a:tr h="396200">
                <a:tc>
                  <a:txBody>
                    <a:bodyPr/>
                    <a:lstStyle/>
                    <a:p>
                      <a:pPr indent="0" lvl="0" marL="0" rtl="0" algn="l">
                        <a:spcBef>
                          <a:spcPts val="0"/>
                        </a:spcBef>
                        <a:spcAft>
                          <a:spcPts val="0"/>
                        </a:spcAft>
                        <a:buNone/>
                      </a:pPr>
                      <a:r>
                        <a:rPr lang="en"/>
                        <a:t>Having an Extra Set of Hands</a:t>
                      </a:r>
                      <a:endParaRPr/>
                    </a:p>
                  </a:txBody>
                  <a:tcPr marT="91425" marB="91425" marR="91425" marL="91425"/>
                </a:tc>
                <a:tc>
                  <a:txBody>
                    <a:bodyPr/>
                    <a:lstStyle/>
                    <a:p>
                      <a:pPr indent="0" lvl="0" marL="0" rtl="0" algn="l">
                        <a:spcBef>
                          <a:spcPts val="0"/>
                        </a:spcBef>
                        <a:spcAft>
                          <a:spcPts val="0"/>
                        </a:spcAft>
                        <a:buNone/>
                      </a:pPr>
                      <a:r>
                        <a:rPr lang="en"/>
                        <a:t>37</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Ages of Caregivers and Patients </a:t>
            </a:r>
            <a:endParaRPr/>
          </a:p>
        </p:txBody>
      </p:sp>
      <p:graphicFrame>
        <p:nvGraphicFramePr>
          <p:cNvPr id="328" name="Google Shape;328;p20"/>
          <p:cNvGraphicFramePr/>
          <p:nvPr/>
        </p:nvGraphicFramePr>
        <p:xfrm>
          <a:off x="952500" y="2091400"/>
          <a:ext cx="3000000" cy="3000000"/>
        </p:xfrm>
        <a:graphic>
          <a:graphicData uri="http://schemas.openxmlformats.org/drawingml/2006/table">
            <a:tbl>
              <a:tblPr>
                <a:noFill/>
                <a:tableStyleId>{F26BAE8D-1F80-4592-BA45-FDD1896B2203}</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t/>
                      </a:r>
                      <a:endParaRPr/>
                    </a:p>
                  </a:txBody>
                  <a:tcPr marT="91425" marB="91425" marR="91425" marL="91425"/>
                </a:tc>
                <a:tc gridSpan="2">
                  <a:txBody>
                    <a:bodyPr/>
                    <a:lstStyle/>
                    <a:p>
                      <a:pPr indent="0" lvl="0" marL="0" rtl="0" algn="l">
                        <a:spcBef>
                          <a:spcPts val="0"/>
                        </a:spcBef>
                        <a:spcAft>
                          <a:spcPts val="0"/>
                        </a:spcAft>
                        <a:buNone/>
                      </a:pPr>
                      <a:r>
                        <a:rPr lang="en"/>
                        <a:t>Mentioned Friends/Family in Letter</a:t>
                      </a:r>
                      <a:endParaRPr/>
                    </a:p>
                  </a:txBody>
                  <a:tcPr marT="91425" marB="91425" marR="91425" marL="91425"/>
                </a:tc>
                <a:tc hMerge="1"/>
                <a:tc gridSpan="2">
                  <a:txBody>
                    <a:bodyPr/>
                    <a:lstStyle/>
                    <a:p>
                      <a:pPr indent="0" lvl="0" marL="0" rtl="0" algn="l">
                        <a:spcBef>
                          <a:spcPts val="0"/>
                        </a:spcBef>
                        <a:spcAft>
                          <a:spcPts val="0"/>
                        </a:spcAft>
                        <a:buNone/>
                      </a:pPr>
                      <a:r>
                        <a:rPr lang="en"/>
                        <a:t>Did Not Mention Friends/Family</a:t>
                      </a:r>
                      <a:endParaRPr/>
                    </a:p>
                  </a:txBody>
                  <a:tcPr marT="91425" marB="91425" marR="91425" marL="91425"/>
                </a:tc>
                <a:tc hMerge="1"/>
              </a:tr>
              <a:tr h="381000">
                <a:tc>
                  <a:txBody>
                    <a:bodyPr/>
                    <a:lstStyle/>
                    <a:p>
                      <a:pPr indent="0" lvl="0" marL="0" rtl="0" algn="l">
                        <a:spcBef>
                          <a:spcPts val="0"/>
                        </a:spcBef>
                        <a:spcAft>
                          <a:spcPts val="0"/>
                        </a:spcAft>
                        <a:buNone/>
                      </a:pPr>
                      <a:r>
                        <a:rPr lang="en"/>
                        <a:t>Characteristics</a:t>
                      </a:r>
                      <a:endParaRPr/>
                    </a:p>
                  </a:txBody>
                  <a:tcPr marT="91425" marB="91425" marR="91425" marL="91425"/>
                </a:tc>
                <a:tc>
                  <a:txBody>
                    <a:bodyPr/>
                    <a:lstStyle/>
                    <a:p>
                      <a:pPr indent="0" lvl="0" marL="0" rtl="0" algn="l">
                        <a:spcBef>
                          <a:spcPts val="0"/>
                        </a:spcBef>
                        <a:spcAft>
                          <a:spcPts val="0"/>
                        </a:spcAft>
                        <a:buNone/>
                      </a:pPr>
                      <a:r>
                        <a:rPr lang="en"/>
                        <a:t>Caregiver</a:t>
                      </a:r>
                      <a:endParaRPr/>
                    </a:p>
                  </a:txBody>
                  <a:tcPr marT="91425" marB="91425" marR="91425" marL="91425"/>
                </a:tc>
                <a:tc>
                  <a:txBody>
                    <a:bodyPr/>
                    <a:lstStyle/>
                    <a:p>
                      <a:pPr indent="0" lvl="0" marL="0" rtl="0" algn="l">
                        <a:spcBef>
                          <a:spcPts val="0"/>
                        </a:spcBef>
                        <a:spcAft>
                          <a:spcPts val="0"/>
                        </a:spcAft>
                        <a:buNone/>
                      </a:pPr>
                      <a:r>
                        <a:rPr lang="en"/>
                        <a:t>Patient</a:t>
                      </a:r>
                      <a:endParaRPr/>
                    </a:p>
                  </a:txBody>
                  <a:tcPr marT="91425" marB="91425" marR="91425" marL="91425"/>
                </a:tc>
                <a:tc>
                  <a:txBody>
                    <a:bodyPr/>
                    <a:lstStyle/>
                    <a:p>
                      <a:pPr indent="0" lvl="0" marL="0" rtl="0" algn="l">
                        <a:spcBef>
                          <a:spcPts val="0"/>
                        </a:spcBef>
                        <a:spcAft>
                          <a:spcPts val="0"/>
                        </a:spcAft>
                        <a:buNone/>
                      </a:pPr>
                      <a:r>
                        <a:rPr lang="en"/>
                        <a:t>Caregiver</a:t>
                      </a:r>
                      <a:endParaRPr/>
                    </a:p>
                  </a:txBody>
                  <a:tcPr marT="91425" marB="91425" marR="91425" marL="91425"/>
                </a:tc>
                <a:tc>
                  <a:txBody>
                    <a:bodyPr/>
                    <a:lstStyle/>
                    <a:p>
                      <a:pPr indent="0" lvl="0" marL="0" rtl="0" algn="l">
                        <a:spcBef>
                          <a:spcPts val="0"/>
                        </a:spcBef>
                        <a:spcAft>
                          <a:spcPts val="0"/>
                        </a:spcAft>
                        <a:buNone/>
                      </a:pPr>
                      <a:r>
                        <a:rPr lang="en"/>
                        <a:t>Patient</a:t>
                      </a:r>
                      <a:endParaRPr/>
                    </a:p>
                  </a:txBody>
                  <a:tcPr marT="91425" marB="91425" marR="91425" marL="91425"/>
                </a:tc>
              </a:tr>
              <a:tr h="381000">
                <a:tc>
                  <a:txBody>
                    <a:bodyPr/>
                    <a:lstStyle/>
                    <a:p>
                      <a:pPr indent="0" lvl="0" marL="0" rtl="0" algn="l">
                        <a:spcBef>
                          <a:spcPts val="0"/>
                        </a:spcBef>
                        <a:spcAft>
                          <a:spcPts val="0"/>
                        </a:spcAft>
                        <a:buNone/>
                      </a:pPr>
                      <a:r>
                        <a:rPr lang="en"/>
                        <a:t>Total Sample and Range</a:t>
                      </a:r>
                      <a:endParaRPr/>
                    </a:p>
                  </a:txBody>
                  <a:tcPr marT="91425" marB="91425" marR="91425" marL="91425"/>
                </a:tc>
                <a:tc>
                  <a:txBody>
                    <a:bodyPr/>
                    <a:lstStyle/>
                    <a:p>
                      <a:pPr indent="0" lvl="0" marL="0" rtl="0" algn="l">
                        <a:spcBef>
                          <a:spcPts val="0"/>
                        </a:spcBef>
                        <a:spcAft>
                          <a:spcPts val="0"/>
                        </a:spcAft>
                        <a:buNone/>
                      </a:pPr>
                      <a:r>
                        <a:rPr lang="en"/>
                        <a:t>31-73</a:t>
                      </a:r>
                      <a:endParaRPr/>
                    </a:p>
                    <a:p>
                      <a:pPr indent="0" lvl="0" marL="0" rtl="0" algn="l">
                        <a:spcBef>
                          <a:spcPts val="0"/>
                        </a:spcBef>
                        <a:spcAft>
                          <a:spcPts val="0"/>
                        </a:spcAft>
                        <a:buNone/>
                      </a:pPr>
                      <a:r>
                        <a:rPr lang="en"/>
                        <a:t>(n=23)</a:t>
                      </a:r>
                      <a:endParaRPr/>
                    </a:p>
                  </a:txBody>
                  <a:tcPr marT="91425" marB="91425" marR="91425" marL="91425"/>
                </a:tc>
                <a:tc>
                  <a:txBody>
                    <a:bodyPr/>
                    <a:lstStyle/>
                    <a:p>
                      <a:pPr indent="0" lvl="0" marL="0" rtl="0" algn="l">
                        <a:spcBef>
                          <a:spcPts val="0"/>
                        </a:spcBef>
                        <a:spcAft>
                          <a:spcPts val="0"/>
                        </a:spcAft>
                        <a:buNone/>
                      </a:pPr>
                      <a:r>
                        <a:rPr lang="en"/>
                        <a:t>28-77</a:t>
                      </a:r>
                      <a:endParaRPr/>
                    </a:p>
                    <a:p>
                      <a:pPr indent="0" lvl="0" marL="0" rtl="0" algn="l">
                        <a:spcBef>
                          <a:spcPts val="0"/>
                        </a:spcBef>
                        <a:spcAft>
                          <a:spcPts val="0"/>
                        </a:spcAft>
                        <a:buNone/>
                      </a:pPr>
                      <a:r>
                        <a:rPr lang="en"/>
                        <a:t>(n=40)</a:t>
                      </a:r>
                      <a:endParaRPr/>
                    </a:p>
                  </a:txBody>
                  <a:tcPr marT="91425" marB="91425" marR="91425" marL="91425"/>
                </a:tc>
                <a:tc>
                  <a:txBody>
                    <a:bodyPr/>
                    <a:lstStyle/>
                    <a:p>
                      <a:pPr indent="0" lvl="0" marL="0" rtl="0" algn="l">
                        <a:spcBef>
                          <a:spcPts val="0"/>
                        </a:spcBef>
                        <a:spcAft>
                          <a:spcPts val="0"/>
                        </a:spcAft>
                        <a:buNone/>
                      </a:pPr>
                      <a:r>
                        <a:rPr lang="en"/>
                        <a:t>32-65</a:t>
                      </a:r>
                      <a:endParaRPr/>
                    </a:p>
                    <a:p>
                      <a:pPr indent="0" lvl="0" marL="0" rtl="0" algn="l">
                        <a:spcBef>
                          <a:spcPts val="0"/>
                        </a:spcBef>
                        <a:spcAft>
                          <a:spcPts val="0"/>
                        </a:spcAft>
                        <a:buNone/>
                      </a:pPr>
                      <a:r>
                        <a:rPr lang="en"/>
                        <a:t>(n=20)</a:t>
                      </a:r>
                      <a:endParaRPr/>
                    </a:p>
                  </a:txBody>
                  <a:tcPr marT="91425" marB="91425" marR="91425" marL="91425"/>
                </a:tc>
                <a:tc>
                  <a:txBody>
                    <a:bodyPr/>
                    <a:lstStyle/>
                    <a:p>
                      <a:pPr indent="0" lvl="0" marL="0" rtl="0" algn="l">
                        <a:spcBef>
                          <a:spcPts val="0"/>
                        </a:spcBef>
                        <a:spcAft>
                          <a:spcPts val="0"/>
                        </a:spcAft>
                        <a:buNone/>
                      </a:pPr>
                      <a:r>
                        <a:rPr lang="en"/>
                        <a:t>32-72</a:t>
                      </a:r>
                      <a:endParaRPr/>
                    </a:p>
                    <a:p>
                      <a:pPr indent="0" lvl="0" marL="0" rtl="0" algn="l">
                        <a:spcBef>
                          <a:spcPts val="0"/>
                        </a:spcBef>
                        <a:spcAft>
                          <a:spcPts val="0"/>
                        </a:spcAft>
                        <a:buNone/>
                      </a:pPr>
                      <a:r>
                        <a:rPr lang="en"/>
                        <a:t>(n=34)</a:t>
                      </a:r>
                      <a:endParaRPr/>
                    </a:p>
                  </a:txBody>
                  <a:tcPr marT="91425" marB="91425" marR="91425" marL="91425"/>
                </a:tc>
              </a:tr>
              <a:tr h="381000">
                <a:tc>
                  <a:txBody>
                    <a:bodyPr/>
                    <a:lstStyle/>
                    <a:p>
                      <a:pPr indent="0" lvl="0" marL="0" rtl="0" algn="l">
                        <a:spcBef>
                          <a:spcPts val="0"/>
                        </a:spcBef>
                        <a:spcAft>
                          <a:spcPts val="0"/>
                        </a:spcAft>
                        <a:buNone/>
                      </a:pPr>
                      <a:r>
                        <a:rPr lang="en"/>
                        <a:t>Mean</a:t>
                      </a:r>
                      <a:endParaRPr/>
                    </a:p>
                  </a:txBody>
                  <a:tcPr marT="91425" marB="91425" marR="91425" marL="91425"/>
                </a:tc>
                <a:tc>
                  <a:txBody>
                    <a:bodyPr/>
                    <a:lstStyle/>
                    <a:p>
                      <a:pPr indent="0" lvl="0" marL="0" rtl="0" algn="l">
                        <a:spcBef>
                          <a:spcPts val="0"/>
                        </a:spcBef>
                        <a:spcAft>
                          <a:spcPts val="0"/>
                        </a:spcAft>
                        <a:buNone/>
                      </a:pPr>
                      <a:r>
                        <a:rPr lang="en"/>
                        <a:t>52.7</a:t>
                      </a:r>
                      <a:endParaRPr/>
                    </a:p>
                  </a:txBody>
                  <a:tcPr marT="91425" marB="91425" marR="91425" marL="91425"/>
                </a:tc>
                <a:tc>
                  <a:txBody>
                    <a:bodyPr/>
                    <a:lstStyle/>
                    <a:p>
                      <a:pPr indent="0" lvl="0" marL="0" rtl="0" algn="l">
                        <a:spcBef>
                          <a:spcPts val="0"/>
                        </a:spcBef>
                        <a:spcAft>
                          <a:spcPts val="0"/>
                        </a:spcAft>
                        <a:buNone/>
                      </a:pPr>
                      <a:r>
                        <a:rPr lang="en"/>
                        <a:t>55.5</a:t>
                      </a:r>
                      <a:endParaRPr/>
                    </a:p>
                  </a:txBody>
                  <a:tcPr marT="91425" marB="91425" marR="91425" marL="91425"/>
                </a:tc>
                <a:tc>
                  <a:txBody>
                    <a:bodyPr/>
                    <a:lstStyle/>
                    <a:p>
                      <a:pPr indent="0" lvl="0" marL="0" rtl="0" algn="l">
                        <a:spcBef>
                          <a:spcPts val="0"/>
                        </a:spcBef>
                        <a:spcAft>
                          <a:spcPts val="0"/>
                        </a:spcAft>
                        <a:buNone/>
                      </a:pPr>
                      <a:r>
                        <a:rPr lang="en"/>
                        <a:t>52.4</a:t>
                      </a:r>
                      <a:endParaRPr/>
                    </a:p>
                  </a:txBody>
                  <a:tcPr marT="91425" marB="91425" marR="91425" marL="91425"/>
                </a:tc>
                <a:tc>
                  <a:txBody>
                    <a:bodyPr/>
                    <a:lstStyle/>
                    <a:p>
                      <a:pPr indent="0" lvl="0" marL="0" rtl="0" algn="l">
                        <a:spcBef>
                          <a:spcPts val="0"/>
                        </a:spcBef>
                        <a:spcAft>
                          <a:spcPts val="0"/>
                        </a:spcAft>
                        <a:buNone/>
                      </a:pPr>
                      <a:r>
                        <a:rPr lang="en"/>
                        <a:t>57.6</a:t>
                      </a:r>
                      <a:endParaRPr/>
                    </a:p>
                  </a:txBody>
                  <a:tcPr marT="91425" marB="91425" marR="91425" marL="91425"/>
                </a:tc>
              </a:tr>
              <a:tr h="381000">
                <a:tc>
                  <a:txBody>
                    <a:bodyPr/>
                    <a:lstStyle/>
                    <a:p>
                      <a:pPr indent="0" lvl="0" marL="0" rtl="0" algn="l">
                        <a:spcBef>
                          <a:spcPts val="0"/>
                        </a:spcBef>
                        <a:spcAft>
                          <a:spcPts val="0"/>
                        </a:spcAft>
                        <a:buNone/>
                      </a:pPr>
                      <a:r>
                        <a:rPr lang="en"/>
                        <a:t>Median</a:t>
                      </a:r>
                      <a:endParaRPr/>
                    </a:p>
                  </a:txBody>
                  <a:tcPr marT="91425" marB="91425" marR="91425" marL="91425"/>
                </a:tc>
                <a:tc>
                  <a:txBody>
                    <a:bodyPr/>
                    <a:lstStyle/>
                    <a:p>
                      <a:pPr indent="0" lvl="0" marL="0" rtl="0" algn="l">
                        <a:spcBef>
                          <a:spcPts val="0"/>
                        </a:spcBef>
                        <a:spcAft>
                          <a:spcPts val="0"/>
                        </a:spcAft>
                        <a:buNone/>
                      </a:pPr>
                      <a:r>
                        <a:rPr lang="en"/>
                        <a:t>54</a:t>
                      </a:r>
                      <a:endParaRPr/>
                    </a:p>
                  </a:txBody>
                  <a:tcPr marT="91425" marB="91425" marR="91425" marL="91425"/>
                </a:tc>
                <a:tc>
                  <a:txBody>
                    <a:bodyPr/>
                    <a:lstStyle/>
                    <a:p>
                      <a:pPr indent="0" lvl="0" marL="0" rtl="0" algn="l">
                        <a:spcBef>
                          <a:spcPts val="0"/>
                        </a:spcBef>
                        <a:spcAft>
                          <a:spcPts val="0"/>
                        </a:spcAft>
                        <a:buNone/>
                      </a:pPr>
                      <a:r>
                        <a:rPr lang="en"/>
                        <a:t>56</a:t>
                      </a:r>
                      <a:endParaRPr/>
                    </a:p>
                  </a:txBody>
                  <a:tcPr marT="91425" marB="91425" marR="91425" marL="91425"/>
                </a:tc>
                <a:tc>
                  <a:txBody>
                    <a:bodyPr/>
                    <a:lstStyle/>
                    <a:p>
                      <a:pPr indent="0" lvl="0" marL="0" rtl="0" algn="l">
                        <a:spcBef>
                          <a:spcPts val="0"/>
                        </a:spcBef>
                        <a:spcAft>
                          <a:spcPts val="0"/>
                        </a:spcAft>
                        <a:buNone/>
                      </a:pPr>
                      <a:r>
                        <a:rPr lang="en"/>
                        <a:t>55</a:t>
                      </a:r>
                      <a:endParaRPr/>
                    </a:p>
                  </a:txBody>
                  <a:tcPr marT="91425" marB="91425" marR="91425" marL="91425"/>
                </a:tc>
                <a:tc>
                  <a:txBody>
                    <a:bodyPr/>
                    <a:lstStyle/>
                    <a:p>
                      <a:pPr indent="0" lvl="0" marL="0" rtl="0" algn="l">
                        <a:spcBef>
                          <a:spcPts val="0"/>
                        </a:spcBef>
                        <a:spcAft>
                          <a:spcPts val="0"/>
                        </a:spcAft>
                        <a:buNone/>
                      </a:pPr>
                      <a:r>
                        <a:rPr lang="en"/>
                        <a:t>59.5</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Providing GBM Information </a:t>
            </a:r>
            <a:endParaRPr/>
          </a:p>
        </p:txBody>
      </p:sp>
      <p:sp>
        <p:nvSpPr>
          <p:cNvPr id="334" name="Google Shape;334;p21"/>
          <p:cNvSpPr txBox="1"/>
          <p:nvPr>
            <p:ph idx="1" type="body"/>
          </p:nvPr>
        </p:nvSpPr>
        <p:spPr>
          <a:xfrm>
            <a:off x="248975" y="1582650"/>
            <a:ext cx="4613100" cy="1978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One of the major concerns for caregivers of GBM was lack of knowledge of the disease.</a:t>
            </a:r>
            <a:endParaRPr/>
          </a:p>
          <a:p>
            <a:pPr indent="0" lvl="0" marL="0" rtl="0" algn="l">
              <a:spcBef>
                <a:spcPts val="1200"/>
              </a:spcBef>
              <a:spcAft>
                <a:spcPts val="0"/>
              </a:spcAft>
              <a:buNone/>
            </a:pPr>
            <a:r>
              <a:rPr lang="en"/>
              <a:t>Having sites and resources regarding what Glioblastoma multiforme is would be beneficial.</a:t>
            </a:r>
            <a:endParaRPr/>
          </a:p>
          <a:p>
            <a:pPr indent="0" lvl="0" marL="0" rtl="0" algn="l">
              <a:spcBef>
                <a:spcPts val="1200"/>
              </a:spcBef>
              <a:spcAft>
                <a:spcPts val="0"/>
              </a:spcAft>
              <a:buNone/>
            </a:pPr>
            <a:r>
              <a:rPr lang="en"/>
              <a:t>The information would be the most useful would be:</a:t>
            </a:r>
            <a:endParaRPr/>
          </a:p>
          <a:p>
            <a:pPr indent="-298767" lvl="0" marL="457200" rtl="0" algn="l">
              <a:spcBef>
                <a:spcPts val="1200"/>
              </a:spcBef>
              <a:spcAft>
                <a:spcPts val="0"/>
              </a:spcAft>
              <a:buSzPct val="100000"/>
              <a:buChar char="●"/>
            </a:pPr>
            <a:r>
              <a:rPr lang="en"/>
              <a:t>Symptoms</a:t>
            </a:r>
            <a:endParaRPr/>
          </a:p>
          <a:p>
            <a:pPr indent="-298767" lvl="0" marL="457200" rtl="0" algn="l">
              <a:spcBef>
                <a:spcPts val="0"/>
              </a:spcBef>
              <a:spcAft>
                <a:spcPts val="0"/>
              </a:spcAft>
              <a:buSzPct val="100000"/>
              <a:buChar char="●"/>
            </a:pPr>
            <a:r>
              <a:rPr lang="en"/>
              <a:t>Diagnosis</a:t>
            </a:r>
            <a:endParaRPr/>
          </a:p>
          <a:p>
            <a:pPr indent="-298767" lvl="0" marL="457200" rtl="0" algn="l">
              <a:spcBef>
                <a:spcPts val="0"/>
              </a:spcBef>
              <a:spcAft>
                <a:spcPts val="0"/>
              </a:spcAft>
              <a:buSzPct val="100000"/>
              <a:buChar char="●"/>
            </a:pPr>
            <a:r>
              <a:rPr lang="en"/>
              <a:t>Treatment Options</a:t>
            </a:r>
            <a:endParaRPr/>
          </a:p>
        </p:txBody>
      </p:sp>
      <p:pic>
        <p:nvPicPr>
          <p:cNvPr id="335" name="Google Shape;335;p21"/>
          <p:cNvPicPr preferRelativeResize="0"/>
          <p:nvPr/>
        </p:nvPicPr>
        <p:blipFill>
          <a:blip r:embed="rId3">
            <a:alphaModFix/>
          </a:blip>
          <a:stretch>
            <a:fillRect/>
          </a:stretch>
        </p:blipFill>
        <p:spPr>
          <a:xfrm>
            <a:off x="5721675" y="1471850"/>
            <a:ext cx="1827300" cy="2199800"/>
          </a:xfrm>
          <a:prstGeom prst="rect">
            <a:avLst/>
          </a:prstGeom>
          <a:noFill/>
          <a:ln>
            <a:noFill/>
          </a:ln>
        </p:spPr>
      </p:pic>
      <p:sp>
        <p:nvSpPr>
          <p:cNvPr id="336" name="Google Shape;336;p21"/>
          <p:cNvSpPr txBox="1"/>
          <p:nvPr/>
        </p:nvSpPr>
        <p:spPr>
          <a:xfrm>
            <a:off x="248975" y="3560850"/>
            <a:ext cx="42996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a:ea typeface="Nunito"/>
                <a:cs typeface="Nunito"/>
                <a:sym typeface="Nunito"/>
              </a:rPr>
              <a:t>Resources:</a:t>
            </a:r>
            <a:endParaRPr b="1">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-American Brain Tumor </a:t>
            </a:r>
            <a:r>
              <a:rPr lang="en">
                <a:latin typeface="Nunito"/>
                <a:ea typeface="Nunito"/>
                <a:cs typeface="Nunito"/>
                <a:sym typeface="Nunito"/>
              </a:rPr>
              <a:t>Association</a:t>
            </a:r>
            <a:r>
              <a:rPr lang="en">
                <a:latin typeface="Nunito"/>
                <a:ea typeface="Nunito"/>
                <a:cs typeface="Nunito"/>
                <a:sym typeface="Nunito"/>
              </a:rPr>
              <a:t> </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-American Cancer Society</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-Brain Tumor Society</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-National Cancer Institute</a:t>
            </a:r>
            <a:endParaRPr>
              <a:latin typeface="Nunito"/>
              <a:ea typeface="Nunito"/>
              <a:cs typeface="Nunito"/>
              <a:sym typeface="Nunito"/>
            </a:endParaRPr>
          </a:p>
          <a:p>
            <a:pPr indent="0" lvl="0" marL="0" rtl="0" algn="l">
              <a:spcBef>
                <a:spcPts val="0"/>
              </a:spcBef>
              <a:spcAft>
                <a:spcPts val="0"/>
              </a:spcAft>
              <a:buNone/>
            </a:pPr>
            <a:r>
              <a:rPr lang="en" sz="1100">
                <a:latin typeface="Nunito"/>
                <a:ea typeface="Nunito"/>
                <a:cs typeface="Nunito"/>
                <a:sym typeface="Nunito"/>
              </a:rPr>
              <a:t>(American Association of Neurological Surgeons, 2021)</a:t>
            </a:r>
            <a:endParaRPr sz="1100">
              <a:latin typeface="Nunito"/>
              <a:ea typeface="Nunito"/>
              <a:cs typeface="Nunito"/>
              <a:sym typeface="Nunito"/>
            </a:endParaRPr>
          </a:p>
        </p:txBody>
      </p:sp>
      <p:sp>
        <p:nvSpPr>
          <p:cNvPr id="337" name="Google Shape;337;p21"/>
          <p:cNvSpPr txBox="1"/>
          <p:nvPr/>
        </p:nvSpPr>
        <p:spPr>
          <a:xfrm>
            <a:off x="4992825" y="3760950"/>
            <a:ext cx="3285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a:ea typeface="Nunito"/>
                <a:cs typeface="Nunito"/>
                <a:sym typeface="Nunito"/>
              </a:rPr>
              <a:t>“At the beginning I would have liked to know more. There was written information but the doctors didn’t give it to me and I found it much later. It would have helped me a lot because I spent hours online to find out the very same…..”</a:t>
            </a:r>
            <a:endParaRPr sz="11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