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embeddedFontLst>
    <p:embeddedFont>
      <p:font typeface="Alfa Slab One" panose="020B0604020202020204" charset="0"/>
      <p:regular r:id="rId19"/>
    </p:embeddedFont>
    <p:embeddedFont>
      <p:font typeface="Proxima Nova"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c7882b4edb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c7882b4edb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c7882b4edb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c7882b4edb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ca8112584e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ca8112584e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ca8112584e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ca8112584e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cc3dd616b7_1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cc3dd616b7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cf7693dc7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cf7693dc7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cf7693dc7d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cf7693dc7d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ca8112584e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ca8112584e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c7882b4edb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c7882b4edb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cc3dd616b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cc3dd616b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c7882b4edb_0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c7882b4edb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ca8112584e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ca8112584e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c7882b4edb_0_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c7882b4edb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c7882b4edb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c7882b4edb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cc3dd616b7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cc3dd616b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4278300" y="2751163"/>
            <a:ext cx="587400" cy="0"/>
          </a:xfrm>
          <a:prstGeom prst="straightConnector1">
            <a:avLst/>
          </a:prstGeom>
          <a:noFill/>
          <a:ln w="76200" cap="flat" cmpd="sng">
            <a:solidFill>
              <a:schemeClr val="dk1"/>
            </a:solidFill>
            <a:prstDash val="solid"/>
            <a:round/>
            <a:headEnd type="none" w="sm" len="sm"/>
            <a:tailEnd type="none" w="sm" len="sm"/>
          </a:ln>
        </p:spPr>
      </p:cxnSp>
      <p:sp>
        <p:nvSpPr>
          <p:cNvPr id="11" name="Google Shape;11;p2"/>
          <p:cNvSpPr txBox="1">
            <a:spLocks noGrp="1"/>
          </p:cNvSpPr>
          <p:nvPr>
            <p:ph type="ctrTitle"/>
          </p:nvPr>
        </p:nvSpPr>
        <p:spPr>
          <a:xfrm>
            <a:off x="311700" y="595975"/>
            <a:ext cx="8520600" cy="1957800"/>
          </a:xfrm>
          <a:prstGeom prst="rect">
            <a:avLst/>
          </a:prstGeom>
        </p:spPr>
        <p:txBody>
          <a:bodyPr spcFirstLastPara="1" wrap="square" lIns="91425" tIns="91425" rIns="91425" bIns="91425" anchor="b" anchorCtr="0">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2" name="Google Shape;12;p2"/>
          <p:cNvSpPr txBox="1">
            <a:spLocks noGrp="1"/>
          </p:cNvSpPr>
          <p:nvPr>
            <p:ph type="subTitle" idx="1"/>
          </p:nvPr>
        </p:nvSpPr>
        <p:spPr>
          <a:xfrm>
            <a:off x="311700" y="3165823"/>
            <a:ext cx="8520600" cy="733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167925"/>
            <a:ext cx="8520600" cy="19800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48" name="Google Shape;48;p11"/>
          <p:cNvSpPr txBox="1">
            <a:spLocks noGrp="1"/>
          </p:cNvSpPr>
          <p:nvPr>
            <p:ph type="body" idx="1"/>
          </p:nvPr>
        </p:nvSpPr>
        <p:spPr>
          <a:xfrm>
            <a:off x="311700" y="322425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480550"/>
            <a:ext cx="8114400" cy="24459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490875"/>
            <a:ext cx="2808000" cy="30780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838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0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375599"/>
            <a:ext cx="4045200" cy="1551900"/>
          </a:xfrm>
          <a:prstGeom prst="rect">
            <a:avLst/>
          </a:prstGeom>
        </p:spPr>
        <p:txBody>
          <a:bodyPr spcFirstLastPara="1" wrap="square" lIns="91425" tIns="91425" rIns="91425" bIns="91425" anchor="b" anchorCtr="0">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0" name="Google Shape;40;p9"/>
          <p:cNvSpPr txBox="1">
            <a:spLocks noGrp="1"/>
          </p:cNvSpPr>
          <p:nvPr>
            <p:ph type="subTitle" idx="1"/>
          </p:nvPr>
        </p:nvSpPr>
        <p:spPr>
          <a:xfrm>
            <a:off x="265500" y="2981125"/>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ameday">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marL="914400" lvl="1" indent="-3175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marL="1371600" lvl="2" indent="-3175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marL="1828800" lvl="3" indent="-3175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marL="2286000" lvl="4" indent="-3175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marL="2743200" lvl="5" indent="-3175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marL="3200400" lvl="6" indent="-3175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marL="3657600" lvl="7" indent="-3175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marL="4114800" lvl="8" indent="-317500">
              <a:lnSpc>
                <a:spcPct val="115000"/>
              </a:lnSpc>
              <a:spcBef>
                <a:spcPts val="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11700" y="595975"/>
            <a:ext cx="8520600" cy="19578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sz="3733"/>
              <a:t>Brain Cancer Caregivers Experience High Emotional Distress </a:t>
            </a:r>
            <a:endParaRPr sz="3733"/>
          </a:p>
          <a:p>
            <a:pPr marL="0" lvl="0" indent="0" algn="ctr" rtl="0">
              <a:spcBef>
                <a:spcPts val="0"/>
              </a:spcBef>
              <a:spcAft>
                <a:spcPts val="0"/>
              </a:spcAft>
              <a:buNone/>
            </a:pPr>
            <a:r>
              <a:rPr lang="en" sz="1400"/>
              <a:t>4-11-21</a:t>
            </a:r>
            <a:endParaRPr sz="1400"/>
          </a:p>
        </p:txBody>
      </p:sp>
      <p:sp>
        <p:nvSpPr>
          <p:cNvPr id="57" name="Google Shape;57;p13"/>
          <p:cNvSpPr txBox="1">
            <a:spLocks noGrp="1"/>
          </p:cNvSpPr>
          <p:nvPr>
            <p:ph type="subTitle" idx="1"/>
          </p:nvPr>
        </p:nvSpPr>
        <p:spPr>
          <a:xfrm>
            <a:off x="311700" y="3165823"/>
            <a:ext cx="8520600" cy="733500"/>
          </a:xfrm>
          <a:prstGeom prst="rect">
            <a:avLst/>
          </a:prstGeom>
        </p:spPr>
        <p:txBody>
          <a:bodyPr spcFirstLastPara="1" wrap="square" lIns="91425" tIns="91425" rIns="91425" bIns="91425" anchor="t" anchorCtr="0">
            <a:normAutofit fontScale="92500" lnSpcReduction="20000"/>
          </a:bodyPr>
          <a:lstStyle/>
          <a:p>
            <a:pPr marL="0" lvl="0" indent="0" algn="ctr" rtl="0">
              <a:spcBef>
                <a:spcPts val="0"/>
              </a:spcBef>
              <a:spcAft>
                <a:spcPts val="0"/>
              </a:spcAft>
              <a:buNone/>
            </a:pPr>
            <a:r>
              <a:rPr lang="en"/>
              <a:t>Sunny Mathaun, Dr. Laurie Minns</a:t>
            </a:r>
            <a:endParaRPr/>
          </a:p>
          <a:p>
            <a:pPr marL="0" lvl="0" indent="0" algn="ctr" rtl="0">
              <a:spcBef>
                <a:spcPts val="0"/>
              </a:spcBef>
              <a:spcAft>
                <a:spcPts val="0"/>
              </a:spcAft>
              <a:buNone/>
            </a:pPr>
            <a:r>
              <a:rPr lang="en"/>
              <a:t>University of Montana, Missoula, MT, USA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311700" y="2074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Results (frequency table) Part 1/4</a:t>
            </a:r>
            <a:endParaRPr/>
          </a:p>
        </p:txBody>
      </p:sp>
      <p:sp>
        <p:nvSpPr>
          <p:cNvPr id="113" name="Google Shape;113;p22"/>
          <p:cNvSpPr txBox="1"/>
          <p:nvPr/>
        </p:nvSpPr>
        <p:spPr>
          <a:xfrm>
            <a:off x="1671750" y="780125"/>
            <a:ext cx="5596200" cy="692700"/>
          </a:xfrm>
          <a:prstGeom prst="rect">
            <a:avLst/>
          </a:prstGeom>
          <a:noFill/>
          <a:ln>
            <a:noFill/>
          </a:ln>
        </p:spPr>
        <p:txBody>
          <a:bodyPr spcFirstLastPara="1" wrap="square" lIns="91425" tIns="91425" rIns="91425" bIns="91425" anchor="t" anchorCtr="0">
            <a:spAutoFit/>
          </a:bodyPr>
          <a:lstStyle/>
          <a:p>
            <a:pPr marL="457200" lvl="0" indent="-298450" algn="l" rtl="0">
              <a:spcBef>
                <a:spcPts val="0"/>
              </a:spcBef>
              <a:spcAft>
                <a:spcPts val="0"/>
              </a:spcAft>
              <a:buSzPts val="1100"/>
              <a:buFont typeface="Proxima Nova"/>
              <a:buChar char="●"/>
            </a:pPr>
            <a:r>
              <a:rPr lang="en" sz="1100">
                <a:latin typeface="Proxima Nova"/>
                <a:ea typeface="Proxima Nova"/>
                <a:cs typeface="Proxima Nova"/>
                <a:sym typeface="Proxima Nova"/>
              </a:rPr>
              <a:t>Table 1: keywords were taken from n=50 letters relative to research question.</a:t>
            </a:r>
            <a:endParaRPr sz="1100">
              <a:latin typeface="Proxima Nova"/>
              <a:ea typeface="Proxima Nova"/>
              <a:cs typeface="Proxima Nova"/>
              <a:sym typeface="Proxima Nova"/>
            </a:endParaRPr>
          </a:p>
          <a:p>
            <a:pPr marL="914400" lvl="1" indent="-298450" algn="l" rtl="0">
              <a:spcBef>
                <a:spcPts val="0"/>
              </a:spcBef>
              <a:spcAft>
                <a:spcPts val="0"/>
              </a:spcAft>
              <a:buSzPts val="1100"/>
              <a:buFont typeface="Proxima Nova"/>
              <a:buChar char="○"/>
            </a:pPr>
            <a:r>
              <a:rPr lang="en" sz="1100">
                <a:latin typeface="Proxima Nova"/>
                <a:ea typeface="Proxima Nova"/>
                <a:cs typeface="Proxima Nova"/>
                <a:sym typeface="Proxima Nova"/>
              </a:rPr>
              <a:t>Percentages represent the percent of each keyword.</a:t>
            </a:r>
            <a:endParaRPr sz="1100">
              <a:latin typeface="Proxima Nova"/>
              <a:ea typeface="Proxima Nova"/>
              <a:cs typeface="Proxima Nova"/>
              <a:sym typeface="Proxima Nova"/>
            </a:endParaRPr>
          </a:p>
          <a:p>
            <a:pPr marL="914400" lvl="1" indent="-298450" algn="l" rtl="0">
              <a:spcBef>
                <a:spcPts val="0"/>
              </a:spcBef>
              <a:spcAft>
                <a:spcPts val="0"/>
              </a:spcAft>
              <a:buSzPts val="1100"/>
              <a:buFont typeface="Proxima Nova"/>
              <a:buChar char="○"/>
            </a:pPr>
            <a:r>
              <a:rPr lang="en" sz="1100">
                <a:latin typeface="Proxima Nova"/>
                <a:ea typeface="Proxima Nova"/>
                <a:cs typeface="Proxima Nova"/>
                <a:sym typeface="Proxima Nova"/>
              </a:rPr>
              <a:t>3 direct quotations provided for each keyword.</a:t>
            </a:r>
            <a:endParaRPr sz="1100">
              <a:latin typeface="Proxima Nova"/>
              <a:ea typeface="Proxima Nova"/>
              <a:cs typeface="Proxima Nova"/>
              <a:sym typeface="Proxima Nova"/>
            </a:endParaRPr>
          </a:p>
        </p:txBody>
      </p:sp>
      <p:pic>
        <p:nvPicPr>
          <p:cNvPr id="114" name="Google Shape;114;p22"/>
          <p:cNvPicPr preferRelativeResize="0"/>
          <p:nvPr/>
        </p:nvPicPr>
        <p:blipFill>
          <a:blip r:embed="rId3">
            <a:alphaModFix/>
          </a:blip>
          <a:stretch>
            <a:fillRect/>
          </a:stretch>
        </p:blipFill>
        <p:spPr>
          <a:xfrm>
            <a:off x="1460175" y="1407550"/>
            <a:ext cx="5985399" cy="367017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Results Part 2/4</a:t>
            </a:r>
            <a:endParaRPr/>
          </a:p>
        </p:txBody>
      </p:sp>
      <p:sp>
        <p:nvSpPr>
          <p:cNvPr id="120" name="Google Shape;120;p23"/>
          <p:cNvSpPr txBox="1"/>
          <p:nvPr/>
        </p:nvSpPr>
        <p:spPr>
          <a:xfrm>
            <a:off x="251600" y="1146100"/>
            <a:ext cx="20685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roxima Nova"/>
              <a:ea typeface="Proxima Nova"/>
              <a:cs typeface="Proxima Nova"/>
              <a:sym typeface="Proxima Nova"/>
            </a:endParaRPr>
          </a:p>
        </p:txBody>
      </p:sp>
      <p:pic>
        <p:nvPicPr>
          <p:cNvPr id="121" name="Google Shape;121;p23"/>
          <p:cNvPicPr preferRelativeResize="0"/>
          <p:nvPr/>
        </p:nvPicPr>
        <p:blipFill>
          <a:blip r:embed="rId3">
            <a:alphaModFix/>
          </a:blip>
          <a:stretch>
            <a:fillRect/>
          </a:stretch>
        </p:blipFill>
        <p:spPr>
          <a:xfrm>
            <a:off x="1658338" y="1146100"/>
            <a:ext cx="5827329" cy="38209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Results Part 3/4 </a:t>
            </a:r>
            <a:endParaRPr/>
          </a:p>
        </p:txBody>
      </p:sp>
      <p:pic>
        <p:nvPicPr>
          <p:cNvPr id="127" name="Google Shape;127;p24"/>
          <p:cNvPicPr preferRelativeResize="0"/>
          <p:nvPr/>
        </p:nvPicPr>
        <p:blipFill>
          <a:blip r:embed="rId3">
            <a:alphaModFix/>
          </a:blip>
          <a:stretch>
            <a:fillRect/>
          </a:stretch>
        </p:blipFill>
        <p:spPr>
          <a:xfrm>
            <a:off x="1424038" y="1209575"/>
            <a:ext cx="6295925" cy="38209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Results Part 4/4</a:t>
            </a:r>
            <a:endParaRPr/>
          </a:p>
        </p:txBody>
      </p:sp>
      <p:pic>
        <p:nvPicPr>
          <p:cNvPr id="133" name="Google Shape;133;p25"/>
          <p:cNvPicPr preferRelativeResize="0"/>
          <p:nvPr/>
        </p:nvPicPr>
        <p:blipFill>
          <a:blip r:embed="rId3">
            <a:alphaModFix/>
          </a:blip>
          <a:stretch>
            <a:fillRect/>
          </a:stretch>
        </p:blipFill>
        <p:spPr>
          <a:xfrm>
            <a:off x="991413" y="1222750"/>
            <a:ext cx="7161164" cy="38209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Conclusion </a:t>
            </a:r>
            <a:endParaRPr/>
          </a:p>
        </p:txBody>
      </p:sp>
      <p:sp>
        <p:nvSpPr>
          <p:cNvPr id="139" name="Google Shape;139;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457200" lvl="0" indent="-342900" algn="l" rtl="0">
              <a:spcBef>
                <a:spcPts val="0"/>
              </a:spcBef>
              <a:spcAft>
                <a:spcPts val="0"/>
              </a:spcAft>
              <a:buSzPts val="1800"/>
              <a:buChar char="●"/>
            </a:pPr>
            <a:r>
              <a:rPr lang="en"/>
              <a:t>What do the results tell us? </a:t>
            </a:r>
            <a:endParaRPr/>
          </a:p>
          <a:p>
            <a:pPr marL="914400" lvl="1" indent="-317500" algn="l" rtl="0">
              <a:spcBef>
                <a:spcPts val="0"/>
              </a:spcBef>
              <a:spcAft>
                <a:spcPts val="0"/>
              </a:spcAft>
              <a:buSzPts val="1400"/>
              <a:buChar char="○"/>
            </a:pPr>
            <a:r>
              <a:rPr lang="en"/>
              <a:t>The results from qualitative content analysis tells us the poor survival rates and medical interventions needed for GBM patients have a significant influence on the emotional burden for GBM caregivers. </a:t>
            </a:r>
            <a:endParaRPr/>
          </a:p>
          <a:p>
            <a:pPr marL="914400" lvl="1" indent="-317500" algn="l" rtl="0">
              <a:spcBef>
                <a:spcPts val="0"/>
              </a:spcBef>
              <a:spcAft>
                <a:spcPts val="0"/>
              </a:spcAft>
              <a:buSzPts val="1400"/>
              <a:buChar char="○"/>
            </a:pPr>
            <a:r>
              <a:rPr lang="en"/>
              <a:t>The keywords, relative to GBM survival rates and medical interventions, insinuates the high expression of emotional symptoms impacting the caregivers. </a:t>
            </a:r>
            <a:endParaRPr/>
          </a:p>
          <a:p>
            <a:pPr marL="457200" lvl="0" indent="-342900" algn="l" rtl="0">
              <a:spcBef>
                <a:spcPts val="0"/>
              </a:spcBef>
              <a:spcAft>
                <a:spcPts val="0"/>
              </a:spcAft>
              <a:buSzPts val="1800"/>
              <a:buChar char="●"/>
            </a:pPr>
            <a:r>
              <a:rPr lang="en"/>
              <a:t>What kind of an impact can these results make? </a:t>
            </a:r>
            <a:endParaRPr/>
          </a:p>
          <a:p>
            <a:pPr marL="914400" lvl="1" indent="-317500" algn="l" rtl="0">
              <a:spcBef>
                <a:spcPts val="0"/>
              </a:spcBef>
              <a:spcAft>
                <a:spcPts val="0"/>
              </a:spcAft>
              <a:buSzPts val="1400"/>
              <a:buChar char="○"/>
            </a:pPr>
            <a:r>
              <a:rPr lang="en"/>
              <a:t>These results can help set a precedent to lessen caregiver burden by: </a:t>
            </a:r>
            <a:endParaRPr/>
          </a:p>
          <a:p>
            <a:pPr marL="914400" lvl="0" indent="0" algn="l" rtl="0">
              <a:spcBef>
                <a:spcPts val="1200"/>
              </a:spcBef>
              <a:spcAft>
                <a:spcPts val="0"/>
              </a:spcAft>
              <a:buNone/>
            </a:pPr>
            <a:r>
              <a:rPr lang="en" sz="1291"/>
              <a:t>1.  Possibly improving quality of care delivered for GBM patients.</a:t>
            </a:r>
            <a:endParaRPr sz="1291"/>
          </a:p>
          <a:p>
            <a:pPr marL="914400" lvl="0" indent="0" algn="l" rtl="0">
              <a:spcBef>
                <a:spcPts val="1200"/>
              </a:spcBef>
              <a:spcAft>
                <a:spcPts val="0"/>
              </a:spcAft>
              <a:buNone/>
            </a:pPr>
            <a:r>
              <a:rPr lang="en" sz="1291"/>
              <a:t>2. Bringing more awareness to this issue for medical providers in order to provide better care for the caregivers and patients.</a:t>
            </a:r>
            <a:endParaRPr sz="1291"/>
          </a:p>
          <a:p>
            <a:pPr marL="914400" lvl="0" indent="0" algn="l" rtl="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311700" y="2912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References (24 total)</a:t>
            </a:r>
            <a:endParaRPr/>
          </a:p>
        </p:txBody>
      </p:sp>
      <p:sp>
        <p:nvSpPr>
          <p:cNvPr id="145" name="Google Shape;145;p27"/>
          <p:cNvSpPr txBox="1">
            <a:spLocks noGrp="1"/>
          </p:cNvSpPr>
          <p:nvPr>
            <p:ph type="body" idx="1"/>
          </p:nvPr>
        </p:nvSpPr>
        <p:spPr>
          <a:xfrm>
            <a:off x="111825" y="863975"/>
            <a:ext cx="4460100" cy="4209300"/>
          </a:xfrm>
          <a:prstGeom prst="rect">
            <a:avLst/>
          </a:prstGeom>
        </p:spPr>
        <p:txBody>
          <a:bodyPr spcFirstLastPara="1" wrap="square" lIns="91425" tIns="91425" rIns="91425" bIns="91425" anchor="t" anchorCtr="0">
            <a:normAutofit fontScale="25000" lnSpcReduction="20000"/>
          </a:bodyPr>
          <a:lstStyle/>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     Stupp R, Mason WP, Van den Bent MJ, et al. Radiotherapy plus concomitant and adjuvant temozolomide for glioblastoma. N Engl J Med. 2005; 352:987–996. [PubMed: 15758009]</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2.     Alvarez de Eulate-Beramendi S, Alvarez-Vega M, Balbin M, Sanchez-Pitiot A, Vallina-Alvarez A, Martino-Gonzalez J. Prognostic factors and survival study in high-grade glioma in the elderly. British journal of neurosurgery. 2016 Epub ahead of print.</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3.     Dirven L, Aaronson N, Heimans J, Taphoorn M. Health-related quality of life in high-grade glioma patients. Chinese Journal of Cancer. 2014; 33:40–45. [PubMed: 24384239]</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4.     Mukand JA, Blackinton DD, Crincoli MG, Lee JJ, Santos BB. Incidence of neurologic deficits and rehabilitation of patients with brain tumors. American journal of physical medicine &amp; rehabilitation. 2001; 80:346. [PubMed: 11327556]</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5.     Lucas MR. Psychosocial implications for the patient with a high-grade glioma. Journal of Neuroscience Nursing. 2010; 42:104–108. [PubMed: 20422796]</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6.     Sterckx W, Coolbrandt A, Dierckx de Casterle B, et al. The impact of a high-grade glioma on everyday life: A systematic review from the patients and caregivers perspective. European Journal of Oncology Nursing. 2013; 17:107–117. [PubMed: 22658206]</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7.     Peters K, West M, Hornsby W, et al. Impact of health-related quality of life and fatigue on survival of recurrent high-grade glioma patients. Journal of Neuro-Oncology. 2014; 120:499–506. [PubMed: 25115739]</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8.     Rooney AG, Carson A, Grant R. Depression in cerebral glioma patients: a systematic review of observational studies. Journal of the National Cancer Institute. 2011; 103:61–76. [PubMed: 21106962]</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9.     Choi CW, Stone RA, Kim KH, et al. Group-based trajectory modeling of caregiver psychological distress over time. Annals of Behavioral Medicine. 2012; 44:73–84. [PubMed: 22585179]</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10.  Russell B, Collins A, Dowling A, et al. Predicting distress among people who care for patients living longer with high-grade malignant glioma. Supportive Care in Cancer. 2015; 24:43–51. [PubMed: 25910750]</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11.  Trad W, Koh E, Daher M, et al. Screening for psychological distress in adult primary brain tumor patients and caregivers: considerations for cancer care coordination. Frontiers in Oncology. 2015 eCollection 2015.</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12.  Gaugler J, Hanna N, Linder J, et al. Cancer caregiving and subjective stress: a multi-site, multidimensional analysis. Psycho-Oncology. 2005; 14:771–785. [PubMed: 15750995]. </a:t>
            </a:r>
            <a:endParaRPr sz="1600">
              <a:solidFill>
                <a:srgbClr val="000000"/>
              </a:solidFill>
              <a:latin typeface="Arial"/>
              <a:ea typeface="Arial"/>
              <a:cs typeface="Arial"/>
              <a:sym typeface="Arial"/>
            </a:endParaRPr>
          </a:p>
          <a:p>
            <a:pPr marL="0" lvl="0" indent="0" algn="l" rtl="0">
              <a:spcBef>
                <a:spcPts val="1200"/>
              </a:spcBef>
              <a:spcAft>
                <a:spcPts val="1200"/>
              </a:spcAft>
              <a:buNone/>
            </a:pPr>
            <a:endParaRPr/>
          </a:p>
        </p:txBody>
      </p:sp>
      <p:sp>
        <p:nvSpPr>
          <p:cNvPr id="146" name="Google Shape;146;p27"/>
          <p:cNvSpPr txBox="1">
            <a:spLocks noGrp="1"/>
          </p:cNvSpPr>
          <p:nvPr>
            <p:ph type="body" idx="2"/>
          </p:nvPr>
        </p:nvSpPr>
        <p:spPr>
          <a:xfrm>
            <a:off x="4832400" y="863975"/>
            <a:ext cx="3999900" cy="4279500"/>
          </a:xfrm>
          <a:prstGeom prst="rect">
            <a:avLst/>
          </a:prstGeom>
        </p:spPr>
        <p:txBody>
          <a:bodyPr spcFirstLastPara="1" wrap="square" lIns="91425" tIns="91425" rIns="91425" bIns="91425" anchor="t" anchorCtr="0">
            <a:normAutofit fontScale="25000" lnSpcReduction="20000"/>
          </a:bodyPr>
          <a:lstStyle/>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13.     Mausbach B, Patterson T, von Kanel R, et al. The attenuating effect of personal mastery on the relations between stress and Alzheimer caregiver health: a five-year longitudinal analysis. Aging &amp; mental health. 2007; 11:637–644. [PubMed: 18074251]</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14.     Bookwala J, Schulz R. The role of neuroticism and mastery in spousal caregivers' assessment of and response to a contextual stressor. The Journals of Gerontology Series B. Psychological Sciences and Social Sciences. 1998; 53:155–164.</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15.     Gaugler J, Linder J, Given C, Kataria R, Tucker G, Regine W. Family cancer caregiving and negative outcomes: the direct and mediational effects of psychosocial resources. Journal of family nursing. 2009; 15:417–444. [PubMed: 19776210]</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16.      Cantwell J, Muldoon O, Gallagher S. Social support and mastery influence the association between stress and poor physical health in parents caring for children with developmental disabilities. Research in developmental disabilities. 2014; 35:2215–2223. [PubMed: 24927515]</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17.     Torti F, Gwyther L, Reed S, Friedman J, Schulman K. A multinational review of recent trends and reports in dementia caregiver burden. Alzheimer Disease &amp; Associated Disorders. 2004; 18:99– 109. [PubMed: 15249854]</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18.     Brodaty M, McGilchrist C, Harris L, Peters K. Time until institutionalization and death in patients with dementia: role of caregiver training and risk factors. Archives of neurology. 1993; 50:643– 650. [PubMed: 8503802]</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19.      Kuzuya M, Enoki H, Hasegawa J, et al. Impact of Caregiver Burden on Adverse Health Outcomes in Community-Dwelling Dependent Older Care Recipients. The American Journal of Geriatric Psychiatry. 2011; 19:382–391. [PubMed: 20808120]</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20.     Grunfeld E, Coyle D, Whelan T, et al. Family caregiver burden: results of a longitudinal study of breast cancer patients and their principal caregivers. Canadian Medical Association Journal. 2004; 170:1795–1801. [PubMed: 15184333]</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21.     Wadhwa D, Burman D, Swami N, Rodin G, Lo C, Zimmermann C. Quality of life and mental health in caregivers of outpatients with advanced cancer. Psycho-Oncology. 2013; 22:403–410. [PubMed: 22135229]</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22.  McConigley R, Halkett G, Lobb E, Nowak AK. Caring for someone with high-grade glioma: a time of rapid change for caregivers. Palliative Medicine. 2010; 24:473–479. [PubMed: 20123944]</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23.  Canstat: A digest of facts and figures on cancer. Cancers of the brain and central nervous system. (2010). In: Victoria CC (ed)</a:t>
            </a:r>
            <a:endParaRPr sz="1600">
              <a:solidFill>
                <a:srgbClr val="000000"/>
              </a:solidFill>
              <a:latin typeface="Arial"/>
              <a:ea typeface="Arial"/>
              <a:cs typeface="Arial"/>
              <a:sym typeface="Arial"/>
            </a:endParaRPr>
          </a:p>
          <a:p>
            <a:pPr marL="457200" lvl="0" indent="0" algn="l" rtl="0">
              <a:lnSpc>
                <a:spcPct val="200000"/>
              </a:lnSpc>
              <a:spcBef>
                <a:spcPts val="1200"/>
              </a:spcBef>
              <a:spcAft>
                <a:spcPts val="0"/>
              </a:spcAft>
              <a:buNone/>
            </a:pPr>
            <a:r>
              <a:rPr lang="en" sz="1600">
                <a:solidFill>
                  <a:srgbClr val="000000"/>
                </a:solidFill>
                <a:latin typeface="Arial"/>
                <a:ea typeface="Arial"/>
                <a:cs typeface="Arial"/>
                <a:sym typeface="Arial"/>
              </a:rPr>
              <a:t>24.  Dally M, Rosenthal M, Drummond K, Murphy M, Cher L, Ashley D, Thursfield V, Giles G (2009) Radiotherapy management of patients diagnosed with glioma in Victoria (1998-2000): a retrospective cohort study. J Med Imaging Radiat Oncol 53(3):318–324. doi: 10.1111/j.1754-9485.2009.02072.x</a:t>
            </a:r>
            <a:endParaRPr sz="1600">
              <a:solidFill>
                <a:srgbClr val="000000"/>
              </a:solidFill>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Acknowledgments </a:t>
            </a:r>
            <a:endParaRPr/>
          </a:p>
        </p:txBody>
      </p:sp>
      <p:sp>
        <p:nvSpPr>
          <p:cNvPr id="152" name="Google Shape;152;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74650" algn="l" rtl="0">
              <a:spcBef>
                <a:spcPts val="0"/>
              </a:spcBef>
              <a:spcAft>
                <a:spcPts val="0"/>
              </a:spcAft>
              <a:buSzPts val="2300"/>
              <a:buChar char="●"/>
            </a:pPr>
            <a:r>
              <a:rPr lang="en" sz="2300"/>
              <a:t>I would like to thank the following people for helping me finalize this research project: </a:t>
            </a:r>
            <a:endParaRPr sz="2300"/>
          </a:p>
          <a:p>
            <a:pPr marL="914400" lvl="1" indent="-349250" algn="l" rtl="0">
              <a:spcBef>
                <a:spcPts val="0"/>
              </a:spcBef>
              <a:spcAft>
                <a:spcPts val="0"/>
              </a:spcAft>
              <a:buSzPts val="1900"/>
              <a:buChar char="○"/>
            </a:pPr>
            <a:r>
              <a:rPr lang="en" sz="1900"/>
              <a:t>Dr. Laurie Minns (PI).</a:t>
            </a:r>
            <a:endParaRPr sz="1900"/>
          </a:p>
          <a:p>
            <a:pPr marL="914400" lvl="1" indent="-349250" algn="l" rtl="0">
              <a:spcBef>
                <a:spcPts val="0"/>
              </a:spcBef>
              <a:spcAft>
                <a:spcPts val="0"/>
              </a:spcAft>
              <a:buSzPts val="1900"/>
              <a:buChar char="○"/>
            </a:pPr>
            <a:r>
              <a:rPr lang="en" sz="1900"/>
              <a:t>Markus Hirschfelder and Karlee Trebesch (project members). </a:t>
            </a:r>
            <a:endParaRPr sz="1900"/>
          </a:p>
          <a:p>
            <a:pPr marL="914400" lvl="1" indent="-349250" algn="l" rtl="0">
              <a:spcBef>
                <a:spcPts val="0"/>
              </a:spcBef>
              <a:spcAft>
                <a:spcPts val="0"/>
              </a:spcAft>
              <a:buSzPts val="1900"/>
              <a:buChar char="○"/>
            </a:pPr>
            <a:r>
              <a:rPr lang="en" sz="1900"/>
              <a:t>GBM patients and GBM caregivers via informed consent (data). </a:t>
            </a:r>
            <a:endParaRPr sz="19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Table of Contents </a:t>
            </a:r>
            <a:endParaRPr/>
          </a:p>
        </p:txBody>
      </p:sp>
      <p:sp>
        <p:nvSpPr>
          <p:cNvPr id="63" name="Google Shape;63;p14"/>
          <p:cNvSpPr txBox="1">
            <a:spLocks noGrp="1"/>
          </p:cNvSpPr>
          <p:nvPr>
            <p:ph type="body" idx="1"/>
          </p:nvPr>
        </p:nvSpPr>
        <p:spPr>
          <a:xfrm>
            <a:off x="311700" y="1152475"/>
            <a:ext cx="8520600" cy="3893100"/>
          </a:xfrm>
          <a:prstGeom prst="rect">
            <a:avLst/>
          </a:prstGeom>
        </p:spPr>
        <p:txBody>
          <a:bodyPr spcFirstLastPara="1" wrap="square" lIns="91425" tIns="91425" rIns="91425" bIns="91425" anchor="t" anchorCtr="0">
            <a:normAutofit/>
          </a:bodyPr>
          <a:lstStyle/>
          <a:p>
            <a:pPr marL="457200" lvl="0" indent="-361950" algn="l" rtl="0">
              <a:spcBef>
                <a:spcPts val="0"/>
              </a:spcBef>
              <a:spcAft>
                <a:spcPts val="0"/>
              </a:spcAft>
              <a:buSzPts val="2100"/>
              <a:buChar char="●"/>
            </a:pPr>
            <a:r>
              <a:rPr lang="en" sz="2100"/>
              <a:t>Background </a:t>
            </a:r>
            <a:endParaRPr sz="2100"/>
          </a:p>
          <a:p>
            <a:pPr marL="457200" lvl="0" indent="-361950" algn="l" rtl="0">
              <a:spcBef>
                <a:spcPts val="0"/>
              </a:spcBef>
              <a:spcAft>
                <a:spcPts val="0"/>
              </a:spcAft>
              <a:buSzPts val="2100"/>
              <a:buChar char="●"/>
            </a:pPr>
            <a:r>
              <a:rPr lang="en" sz="2100"/>
              <a:t>Research Question</a:t>
            </a:r>
            <a:endParaRPr sz="2100"/>
          </a:p>
          <a:p>
            <a:pPr marL="457200" lvl="0" indent="-361950" algn="l" rtl="0">
              <a:spcBef>
                <a:spcPts val="0"/>
              </a:spcBef>
              <a:spcAft>
                <a:spcPts val="0"/>
              </a:spcAft>
              <a:buSzPts val="2100"/>
              <a:buChar char="●"/>
            </a:pPr>
            <a:r>
              <a:rPr lang="en" sz="2100"/>
              <a:t>Methods (2) </a:t>
            </a:r>
            <a:endParaRPr sz="2100"/>
          </a:p>
          <a:p>
            <a:pPr marL="457200" lvl="0" indent="-361950" algn="l" rtl="0">
              <a:spcBef>
                <a:spcPts val="0"/>
              </a:spcBef>
              <a:spcAft>
                <a:spcPts val="0"/>
              </a:spcAft>
              <a:buSzPts val="2100"/>
              <a:buChar char="●"/>
            </a:pPr>
            <a:r>
              <a:rPr lang="en" sz="2100"/>
              <a:t>Flow Diagram </a:t>
            </a:r>
            <a:endParaRPr sz="2100"/>
          </a:p>
          <a:p>
            <a:pPr marL="457200" lvl="0" indent="-361950" algn="l" rtl="0">
              <a:spcBef>
                <a:spcPts val="0"/>
              </a:spcBef>
              <a:spcAft>
                <a:spcPts val="0"/>
              </a:spcAft>
              <a:buSzPts val="2100"/>
              <a:buChar char="●"/>
            </a:pPr>
            <a:r>
              <a:rPr lang="en" sz="2100"/>
              <a:t>Study Demographics table </a:t>
            </a:r>
            <a:endParaRPr sz="2100"/>
          </a:p>
          <a:p>
            <a:pPr marL="457200" lvl="0" indent="-361950" algn="l" rtl="0">
              <a:spcBef>
                <a:spcPts val="0"/>
              </a:spcBef>
              <a:spcAft>
                <a:spcPts val="0"/>
              </a:spcAft>
              <a:buSzPts val="2100"/>
              <a:buChar char="●"/>
            </a:pPr>
            <a:r>
              <a:rPr lang="en" sz="2100"/>
              <a:t>Results via graph</a:t>
            </a:r>
            <a:endParaRPr sz="2100"/>
          </a:p>
          <a:p>
            <a:pPr marL="457200" lvl="0" indent="-342900" algn="l" rtl="0">
              <a:spcBef>
                <a:spcPts val="0"/>
              </a:spcBef>
              <a:spcAft>
                <a:spcPts val="0"/>
              </a:spcAft>
              <a:buSzPts val="1800"/>
              <a:buChar char="●"/>
            </a:pPr>
            <a:r>
              <a:rPr lang="en" sz="2100"/>
              <a:t>Results via Frequency table (4)</a:t>
            </a:r>
            <a:endParaRPr sz="2100"/>
          </a:p>
          <a:p>
            <a:pPr marL="457200" lvl="0" indent="-361950" algn="l" rtl="0">
              <a:spcBef>
                <a:spcPts val="0"/>
              </a:spcBef>
              <a:spcAft>
                <a:spcPts val="0"/>
              </a:spcAft>
              <a:buSzPts val="2100"/>
              <a:buChar char="●"/>
            </a:pPr>
            <a:r>
              <a:rPr lang="en" sz="2100"/>
              <a:t>Conclusion </a:t>
            </a:r>
            <a:endParaRPr sz="2100"/>
          </a:p>
          <a:p>
            <a:pPr marL="457200" lvl="0" indent="-361950" algn="l" rtl="0">
              <a:spcBef>
                <a:spcPts val="0"/>
              </a:spcBef>
              <a:spcAft>
                <a:spcPts val="0"/>
              </a:spcAft>
              <a:buSzPts val="2100"/>
              <a:buChar char="●"/>
            </a:pPr>
            <a:r>
              <a:rPr lang="en" sz="2100"/>
              <a:t>References </a:t>
            </a:r>
            <a:endParaRPr sz="2100"/>
          </a:p>
          <a:p>
            <a:pPr marL="457200" lvl="0" indent="-361950" algn="l" rtl="0">
              <a:spcBef>
                <a:spcPts val="0"/>
              </a:spcBef>
              <a:spcAft>
                <a:spcPts val="0"/>
              </a:spcAft>
              <a:buSzPts val="2100"/>
              <a:buChar char="●"/>
            </a:pPr>
            <a:r>
              <a:rPr lang="en" sz="2100"/>
              <a:t>Acknowledgments    </a:t>
            </a:r>
            <a:endParaRPr sz="2100"/>
          </a:p>
        </p:txBody>
      </p:sp>
      <p:pic>
        <p:nvPicPr>
          <p:cNvPr id="64" name="Google Shape;64;p14"/>
          <p:cNvPicPr preferRelativeResize="0"/>
          <p:nvPr/>
        </p:nvPicPr>
        <p:blipFill>
          <a:blip r:embed="rId3">
            <a:alphaModFix/>
          </a:blip>
          <a:stretch>
            <a:fillRect/>
          </a:stretch>
        </p:blipFill>
        <p:spPr>
          <a:xfrm>
            <a:off x="4571988" y="1152475"/>
            <a:ext cx="3933825" cy="2190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Background</a:t>
            </a:r>
            <a:endParaRPr/>
          </a:p>
        </p:txBody>
      </p:sp>
      <p:sp>
        <p:nvSpPr>
          <p:cNvPr id="70" name="Google Shape;70;p15"/>
          <p:cNvSpPr txBox="1">
            <a:spLocks noGrp="1"/>
          </p:cNvSpPr>
          <p:nvPr>
            <p:ph type="body" idx="1"/>
          </p:nvPr>
        </p:nvSpPr>
        <p:spPr>
          <a:xfrm>
            <a:off x="381600" y="1180425"/>
            <a:ext cx="8520600" cy="3416400"/>
          </a:xfrm>
          <a:prstGeom prst="rect">
            <a:avLst/>
          </a:prstGeom>
        </p:spPr>
        <p:txBody>
          <a:bodyPr spcFirstLastPara="1" wrap="square" lIns="91425" tIns="91425" rIns="91425" bIns="91425" anchor="t" anchorCtr="0">
            <a:normAutofit fontScale="25000" lnSpcReduction="20000"/>
          </a:bodyPr>
          <a:lstStyle/>
          <a:p>
            <a:pPr marL="457200" lvl="0" indent="-310478" algn="l" rtl="0">
              <a:spcBef>
                <a:spcPts val="0"/>
              </a:spcBef>
              <a:spcAft>
                <a:spcPts val="0"/>
              </a:spcAft>
              <a:buSzPct val="100000"/>
              <a:buChar char="●"/>
            </a:pPr>
            <a:r>
              <a:rPr lang="en" sz="5157"/>
              <a:t>Glioblastoma Multiforme (GBM) is a highly malignant tumour associated with the central nervous system, specifically with the brain. Grade 4 GBMs are the most aggressive of primary tumors of the brain. </a:t>
            </a:r>
            <a:endParaRPr sz="5157"/>
          </a:p>
          <a:p>
            <a:pPr marL="457200" lvl="0" indent="-310478" algn="l" rtl="0">
              <a:spcBef>
                <a:spcPts val="0"/>
              </a:spcBef>
              <a:spcAft>
                <a:spcPts val="0"/>
              </a:spcAft>
              <a:buSzPct val="100000"/>
              <a:buChar char="●"/>
            </a:pPr>
            <a:r>
              <a:rPr lang="en" sz="5157"/>
              <a:t>Facts about GBM grade 4: </a:t>
            </a:r>
            <a:endParaRPr sz="5157"/>
          </a:p>
          <a:p>
            <a:pPr marL="914400" lvl="1" indent="-310478" algn="l" rtl="0">
              <a:spcBef>
                <a:spcPts val="0"/>
              </a:spcBef>
              <a:spcAft>
                <a:spcPts val="0"/>
              </a:spcAft>
              <a:buSzPct val="100000"/>
              <a:buChar char="○"/>
            </a:pPr>
            <a:r>
              <a:rPr lang="en" sz="5157"/>
              <a:t>Very poor prognosis.</a:t>
            </a:r>
            <a:endParaRPr sz="5157"/>
          </a:p>
          <a:p>
            <a:pPr marL="914400" lvl="1" indent="-310478" algn="l" rtl="0">
              <a:spcBef>
                <a:spcPts val="0"/>
              </a:spcBef>
              <a:spcAft>
                <a:spcPts val="0"/>
              </a:spcAft>
              <a:buSzPct val="100000"/>
              <a:buChar char="○"/>
            </a:pPr>
            <a:r>
              <a:rPr lang="en" sz="5157"/>
              <a:t>No cure and very limited medical treatment. </a:t>
            </a:r>
            <a:endParaRPr sz="5157"/>
          </a:p>
          <a:p>
            <a:pPr marL="914400" lvl="1" indent="-310478" algn="l" rtl="0">
              <a:spcBef>
                <a:spcPts val="0"/>
              </a:spcBef>
              <a:spcAft>
                <a:spcPts val="0"/>
              </a:spcAft>
              <a:buSzPct val="100000"/>
              <a:buChar char="○"/>
            </a:pPr>
            <a:r>
              <a:rPr lang="en" sz="5157"/>
              <a:t>Affects more males than females.</a:t>
            </a:r>
            <a:endParaRPr sz="5157"/>
          </a:p>
          <a:p>
            <a:pPr marL="914400" lvl="1" indent="-310478" algn="l" rtl="0">
              <a:spcBef>
                <a:spcPts val="0"/>
              </a:spcBef>
              <a:spcAft>
                <a:spcPts val="0"/>
              </a:spcAft>
              <a:buSzPct val="100000"/>
              <a:buChar char="○"/>
            </a:pPr>
            <a:r>
              <a:rPr lang="en" sz="5157"/>
              <a:t>Age demographic on average ranges from 42-70 years. </a:t>
            </a:r>
            <a:endParaRPr sz="5157"/>
          </a:p>
          <a:p>
            <a:pPr marL="914400" lvl="1" indent="-310478" algn="l" rtl="0">
              <a:spcBef>
                <a:spcPts val="0"/>
              </a:spcBef>
              <a:spcAft>
                <a:spcPts val="0"/>
              </a:spcAft>
              <a:buSzPct val="100000"/>
              <a:buChar char="○"/>
            </a:pPr>
            <a:r>
              <a:rPr lang="en" sz="5157"/>
              <a:t>Neurological and Cognitive functions decline rapidly over time. </a:t>
            </a:r>
            <a:endParaRPr sz="5157"/>
          </a:p>
          <a:p>
            <a:pPr marL="914400" lvl="1" indent="-310478" algn="l" rtl="0">
              <a:spcBef>
                <a:spcPts val="0"/>
              </a:spcBef>
              <a:spcAft>
                <a:spcPts val="0"/>
              </a:spcAft>
              <a:buSzPct val="100000"/>
              <a:buChar char="○"/>
            </a:pPr>
            <a:r>
              <a:rPr lang="en" sz="5157"/>
              <a:t>On average, more female GBM caregivers than male.</a:t>
            </a:r>
            <a:endParaRPr sz="5157"/>
          </a:p>
          <a:p>
            <a:pPr marL="914400" lvl="0" indent="0" algn="l" rtl="0">
              <a:spcBef>
                <a:spcPts val="1200"/>
              </a:spcBef>
              <a:spcAft>
                <a:spcPts val="0"/>
              </a:spcAft>
              <a:buNone/>
            </a:pPr>
            <a:endParaRPr sz="5157"/>
          </a:p>
          <a:p>
            <a:pPr marL="457200" lvl="0" indent="-310478" algn="l" rtl="0">
              <a:spcBef>
                <a:spcPts val="1200"/>
              </a:spcBef>
              <a:spcAft>
                <a:spcPts val="0"/>
              </a:spcAft>
              <a:buSzPct val="100000"/>
              <a:buChar char="●"/>
            </a:pPr>
            <a:r>
              <a:rPr lang="en" sz="5157"/>
              <a:t>Why is this important? </a:t>
            </a:r>
            <a:endParaRPr sz="5157"/>
          </a:p>
          <a:p>
            <a:pPr marL="1828800" lvl="1" indent="-310478" algn="l" rtl="0">
              <a:spcBef>
                <a:spcPts val="0"/>
              </a:spcBef>
              <a:spcAft>
                <a:spcPts val="0"/>
              </a:spcAft>
              <a:buSzPct val="100000"/>
              <a:buChar char="○"/>
            </a:pPr>
            <a:r>
              <a:rPr lang="en" sz="5157"/>
              <a:t>The female caregivers face significant emotional symptoms mainly due to caregiver mastery and burden. </a:t>
            </a:r>
            <a:endParaRPr sz="5157"/>
          </a:p>
          <a:p>
            <a:pPr marL="1828800" lvl="1" indent="-310478" algn="l" rtl="0">
              <a:spcBef>
                <a:spcPts val="0"/>
              </a:spcBef>
              <a:spcAft>
                <a:spcPts val="0"/>
              </a:spcAft>
              <a:buSzPct val="100000"/>
              <a:buChar char="○"/>
            </a:pPr>
            <a:r>
              <a:rPr lang="en" sz="5157"/>
              <a:t>Definition of caregiver mastery = being in control of the care situation. </a:t>
            </a:r>
            <a:endParaRPr sz="5157"/>
          </a:p>
          <a:p>
            <a:pPr marL="457200" lvl="0" indent="-310478" algn="l" rtl="0">
              <a:spcBef>
                <a:spcPts val="0"/>
              </a:spcBef>
              <a:spcAft>
                <a:spcPts val="0"/>
              </a:spcAft>
              <a:buSzPct val="100000"/>
              <a:buChar char="●"/>
            </a:pPr>
            <a:r>
              <a:rPr lang="en" sz="5157"/>
              <a:t>Emotional symptoms that caregivers face: anxiety, depression, high levels of stress, and more. </a:t>
            </a:r>
            <a:endParaRPr sz="5157"/>
          </a:p>
          <a:p>
            <a:pPr marL="1371600" lvl="0" indent="0" algn="l" rtl="0">
              <a:spcBef>
                <a:spcPts val="1200"/>
              </a:spcBef>
              <a:spcAft>
                <a:spcPts val="0"/>
              </a:spcAft>
              <a:buNone/>
            </a:pPr>
            <a:endParaRPr sz="5157"/>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Research Question</a:t>
            </a:r>
            <a:endParaRPr/>
          </a:p>
        </p:txBody>
      </p:sp>
      <p:sp>
        <p:nvSpPr>
          <p:cNvPr id="76" name="Google Shape;76;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289560" algn="l" rtl="0">
              <a:spcBef>
                <a:spcPts val="0"/>
              </a:spcBef>
              <a:spcAft>
                <a:spcPts val="0"/>
              </a:spcAft>
              <a:buSzPts val="960"/>
              <a:buChar char="●"/>
            </a:pPr>
            <a:r>
              <a:rPr lang="en" sz="3310"/>
              <a:t>Our research study wants to examine if the emotional symptoms of the caregivers are influenced by the survival rate and medical interventions delivered for GBM patients. </a:t>
            </a:r>
            <a:endParaRPr sz="96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Methods Part 1/2 </a:t>
            </a:r>
            <a:endParaRPr/>
          </a:p>
        </p:txBody>
      </p:sp>
      <p:sp>
        <p:nvSpPr>
          <p:cNvPr id="82" name="Google Shape;82;p17"/>
          <p:cNvSpPr txBox="1">
            <a:spLocks noGrp="1"/>
          </p:cNvSpPr>
          <p:nvPr>
            <p:ph type="body" idx="1"/>
          </p:nvPr>
        </p:nvSpPr>
        <p:spPr>
          <a:xfrm>
            <a:off x="311700" y="942825"/>
            <a:ext cx="8520600" cy="3977100"/>
          </a:xfrm>
          <a:prstGeom prst="rect">
            <a:avLst/>
          </a:prstGeom>
        </p:spPr>
        <p:txBody>
          <a:bodyPr spcFirstLastPara="1" wrap="square" lIns="91425" tIns="91425" rIns="91425" bIns="91425" anchor="t" anchorCtr="0">
            <a:noAutofit/>
          </a:bodyPr>
          <a:lstStyle/>
          <a:p>
            <a:pPr marL="457200" lvl="0" indent="-306509" algn="l" rtl="0">
              <a:lnSpc>
                <a:spcPct val="95000"/>
              </a:lnSpc>
              <a:spcBef>
                <a:spcPts val="0"/>
              </a:spcBef>
              <a:spcAft>
                <a:spcPts val="0"/>
              </a:spcAft>
              <a:buSzPts val="1227"/>
              <a:buChar char="●"/>
            </a:pPr>
            <a:r>
              <a:rPr lang="en" sz="1226"/>
              <a:t>Total sample size (n=102)</a:t>
            </a:r>
            <a:endParaRPr sz="1226"/>
          </a:p>
          <a:p>
            <a:pPr marL="457200" lvl="0" indent="-306509" algn="l" rtl="0">
              <a:lnSpc>
                <a:spcPct val="95000"/>
              </a:lnSpc>
              <a:spcBef>
                <a:spcPts val="0"/>
              </a:spcBef>
              <a:spcAft>
                <a:spcPts val="0"/>
              </a:spcAft>
              <a:buSzPts val="1227"/>
              <a:buChar char="●"/>
            </a:pPr>
            <a:r>
              <a:rPr lang="en" sz="1226"/>
              <a:t>This study utilized 2 methodical approaches: </a:t>
            </a:r>
            <a:endParaRPr sz="1226"/>
          </a:p>
          <a:p>
            <a:pPr marL="914400" lvl="1" indent="-306509" algn="l" rtl="0">
              <a:lnSpc>
                <a:spcPct val="95000"/>
              </a:lnSpc>
              <a:spcBef>
                <a:spcPts val="0"/>
              </a:spcBef>
              <a:spcAft>
                <a:spcPts val="0"/>
              </a:spcAft>
              <a:buSzPts val="1227"/>
              <a:buChar char="○"/>
            </a:pPr>
            <a:r>
              <a:rPr lang="en" sz="1226"/>
              <a:t>Qualitative analysis using specific keywords relative to our research question. </a:t>
            </a:r>
            <a:endParaRPr sz="1226"/>
          </a:p>
          <a:p>
            <a:pPr marL="914400" lvl="1" indent="-306509" algn="l" rtl="0">
              <a:lnSpc>
                <a:spcPct val="95000"/>
              </a:lnSpc>
              <a:spcBef>
                <a:spcPts val="0"/>
              </a:spcBef>
              <a:spcAft>
                <a:spcPts val="0"/>
              </a:spcAft>
              <a:buSzPts val="1227"/>
              <a:buChar char="○"/>
            </a:pPr>
            <a:r>
              <a:rPr lang="en" sz="1226"/>
              <a:t>Quantification of keywords from caregiver letters relative to our research question. </a:t>
            </a:r>
            <a:endParaRPr sz="1226"/>
          </a:p>
          <a:p>
            <a:pPr marL="457200" lvl="0" indent="-306509" algn="l" rtl="0">
              <a:lnSpc>
                <a:spcPct val="95000"/>
              </a:lnSpc>
              <a:spcBef>
                <a:spcPts val="0"/>
              </a:spcBef>
              <a:spcAft>
                <a:spcPts val="0"/>
              </a:spcAft>
              <a:buSzPts val="1227"/>
              <a:buChar char="●"/>
            </a:pPr>
            <a:r>
              <a:rPr lang="en" sz="1226"/>
              <a:t>Inclusion criteria: </a:t>
            </a:r>
            <a:endParaRPr sz="1226"/>
          </a:p>
          <a:p>
            <a:pPr marL="914400" lvl="1" indent="-306509" algn="l" rtl="0">
              <a:lnSpc>
                <a:spcPct val="95000"/>
              </a:lnSpc>
              <a:spcBef>
                <a:spcPts val="0"/>
              </a:spcBef>
              <a:spcAft>
                <a:spcPts val="0"/>
              </a:spcAft>
              <a:buSzPts val="1227"/>
              <a:buChar char="○"/>
            </a:pPr>
            <a:r>
              <a:rPr lang="en" sz="1226"/>
              <a:t>Were the primary caregiver of GBM patient. </a:t>
            </a:r>
            <a:endParaRPr sz="1226"/>
          </a:p>
          <a:p>
            <a:pPr marL="914400" lvl="1" indent="-306509" algn="l" rtl="0">
              <a:lnSpc>
                <a:spcPct val="95000"/>
              </a:lnSpc>
              <a:spcBef>
                <a:spcPts val="0"/>
              </a:spcBef>
              <a:spcAft>
                <a:spcPts val="0"/>
              </a:spcAft>
              <a:buSzPts val="1227"/>
              <a:buChar char="○"/>
            </a:pPr>
            <a:r>
              <a:rPr lang="en" sz="1226"/>
              <a:t>Were the female spouse of GBM patient.</a:t>
            </a:r>
            <a:endParaRPr sz="1226"/>
          </a:p>
          <a:p>
            <a:pPr marL="914400" lvl="1" indent="-306509" algn="l" rtl="0">
              <a:lnSpc>
                <a:spcPct val="95000"/>
              </a:lnSpc>
              <a:spcBef>
                <a:spcPts val="0"/>
              </a:spcBef>
              <a:spcAft>
                <a:spcPts val="0"/>
              </a:spcAft>
              <a:buSzPts val="1227"/>
              <a:buChar char="○"/>
            </a:pPr>
            <a:r>
              <a:rPr lang="en" sz="1226"/>
              <a:t>Caregivers are over the age of 18. </a:t>
            </a:r>
            <a:endParaRPr sz="1226"/>
          </a:p>
          <a:p>
            <a:pPr marL="0" lvl="0" indent="0" algn="l" rtl="0">
              <a:lnSpc>
                <a:spcPct val="95000"/>
              </a:lnSpc>
              <a:spcBef>
                <a:spcPts val="1200"/>
              </a:spcBef>
              <a:spcAft>
                <a:spcPts val="0"/>
              </a:spcAft>
              <a:buNone/>
            </a:pPr>
            <a:endParaRPr sz="1226"/>
          </a:p>
          <a:p>
            <a:pPr marL="457200" lvl="0" indent="-306509" algn="l" rtl="0">
              <a:lnSpc>
                <a:spcPct val="95000"/>
              </a:lnSpc>
              <a:spcBef>
                <a:spcPts val="1200"/>
              </a:spcBef>
              <a:spcAft>
                <a:spcPts val="0"/>
              </a:spcAft>
              <a:buSzPts val="1227"/>
              <a:buChar char="●"/>
            </a:pPr>
            <a:r>
              <a:rPr lang="en" sz="1226"/>
              <a:t>Exclusion criteria: </a:t>
            </a:r>
            <a:endParaRPr sz="1226"/>
          </a:p>
          <a:p>
            <a:pPr marL="914400" lvl="1" indent="-306509" algn="l" rtl="0">
              <a:lnSpc>
                <a:spcPct val="95000"/>
              </a:lnSpc>
              <a:spcBef>
                <a:spcPts val="0"/>
              </a:spcBef>
              <a:spcAft>
                <a:spcPts val="0"/>
              </a:spcAft>
              <a:buSzPts val="1227"/>
              <a:buChar char="○"/>
            </a:pPr>
            <a:r>
              <a:rPr lang="en" sz="1226"/>
              <a:t>Are not the primary caregiver of GBM patient. </a:t>
            </a:r>
            <a:endParaRPr sz="1226"/>
          </a:p>
          <a:p>
            <a:pPr marL="914400" lvl="1" indent="-306509" algn="l" rtl="0">
              <a:lnSpc>
                <a:spcPct val="95000"/>
              </a:lnSpc>
              <a:spcBef>
                <a:spcPts val="0"/>
              </a:spcBef>
              <a:spcAft>
                <a:spcPts val="0"/>
              </a:spcAft>
              <a:buSzPts val="1227"/>
              <a:buChar char="○"/>
            </a:pPr>
            <a:r>
              <a:rPr lang="en" sz="1226"/>
              <a:t>Are not the female spouse of GBM patient. </a:t>
            </a:r>
            <a:endParaRPr sz="1226"/>
          </a:p>
          <a:p>
            <a:pPr marL="914400" lvl="1" indent="-306509" algn="l" rtl="0">
              <a:lnSpc>
                <a:spcPct val="95000"/>
              </a:lnSpc>
              <a:spcBef>
                <a:spcPts val="0"/>
              </a:spcBef>
              <a:spcAft>
                <a:spcPts val="0"/>
              </a:spcAft>
              <a:buSzPts val="1227"/>
              <a:buChar char="○"/>
            </a:pPr>
            <a:r>
              <a:rPr lang="en" sz="1226"/>
              <a:t>Caregivers are under the age of 18. </a:t>
            </a:r>
            <a:endParaRPr sz="1226"/>
          </a:p>
          <a:p>
            <a:pPr marL="0" lvl="0" indent="0" algn="l" rtl="0">
              <a:lnSpc>
                <a:spcPct val="95000"/>
              </a:lnSpc>
              <a:spcBef>
                <a:spcPts val="1200"/>
              </a:spcBef>
              <a:spcAft>
                <a:spcPts val="0"/>
              </a:spcAft>
              <a:buNone/>
            </a:pPr>
            <a:endParaRPr sz="1226"/>
          </a:p>
          <a:p>
            <a:pPr marL="457200" lvl="0" indent="-306509" algn="l" rtl="0">
              <a:lnSpc>
                <a:spcPct val="95000"/>
              </a:lnSpc>
              <a:spcBef>
                <a:spcPts val="1200"/>
              </a:spcBef>
              <a:spcAft>
                <a:spcPts val="0"/>
              </a:spcAft>
              <a:buSzPts val="1227"/>
              <a:buChar char="●"/>
            </a:pPr>
            <a:r>
              <a:rPr lang="en" sz="1226"/>
              <a:t>Participant timeline: Letters by the participants were submitted in the Summer of 2019, between months of June-August. </a:t>
            </a:r>
            <a:endParaRPr sz="1226"/>
          </a:p>
          <a:p>
            <a:pPr marL="457200" lvl="0" indent="0" algn="l" rtl="0">
              <a:lnSpc>
                <a:spcPct val="95000"/>
              </a:lnSpc>
              <a:spcBef>
                <a:spcPts val="1200"/>
              </a:spcBef>
              <a:spcAft>
                <a:spcPts val="0"/>
              </a:spcAft>
              <a:buNone/>
            </a:pPr>
            <a:r>
              <a:rPr lang="en" sz="1200" i="1">
                <a:solidFill>
                  <a:srgbClr val="000000"/>
                </a:solidFill>
              </a:rPr>
              <a:t>This study was approved by the institutional review board of the University of Montana (IRB #224-19) and all letter writers completed informed consent.</a:t>
            </a:r>
            <a:endParaRPr sz="1226" i="1"/>
          </a:p>
          <a:p>
            <a:pPr marL="457200" lvl="0" indent="0" algn="l" rtl="0">
              <a:lnSpc>
                <a:spcPct val="95000"/>
              </a:lnSpc>
              <a:spcBef>
                <a:spcPts val="1200"/>
              </a:spcBef>
              <a:spcAft>
                <a:spcPts val="1200"/>
              </a:spcAft>
              <a:buNone/>
            </a:pPr>
            <a:endParaRPr sz="45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Methods Part 2/2</a:t>
            </a:r>
            <a:endParaRPr/>
          </a:p>
        </p:txBody>
      </p:sp>
      <p:sp>
        <p:nvSpPr>
          <p:cNvPr id="88" name="Google Shape;88;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Instructions for the compiled letters are as follows: </a:t>
            </a:r>
            <a:endParaRPr/>
          </a:p>
          <a:p>
            <a:pPr marL="457200" lvl="0" indent="0" algn="l" rtl="0">
              <a:spcBef>
                <a:spcPts val="1200"/>
              </a:spcBef>
              <a:spcAft>
                <a:spcPts val="1200"/>
              </a:spcAft>
              <a:buNone/>
            </a:pPr>
            <a:endParaRPr/>
          </a:p>
        </p:txBody>
      </p:sp>
      <p:pic>
        <p:nvPicPr>
          <p:cNvPr id="89" name="Google Shape;89;p18"/>
          <p:cNvPicPr preferRelativeResize="0"/>
          <p:nvPr/>
        </p:nvPicPr>
        <p:blipFill>
          <a:blip r:embed="rId3">
            <a:alphaModFix/>
          </a:blip>
          <a:stretch>
            <a:fillRect/>
          </a:stretch>
        </p:blipFill>
        <p:spPr>
          <a:xfrm>
            <a:off x="1042825" y="1545400"/>
            <a:ext cx="7058349" cy="3416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19"/>
          <p:cNvPicPr preferRelativeResize="0"/>
          <p:nvPr/>
        </p:nvPicPr>
        <p:blipFill>
          <a:blip r:embed="rId3">
            <a:alphaModFix/>
          </a:blip>
          <a:stretch>
            <a:fillRect/>
          </a:stretch>
        </p:blipFill>
        <p:spPr>
          <a:xfrm>
            <a:off x="865200" y="152400"/>
            <a:ext cx="7655899" cy="4838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p:nvPr/>
        </p:nvSpPr>
        <p:spPr>
          <a:xfrm>
            <a:off x="181700" y="209650"/>
            <a:ext cx="8623800" cy="472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Proxima Nova"/>
              <a:ea typeface="Proxima Nova"/>
              <a:cs typeface="Proxima Nova"/>
              <a:sym typeface="Proxima Nova"/>
            </a:endParaRPr>
          </a:p>
        </p:txBody>
      </p:sp>
      <p:pic>
        <p:nvPicPr>
          <p:cNvPr id="100" name="Google Shape;100;p20"/>
          <p:cNvPicPr preferRelativeResize="0"/>
          <p:nvPr/>
        </p:nvPicPr>
        <p:blipFill>
          <a:blip r:embed="rId3">
            <a:alphaModFix/>
          </a:blip>
          <a:stretch>
            <a:fillRect/>
          </a:stretch>
        </p:blipFill>
        <p:spPr>
          <a:xfrm>
            <a:off x="14288" y="866775"/>
            <a:ext cx="9115425" cy="34099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21"/>
          <p:cNvPicPr preferRelativeResize="0"/>
          <p:nvPr/>
        </p:nvPicPr>
        <p:blipFill>
          <a:blip r:embed="rId3">
            <a:alphaModFix/>
          </a:blip>
          <a:stretch>
            <a:fillRect/>
          </a:stretch>
        </p:blipFill>
        <p:spPr>
          <a:xfrm>
            <a:off x="3183450" y="1336625"/>
            <a:ext cx="5648850" cy="3416400"/>
          </a:xfrm>
          <a:prstGeom prst="rect">
            <a:avLst/>
          </a:prstGeom>
          <a:noFill/>
          <a:ln>
            <a:noFill/>
          </a:ln>
        </p:spPr>
      </p:pic>
      <p:sp>
        <p:nvSpPr>
          <p:cNvPr id="106" name="Google Shape;106;p21"/>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457200" lvl="0" indent="-317500" algn="l" rtl="0">
              <a:spcBef>
                <a:spcPts val="0"/>
              </a:spcBef>
              <a:spcAft>
                <a:spcPts val="0"/>
              </a:spcAft>
              <a:buSzPts val="1400"/>
              <a:buChar char="●"/>
            </a:pPr>
            <a:r>
              <a:rPr lang="en"/>
              <a:t>Graph represents keywords relative to research question (n=50). </a:t>
            </a:r>
            <a:endParaRPr/>
          </a:p>
          <a:p>
            <a:pPr marL="457200" lvl="0" indent="-317500" algn="l" rtl="0">
              <a:spcBef>
                <a:spcPts val="0"/>
              </a:spcBef>
              <a:spcAft>
                <a:spcPts val="0"/>
              </a:spcAft>
              <a:buSzPts val="1400"/>
              <a:buChar char="●"/>
            </a:pPr>
            <a:r>
              <a:rPr lang="en"/>
              <a:t>Rank of highest percentages: </a:t>
            </a:r>
            <a:endParaRPr/>
          </a:p>
          <a:p>
            <a:pPr marL="457200" lvl="0" indent="-317500" algn="l" rtl="0">
              <a:spcBef>
                <a:spcPts val="0"/>
              </a:spcBef>
              <a:spcAft>
                <a:spcPts val="0"/>
              </a:spcAft>
              <a:buSzPts val="1400"/>
              <a:buAutoNum type="arabicPeriod"/>
            </a:pPr>
            <a:r>
              <a:rPr lang="en"/>
              <a:t>Caregivers </a:t>
            </a:r>
            <a:endParaRPr/>
          </a:p>
          <a:p>
            <a:pPr marL="457200" lvl="0" indent="-317500" algn="l" rtl="0">
              <a:spcBef>
                <a:spcPts val="0"/>
              </a:spcBef>
              <a:spcAft>
                <a:spcPts val="0"/>
              </a:spcAft>
              <a:buSzPts val="1400"/>
              <a:buAutoNum type="arabicPeriod"/>
            </a:pPr>
            <a:r>
              <a:rPr lang="en"/>
              <a:t>GBM</a:t>
            </a:r>
            <a:endParaRPr/>
          </a:p>
          <a:p>
            <a:pPr marL="457200" lvl="0" indent="-317500" algn="l" rtl="0">
              <a:spcBef>
                <a:spcPts val="0"/>
              </a:spcBef>
              <a:spcAft>
                <a:spcPts val="0"/>
              </a:spcAft>
              <a:buSzPts val="1400"/>
              <a:buAutoNum type="arabicPeriod"/>
            </a:pPr>
            <a:r>
              <a:rPr lang="en"/>
              <a:t>Surgery</a:t>
            </a:r>
            <a:endParaRPr/>
          </a:p>
          <a:p>
            <a:pPr marL="457200" lvl="0" indent="-317500" algn="l" rtl="0">
              <a:spcBef>
                <a:spcPts val="0"/>
              </a:spcBef>
              <a:spcAft>
                <a:spcPts val="0"/>
              </a:spcAft>
              <a:buSzPts val="1400"/>
              <a:buAutoNum type="arabicPeriod"/>
            </a:pPr>
            <a:r>
              <a:rPr lang="en"/>
              <a:t>Hospice </a:t>
            </a:r>
            <a:endParaRPr/>
          </a:p>
          <a:p>
            <a:pPr marL="457200" lvl="0" indent="-317500" algn="l" rtl="0">
              <a:spcBef>
                <a:spcPts val="0"/>
              </a:spcBef>
              <a:spcAft>
                <a:spcPts val="0"/>
              </a:spcAft>
              <a:buSzPts val="1400"/>
              <a:buAutoNum type="arabicPeriod"/>
            </a:pPr>
            <a:r>
              <a:rPr lang="en"/>
              <a:t>Health </a:t>
            </a:r>
            <a:endParaRPr/>
          </a:p>
          <a:p>
            <a:pPr marL="457200" lvl="0" indent="-317500" algn="l" rtl="0">
              <a:spcBef>
                <a:spcPts val="0"/>
              </a:spcBef>
              <a:spcAft>
                <a:spcPts val="0"/>
              </a:spcAft>
              <a:buSzPts val="1400"/>
              <a:buAutoNum type="arabicPeriod"/>
            </a:pPr>
            <a:r>
              <a:rPr lang="en"/>
              <a:t>Doctor</a:t>
            </a:r>
            <a:endParaRPr/>
          </a:p>
          <a:p>
            <a:pPr marL="457200" lvl="0" indent="-317500" algn="l" rtl="0">
              <a:spcBef>
                <a:spcPts val="0"/>
              </a:spcBef>
              <a:spcAft>
                <a:spcPts val="0"/>
              </a:spcAft>
              <a:buSzPts val="1400"/>
              <a:buAutoNum type="arabicPeriod"/>
            </a:pPr>
            <a:r>
              <a:rPr lang="en"/>
              <a:t>Symptoms</a:t>
            </a:r>
            <a:endParaRPr/>
          </a:p>
          <a:p>
            <a:pPr marL="457200" lvl="0" indent="-317500" algn="l" rtl="0">
              <a:spcBef>
                <a:spcPts val="0"/>
              </a:spcBef>
              <a:spcAft>
                <a:spcPts val="0"/>
              </a:spcAft>
              <a:buSzPts val="1400"/>
              <a:buAutoNum type="arabicPeriod"/>
            </a:pPr>
            <a:r>
              <a:rPr lang="en"/>
              <a:t>Stress</a:t>
            </a:r>
            <a:endParaRPr/>
          </a:p>
          <a:p>
            <a:pPr marL="457200" lvl="0" indent="-317500" algn="l" rtl="0">
              <a:spcBef>
                <a:spcPts val="0"/>
              </a:spcBef>
              <a:spcAft>
                <a:spcPts val="0"/>
              </a:spcAft>
              <a:buSzPts val="1400"/>
              <a:buAutoNum type="arabicPeriod"/>
            </a:pPr>
            <a:r>
              <a:rPr lang="en"/>
              <a:t>Social worker </a:t>
            </a:r>
            <a:endParaRPr/>
          </a:p>
          <a:p>
            <a:pPr marL="457200" lvl="0" indent="-317500" algn="l" rtl="0">
              <a:spcBef>
                <a:spcPts val="0"/>
              </a:spcBef>
              <a:spcAft>
                <a:spcPts val="0"/>
              </a:spcAft>
              <a:buSzPts val="1400"/>
              <a:buAutoNum type="arabicPeriod"/>
            </a:pPr>
            <a:r>
              <a:rPr lang="en"/>
              <a:t>Biopsy </a:t>
            </a:r>
            <a:endParaRPr/>
          </a:p>
        </p:txBody>
      </p:sp>
      <p:sp>
        <p:nvSpPr>
          <p:cNvPr id="107" name="Google Shape;107;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Results (graph)</a:t>
            </a:r>
            <a:endParaRPr/>
          </a:p>
        </p:txBody>
      </p:sp>
    </p:spTree>
  </p:cSld>
  <p:clrMapOvr>
    <a:masterClrMapping/>
  </p:clrMapOvr>
</p:sld>
</file>

<file path=ppt/theme/theme1.xml><?xml version="1.0" encoding="utf-8"?>
<a:theme xmlns:a="http://schemas.openxmlformats.org/drawingml/2006/main"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1672</Words>
  <Application>Microsoft Office PowerPoint</Application>
  <PresentationFormat>On-screen Show (16:9)</PresentationFormat>
  <Paragraphs>109</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Proxima Nova</vt:lpstr>
      <vt:lpstr>Arial</vt:lpstr>
      <vt:lpstr>Alfa Slab One</vt:lpstr>
      <vt:lpstr>Gameday</vt:lpstr>
      <vt:lpstr>Brain Cancer Caregivers Experience High Emotional Distress  4-11-21</vt:lpstr>
      <vt:lpstr>Table of Contents </vt:lpstr>
      <vt:lpstr>Background</vt:lpstr>
      <vt:lpstr>Research Question</vt:lpstr>
      <vt:lpstr>Methods Part 1/2 </vt:lpstr>
      <vt:lpstr>Methods Part 2/2</vt:lpstr>
      <vt:lpstr>PowerPoint Presentation</vt:lpstr>
      <vt:lpstr>PowerPoint Presentation</vt:lpstr>
      <vt:lpstr>Results (graph)</vt:lpstr>
      <vt:lpstr>Results (frequency table) Part 1/4</vt:lpstr>
      <vt:lpstr>Results Part 2/4</vt:lpstr>
      <vt:lpstr>Results Part 3/4 </vt:lpstr>
      <vt:lpstr>Results Part 4/4</vt:lpstr>
      <vt:lpstr>Conclusion </vt:lpstr>
      <vt:lpstr>References (24 total)</vt:lpstr>
      <vt:lpstr>Acknowledgments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Cancer Caregivers Experience High Emotional Distress  4-11-21</dc:title>
  <cp:lastModifiedBy>Sunny Mathaun</cp:lastModifiedBy>
  <cp:revision>1</cp:revision>
  <dcterms:modified xsi:type="dcterms:W3CDTF">2021-04-11T04:13:21Z</dcterms:modified>
</cp:coreProperties>
</file>