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14"/>
  </p:notesMasterIdLst>
  <p:sldIdLst>
    <p:sldId id="256" r:id="rId2"/>
    <p:sldId id="260" r:id="rId3"/>
    <p:sldId id="258" r:id="rId4"/>
    <p:sldId id="259" r:id="rId5"/>
    <p:sldId id="266" r:id="rId6"/>
    <p:sldId id="272" r:id="rId7"/>
    <p:sldId id="264" r:id="rId8"/>
    <p:sldId id="270" r:id="rId9"/>
    <p:sldId id="269" r:id="rId10"/>
    <p:sldId id="271" r:id="rId11"/>
    <p:sldId id="265"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7"/>
    <p:restoredTop sz="94660"/>
  </p:normalViewPr>
  <p:slideViewPr>
    <p:cSldViewPr snapToGrid="0" snapToObjects="1">
      <p:cViewPr varScale="1">
        <p:scale>
          <a:sx n="100" d="100"/>
          <a:sy n="100" d="100"/>
        </p:scale>
        <p:origin x="1032"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5FFA0-F4B1-C341-963C-70CF77D909E6}" type="datetimeFigureOut">
              <a:rPr lang="en-US" smtClean="0"/>
              <a:t>4/10/21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8B3CE-78B1-5143-9E11-84C464ADB8EE}" type="slidenum">
              <a:rPr lang="en-US" smtClean="0"/>
              <a:t>‹#›</a:t>
            </a:fld>
            <a:endParaRPr lang="en-US"/>
          </a:p>
        </p:txBody>
      </p:sp>
    </p:spTree>
    <p:extLst>
      <p:ext uri="{BB962C8B-B14F-4D97-AF65-F5344CB8AC3E}">
        <p14:creationId xmlns:p14="http://schemas.microsoft.com/office/powerpoint/2010/main" val="3122848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8B3CE-78B1-5143-9E11-84C464ADB8EE}" type="slidenum">
              <a:rPr lang="en-US" smtClean="0"/>
              <a:t>7</a:t>
            </a:fld>
            <a:endParaRPr lang="en-US"/>
          </a:p>
        </p:txBody>
      </p:sp>
    </p:spTree>
    <p:extLst>
      <p:ext uri="{BB962C8B-B14F-4D97-AF65-F5344CB8AC3E}">
        <p14:creationId xmlns:p14="http://schemas.microsoft.com/office/powerpoint/2010/main" val="1911076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8B3CE-78B1-5143-9E11-84C464ADB8EE}" type="slidenum">
              <a:rPr lang="en-US" smtClean="0"/>
              <a:t>9</a:t>
            </a:fld>
            <a:endParaRPr lang="en-US"/>
          </a:p>
        </p:txBody>
      </p:sp>
    </p:spTree>
    <p:extLst>
      <p:ext uri="{BB962C8B-B14F-4D97-AF65-F5344CB8AC3E}">
        <p14:creationId xmlns:p14="http://schemas.microsoft.com/office/powerpoint/2010/main" val="287421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03CB87E-4591-47A1-9046-CF63F17215EF}" type="datetime2">
              <a:rPr lang="en-US" smtClean="0"/>
              <a:t>Saturday, April 10, 2021</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3A4F6043-7A67-491B-98BC-F933DED7226D}" type="slidenum">
              <a:rPr lang="en-US" smtClean="0"/>
              <a:t>‹#›</a:t>
            </a:fld>
            <a:endParaRPr lang="en-US" dirty="0"/>
          </a:p>
        </p:txBody>
      </p:sp>
    </p:spTree>
    <p:extLst>
      <p:ext uri="{BB962C8B-B14F-4D97-AF65-F5344CB8AC3E}">
        <p14:creationId xmlns:p14="http://schemas.microsoft.com/office/powerpoint/2010/main" val="37049562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17F0E-8070-4DFE-A821-9A699EDBAD7E}" type="datetime2">
              <a:rPr lang="en-US" smtClean="0"/>
              <a:t>Saturday, April 10, 2021</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63603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D34AE-C7BF-46E5-A968-01C6641F6476}" type="datetime2">
              <a:rPr lang="en-US" smtClean="0"/>
              <a:t>Saturday, April 10, 2021</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8735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3DE70B-B772-416E-A790-995760B1742E}" type="datetime2">
              <a:rPr lang="en-US" smtClean="0"/>
              <a:t>Saturday, April 10, 2021</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89571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6760CDE-A6F1-4138-AF12-ED09E8E5FB6B}" type="datetime2">
              <a:rPr lang="en-US" smtClean="0"/>
              <a:t>Saturday, April 10, 2021</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7193697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B15F8B1-DB7B-4D28-A97D-40FB2DD1EF78}" type="datetime2">
              <a:rPr lang="en-US" smtClean="0"/>
              <a:t>Saturday, April 10, 2021</a:t>
            </a:fld>
            <a:endParaRPr lang="en-US" dirty="0"/>
          </a:p>
        </p:txBody>
      </p:sp>
      <p:sp>
        <p:nvSpPr>
          <p:cNvPr id="9" name="Footer Placeholder 8"/>
          <p:cNvSpPr>
            <a:spLocks noGrp="1"/>
          </p:cNvSpPr>
          <p:nvPr>
            <p:ph type="ftr" sz="quarter" idx="11"/>
          </p:nvPr>
        </p:nvSpPr>
        <p:spPr/>
        <p:txBody>
          <a:bodyPr/>
          <a:lstStyle/>
          <a:p>
            <a:r>
              <a:rPr lang="en-US" dirty="0"/>
              <a:t>Sample Footer Text</a:t>
            </a:r>
          </a:p>
        </p:txBody>
      </p:sp>
      <p:sp>
        <p:nvSpPr>
          <p:cNvPr id="10" name="Slide Number Placeholder 9"/>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34820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8352ED3-3C46-4C9A-9738-67B2D875E7E2}" type="datetime2">
              <a:rPr lang="en-US" smtClean="0"/>
              <a:pPr/>
              <a:t>Saturday, April 10, 2021</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3A4F6043-7A67-491B-98BC-F933DED7226D}"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277472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994D44-7693-499F-AC6C-11696134FE3F}" type="datetime2">
              <a:rPr lang="en-US" smtClean="0"/>
              <a:t>Saturday, April 10, 2021</a:t>
            </a:fld>
            <a:endParaRPr lang="en-US" dirty="0"/>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107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AF2AE-472C-4EF3-ABB2-24BAA9AE3CF7}" type="datetime2">
              <a:rPr lang="en-US" smtClean="0"/>
              <a:t>Saturday, April 10, 2021</a:t>
            </a:fld>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53036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AEA162C-A7C1-4263-9453-1BAFF8C39559}" type="datetime2">
              <a:rPr lang="en-US" smtClean="0"/>
              <a:t>Saturday, April 10, 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dirty="0"/>
              <a:t>Sample Footer Text</a:t>
            </a:r>
          </a:p>
        </p:txBody>
      </p:sp>
      <p:sp>
        <p:nvSpPr>
          <p:cNvPr id="11" name="Slide Number Placeholder 10"/>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78107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4DF6793-3458-4587-8168-65F0C37A92D2}" type="datetime2">
              <a:rPr lang="en-US" smtClean="0"/>
              <a:t>Saturday, April 10, 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dirty="0"/>
              <a:t>Sample Footer Text</a:t>
            </a:r>
          </a:p>
        </p:txBody>
      </p:sp>
      <p:sp>
        <p:nvSpPr>
          <p:cNvPr id="10" name="Slide Number Placeholder 9"/>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3581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8352ED3-3C46-4C9A-9738-67B2D875E7E2}" type="datetime2">
              <a:rPr lang="en-US" smtClean="0"/>
              <a:pPr/>
              <a:t>Saturday, April 10, 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dirty="0"/>
              <a:t>Sample Footer Text</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3148828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vaccineeducation.wixsite.com/communityimmunit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saaa.org/kc/cropbiotechupdate/article/default.asp?ID=18235"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vimagazine.com/art/17975"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E7E6-E165-074A-8EEA-D2AC4B8FD884}"/>
              </a:ext>
            </a:extLst>
          </p:cNvPr>
          <p:cNvSpPr>
            <a:spLocks noGrp="1"/>
          </p:cNvSpPr>
          <p:nvPr>
            <p:ph type="ctrTitle"/>
          </p:nvPr>
        </p:nvSpPr>
        <p:spPr>
          <a:xfrm>
            <a:off x="787003" y="2322084"/>
            <a:ext cx="10617994" cy="2213831"/>
          </a:xfrm>
        </p:spPr>
        <p:txBody>
          <a:bodyPr>
            <a:normAutofit fontScale="90000"/>
          </a:bodyPr>
          <a:lstStyle/>
          <a:p>
            <a:r>
              <a:rPr lang="en-US" dirty="0"/>
              <a:t>Enhancing the public’s general vaccine knowledge through a comprehensive and user-friendly website. </a:t>
            </a:r>
          </a:p>
        </p:txBody>
      </p:sp>
      <p:sp>
        <p:nvSpPr>
          <p:cNvPr id="3" name="Subtitle 2">
            <a:extLst>
              <a:ext uri="{FF2B5EF4-FFF2-40B4-BE49-F238E27FC236}">
                <a16:creationId xmlns:a16="http://schemas.microsoft.com/office/drawing/2014/main" id="{AA68CEC4-832D-6E40-9401-5B3650F26D95}"/>
              </a:ext>
            </a:extLst>
          </p:cNvPr>
          <p:cNvSpPr>
            <a:spLocks noGrp="1"/>
          </p:cNvSpPr>
          <p:nvPr>
            <p:ph type="subTitle" idx="1"/>
          </p:nvPr>
        </p:nvSpPr>
        <p:spPr>
          <a:xfrm>
            <a:off x="2466594" y="5266195"/>
            <a:ext cx="6801612" cy="1239894"/>
          </a:xfrm>
        </p:spPr>
        <p:txBody>
          <a:bodyPr>
            <a:normAutofit/>
          </a:bodyPr>
          <a:lstStyle/>
          <a:p>
            <a:r>
              <a:rPr lang="en-US" sz="3200" b="1" dirty="0">
                <a:solidFill>
                  <a:schemeClr val="bg1"/>
                </a:solidFill>
              </a:rPr>
              <a:t>Bonnie Long</a:t>
            </a:r>
          </a:p>
        </p:txBody>
      </p:sp>
      <p:pic>
        <p:nvPicPr>
          <p:cNvPr id="5" name="Picture 4">
            <a:extLst>
              <a:ext uri="{FF2B5EF4-FFF2-40B4-BE49-F238E27FC236}">
                <a16:creationId xmlns:a16="http://schemas.microsoft.com/office/drawing/2014/main" id="{E526E834-4EBE-244F-80A4-6980FDCA55D1}"/>
              </a:ext>
            </a:extLst>
          </p:cNvPr>
          <p:cNvPicPr>
            <a:picLocks noChangeAspect="1"/>
          </p:cNvPicPr>
          <p:nvPr/>
        </p:nvPicPr>
        <p:blipFill>
          <a:blip r:embed="rId2"/>
          <a:stretch>
            <a:fillRect/>
          </a:stretch>
        </p:blipFill>
        <p:spPr>
          <a:xfrm>
            <a:off x="8709025" y="321804"/>
            <a:ext cx="3175000" cy="1270000"/>
          </a:xfrm>
          <a:prstGeom prst="rect">
            <a:avLst/>
          </a:prstGeom>
        </p:spPr>
      </p:pic>
    </p:spTree>
    <p:extLst>
      <p:ext uri="{BB962C8B-B14F-4D97-AF65-F5344CB8AC3E}">
        <p14:creationId xmlns:p14="http://schemas.microsoft.com/office/powerpoint/2010/main" val="1890884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B570-F316-7246-BEE0-762F6EF8A986}"/>
              </a:ext>
            </a:extLst>
          </p:cNvPr>
          <p:cNvSpPr>
            <a:spLocks noGrp="1"/>
          </p:cNvSpPr>
          <p:nvPr>
            <p:ph type="title"/>
          </p:nvPr>
        </p:nvSpPr>
        <p:spPr>
          <a:xfrm>
            <a:off x="804672" y="964692"/>
            <a:ext cx="4476806" cy="1188720"/>
          </a:xfrm>
        </p:spPr>
        <p:txBody>
          <a:bodyPr>
            <a:normAutofit/>
          </a:bodyPr>
          <a:lstStyle/>
          <a:p>
            <a:r>
              <a:rPr lang="en-US" dirty="0"/>
              <a:t>Vaccine Types</a:t>
            </a:r>
          </a:p>
        </p:txBody>
      </p:sp>
      <p:sp>
        <p:nvSpPr>
          <p:cNvPr id="3" name="Content Placeholder 2">
            <a:extLst>
              <a:ext uri="{FF2B5EF4-FFF2-40B4-BE49-F238E27FC236}">
                <a16:creationId xmlns:a16="http://schemas.microsoft.com/office/drawing/2014/main" id="{FF434FB4-CF72-B04C-9D2B-A3F22D7E2E47}"/>
              </a:ext>
            </a:extLst>
          </p:cNvPr>
          <p:cNvSpPr>
            <a:spLocks noGrp="1"/>
          </p:cNvSpPr>
          <p:nvPr>
            <p:ph idx="1"/>
          </p:nvPr>
        </p:nvSpPr>
        <p:spPr>
          <a:xfrm>
            <a:off x="472182" y="2293239"/>
            <a:ext cx="5140360" cy="3608011"/>
          </a:xfrm>
        </p:spPr>
        <p:txBody>
          <a:bodyPr>
            <a:normAutofit/>
          </a:bodyPr>
          <a:lstStyle/>
          <a:p>
            <a:pPr>
              <a:buClr>
                <a:schemeClr val="tx1"/>
              </a:buClr>
            </a:pPr>
            <a:r>
              <a:rPr lang="en-US" sz="2000" u="sng" dirty="0"/>
              <a:t>Live, attenuated vaccines:</a:t>
            </a:r>
            <a:r>
              <a:rPr lang="en-US" sz="2000" dirty="0"/>
              <a:t> contain a weakened form of the virus.</a:t>
            </a:r>
          </a:p>
          <a:p>
            <a:pPr>
              <a:buClr>
                <a:schemeClr val="tx1"/>
              </a:buClr>
            </a:pPr>
            <a:r>
              <a:rPr lang="en-US" sz="2000" u="sng" dirty="0"/>
              <a:t>Killed vaccines:</a:t>
            </a:r>
            <a:r>
              <a:rPr lang="en-US" sz="2000" dirty="0"/>
              <a:t> contain a pathogen that has been destroyed with chemicals, heat, or radiation.</a:t>
            </a:r>
          </a:p>
          <a:p>
            <a:pPr>
              <a:buClr>
                <a:schemeClr val="tx1"/>
              </a:buClr>
            </a:pPr>
            <a:r>
              <a:rPr lang="en-US" sz="2000" u="sng" dirty="0"/>
              <a:t>Toxoid vaccines:</a:t>
            </a:r>
            <a:r>
              <a:rPr lang="en-US" sz="2000" dirty="0"/>
              <a:t> contain inactivated bacterial toxins.</a:t>
            </a:r>
          </a:p>
          <a:p>
            <a:pPr>
              <a:buClr>
                <a:schemeClr val="tx1"/>
              </a:buClr>
            </a:pPr>
            <a:r>
              <a:rPr lang="en-US" sz="2000" u="sng" dirty="0"/>
              <a:t>mRNA vaccines:</a:t>
            </a:r>
            <a:r>
              <a:rPr lang="en-US" sz="2000" dirty="0"/>
              <a:t> include messenger RNA, which acts as instructions to direct cells to synthesize a protein found on the virus. </a:t>
            </a:r>
          </a:p>
        </p:txBody>
      </p:sp>
      <p:sp>
        <p:nvSpPr>
          <p:cNvPr id="10" name="Rectangle 9">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DEE0175-DD72-9B44-BC76-0C9BFFBAFA2E}"/>
              </a:ext>
            </a:extLst>
          </p:cNvPr>
          <p:cNvPicPr>
            <a:picLocks noChangeAspect="1"/>
          </p:cNvPicPr>
          <p:nvPr/>
        </p:nvPicPr>
        <p:blipFill rotWithShape="1">
          <a:blip r:embed="rId2"/>
          <a:srcRect l="3211" t="18351" r="3133"/>
          <a:stretch/>
        </p:blipFill>
        <p:spPr>
          <a:xfrm>
            <a:off x="6110699" y="2110821"/>
            <a:ext cx="5106493" cy="2869387"/>
          </a:xfrm>
          <a:prstGeom prst="rect">
            <a:avLst/>
          </a:prstGeom>
        </p:spPr>
      </p:pic>
    </p:spTree>
    <p:extLst>
      <p:ext uri="{BB962C8B-B14F-4D97-AF65-F5344CB8AC3E}">
        <p14:creationId xmlns:p14="http://schemas.microsoft.com/office/powerpoint/2010/main" val="380923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B4C2-4CFA-AA4A-86C5-ABF834B9C5A0}"/>
              </a:ext>
            </a:extLst>
          </p:cNvPr>
          <p:cNvSpPr>
            <a:spLocks noGrp="1"/>
          </p:cNvSpPr>
          <p:nvPr>
            <p:ph type="title"/>
          </p:nvPr>
        </p:nvSpPr>
        <p:spPr/>
        <p:txBody>
          <a:bodyPr/>
          <a:lstStyle/>
          <a:p>
            <a:r>
              <a:rPr lang="en-US" dirty="0"/>
              <a:t>Research Review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3DDD25-919D-A54A-BB99-72DD892DA249}"/>
                  </a:ext>
                </a:extLst>
              </p:cNvPr>
              <p:cNvSpPr>
                <a:spLocks noGrp="1"/>
              </p:cNvSpPr>
              <p:nvPr>
                <p:ph idx="1"/>
              </p:nvPr>
            </p:nvSpPr>
            <p:spPr>
              <a:xfrm>
                <a:off x="1837709" y="2652112"/>
                <a:ext cx="8516581" cy="3101983"/>
              </a:xfrm>
            </p:spPr>
            <p:txBody>
              <a:bodyPr/>
              <a:lstStyle/>
              <a:p>
                <a:pPr marL="0" indent="0" algn="ctr">
                  <a:buClr>
                    <a:schemeClr val="tx1"/>
                  </a:buClr>
                  <a:buNone/>
                </a:pPr>
                <a:r>
                  <a:rPr lang="en-US" sz="3200" dirty="0">
                    <a:solidFill>
                      <a:schemeClr val="tx1"/>
                    </a:solidFill>
                  </a:rPr>
                  <a:t>Mentor: H</a:t>
                </a:r>
                <a14:m>
                  <m:oMath xmlns:m="http://schemas.openxmlformats.org/officeDocument/2006/math">
                    <m:acc>
                      <m:accPr>
                        <m:chr m:val="́"/>
                        <m:ctrlPr>
                          <a:rPr lang="en-US" sz="3200" smtClean="0">
                            <a:solidFill>
                              <a:schemeClr val="tx1"/>
                            </a:solidFill>
                          </a:rPr>
                        </m:ctrlPr>
                      </m:accPr>
                      <m:e>
                        <m:r>
                          <m:rPr>
                            <m:sty m:val="p"/>
                          </m:rPr>
                          <a:rPr lang="en-US" sz="3200" b="0" i="0" smtClean="0">
                            <a:solidFill>
                              <a:schemeClr val="tx1"/>
                            </a:solidFill>
                          </a:rPr>
                          <m:t>e</m:t>
                        </m:r>
                      </m:e>
                    </m:acc>
                  </m:oMath>
                </a14:m>
                <a:r>
                  <a:rPr lang="en-US" sz="3200" dirty="0">
                    <a:solidFill>
                      <a:schemeClr val="tx1"/>
                    </a:solidFill>
                  </a:rPr>
                  <a:t>l</a:t>
                </a:r>
                <a14:m>
                  <m:oMath xmlns:m="http://schemas.openxmlformats.org/officeDocument/2006/math">
                    <m:acc>
                      <m:accPr>
                        <m:chr m:val="̀"/>
                        <m:ctrlPr>
                          <a:rPr lang="en-US" sz="3200" dirty="0" smtClean="0">
                            <a:solidFill>
                              <a:schemeClr val="tx1"/>
                            </a:solidFill>
                          </a:rPr>
                        </m:ctrlPr>
                      </m:accPr>
                      <m:e>
                        <m:r>
                          <m:rPr>
                            <m:sty m:val="p"/>
                          </m:rPr>
                          <a:rPr lang="en-US" sz="3200" b="0" i="0" dirty="0" smtClean="0">
                            <a:solidFill>
                              <a:schemeClr val="tx1"/>
                            </a:solidFill>
                          </a:rPr>
                          <m:t>e</m:t>
                        </m:r>
                      </m:e>
                    </m:acc>
                  </m:oMath>
                </a14:m>
                <a:r>
                  <a:rPr lang="en-US" sz="3200" dirty="0">
                    <a:solidFill>
                      <a:schemeClr val="tx1"/>
                    </a:solidFill>
                  </a:rPr>
                  <a:t>ne </a:t>
                </a:r>
                <a:r>
                  <a:rPr lang="en-US" sz="3200" dirty="0" err="1">
                    <a:solidFill>
                      <a:schemeClr val="tx1"/>
                    </a:solidFill>
                  </a:rPr>
                  <a:t>Bazin</a:t>
                </a:r>
                <a:r>
                  <a:rPr lang="en-US" sz="3200" dirty="0">
                    <a:solidFill>
                      <a:schemeClr val="tx1"/>
                    </a:solidFill>
                  </a:rPr>
                  <a:t>-lee</a:t>
                </a:r>
              </a:p>
              <a:p>
                <a:pPr marL="0" indent="0" algn="ctr">
                  <a:buClr>
                    <a:schemeClr val="tx1"/>
                  </a:buClr>
                  <a:buNone/>
                </a:pPr>
                <a:r>
                  <a:rPr lang="en-US" sz="2800" dirty="0">
                    <a:solidFill>
                      <a:schemeClr val="tx1"/>
                    </a:solidFill>
                  </a:rPr>
                  <a:t>“The research focus of our group is the design, synthesis, and development of new and safe vaccine adjuvants.”</a:t>
                </a:r>
              </a:p>
            </p:txBody>
          </p:sp>
        </mc:Choice>
        <mc:Fallback>
          <p:sp>
            <p:nvSpPr>
              <p:cNvPr id="3" name="Content Placeholder 2">
                <a:extLst>
                  <a:ext uri="{FF2B5EF4-FFF2-40B4-BE49-F238E27FC236}">
                    <a16:creationId xmlns:a16="http://schemas.microsoft.com/office/drawing/2014/main" id="{073DDD25-919D-A54A-BB99-72DD892DA249}"/>
                  </a:ext>
                </a:extLst>
              </p:cNvPr>
              <p:cNvSpPr>
                <a:spLocks noGrp="1" noRot="1" noChangeAspect="1" noMove="1" noResize="1" noEditPoints="1" noAdjustHandles="1" noChangeArrowheads="1" noChangeShapeType="1" noTextEdit="1"/>
              </p:cNvSpPr>
              <p:nvPr>
                <p:ph idx="1"/>
              </p:nvPr>
            </p:nvSpPr>
            <p:spPr>
              <a:xfrm>
                <a:off x="1837709" y="2652112"/>
                <a:ext cx="8516581" cy="3101983"/>
              </a:xfrm>
              <a:blipFill>
                <a:blip r:embed="rId2"/>
                <a:stretch>
                  <a:fillRect l="-447" t="-2449" r="-1639"/>
                </a:stretch>
              </a:blipFill>
            </p:spPr>
            <p:txBody>
              <a:bodyPr/>
              <a:lstStyle/>
              <a:p>
                <a:r>
                  <a:rPr lang="en-US">
                    <a:noFill/>
                  </a:rPr>
                  <a:t> </a:t>
                </a:r>
              </a:p>
            </p:txBody>
          </p:sp>
        </mc:Fallback>
      </mc:AlternateContent>
    </p:spTree>
    <p:extLst>
      <p:ext uri="{BB962C8B-B14F-4D97-AF65-F5344CB8AC3E}">
        <p14:creationId xmlns:p14="http://schemas.microsoft.com/office/powerpoint/2010/main" val="298001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C384-F978-044F-AB4D-BD5AC14A9599}"/>
              </a:ext>
            </a:extLst>
          </p:cNvPr>
          <p:cNvSpPr>
            <a:spLocks noGrp="1"/>
          </p:cNvSpPr>
          <p:nvPr>
            <p:ph type="title"/>
          </p:nvPr>
        </p:nvSpPr>
        <p:spPr/>
        <p:txBody>
          <a:bodyPr/>
          <a:lstStyle/>
          <a:p>
            <a:r>
              <a:rPr lang="en-US" dirty="0"/>
              <a:t>Final website </a:t>
            </a:r>
          </a:p>
        </p:txBody>
      </p:sp>
      <p:sp>
        <p:nvSpPr>
          <p:cNvPr id="3" name="Content Placeholder 2">
            <a:extLst>
              <a:ext uri="{FF2B5EF4-FFF2-40B4-BE49-F238E27FC236}">
                <a16:creationId xmlns:a16="http://schemas.microsoft.com/office/drawing/2014/main" id="{9BE37A4D-184E-2149-BF36-645D8AE49C58}"/>
              </a:ext>
            </a:extLst>
          </p:cNvPr>
          <p:cNvSpPr>
            <a:spLocks noGrp="1"/>
          </p:cNvSpPr>
          <p:nvPr>
            <p:ph idx="1"/>
          </p:nvPr>
        </p:nvSpPr>
        <p:spPr>
          <a:xfrm>
            <a:off x="1235143" y="2638044"/>
            <a:ext cx="9721713" cy="3101983"/>
          </a:xfrm>
        </p:spPr>
        <p:txBody>
          <a:bodyPr>
            <a:normAutofit/>
          </a:bodyPr>
          <a:lstStyle/>
          <a:p>
            <a:pPr marL="0" indent="0" algn="ctr">
              <a:buNone/>
            </a:pPr>
            <a:r>
              <a:rPr lang="en-US" sz="3200" dirty="0">
                <a:solidFill>
                  <a:schemeClr val="tx1"/>
                </a:solidFill>
              </a:rPr>
              <a:t>Vaccine Education for Community Immunity :</a:t>
            </a:r>
          </a:p>
          <a:p>
            <a:pPr marL="0" indent="0" algn="ctr">
              <a:buNone/>
            </a:pPr>
            <a:r>
              <a:rPr lang="en-US" sz="3200" dirty="0">
                <a:solidFill>
                  <a:schemeClr val="tx1"/>
                </a:solidFill>
                <a:hlinkClick r:id="rId2"/>
              </a:rPr>
              <a:t>https://vaccineeducation.wixsite.com/communityimmunity</a:t>
            </a:r>
            <a:r>
              <a:rPr lang="en-US" sz="3200" dirty="0">
                <a:solidFill>
                  <a:schemeClr val="tx1"/>
                </a:solidFill>
              </a:rPr>
              <a:t> </a:t>
            </a:r>
          </a:p>
        </p:txBody>
      </p:sp>
    </p:spTree>
    <p:extLst>
      <p:ext uri="{BB962C8B-B14F-4D97-AF65-F5344CB8AC3E}">
        <p14:creationId xmlns:p14="http://schemas.microsoft.com/office/powerpoint/2010/main" val="2842846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CB0898-9F01-F147-8309-613B0664C44D}"/>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230952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Moderna's COVID-19 Vaccine Advances to Phase 3 COVE Study- Crop Biotech Update (July 29, 2020 ...">
            <a:extLst>
              <a:ext uri="{FF2B5EF4-FFF2-40B4-BE49-F238E27FC236}">
                <a16:creationId xmlns:a16="http://schemas.microsoft.com/office/drawing/2014/main" id="{5F43C3F7-7D31-324A-863E-AB6723BFD338}"/>
              </a:ext>
            </a:extLst>
          </p:cNvPr>
          <p:cNvPicPr>
            <a:picLocks noChangeAspect="1"/>
          </p:cNvPicPr>
          <p:nvPr/>
        </p:nvPicPr>
        <p:blipFill rotWithShape="1">
          <a:blip r:embed="rId2">
            <a:alphaModFix amt="20000"/>
            <a:extLst>
              <a:ext uri="{837473B0-CC2E-450A-ABE3-18F120FF3D39}">
                <a1611:picAttrSrcUrl xmlns:a1611="http://schemas.microsoft.com/office/drawing/2016/11/main" r:id="rId3"/>
              </a:ext>
            </a:extLst>
          </a:blip>
          <a:srcRect t="12906" b="7588"/>
          <a:stretch/>
        </p:blipFill>
        <p:spPr>
          <a:xfrm>
            <a:off x="20" y="10"/>
            <a:ext cx="12191980" cy="6857990"/>
          </a:xfrm>
          <a:prstGeom prst="rect">
            <a:avLst/>
          </a:prstGeom>
        </p:spPr>
      </p:pic>
      <p:sp>
        <p:nvSpPr>
          <p:cNvPr id="2" name="Title 1">
            <a:extLst>
              <a:ext uri="{FF2B5EF4-FFF2-40B4-BE49-F238E27FC236}">
                <a16:creationId xmlns:a16="http://schemas.microsoft.com/office/drawing/2014/main" id="{3B44B357-B7CD-DB4F-8AB0-DD5C08C65A87}"/>
              </a:ext>
            </a:extLst>
          </p:cNvPr>
          <p:cNvSpPr>
            <a:spLocks noGrp="1"/>
          </p:cNvSpPr>
          <p:nvPr>
            <p:ph type="title"/>
          </p:nvPr>
        </p:nvSpPr>
        <p:spPr>
          <a:xfrm>
            <a:off x="2231136" y="964692"/>
            <a:ext cx="7729728" cy="1188720"/>
          </a:xfrm>
          <a:noFill/>
          <a:ln>
            <a:solidFill>
              <a:schemeClr val="tx1"/>
            </a:solidFill>
          </a:ln>
        </p:spPr>
        <p:txBody>
          <a:bodyPr>
            <a:normAutofit/>
          </a:bodyPr>
          <a:lstStyle/>
          <a:p>
            <a:r>
              <a:rPr lang="en-US" b="1" dirty="0">
                <a:solidFill>
                  <a:schemeClr val="tx1"/>
                </a:solidFill>
              </a:rPr>
              <a:t>RESEARCH QUESTIONS AND OBJECTIVES</a:t>
            </a:r>
          </a:p>
        </p:txBody>
      </p:sp>
      <p:sp>
        <p:nvSpPr>
          <p:cNvPr id="3" name="Content Placeholder 2">
            <a:extLst>
              <a:ext uri="{FF2B5EF4-FFF2-40B4-BE49-F238E27FC236}">
                <a16:creationId xmlns:a16="http://schemas.microsoft.com/office/drawing/2014/main" id="{F61B206A-8132-144C-B43B-80804586C186}"/>
              </a:ext>
            </a:extLst>
          </p:cNvPr>
          <p:cNvSpPr>
            <a:spLocks noGrp="1"/>
          </p:cNvSpPr>
          <p:nvPr>
            <p:ph idx="1"/>
          </p:nvPr>
        </p:nvSpPr>
        <p:spPr>
          <a:xfrm>
            <a:off x="1532286" y="2666619"/>
            <a:ext cx="9127427" cy="3101983"/>
          </a:xfrm>
        </p:spPr>
        <p:txBody>
          <a:bodyPr>
            <a:normAutofit/>
          </a:bodyPr>
          <a:lstStyle/>
          <a:p>
            <a:pPr>
              <a:buClr>
                <a:schemeClr val="tx1"/>
              </a:buClr>
            </a:pPr>
            <a:r>
              <a:rPr lang="en-US" sz="2800" b="1" dirty="0"/>
              <a:t>How do vaccines trigger an immune response?</a:t>
            </a:r>
          </a:p>
          <a:p>
            <a:pPr>
              <a:buClr>
                <a:schemeClr val="tx1"/>
              </a:buClr>
            </a:pPr>
            <a:r>
              <a:rPr lang="en-US" sz="2800" b="1" dirty="0"/>
              <a:t>What are the ingredients in vaccines and are they safe?</a:t>
            </a:r>
          </a:p>
          <a:p>
            <a:pPr>
              <a:buClr>
                <a:schemeClr val="tx1"/>
              </a:buClr>
            </a:pPr>
            <a:r>
              <a:rPr lang="en-US" sz="2800" b="1" dirty="0"/>
              <a:t>How do the various types of vaccines differ from one another?</a:t>
            </a:r>
          </a:p>
          <a:p>
            <a:pPr>
              <a:buClr>
                <a:schemeClr val="bg1"/>
              </a:buClr>
            </a:pPr>
            <a:endParaRPr lang="en-US" dirty="0"/>
          </a:p>
        </p:txBody>
      </p:sp>
    </p:spTree>
    <p:extLst>
      <p:ext uri="{BB962C8B-B14F-4D97-AF65-F5344CB8AC3E}">
        <p14:creationId xmlns:p14="http://schemas.microsoft.com/office/powerpoint/2010/main" val="3647800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56DC-3E5B-2041-AF07-0A2B75433518}"/>
              </a:ext>
            </a:extLst>
          </p:cNvPr>
          <p:cNvSpPr>
            <a:spLocks noGrp="1"/>
          </p:cNvSpPr>
          <p:nvPr>
            <p:ph type="title"/>
          </p:nvPr>
        </p:nvSpPr>
        <p:spPr>
          <a:xfrm>
            <a:off x="804672" y="2386744"/>
            <a:ext cx="4486656" cy="1645920"/>
          </a:xfrm>
        </p:spPr>
        <p:txBody>
          <a:bodyPr vert="horz" lIns="274320" tIns="182880" rIns="274320" bIns="182880" rtlCol="0" anchor="ctr" anchorCtr="1">
            <a:normAutofit/>
          </a:bodyPr>
          <a:lstStyle/>
          <a:p>
            <a:r>
              <a:rPr lang="en-US" sz="2500" dirty="0"/>
              <a:t>Question 1: How do vaccines trigger an immune response?</a:t>
            </a:r>
          </a:p>
        </p:txBody>
      </p:sp>
      <p:sp>
        <p:nvSpPr>
          <p:cNvPr id="16" name="Rectangle 15">
            <a:extLst>
              <a:ext uri="{FF2B5EF4-FFF2-40B4-BE49-F238E27FC236}">
                <a16:creationId xmlns:a16="http://schemas.microsoft.com/office/drawing/2014/main" id="{2F0F143B-3981-4FC2-BB15-0C5867633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EA925BC-8E26-544F-A1B9-C37D6296671F}"/>
              </a:ext>
            </a:extLst>
          </p:cNvPr>
          <p:cNvPicPr>
            <a:picLocks noChangeAspect="1"/>
          </p:cNvPicPr>
          <p:nvPr/>
        </p:nvPicPr>
        <p:blipFill>
          <a:blip r:embed="rId2"/>
          <a:stretch>
            <a:fillRect/>
          </a:stretch>
        </p:blipFill>
        <p:spPr>
          <a:xfrm>
            <a:off x="6261309" y="4719451"/>
            <a:ext cx="5683041" cy="1335515"/>
          </a:xfrm>
          <a:prstGeom prst="rect">
            <a:avLst/>
          </a:prstGeom>
        </p:spPr>
      </p:pic>
      <p:pic>
        <p:nvPicPr>
          <p:cNvPr id="7" name="Picture 6">
            <a:extLst>
              <a:ext uri="{FF2B5EF4-FFF2-40B4-BE49-F238E27FC236}">
                <a16:creationId xmlns:a16="http://schemas.microsoft.com/office/drawing/2014/main" id="{987AC4F9-7D0C-574E-92FF-7F5E2114D70A}"/>
              </a:ext>
            </a:extLst>
          </p:cNvPr>
          <p:cNvPicPr>
            <a:picLocks noChangeAspect="1"/>
          </p:cNvPicPr>
          <p:nvPr/>
        </p:nvPicPr>
        <p:blipFill>
          <a:blip r:embed="rId3"/>
          <a:stretch>
            <a:fillRect/>
          </a:stretch>
        </p:blipFill>
        <p:spPr>
          <a:xfrm>
            <a:off x="6219845" y="3455889"/>
            <a:ext cx="5683041" cy="1093985"/>
          </a:xfrm>
          <a:prstGeom prst="rect">
            <a:avLst/>
          </a:prstGeom>
        </p:spPr>
      </p:pic>
      <p:sp>
        <p:nvSpPr>
          <p:cNvPr id="12" name="TextBox 11">
            <a:extLst>
              <a:ext uri="{FF2B5EF4-FFF2-40B4-BE49-F238E27FC236}">
                <a16:creationId xmlns:a16="http://schemas.microsoft.com/office/drawing/2014/main" id="{BF321DCB-0DD7-8641-AB82-C3D0A6F331FC}"/>
              </a:ext>
            </a:extLst>
          </p:cNvPr>
          <p:cNvSpPr txBox="1"/>
          <p:nvPr/>
        </p:nvSpPr>
        <p:spPr>
          <a:xfrm>
            <a:off x="7097273" y="1215872"/>
            <a:ext cx="4396032" cy="1446550"/>
          </a:xfrm>
          <a:prstGeom prst="rect">
            <a:avLst/>
          </a:prstGeom>
          <a:noFill/>
        </p:spPr>
        <p:txBody>
          <a:bodyPr wrap="square" rtlCol="0">
            <a:spAutoFit/>
          </a:bodyPr>
          <a:lstStyle/>
          <a:p>
            <a:pPr marL="285750" indent="-285750">
              <a:buFont typeface="Arial" panose="020B0604020202020204" pitchFamily="34" charset="0"/>
              <a:buChar char="•"/>
            </a:pPr>
            <a:r>
              <a:rPr lang="en-US" sz="2200" dirty="0"/>
              <a:t>Large abundance of websites that oversimplify vaccine science.</a:t>
            </a:r>
          </a:p>
          <a:p>
            <a:pPr marL="285750" indent="-285750">
              <a:buFont typeface="Arial" panose="020B0604020202020204" pitchFamily="34" charset="0"/>
              <a:buChar char="•"/>
            </a:pPr>
            <a:r>
              <a:rPr lang="en-US" sz="2200" dirty="0"/>
              <a:t>Lack of articles with easily understandable language.  </a:t>
            </a:r>
          </a:p>
        </p:txBody>
      </p:sp>
      <p:sp>
        <p:nvSpPr>
          <p:cNvPr id="13" name="TextBox 12">
            <a:extLst>
              <a:ext uri="{FF2B5EF4-FFF2-40B4-BE49-F238E27FC236}">
                <a16:creationId xmlns:a16="http://schemas.microsoft.com/office/drawing/2014/main" id="{4E1E7DDA-2903-FB41-B3CD-DEF0D89B8AED}"/>
              </a:ext>
            </a:extLst>
          </p:cNvPr>
          <p:cNvSpPr txBox="1"/>
          <p:nvPr/>
        </p:nvSpPr>
        <p:spPr>
          <a:xfrm>
            <a:off x="7146594" y="316766"/>
            <a:ext cx="3912469" cy="830997"/>
          </a:xfrm>
          <a:prstGeom prst="rect">
            <a:avLst/>
          </a:prstGeom>
          <a:noFill/>
        </p:spPr>
        <p:txBody>
          <a:bodyPr wrap="square" rtlCol="0">
            <a:spAutoFit/>
          </a:bodyPr>
          <a:lstStyle/>
          <a:p>
            <a:pPr algn="ctr"/>
            <a:r>
              <a:rPr lang="en-US" sz="2400" b="1" dirty="0"/>
              <a:t>Issues with Current Vaccine Information</a:t>
            </a:r>
          </a:p>
        </p:txBody>
      </p:sp>
    </p:spTree>
    <p:extLst>
      <p:ext uri="{BB962C8B-B14F-4D97-AF65-F5344CB8AC3E}">
        <p14:creationId xmlns:p14="http://schemas.microsoft.com/office/powerpoint/2010/main" val="37242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4753-A5EF-6A46-A3E5-91D589F3C4CD}"/>
              </a:ext>
            </a:extLst>
          </p:cNvPr>
          <p:cNvSpPr>
            <a:spLocks noGrp="1"/>
          </p:cNvSpPr>
          <p:nvPr>
            <p:ph type="title"/>
          </p:nvPr>
        </p:nvSpPr>
        <p:spPr>
          <a:xfrm>
            <a:off x="2231136" y="289431"/>
            <a:ext cx="7729728" cy="1188720"/>
          </a:xfrm>
        </p:spPr>
        <p:txBody>
          <a:bodyPr/>
          <a:lstStyle/>
          <a:p>
            <a:r>
              <a:rPr lang="en-US" dirty="0"/>
              <a:t>Vaccine Immunity </a:t>
            </a:r>
          </a:p>
        </p:txBody>
      </p:sp>
      <p:pic>
        <p:nvPicPr>
          <p:cNvPr id="5" name="Content Placeholder 4">
            <a:extLst>
              <a:ext uri="{FF2B5EF4-FFF2-40B4-BE49-F238E27FC236}">
                <a16:creationId xmlns:a16="http://schemas.microsoft.com/office/drawing/2014/main" id="{B4147D55-674F-7A44-B331-6566AF3B2FDF}"/>
              </a:ext>
            </a:extLst>
          </p:cNvPr>
          <p:cNvPicPr>
            <a:picLocks noGrp="1" noChangeAspect="1"/>
          </p:cNvPicPr>
          <p:nvPr>
            <p:ph idx="1"/>
          </p:nvPr>
        </p:nvPicPr>
        <p:blipFill>
          <a:blip r:embed="rId2"/>
          <a:stretch>
            <a:fillRect/>
          </a:stretch>
        </p:blipFill>
        <p:spPr>
          <a:xfrm>
            <a:off x="122390" y="1948014"/>
            <a:ext cx="3244614" cy="2589230"/>
          </a:xfrm>
        </p:spPr>
      </p:pic>
      <p:sp>
        <p:nvSpPr>
          <p:cNvPr id="6" name="TextBox 5">
            <a:extLst>
              <a:ext uri="{FF2B5EF4-FFF2-40B4-BE49-F238E27FC236}">
                <a16:creationId xmlns:a16="http://schemas.microsoft.com/office/drawing/2014/main" id="{8944A510-73B7-864D-A60D-B59EE0AD41EC}"/>
              </a:ext>
            </a:extLst>
          </p:cNvPr>
          <p:cNvSpPr txBox="1"/>
          <p:nvPr/>
        </p:nvSpPr>
        <p:spPr>
          <a:xfrm>
            <a:off x="99882" y="4537244"/>
            <a:ext cx="3670260" cy="1754326"/>
          </a:xfrm>
          <a:prstGeom prst="rect">
            <a:avLst/>
          </a:prstGeom>
          <a:noFill/>
        </p:spPr>
        <p:txBody>
          <a:bodyPr wrap="square" rtlCol="0">
            <a:spAutoFit/>
          </a:bodyPr>
          <a:lstStyle/>
          <a:p>
            <a:r>
              <a:rPr lang="en-US" sz="1600" b="1" dirty="0"/>
              <a:t>The Y-shaped structure of antibodies has two variable antigen-binding fragments at the ends, which recognize and bind to specific antigens.</a:t>
            </a:r>
            <a:r>
              <a:rPr lang="en-US" sz="1600" dirty="0"/>
              <a:t> </a:t>
            </a:r>
            <a:r>
              <a:rPr lang="en-US" sz="1400" dirty="0"/>
              <a:t>Image courtesy of the National Institutes of Health and National Human Genome Research Institute. </a:t>
            </a:r>
          </a:p>
        </p:txBody>
      </p:sp>
      <p:pic>
        <p:nvPicPr>
          <p:cNvPr id="8" name="Picture 7">
            <a:extLst>
              <a:ext uri="{FF2B5EF4-FFF2-40B4-BE49-F238E27FC236}">
                <a16:creationId xmlns:a16="http://schemas.microsoft.com/office/drawing/2014/main" id="{D7391BE6-AC1B-AD44-A759-0C2B676F8875}"/>
              </a:ext>
            </a:extLst>
          </p:cNvPr>
          <p:cNvPicPr>
            <a:picLocks noChangeAspect="1"/>
          </p:cNvPicPr>
          <p:nvPr/>
        </p:nvPicPr>
        <p:blipFill>
          <a:blip r:embed="rId3"/>
          <a:stretch>
            <a:fillRect/>
          </a:stretch>
        </p:blipFill>
        <p:spPr>
          <a:xfrm>
            <a:off x="4354038" y="2073095"/>
            <a:ext cx="4130431" cy="3668069"/>
          </a:xfrm>
          <a:prstGeom prst="rect">
            <a:avLst/>
          </a:prstGeom>
        </p:spPr>
      </p:pic>
      <p:sp>
        <p:nvSpPr>
          <p:cNvPr id="9" name="TextBox 8">
            <a:extLst>
              <a:ext uri="{FF2B5EF4-FFF2-40B4-BE49-F238E27FC236}">
                <a16:creationId xmlns:a16="http://schemas.microsoft.com/office/drawing/2014/main" id="{23C152C5-9CF0-5B4D-8F72-41119436D657}"/>
              </a:ext>
            </a:extLst>
          </p:cNvPr>
          <p:cNvSpPr txBox="1"/>
          <p:nvPr/>
        </p:nvSpPr>
        <p:spPr>
          <a:xfrm>
            <a:off x="8665228" y="2074213"/>
            <a:ext cx="3404382" cy="4001095"/>
          </a:xfrm>
          <a:prstGeom prst="rect">
            <a:avLst/>
          </a:prstGeom>
          <a:noFill/>
        </p:spPr>
        <p:txBody>
          <a:bodyPr wrap="square" rtlCol="0">
            <a:spAutoFit/>
          </a:bodyPr>
          <a:lstStyle/>
          <a:p>
            <a:r>
              <a:rPr lang="en-US" sz="1600" b="1" dirty="0"/>
              <a:t>1) Vaccination introduces an antigen, which is displayed by antigen-presenting cells. Binding of the antigen will activate cells in the immune system, including memory cells that will recognize the antigen in the future.  </a:t>
            </a:r>
          </a:p>
          <a:p>
            <a:endParaRPr lang="en-US" sz="1600" dirty="0"/>
          </a:p>
          <a:p>
            <a:r>
              <a:rPr lang="en-US" sz="1600" b="1" dirty="0"/>
              <a:t>2) When the actual pathogen enters the body, the memory cells recognize the antigens on the pathogen's surface and will respond quickly to neutralize it. </a:t>
            </a:r>
            <a:endParaRPr lang="en-US" sz="1600" dirty="0"/>
          </a:p>
          <a:p>
            <a:r>
              <a:rPr lang="en-US" sz="1400" dirty="0"/>
              <a:t>Image courtesy of Harvard University: Graduate School of Arts and Sciences.</a:t>
            </a:r>
          </a:p>
          <a:p>
            <a:endParaRPr lang="en-US" dirty="0"/>
          </a:p>
        </p:txBody>
      </p:sp>
    </p:spTree>
    <p:extLst>
      <p:ext uri="{BB962C8B-B14F-4D97-AF65-F5344CB8AC3E}">
        <p14:creationId xmlns:p14="http://schemas.microsoft.com/office/powerpoint/2010/main" val="1765132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Ovi Magazine : Surf the Internet Instead: Britannic Herd Immunity and Coronavirus by Dr. Binoy ...">
            <a:extLst>
              <a:ext uri="{FF2B5EF4-FFF2-40B4-BE49-F238E27FC236}">
                <a16:creationId xmlns:a16="http://schemas.microsoft.com/office/drawing/2014/main" id="{7B83A95E-C827-C241-82F3-DE26D22D7A3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630" r="-2" b="-2"/>
          <a:stretch/>
        </p:blipFill>
        <p:spPr>
          <a:xfrm>
            <a:off x="19" y="0"/>
            <a:ext cx="7537695" cy="6864740"/>
          </a:xfrm>
          <a:prstGeom prst="rect">
            <a:avLst/>
          </a:prstGeom>
        </p:spPr>
      </p:pic>
      <p:sp>
        <p:nvSpPr>
          <p:cNvPr id="20" name="Rectangle 19">
            <a:extLst>
              <a:ext uri="{FF2B5EF4-FFF2-40B4-BE49-F238E27FC236}">
                <a16:creationId xmlns:a16="http://schemas.microsoft.com/office/drawing/2014/main" id="{9291BAA3-FE23-4A48-BA9E-EF0D56A83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6EB2ED78-3EC4-3D49-AB56-2B37C133C6C4}"/>
              </a:ext>
            </a:extLst>
          </p:cNvPr>
          <p:cNvSpPr>
            <a:spLocks noGrp="1"/>
          </p:cNvSpPr>
          <p:nvPr>
            <p:ph type="title"/>
          </p:nvPr>
        </p:nvSpPr>
        <p:spPr>
          <a:xfrm>
            <a:off x="1022848" y="2837629"/>
            <a:ext cx="5492027" cy="1182741"/>
          </a:xfrm>
        </p:spPr>
        <p:txBody>
          <a:bodyPr/>
          <a:lstStyle/>
          <a:p>
            <a:r>
              <a:rPr lang="en-US" dirty="0"/>
              <a:t>Herd Immunity </a:t>
            </a:r>
          </a:p>
        </p:txBody>
      </p:sp>
      <p:sp>
        <p:nvSpPr>
          <p:cNvPr id="24" name="TextBox 23">
            <a:extLst>
              <a:ext uri="{FF2B5EF4-FFF2-40B4-BE49-F238E27FC236}">
                <a16:creationId xmlns:a16="http://schemas.microsoft.com/office/drawing/2014/main" id="{EEAD1DEA-8642-804C-841A-53EA06E7CD8A}"/>
              </a:ext>
            </a:extLst>
          </p:cNvPr>
          <p:cNvSpPr txBox="1"/>
          <p:nvPr/>
        </p:nvSpPr>
        <p:spPr>
          <a:xfrm>
            <a:off x="7537704" y="6740"/>
            <a:ext cx="4654296" cy="6851260"/>
          </a:xfrm>
          <a:prstGeom prst="rect">
            <a:avLst/>
          </a:prstGeom>
          <a:solidFill>
            <a:schemeClr val="bg1"/>
          </a:solidFill>
        </p:spPr>
        <p:txBody>
          <a:bodyPr wrap="square" rtlCol="0">
            <a:spAutoFit/>
          </a:bodyPr>
          <a:lstStyle/>
          <a:p>
            <a:endParaRPr lang="en-US" dirty="0"/>
          </a:p>
        </p:txBody>
      </p:sp>
      <p:sp>
        <p:nvSpPr>
          <p:cNvPr id="25" name="TextBox 24">
            <a:extLst>
              <a:ext uri="{FF2B5EF4-FFF2-40B4-BE49-F238E27FC236}">
                <a16:creationId xmlns:a16="http://schemas.microsoft.com/office/drawing/2014/main" id="{031E6A5A-F524-4A49-871F-BA05EC690869}"/>
              </a:ext>
            </a:extLst>
          </p:cNvPr>
          <p:cNvSpPr txBox="1"/>
          <p:nvPr/>
        </p:nvSpPr>
        <p:spPr>
          <a:xfrm>
            <a:off x="7976382" y="1392702"/>
            <a:ext cx="3812344"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Takes place when a large percentage of a population is immune to a particular disease.</a:t>
            </a:r>
          </a:p>
          <a:p>
            <a:pPr marL="285750" indent="-285750">
              <a:buFont typeface="Arial" panose="020B0604020202020204" pitchFamily="34" charset="0"/>
              <a:buChar char="•"/>
            </a:pPr>
            <a:r>
              <a:rPr lang="en-US" sz="2000" dirty="0"/>
              <a:t>Can be achieved by building immunity either through vaccination or recovery from the disease.</a:t>
            </a:r>
          </a:p>
          <a:p>
            <a:pPr marL="285750" indent="-285750">
              <a:buFont typeface="Arial" panose="020B0604020202020204" pitchFamily="34" charset="0"/>
              <a:buChar char="•"/>
            </a:pPr>
            <a:r>
              <a:rPr lang="en-US" sz="2000" dirty="0"/>
              <a:t>Herd immunity gives a disease very little chance of spreading because those who have immunity are less likely to transmit it to others who are not immune.</a:t>
            </a:r>
          </a:p>
        </p:txBody>
      </p:sp>
    </p:spTree>
    <p:extLst>
      <p:ext uri="{BB962C8B-B14F-4D97-AF65-F5344CB8AC3E}">
        <p14:creationId xmlns:p14="http://schemas.microsoft.com/office/powerpoint/2010/main" val="1652392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36BB66B-91EE-8745-AD68-3FDBECF14A94}"/>
              </a:ext>
            </a:extLst>
          </p:cNvPr>
          <p:cNvSpPr txBox="1"/>
          <p:nvPr/>
        </p:nvSpPr>
        <p:spPr>
          <a:xfrm>
            <a:off x="6049182" y="802638"/>
            <a:ext cx="5408696" cy="5252722"/>
          </a:xfrm>
          <a:prstGeom prst="rect">
            <a:avLst/>
          </a:prstGeom>
        </p:spPr>
        <p:txBody>
          <a:bodyPr vert="horz" lIns="91440" tIns="45720" rIns="91440" bIns="45720" rtlCol="0" anchor="ctr">
            <a:normAutofit/>
          </a:bodyPr>
          <a:lstStyle/>
          <a:p>
            <a:pPr indent="-228600" defTabSz="914400">
              <a:spcBef>
                <a:spcPts val="1000"/>
              </a:spcBef>
              <a:buClr>
                <a:schemeClr val="accent2"/>
              </a:buClr>
              <a:buFont typeface="Arial" panose="020B0604020202020204" pitchFamily="34" charset="0"/>
              <a:buChar char="•"/>
            </a:pPr>
            <a:r>
              <a:rPr lang="en-US">
                <a:solidFill>
                  <a:schemeClr val="bg1"/>
                </a:solidFill>
              </a:rPr>
              <a:t>Lack of </a:t>
            </a:r>
          </a:p>
        </p:txBody>
      </p:sp>
      <p:sp>
        <p:nvSpPr>
          <p:cNvPr id="8" name="TextBox 7">
            <a:extLst>
              <a:ext uri="{FF2B5EF4-FFF2-40B4-BE49-F238E27FC236}">
                <a16:creationId xmlns:a16="http://schemas.microsoft.com/office/drawing/2014/main" id="{8903549B-0B95-C446-9D10-BFAA9183602B}"/>
              </a:ext>
            </a:extLst>
          </p:cNvPr>
          <p:cNvSpPr txBox="1"/>
          <p:nvPr/>
        </p:nvSpPr>
        <p:spPr>
          <a:xfrm>
            <a:off x="8780929" y="3926541"/>
            <a:ext cx="184731" cy="369332"/>
          </a:xfrm>
          <a:prstGeom prst="rect">
            <a:avLst/>
          </a:prstGeom>
          <a:solidFill>
            <a:schemeClr val="tx1"/>
          </a:solidFill>
        </p:spPr>
        <p:txBody>
          <a:bodyPr wrap="none" rtlCol="0">
            <a:spAutoFit/>
          </a:bodyPr>
          <a:lstStyle/>
          <a:p>
            <a:endParaRPr lang="en-US" dirty="0"/>
          </a:p>
        </p:txBody>
      </p:sp>
      <p:sp>
        <p:nvSpPr>
          <p:cNvPr id="9" name="TextBox 8">
            <a:extLst>
              <a:ext uri="{FF2B5EF4-FFF2-40B4-BE49-F238E27FC236}">
                <a16:creationId xmlns:a16="http://schemas.microsoft.com/office/drawing/2014/main" id="{45885C8A-265A-954C-B11C-7A7F81A70590}"/>
              </a:ext>
            </a:extLst>
          </p:cNvPr>
          <p:cNvSpPr txBox="1"/>
          <p:nvPr/>
        </p:nvSpPr>
        <p:spPr>
          <a:xfrm>
            <a:off x="5315061" y="0"/>
            <a:ext cx="7163810" cy="6858000"/>
          </a:xfrm>
          <a:prstGeom prst="rect">
            <a:avLst/>
          </a:prstGeom>
          <a:solidFill>
            <a:schemeClr val="tx1"/>
          </a:solidFill>
        </p:spPr>
        <p:txBody>
          <a:bodyPr wrap="square" rtlCol="0">
            <a:spAutoFit/>
          </a:bodyPr>
          <a:lstStyle/>
          <a:p>
            <a:endParaRPr lang="en-US" dirty="0"/>
          </a:p>
        </p:txBody>
      </p:sp>
      <p:sp>
        <p:nvSpPr>
          <p:cNvPr id="18" name="TextBox 17">
            <a:extLst>
              <a:ext uri="{FF2B5EF4-FFF2-40B4-BE49-F238E27FC236}">
                <a16:creationId xmlns:a16="http://schemas.microsoft.com/office/drawing/2014/main" id="{27B836FA-C3E1-DC40-9E90-4FCCD1E6B827}"/>
              </a:ext>
            </a:extLst>
          </p:cNvPr>
          <p:cNvSpPr txBox="1"/>
          <p:nvPr/>
        </p:nvSpPr>
        <p:spPr>
          <a:xfrm>
            <a:off x="0" y="0"/>
            <a:ext cx="6096000" cy="6858000"/>
          </a:xfrm>
          <a:prstGeom prst="rect">
            <a:avLst/>
          </a:prstGeom>
          <a:solidFill>
            <a:schemeClr val="tx1">
              <a:lumMod val="75000"/>
            </a:schemeClr>
          </a:solidFill>
        </p:spPr>
        <p:txBody>
          <a:bodyPr wrap="square" rtlCol="0">
            <a:spAutoFit/>
          </a:bodyPr>
          <a:lstStyle/>
          <a:p>
            <a:endParaRPr lang="en-US" dirty="0"/>
          </a:p>
        </p:txBody>
      </p:sp>
      <p:sp>
        <p:nvSpPr>
          <p:cNvPr id="31" name="Title 1">
            <a:extLst>
              <a:ext uri="{FF2B5EF4-FFF2-40B4-BE49-F238E27FC236}">
                <a16:creationId xmlns:a16="http://schemas.microsoft.com/office/drawing/2014/main" id="{B911D335-E1AB-5843-B9F7-6518D709A257}"/>
              </a:ext>
            </a:extLst>
          </p:cNvPr>
          <p:cNvSpPr>
            <a:spLocks noGrp="1"/>
          </p:cNvSpPr>
          <p:nvPr>
            <p:ph type="title"/>
          </p:nvPr>
        </p:nvSpPr>
        <p:spPr>
          <a:xfrm>
            <a:off x="804672" y="2386744"/>
            <a:ext cx="4486656" cy="1645920"/>
          </a:xfrm>
        </p:spPr>
        <p:txBody>
          <a:bodyPr vert="horz" lIns="274320" tIns="182880" rIns="274320" bIns="182880" rtlCol="0" anchor="ctr" anchorCtr="1">
            <a:normAutofit fontScale="90000"/>
          </a:bodyPr>
          <a:lstStyle/>
          <a:p>
            <a:r>
              <a:rPr lang="en-US" sz="2500" dirty="0"/>
              <a:t>Question 2: What are the ingredients in vaccines and are they safe? </a:t>
            </a:r>
          </a:p>
        </p:txBody>
      </p:sp>
      <p:sp>
        <p:nvSpPr>
          <p:cNvPr id="20" name="TextBox 19">
            <a:extLst>
              <a:ext uri="{FF2B5EF4-FFF2-40B4-BE49-F238E27FC236}">
                <a16:creationId xmlns:a16="http://schemas.microsoft.com/office/drawing/2014/main" id="{1F677339-2EA3-3642-9884-B35191992AB6}"/>
              </a:ext>
            </a:extLst>
          </p:cNvPr>
          <p:cNvSpPr txBox="1"/>
          <p:nvPr/>
        </p:nvSpPr>
        <p:spPr>
          <a:xfrm>
            <a:off x="7811115" y="972518"/>
            <a:ext cx="2729132" cy="461665"/>
          </a:xfrm>
          <a:prstGeom prst="rect">
            <a:avLst/>
          </a:prstGeom>
          <a:noFill/>
        </p:spPr>
        <p:txBody>
          <a:bodyPr wrap="square" rtlCol="0">
            <a:spAutoFit/>
          </a:bodyPr>
          <a:lstStyle/>
          <a:p>
            <a:pPr algn="ctr"/>
            <a:r>
              <a:rPr lang="en-US" sz="2400" b="1" dirty="0">
                <a:solidFill>
                  <a:schemeClr val="bg1"/>
                </a:solidFill>
              </a:rPr>
              <a:t>Resources</a:t>
            </a:r>
          </a:p>
        </p:txBody>
      </p:sp>
      <p:sp>
        <p:nvSpPr>
          <p:cNvPr id="22" name="TextBox 21">
            <a:extLst>
              <a:ext uri="{FF2B5EF4-FFF2-40B4-BE49-F238E27FC236}">
                <a16:creationId xmlns:a16="http://schemas.microsoft.com/office/drawing/2014/main" id="{06ECFE27-BB50-0C4C-9621-239AAFCEAABA}"/>
              </a:ext>
            </a:extLst>
          </p:cNvPr>
          <p:cNvSpPr txBox="1"/>
          <p:nvPr/>
        </p:nvSpPr>
        <p:spPr>
          <a:xfrm>
            <a:off x="6599298" y="1586230"/>
            <a:ext cx="5148412"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World Health Organization</a:t>
            </a:r>
          </a:p>
          <a:p>
            <a:pPr marL="285750" indent="-285750">
              <a:buFont typeface="Arial" panose="020B0604020202020204" pitchFamily="34" charset="0"/>
              <a:buChar char="•"/>
            </a:pPr>
            <a:r>
              <a:rPr lang="en-US" sz="2000" dirty="0">
                <a:solidFill>
                  <a:schemeClr val="bg1"/>
                </a:solidFill>
              </a:rPr>
              <a:t>U.S. Food and Drug Administration (FDA) “The FDA is responsible for protecting the public health by ensuring the safety, efficacy, and security of human and veterinary drugs, biological products and medical devices.”</a:t>
            </a:r>
          </a:p>
        </p:txBody>
      </p:sp>
      <p:pic>
        <p:nvPicPr>
          <p:cNvPr id="26" name="Picture 25">
            <a:extLst>
              <a:ext uri="{FF2B5EF4-FFF2-40B4-BE49-F238E27FC236}">
                <a16:creationId xmlns:a16="http://schemas.microsoft.com/office/drawing/2014/main" id="{556E16CA-E4EF-E549-AA3C-A4DB185874ED}"/>
              </a:ext>
            </a:extLst>
          </p:cNvPr>
          <p:cNvPicPr>
            <a:picLocks noChangeAspect="1"/>
          </p:cNvPicPr>
          <p:nvPr/>
        </p:nvPicPr>
        <p:blipFill>
          <a:blip r:embed="rId3"/>
          <a:stretch>
            <a:fillRect/>
          </a:stretch>
        </p:blipFill>
        <p:spPr>
          <a:xfrm>
            <a:off x="6469156" y="3716162"/>
            <a:ext cx="5408696" cy="1589376"/>
          </a:xfrm>
          <a:prstGeom prst="rect">
            <a:avLst/>
          </a:prstGeom>
        </p:spPr>
      </p:pic>
    </p:spTree>
    <p:extLst>
      <p:ext uri="{BB962C8B-B14F-4D97-AF65-F5344CB8AC3E}">
        <p14:creationId xmlns:p14="http://schemas.microsoft.com/office/powerpoint/2010/main" val="246696029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54DC-E25D-E440-AEF3-486633765CC6}"/>
              </a:ext>
            </a:extLst>
          </p:cNvPr>
          <p:cNvSpPr>
            <a:spLocks noGrp="1"/>
          </p:cNvSpPr>
          <p:nvPr>
            <p:ph type="title"/>
          </p:nvPr>
        </p:nvSpPr>
        <p:spPr>
          <a:xfrm>
            <a:off x="804672" y="964692"/>
            <a:ext cx="4476806" cy="1188720"/>
          </a:xfrm>
        </p:spPr>
        <p:txBody>
          <a:bodyPr>
            <a:normAutofit/>
          </a:bodyPr>
          <a:lstStyle/>
          <a:p>
            <a:r>
              <a:rPr lang="en-US" dirty="0"/>
              <a:t>Vaccine Ingredients</a:t>
            </a:r>
          </a:p>
        </p:txBody>
      </p:sp>
      <p:sp>
        <p:nvSpPr>
          <p:cNvPr id="3" name="Content Placeholder 2">
            <a:extLst>
              <a:ext uri="{FF2B5EF4-FFF2-40B4-BE49-F238E27FC236}">
                <a16:creationId xmlns:a16="http://schemas.microsoft.com/office/drawing/2014/main" id="{B632E6BD-8EB6-9341-8482-125BFBE451F7}"/>
              </a:ext>
            </a:extLst>
          </p:cNvPr>
          <p:cNvSpPr>
            <a:spLocks noGrp="1"/>
          </p:cNvSpPr>
          <p:nvPr>
            <p:ph idx="1"/>
          </p:nvPr>
        </p:nvSpPr>
        <p:spPr>
          <a:xfrm>
            <a:off x="564093" y="2384824"/>
            <a:ext cx="4973268" cy="3903433"/>
          </a:xfrm>
        </p:spPr>
        <p:txBody>
          <a:bodyPr>
            <a:normAutofit lnSpcReduction="10000"/>
          </a:bodyPr>
          <a:lstStyle/>
          <a:p>
            <a:pPr>
              <a:lnSpc>
                <a:spcPct val="90000"/>
              </a:lnSpc>
              <a:buClr>
                <a:schemeClr val="tx1"/>
              </a:buClr>
            </a:pPr>
            <a:r>
              <a:rPr lang="en-US" sz="2000" u="sng" dirty="0"/>
              <a:t>Stabilizers:</a:t>
            </a:r>
            <a:r>
              <a:rPr lang="en-US" sz="2000" dirty="0"/>
              <a:t> help to ensure the vaccine is effective from manufacturing to administration.  </a:t>
            </a:r>
          </a:p>
          <a:p>
            <a:pPr>
              <a:lnSpc>
                <a:spcPct val="90000"/>
              </a:lnSpc>
              <a:buClr>
                <a:schemeClr val="tx1"/>
              </a:buClr>
            </a:pPr>
            <a:r>
              <a:rPr lang="en-US" sz="2000" u="sng" dirty="0"/>
              <a:t>Remaining components used in cell culture:</a:t>
            </a:r>
            <a:r>
              <a:rPr lang="en-US" sz="2000" dirty="0"/>
              <a:t> after manufacturing, some vaccines may still contain nutrients or materials used for growing the microorganism. </a:t>
            </a:r>
          </a:p>
          <a:p>
            <a:pPr>
              <a:lnSpc>
                <a:spcPct val="90000"/>
              </a:lnSpc>
              <a:buClr>
                <a:schemeClr val="tx1"/>
              </a:buClr>
            </a:pPr>
            <a:r>
              <a:rPr lang="en-US" sz="2000" u="sng" dirty="0"/>
              <a:t>Inactivating Ingredients:</a:t>
            </a:r>
            <a:r>
              <a:rPr lang="en-US" sz="2000" dirty="0"/>
              <a:t> prevent the vaccine from being contaminated with other viruses or bacteria during processing and administration.</a:t>
            </a:r>
          </a:p>
          <a:p>
            <a:pPr>
              <a:lnSpc>
                <a:spcPct val="90000"/>
              </a:lnSpc>
              <a:buClr>
                <a:schemeClr val="tx1"/>
              </a:buClr>
            </a:pPr>
            <a:r>
              <a:rPr lang="en-US" sz="2000" u="sng" dirty="0"/>
              <a:t>Adjuvants:</a:t>
            </a:r>
            <a:r>
              <a:rPr lang="en-US" sz="2000" dirty="0"/>
              <a:t> added components that help stimulate the immune system and improve the overall immune response. </a:t>
            </a:r>
          </a:p>
          <a:p>
            <a:pPr>
              <a:lnSpc>
                <a:spcPct val="90000"/>
              </a:lnSpc>
              <a:buClr>
                <a:schemeClr val="tx1"/>
              </a:buClr>
            </a:pPr>
            <a:endParaRPr lang="en-US" sz="1500" dirty="0"/>
          </a:p>
        </p:txBody>
      </p:sp>
      <p:sp>
        <p:nvSpPr>
          <p:cNvPr id="10" name="Rectangle 9">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808B7B8-F622-5B40-95C9-EA1BF59F037C}"/>
              </a:ext>
            </a:extLst>
          </p:cNvPr>
          <p:cNvPicPr>
            <a:picLocks noChangeAspect="1"/>
          </p:cNvPicPr>
          <p:nvPr/>
        </p:nvPicPr>
        <p:blipFill>
          <a:blip r:embed="rId2"/>
          <a:stretch>
            <a:fillRect/>
          </a:stretch>
        </p:blipFill>
        <p:spPr>
          <a:xfrm>
            <a:off x="6272789" y="1998277"/>
            <a:ext cx="4782312" cy="2869387"/>
          </a:xfrm>
          <a:prstGeom prst="rect">
            <a:avLst/>
          </a:prstGeom>
        </p:spPr>
      </p:pic>
    </p:spTree>
    <p:extLst>
      <p:ext uri="{BB962C8B-B14F-4D97-AF65-F5344CB8AC3E}">
        <p14:creationId xmlns:p14="http://schemas.microsoft.com/office/powerpoint/2010/main" val="2723356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6BB66B-91EE-8745-AD68-3FDBECF14A94}"/>
              </a:ext>
            </a:extLst>
          </p:cNvPr>
          <p:cNvSpPr txBox="1"/>
          <p:nvPr/>
        </p:nvSpPr>
        <p:spPr>
          <a:xfrm>
            <a:off x="6049182" y="802638"/>
            <a:ext cx="5408696" cy="5252722"/>
          </a:xfrm>
          <a:prstGeom prst="rect">
            <a:avLst/>
          </a:prstGeom>
        </p:spPr>
        <p:txBody>
          <a:bodyPr vert="horz" lIns="91440" tIns="45720" rIns="91440" bIns="45720" rtlCol="0" anchor="ctr">
            <a:normAutofit/>
          </a:bodyPr>
          <a:lstStyle/>
          <a:p>
            <a:pPr indent="-228600" defTabSz="914400">
              <a:spcBef>
                <a:spcPts val="1000"/>
              </a:spcBef>
              <a:buClr>
                <a:schemeClr val="accent2"/>
              </a:buClr>
              <a:buFont typeface="Arial" panose="020B0604020202020204" pitchFamily="34" charset="0"/>
              <a:buChar char="•"/>
            </a:pPr>
            <a:r>
              <a:rPr lang="en-US">
                <a:solidFill>
                  <a:schemeClr val="bg1"/>
                </a:solidFill>
              </a:rPr>
              <a:t>Lack of </a:t>
            </a:r>
          </a:p>
        </p:txBody>
      </p:sp>
      <p:sp>
        <p:nvSpPr>
          <p:cNvPr id="8" name="TextBox 7">
            <a:extLst>
              <a:ext uri="{FF2B5EF4-FFF2-40B4-BE49-F238E27FC236}">
                <a16:creationId xmlns:a16="http://schemas.microsoft.com/office/drawing/2014/main" id="{8903549B-0B95-C446-9D10-BFAA9183602B}"/>
              </a:ext>
            </a:extLst>
          </p:cNvPr>
          <p:cNvSpPr txBox="1"/>
          <p:nvPr/>
        </p:nvSpPr>
        <p:spPr>
          <a:xfrm>
            <a:off x="8780929" y="3926541"/>
            <a:ext cx="184731" cy="369332"/>
          </a:xfrm>
          <a:prstGeom prst="rect">
            <a:avLst/>
          </a:prstGeom>
          <a:solidFill>
            <a:schemeClr val="tx1"/>
          </a:solidFill>
        </p:spPr>
        <p:txBody>
          <a:bodyPr wrap="none" rtlCol="0">
            <a:spAutoFit/>
          </a:bodyPr>
          <a:lstStyle/>
          <a:p>
            <a:endParaRPr lang="en-US" dirty="0"/>
          </a:p>
        </p:txBody>
      </p:sp>
      <p:sp>
        <p:nvSpPr>
          <p:cNvPr id="9" name="TextBox 8">
            <a:extLst>
              <a:ext uri="{FF2B5EF4-FFF2-40B4-BE49-F238E27FC236}">
                <a16:creationId xmlns:a16="http://schemas.microsoft.com/office/drawing/2014/main" id="{45885C8A-265A-954C-B11C-7A7F81A70590}"/>
              </a:ext>
            </a:extLst>
          </p:cNvPr>
          <p:cNvSpPr txBox="1"/>
          <p:nvPr/>
        </p:nvSpPr>
        <p:spPr>
          <a:xfrm>
            <a:off x="5315061" y="0"/>
            <a:ext cx="7163810" cy="6858000"/>
          </a:xfrm>
          <a:prstGeom prst="rect">
            <a:avLst/>
          </a:prstGeom>
          <a:solidFill>
            <a:schemeClr val="bg1"/>
          </a:solidFill>
        </p:spPr>
        <p:txBody>
          <a:bodyPr wrap="square" rtlCol="0">
            <a:spAutoFit/>
          </a:bodyPr>
          <a:lstStyle/>
          <a:p>
            <a:endParaRPr lang="en-US" dirty="0"/>
          </a:p>
        </p:txBody>
      </p:sp>
      <p:sp>
        <p:nvSpPr>
          <p:cNvPr id="18" name="TextBox 17">
            <a:extLst>
              <a:ext uri="{FF2B5EF4-FFF2-40B4-BE49-F238E27FC236}">
                <a16:creationId xmlns:a16="http://schemas.microsoft.com/office/drawing/2014/main" id="{27B836FA-C3E1-DC40-9E90-4FCCD1E6B827}"/>
              </a:ext>
            </a:extLst>
          </p:cNvPr>
          <p:cNvSpPr txBox="1"/>
          <p:nvPr/>
        </p:nvSpPr>
        <p:spPr>
          <a:xfrm>
            <a:off x="0" y="0"/>
            <a:ext cx="6096000" cy="6858000"/>
          </a:xfrm>
          <a:prstGeom prst="rect">
            <a:avLst/>
          </a:prstGeom>
          <a:solidFill>
            <a:schemeClr val="bg1">
              <a:lumMod val="75000"/>
            </a:schemeClr>
          </a:solidFill>
        </p:spPr>
        <p:txBody>
          <a:bodyPr wrap="square" rtlCol="0">
            <a:spAutoFit/>
          </a:bodyPr>
          <a:lstStyle/>
          <a:p>
            <a:endParaRPr lang="en-US" dirty="0"/>
          </a:p>
        </p:txBody>
      </p:sp>
      <p:sp>
        <p:nvSpPr>
          <p:cNvPr id="31" name="Title 1">
            <a:extLst>
              <a:ext uri="{FF2B5EF4-FFF2-40B4-BE49-F238E27FC236}">
                <a16:creationId xmlns:a16="http://schemas.microsoft.com/office/drawing/2014/main" id="{B911D335-E1AB-5843-B9F7-6518D709A257}"/>
              </a:ext>
            </a:extLst>
          </p:cNvPr>
          <p:cNvSpPr>
            <a:spLocks noGrp="1"/>
          </p:cNvSpPr>
          <p:nvPr>
            <p:ph type="title"/>
          </p:nvPr>
        </p:nvSpPr>
        <p:spPr>
          <a:xfrm>
            <a:off x="804672" y="2386744"/>
            <a:ext cx="4486656" cy="1645920"/>
          </a:xfrm>
        </p:spPr>
        <p:txBody>
          <a:bodyPr vert="horz" lIns="274320" tIns="182880" rIns="274320" bIns="182880" rtlCol="0" anchor="ctr" anchorCtr="1">
            <a:normAutofit fontScale="90000"/>
          </a:bodyPr>
          <a:lstStyle/>
          <a:p>
            <a:r>
              <a:rPr lang="en-US" sz="2500" dirty="0"/>
              <a:t>Question 3: How do the various types of vaccines differ from one another? </a:t>
            </a:r>
          </a:p>
        </p:txBody>
      </p:sp>
      <p:sp>
        <p:nvSpPr>
          <p:cNvPr id="2" name="TextBox 1">
            <a:extLst>
              <a:ext uri="{FF2B5EF4-FFF2-40B4-BE49-F238E27FC236}">
                <a16:creationId xmlns:a16="http://schemas.microsoft.com/office/drawing/2014/main" id="{CBCD267D-87AB-9F41-B249-0C05DBE4D732}"/>
              </a:ext>
            </a:extLst>
          </p:cNvPr>
          <p:cNvSpPr txBox="1"/>
          <p:nvPr/>
        </p:nvSpPr>
        <p:spPr>
          <a:xfrm>
            <a:off x="6992619" y="740907"/>
            <a:ext cx="4656406" cy="461665"/>
          </a:xfrm>
          <a:prstGeom prst="rect">
            <a:avLst/>
          </a:prstGeom>
          <a:noFill/>
        </p:spPr>
        <p:txBody>
          <a:bodyPr wrap="square" rtlCol="0">
            <a:spAutoFit/>
          </a:bodyPr>
          <a:lstStyle/>
          <a:p>
            <a:pPr algn="ctr"/>
            <a:r>
              <a:rPr lang="en-US" sz="2400" b="1" dirty="0"/>
              <a:t>Resources</a:t>
            </a:r>
            <a:r>
              <a:rPr lang="en-US" dirty="0"/>
              <a:t> </a:t>
            </a:r>
          </a:p>
        </p:txBody>
      </p:sp>
      <p:sp>
        <p:nvSpPr>
          <p:cNvPr id="3" name="TextBox 2">
            <a:extLst>
              <a:ext uri="{FF2B5EF4-FFF2-40B4-BE49-F238E27FC236}">
                <a16:creationId xmlns:a16="http://schemas.microsoft.com/office/drawing/2014/main" id="{192DB6E2-B9A4-1948-B3CF-46F93D1AEAC7}"/>
              </a:ext>
            </a:extLst>
          </p:cNvPr>
          <p:cNvSpPr txBox="1"/>
          <p:nvPr/>
        </p:nvSpPr>
        <p:spPr>
          <a:xfrm>
            <a:off x="6924405" y="1287074"/>
            <a:ext cx="4557206" cy="1323439"/>
          </a:xfrm>
          <a:prstGeom prst="rect">
            <a:avLst/>
          </a:prstGeom>
          <a:noFill/>
        </p:spPr>
        <p:txBody>
          <a:bodyPr wrap="square" rtlCol="0">
            <a:spAutoFit/>
          </a:bodyPr>
          <a:lstStyle/>
          <a:p>
            <a:pPr marL="285750" indent="-285750">
              <a:buFont typeface="Arial" panose="020B0604020202020204" pitchFamily="34" charset="0"/>
              <a:buChar char="•"/>
            </a:pPr>
            <a:r>
              <a:rPr lang="en-US" sz="2000" u="sng" dirty="0"/>
              <a:t>Centers for Disease Control and Prevention:</a:t>
            </a:r>
            <a:r>
              <a:rPr lang="en-US" sz="2000" dirty="0"/>
              <a:t>  Vaccines and Preventable Disease Webpage</a:t>
            </a:r>
          </a:p>
          <a:p>
            <a:endParaRPr lang="en-US" dirty="0"/>
          </a:p>
        </p:txBody>
      </p:sp>
      <p:pic>
        <p:nvPicPr>
          <p:cNvPr id="6" name="Picture 5">
            <a:extLst>
              <a:ext uri="{FF2B5EF4-FFF2-40B4-BE49-F238E27FC236}">
                <a16:creationId xmlns:a16="http://schemas.microsoft.com/office/drawing/2014/main" id="{27C6DE5F-2149-004E-B4BB-A09E44674BE1}"/>
              </a:ext>
            </a:extLst>
          </p:cNvPr>
          <p:cNvPicPr>
            <a:picLocks noChangeAspect="1"/>
          </p:cNvPicPr>
          <p:nvPr/>
        </p:nvPicPr>
        <p:blipFill rotWithShape="1">
          <a:blip r:embed="rId3"/>
          <a:srcRect r="4687"/>
          <a:stretch/>
        </p:blipFill>
        <p:spPr>
          <a:xfrm>
            <a:off x="6155008" y="2865051"/>
            <a:ext cx="6096000" cy="3674745"/>
          </a:xfrm>
          <a:prstGeom prst="rect">
            <a:avLst/>
          </a:prstGeom>
        </p:spPr>
      </p:pic>
    </p:spTree>
    <p:extLst>
      <p:ext uri="{BB962C8B-B14F-4D97-AF65-F5344CB8AC3E}">
        <p14:creationId xmlns:p14="http://schemas.microsoft.com/office/powerpoint/2010/main" val="133407320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545</Words>
  <Application>Microsoft Macintosh PowerPoint</Application>
  <PresentationFormat>Widescreen</PresentationFormat>
  <Paragraphs>47</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Gill Sans MT</vt:lpstr>
      <vt:lpstr>Parcel</vt:lpstr>
      <vt:lpstr>Enhancing the public’s general vaccine knowledge through a comprehensive and user-friendly website. </vt:lpstr>
      <vt:lpstr>PowerPoint Presentation</vt:lpstr>
      <vt:lpstr>RESEARCH QUESTIONS AND OBJECTIVES</vt:lpstr>
      <vt:lpstr>Question 1: How do vaccines trigger an immune response?</vt:lpstr>
      <vt:lpstr>Vaccine Immunity </vt:lpstr>
      <vt:lpstr>Herd Immunity </vt:lpstr>
      <vt:lpstr>Question 2: What are the ingredients in vaccines and are they safe? </vt:lpstr>
      <vt:lpstr>Vaccine Ingredients</vt:lpstr>
      <vt:lpstr>Question 3: How do the various types of vaccines differ from one another? </vt:lpstr>
      <vt:lpstr>Vaccine Types</vt:lpstr>
      <vt:lpstr>Research Review </vt:lpstr>
      <vt:lpstr>Final website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the public’s general vaccine knowledge through a comprehensive and user-friendly website. </dc:title>
  <dc:creator>Long, Bonnie</dc:creator>
  <cp:lastModifiedBy>Long, Bonnie</cp:lastModifiedBy>
  <cp:revision>2</cp:revision>
  <dcterms:created xsi:type="dcterms:W3CDTF">2021-04-11T21:29:11Z</dcterms:created>
  <dcterms:modified xsi:type="dcterms:W3CDTF">2021-04-11T21:33:12Z</dcterms:modified>
</cp:coreProperties>
</file>