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2CC"/>
    <a:srgbClr val="E7E8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904" autoAdjust="0"/>
  </p:normalViewPr>
  <p:slideViewPr>
    <p:cSldViewPr snapToGrid="0">
      <p:cViewPr varScale="1">
        <p:scale>
          <a:sx n="93" d="100"/>
          <a:sy n="93" d="100"/>
        </p:scale>
        <p:origin x="1212"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C06B52-54E0-40FC-97EF-BE1A83067BAD}"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096EE3-7426-4DCB-8E0F-DA6B655EC147}" type="slidenum">
              <a:rPr lang="en-US" smtClean="0"/>
              <a:t>‹#›</a:t>
            </a:fld>
            <a:endParaRPr lang="en-US"/>
          </a:p>
        </p:txBody>
      </p:sp>
    </p:spTree>
    <p:extLst>
      <p:ext uri="{BB962C8B-B14F-4D97-AF65-F5344CB8AC3E}">
        <p14:creationId xmlns:p14="http://schemas.microsoft.com/office/powerpoint/2010/main" val="2320821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will look at an internal and external analysis of the software company Atlassian, focusing on how these factors can help Atlassian realize their strategic goals.</a:t>
            </a:r>
          </a:p>
        </p:txBody>
      </p:sp>
      <p:sp>
        <p:nvSpPr>
          <p:cNvPr id="4" name="Slide Number Placeholder 3"/>
          <p:cNvSpPr>
            <a:spLocks noGrp="1"/>
          </p:cNvSpPr>
          <p:nvPr>
            <p:ph type="sldNum" sz="quarter" idx="5"/>
          </p:nvPr>
        </p:nvSpPr>
        <p:spPr/>
        <p:txBody>
          <a:bodyPr/>
          <a:lstStyle/>
          <a:p>
            <a:fld id="{36096EE3-7426-4DCB-8E0F-DA6B655EC147}" type="slidenum">
              <a:rPr lang="en-US" smtClean="0"/>
              <a:t>1</a:t>
            </a:fld>
            <a:endParaRPr lang="en-US"/>
          </a:p>
        </p:txBody>
      </p:sp>
    </p:spTree>
    <p:extLst>
      <p:ext uri="{BB962C8B-B14F-4D97-AF65-F5344CB8AC3E}">
        <p14:creationId xmlns:p14="http://schemas.microsoft.com/office/powerpoint/2010/main" val="43739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strategic initiative is an overall attractive move that would help Atlassian to achieve even higher levels of success than they have currently.  </a:t>
            </a:r>
          </a:p>
          <a:p>
            <a:r>
              <a:rPr lang="en-US" dirty="0"/>
              <a:t>I hope this presentation was informative and at least a little interesting, and I would like to thank everyone who watched for their time.  So, Thank you </a:t>
            </a:r>
            <a:r>
              <a:rPr lang="en-US" dirty="0">
                <a:sym typeface="Wingdings" panose="05000000000000000000" pitchFamily="2" charset="2"/>
              </a:rPr>
              <a:t></a:t>
            </a:r>
            <a:r>
              <a:rPr lang="en-US" dirty="0"/>
              <a:t>  </a:t>
            </a:r>
          </a:p>
        </p:txBody>
      </p:sp>
      <p:sp>
        <p:nvSpPr>
          <p:cNvPr id="4" name="Slide Number Placeholder 3"/>
          <p:cNvSpPr>
            <a:spLocks noGrp="1"/>
          </p:cNvSpPr>
          <p:nvPr>
            <p:ph type="sldNum" sz="quarter" idx="5"/>
          </p:nvPr>
        </p:nvSpPr>
        <p:spPr/>
        <p:txBody>
          <a:bodyPr/>
          <a:lstStyle/>
          <a:p>
            <a:fld id="{36096EE3-7426-4DCB-8E0F-DA6B655EC147}" type="slidenum">
              <a:rPr lang="en-US" smtClean="0"/>
              <a:t>10</a:t>
            </a:fld>
            <a:endParaRPr lang="en-US"/>
          </a:p>
        </p:txBody>
      </p:sp>
    </p:spTree>
    <p:extLst>
      <p:ext uri="{BB962C8B-B14F-4D97-AF65-F5344CB8AC3E}">
        <p14:creationId xmlns:p14="http://schemas.microsoft.com/office/powerpoint/2010/main" val="2505808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Started in Australia in 2002</a:t>
            </a:r>
          </a:p>
          <a:p>
            <a:r>
              <a:rPr lang="en-US" dirty="0"/>
              <a:t>Specializes in team management software</a:t>
            </a:r>
          </a:p>
          <a:p>
            <a:r>
              <a:rPr lang="en-US" dirty="0"/>
              <a:t>First look at external processes, then internal environment</a:t>
            </a:r>
          </a:p>
          <a:p>
            <a:r>
              <a:rPr lang="en-US" dirty="0"/>
              <a:t>We will find that </a:t>
            </a:r>
          </a:p>
        </p:txBody>
      </p:sp>
      <p:sp>
        <p:nvSpPr>
          <p:cNvPr id="4" name="Slide Number Placeholder 3"/>
          <p:cNvSpPr>
            <a:spLocks noGrp="1"/>
          </p:cNvSpPr>
          <p:nvPr>
            <p:ph type="sldNum" sz="quarter" idx="5"/>
          </p:nvPr>
        </p:nvSpPr>
        <p:spPr/>
        <p:txBody>
          <a:bodyPr/>
          <a:lstStyle/>
          <a:p>
            <a:fld id="{36096EE3-7426-4DCB-8E0F-DA6B655EC147}" type="slidenum">
              <a:rPr lang="en-US" smtClean="0"/>
              <a:t>2</a:t>
            </a:fld>
            <a:endParaRPr lang="en-US"/>
          </a:p>
        </p:txBody>
      </p:sp>
    </p:spTree>
    <p:extLst>
      <p:ext uri="{BB962C8B-B14F-4D97-AF65-F5344CB8AC3E}">
        <p14:creationId xmlns:p14="http://schemas.microsoft.com/office/powerpoint/2010/main" val="104056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Porters 5 forces</a:t>
            </a:r>
          </a:p>
          <a:p>
            <a:r>
              <a:rPr lang="en-US" dirty="0"/>
              <a:t>Many different companies trying to find a niche including Microsoft and Google</a:t>
            </a:r>
          </a:p>
        </p:txBody>
      </p:sp>
      <p:sp>
        <p:nvSpPr>
          <p:cNvPr id="4" name="Slide Number Placeholder 3"/>
          <p:cNvSpPr>
            <a:spLocks noGrp="1"/>
          </p:cNvSpPr>
          <p:nvPr>
            <p:ph type="sldNum" sz="quarter" idx="5"/>
          </p:nvPr>
        </p:nvSpPr>
        <p:spPr/>
        <p:txBody>
          <a:bodyPr/>
          <a:lstStyle/>
          <a:p>
            <a:fld id="{36096EE3-7426-4DCB-8E0F-DA6B655EC147}" type="slidenum">
              <a:rPr lang="en-US" smtClean="0"/>
              <a:t>3</a:t>
            </a:fld>
            <a:endParaRPr lang="en-US"/>
          </a:p>
        </p:txBody>
      </p:sp>
    </p:spTree>
    <p:extLst>
      <p:ext uri="{BB962C8B-B14F-4D97-AF65-F5344CB8AC3E}">
        <p14:creationId xmlns:p14="http://schemas.microsoft.com/office/powerpoint/2010/main" val="3855714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Has to do with unique sales approach</a:t>
            </a:r>
          </a:p>
          <a:p>
            <a:r>
              <a:rPr lang="en-US" dirty="0"/>
              <a:t>D/E is a snapshot in Dec 2020, was lower before and after although still much higher than average</a:t>
            </a:r>
          </a:p>
          <a:p>
            <a:r>
              <a:rPr lang="en-US" dirty="0"/>
              <a:t>Atlassian is borrowing money to make a large strategic move.  The company is fundamentally sound based off of the Gross margin but is looking to acquire more capital to expand and become even more successful. </a:t>
            </a:r>
          </a:p>
        </p:txBody>
      </p:sp>
      <p:sp>
        <p:nvSpPr>
          <p:cNvPr id="4" name="Slide Number Placeholder 3"/>
          <p:cNvSpPr>
            <a:spLocks noGrp="1"/>
          </p:cNvSpPr>
          <p:nvPr>
            <p:ph type="sldNum" sz="quarter" idx="5"/>
          </p:nvPr>
        </p:nvSpPr>
        <p:spPr/>
        <p:txBody>
          <a:bodyPr/>
          <a:lstStyle/>
          <a:p>
            <a:fld id="{36096EE3-7426-4DCB-8E0F-DA6B655EC147}" type="slidenum">
              <a:rPr lang="en-US" smtClean="0"/>
              <a:t>4</a:t>
            </a:fld>
            <a:endParaRPr lang="en-US"/>
          </a:p>
        </p:txBody>
      </p:sp>
    </p:spTree>
    <p:extLst>
      <p:ext uri="{BB962C8B-B14F-4D97-AF65-F5344CB8AC3E}">
        <p14:creationId xmlns:p14="http://schemas.microsoft.com/office/powerpoint/2010/main" val="1282336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Lack of a sales team allows Atlassian to funnel resources that would otherwise go to a sales team into improving quality. </a:t>
            </a:r>
          </a:p>
          <a:p>
            <a:r>
              <a:rPr lang="en-US" dirty="0"/>
              <a:t>This quality allows them to forgo a sales team and instead rely on word of mouth for advertising.</a:t>
            </a:r>
          </a:p>
          <a:p>
            <a:r>
              <a:rPr lang="en-US" dirty="0"/>
              <a:t>Self fulfilling prophecy, the lack of a sales team frees up more resources to invest in development and improved quality, improved quality allows them to forgo a sales team</a:t>
            </a:r>
          </a:p>
        </p:txBody>
      </p:sp>
      <p:sp>
        <p:nvSpPr>
          <p:cNvPr id="4" name="Slide Number Placeholder 3"/>
          <p:cNvSpPr>
            <a:spLocks noGrp="1"/>
          </p:cNvSpPr>
          <p:nvPr>
            <p:ph type="sldNum" sz="quarter" idx="5"/>
          </p:nvPr>
        </p:nvSpPr>
        <p:spPr/>
        <p:txBody>
          <a:bodyPr/>
          <a:lstStyle/>
          <a:p>
            <a:fld id="{36096EE3-7426-4DCB-8E0F-DA6B655EC147}" type="slidenum">
              <a:rPr lang="en-US" smtClean="0"/>
              <a:t>5</a:t>
            </a:fld>
            <a:endParaRPr lang="en-US"/>
          </a:p>
        </p:txBody>
      </p:sp>
    </p:spTree>
    <p:extLst>
      <p:ext uri="{BB962C8B-B14F-4D97-AF65-F5344CB8AC3E}">
        <p14:creationId xmlns:p14="http://schemas.microsoft.com/office/powerpoint/2010/main" val="3832017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Atlassian has experience buying companies such as Fisheye and Trello</a:t>
            </a:r>
          </a:p>
          <a:p>
            <a:endParaRPr lang="en-US" dirty="0"/>
          </a:p>
          <a:p>
            <a:r>
              <a:rPr lang="en-US" dirty="0"/>
              <a:t>Increased exposure to students who will one day enter the world of business is desirable but is a long-term investment that is not as attractive as our focused initiative</a:t>
            </a:r>
          </a:p>
        </p:txBody>
      </p:sp>
      <p:sp>
        <p:nvSpPr>
          <p:cNvPr id="4" name="Slide Number Placeholder 3"/>
          <p:cNvSpPr>
            <a:spLocks noGrp="1"/>
          </p:cNvSpPr>
          <p:nvPr>
            <p:ph type="sldNum" sz="quarter" idx="5"/>
          </p:nvPr>
        </p:nvSpPr>
        <p:spPr/>
        <p:txBody>
          <a:bodyPr/>
          <a:lstStyle/>
          <a:p>
            <a:fld id="{36096EE3-7426-4DCB-8E0F-DA6B655EC147}" type="slidenum">
              <a:rPr lang="en-US" smtClean="0"/>
              <a:t>6</a:t>
            </a:fld>
            <a:endParaRPr lang="en-US"/>
          </a:p>
        </p:txBody>
      </p:sp>
    </p:spTree>
    <p:extLst>
      <p:ext uri="{BB962C8B-B14F-4D97-AF65-F5344CB8AC3E}">
        <p14:creationId xmlns:p14="http://schemas.microsoft.com/office/powerpoint/2010/main" val="3436467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SWOT </a:t>
            </a:r>
          </a:p>
          <a:p>
            <a:r>
              <a:rPr lang="en-US" dirty="0"/>
              <a:t>Threat – tech – lack of servers</a:t>
            </a:r>
          </a:p>
          <a:p>
            <a:r>
              <a:rPr lang="en-US" dirty="0"/>
              <a:t>Opportunity – region currently underserved</a:t>
            </a:r>
          </a:p>
          <a:p>
            <a:r>
              <a:rPr lang="en-US" dirty="0"/>
              <a:t>Internal Strength – volume</a:t>
            </a:r>
          </a:p>
          <a:p>
            <a:endParaRPr lang="en-US" dirty="0"/>
          </a:p>
        </p:txBody>
      </p:sp>
      <p:sp>
        <p:nvSpPr>
          <p:cNvPr id="4" name="Slide Number Placeholder 3"/>
          <p:cNvSpPr>
            <a:spLocks noGrp="1"/>
          </p:cNvSpPr>
          <p:nvPr>
            <p:ph type="sldNum" sz="quarter" idx="5"/>
          </p:nvPr>
        </p:nvSpPr>
        <p:spPr/>
        <p:txBody>
          <a:bodyPr/>
          <a:lstStyle/>
          <a:p>
            <a:fld id="{36096EE3-7426-4DCB-8E0F-DA6B655EC147}" type="slidenum">
              <a:rPr lang="en-US" smtClean="0"/>
              <a:t>7</a:t>
            </a:fld>
            <a:endParaRPr lang="en-US"/>
          </a:p>
        </p:txBody>
      </p:sp>
    </p:spTree>
    <p:extLst>
      <p:ext uri="{BB962C8B-B14F-4D97-AF65-F5344CB8AC3E}">
        <p14:creationId xmlns:p14="http://schemas.microsoft.com/office/powerpoint/2010/main" val="1206842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steps necessary to successfully expand to a new location, some of the most important are planning.  </a:t>
            </a:r>
          </a:p>
          <a:p>
            <a:r>
              <a:rPr lang="en-US" dirty="0"/>
              <a:t>Even after these planning tasks are completed, a location is found and rented/bought and employees are hired, there is still a great deal to do in order to ensure success.  </a:t>
            </a:r>
          </a:p>
          <a:p>
            <a:r>
              <a:rPr lang="en-US" dirty="0"/>
              <a:t>Fortunately, Atlassian has a lot of experience with expansion.  This experience massively increases the expansions odds of success</a:t>
            </a:r>
          </a:p>
        </p:txBody>
      </p:sp>
      <p:sp>
        <p:nvSpPr>
          <p:cNvPr id="4" name="Slide Number Placeholder 3"/>
          <p:cNvSpPr>
            <a:spLocks noGrp="1"/>
          </p:cNvSpPr>
          <p:nvPr>
            <p:ph type="sldNum" sz="quarter" idx="5"/>
          </p:nvPr>
        </p:nvSpPr>
        <p:spPr/>
        <p:txBody>
          <a:bodyPr/>
          <a:lstStyle/>
          <a:p>
            <a:fld id="{36096EE3-7426-4DCB-8E0F-DA6B655EC147}" type="slidenum">
              <a:rPr lang="en-US" smtClean="0"/>
              <a:t>8</a:t>
            </a:fld>
            <a:endParaRPr lang="en-US"/>
          </a:p>
        </p:txBody>
      </p:sp>
    </p:spTree>
    <p:extLst>
      <p:ext uri="{BB962C8B-B14F-4D97-AF65-F5344CB8AC3E}">
        <p14:creationId xmlns:p14="http://schemas.microsoft.com/office/powerpoint/2010/main" val="2630964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conclusion, </a:t>
            </a:r>
          </a:p>
        </p:txBody>
      </p:sp>
      <p:sp>
        <p:nvSpPr>
          <p:cNvPr id="4" name="Slide Number Placeholder 3"/>
          <p:cNvSpPr>
            <a:spLocks noGrp="1"/>
          </p:cNvSpPr>
          <p:nvPr>
            <p:ph type="sldNum" sz="quarter" idx="5"/>
          </p:nvPr>
        </p:nvSpPr>
        <p:spPr/>
        <p:txBody>
          <a:bodyPr/>
          <a:lstStyle/>
          <a:p>
            <a:fld id="{36096EE3-7426-4DCB-8E0F-DA6B655EC147}" type="slidenum">
              <a:rPr lang="en-US" smtClean="0"/>
              <a:t>9</a:t>
            </a:fld>
            <a:endParaRPr lang="en-US"/>
          </a:p>
        </p:txBody>
      </p:sp>
    </p:spTree>
    <p:extLst>
      <p:ext uri="{BB962C8B-B14F-4D97-AF65-F5344CB8AC3E}">
        <p14:creationId xmlns:p14="http://schemas.microsoft.com/office/powerpoint/2010/main" val="1713548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46444D-AD1D-4396-BB33-23A1F68840CF}" type="datetimeFigureOut">
              <a:rPr lang="en-US" smtClean="0"/>
              <a:t>4/9/2021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352336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46444D-AD1D-4396-BB33-23A1F68840CF}"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171525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46444D-AD1D-4396-BB33-23A1F68840C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590325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46444D-AD1D-4396-BB33-23A1F68840C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3517613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46444D-AD1D-4396-BB33-23A1F68840C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1902961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46444D-AD1D-4396-BB33-23A1F68840C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1995595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46444D-AD1D-4396-BB33-23A1F68840C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40691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46444D-AD1D-4396-BB33-23A1F68840C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1896681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46444D-AD1D-4396-BB33-23A1F68840C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3779685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46444D-AD1D-4396-BB33-23A1F68840C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3192809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46444D-AD1D-4396-BB33-23A1F68840C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1011998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46444D-AD1D-4396-BB33-23A1F68840CF}"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896586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46444D-AD1D-4396-BB33-23A1F68840CF}" type="datetimeFigureOut">
              <a:rPr lang="en-US" smtClean="0"/>
              <a:t>4/9/2021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2770423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46444D-AD1D-4396-BB33-23A1F68840CF}" type="datetimeFigureOut">
              <a:rPr lang="en-US" smtClean="0"/>
              <a:t>4/9/2021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1604663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6444D-AD1D-4396-BB33-23A1F68840CF}" type="datetimeFigureOut">
              <a:rPr lang="en-US" smtClean="0"/>
              <a:t>4/9/2021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2422991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46444D-AD1D-4396-BB33-23A1F68840CF}"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4095924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46444D-AD1D-4396-BB33-23A1F68840CF}"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70B1C-DA14-440F-8474-601944A4FE4B}" type="slidenum">
              <a:rPr lang="en-US" smtClean="0"/>
              <a:t>‹#›</a:t>
            </a:fld>
            <a:endParaRPr lang="en-US"/>
          </a:p>
        </p:txBody>
      </p:sp>
    </p:spTree>
    <p:extLst>
      <p:ext uri="{BB962C8B-B14F-4D97-AF65-F5344CB8AC3E}">
        <p14:creationId xmlns:p14="http://schemas.microsoft.com/office/powerpoint/2010/main" val="957948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D46444D-AD1D-4396-BB33-23A1F68840CF}" type="datetimeFigureOut">
              <a:rPr lang="en-US" smtClean="0"/>
              <a:t>4/9/2021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B870B1C-DA14-440F-8474-601944A4FE4B}" type="slidenum">
              <a:rPr lang="en-US" smtClean="0"/>
              <a:t>‹#›</a:t>
            </a:fld>
            <a:endParaRPr lang="en-US"/>
          </a:p>
        </p:txBody>
      </p:sp>
    </p:spTree>
    <p:extLst>
      <p:ext uri="{BB962C8B-B14F-4D97-AF65-F5344CB8AC3E}">
        <p14:creationId xmlns:p14="http://schemas.microsoft.com/office/powerpoint/2010/main" val="226908948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simarket.com/Industry/industry_growth_rates.php?ind=10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intercom.com/blog/podcasts/scale-how-atlassian-built-a-20-billion-dollarcompany-with-n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4027F-6566-4A62-B068-2CF1FAD8369D}"/>
              </a:ext>
            </a:extLst>
          </p:cNvPr>
          <p:cNvSpPr>
            <a:spLocks noGrp="1"/>
          </p:cNvSpPr>
          <p:nvPr>
            <p:ph type="ctrTitle"/>
          </p:nvPr>
        </p:nvSpPr>
        <p:spPr/>
        <p:txBody>
          <a:bodyPr/>
          <a:lstStyle/>
          <a:p>
            <a:r>
              <a:rPr lang="en-US" dirty="0"/>
              <a:t>Internal and External Analysis of Atlassian</a:t>
            </a:r>
          </a:p>
        </p:txBody>
      </p:sp>
      <p:sp>
        <p:nvSpPr>
          <p:cNvPr id="3" name="Subtitle 2">
            <a:extLst>
              <a:ext uri="{FF2B5EF4-FFF2-40B4-BE49-F238E27FC236}">
                <a16:creationId xmlns:a16="http://schemas.microsoft.com/office/drawing/2014/main" id="{3661D626-2F85-4CC1-B6A0-C50D7C7F4A93}"/>
              </a:ext>
            </a:extLst>
          </p:cNvPr>
          <p:cNvSpPr>
            <a:spLocks noGrp="1"/>
          </p:cNvSpPr>
          <p:nvPr>
            <p:ph type="subTitle" idx="1"/>
          </p:nvPr>
        </p:nvSpPr>
        <p:spPr/>
        <p:txBody>
          <a:bodyPr/>
          <a:lstStyle/>
          <a:p>
            <a:r>
              <a:rPr lang="en-US" dirty="0"/>
              <a:t>Ryan Sandau</a:t>
            </a:r>
          </a:p>
          <a:p>
            <a:r>
              <a:rPr lang="en-US" dirty="0"/>
              <a:t>UMCUR-April 2021</a:t>
            </a:r>
          </a:p>
        </p:txBody>
      </p:sp>
    </p:spTree>
    <p:extLst>
      <p:ext uri="{BB962C8B-B14F-4D97-AF65-F5344CB8AC3E}">
        <p14:creationId xmlns:p14="http://schemas.microsoft.com/office/powerpoint/2010/main" val="4292891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C6E7D-A1BD-404E-85C0-79079D2FA9D8}"/>
              </a:ext>
            </a:extLst>
          </p:cNvPr>
          <p:cNvSpPr>
            <a:spLocks noGrp="1"/>
          </p:cNvSpPr>
          <p:nvPr>
            <p:ph type="title"/>
          </p:nvPr>
        </p:nvSpPr>
        <p:spPr/>
        <p:txBody>
          <a:bodyPr>
            <a:normAutofit/>
          </a:bodyPr>
          <a:lstStyle/>
          <a:p>
            <a:r>
              <a:rPr lang="en-US" sz="4800" cap="small" dirty="0"/>
              <a:t>Thank you</a:t>
            </a:r>
          </a:p>
        </p:txBody>
      </p:sp>
      <p:sp>
        <p:nvSpPr>
          <p:cNvPr id="4" name="Content Placeholder 2">
            <a:extLst>
              <a:ext uri="{FF2B5EF4-FFF2-40B4-BE49-F238E27FC236}">
                <a16:creationId xmlns:a16="http://schemas.microsoft.com/office/drawing/2014/main" id="{934FA8C1-567C-43B6-BEBE-5A61A1736E1E}"/>
              </a:ext>
            </a:extLst>
          </p:cNvPr>
          <p:cNvSpPr>
            <a:spLocks noGrp="1"/>
          </p:cNvSpPr>
          <p:nvPr>
            <p:ph idx="1"/>
          </p:nvPr>
        </p:nvSpPr>
        <p:spPr>
          <a:xfrm>
            <a:off x="1484313" y="2667000"/>
            <a:ext cx="10018712" cy="3124200"/>
          </a:xfrm>
        </p:spPr>
        <p:txBody>
          <a:bodyPr>
            <a:normAutofit/>
          </a:bodyPr>
          <a:lstStyle/>
          <a:p>
            <a:r>
              <a:rPr lang="en-US" sz="1600" dirty="0"/>
              <a:t>Atlassian gross Margin 2014-2020: Team. (n.d.). Retrieved March 14, 2021, from 		https://www.macrotrends.net/stocks/charts/TEAM/atlassian/gross-margin</a:t>
            </a:r>
          </a:p>
          <a:p>
            <a:r>
              <a:rPr lang="en-US" sz="1600" dirty="0"/>
              <a:t>Prepackaged software: Industry financial ratios benchmarking. (n.d.). Retrieved 	March 14, 2021, from 	https://www.readyratios.com/sec/industry/7372/</a:t>
            </a:r>
          </a:p>
          <a:p>
            <a:r>
              <a:rPr lang="en-US" sz="1600" dirty="0"/>
              <a:t>Software &amp; programming industry revenue growth rates. (n.d.). Retrieved March 	14, 2021, from 	</a:t>
            </a:r>
            <a:r>
              <a:rPr lang="en-US" sz="1600" dirty="0">
                <a:hlinkClick r:id="rId3"/>
              </a:rPr>
              <a:t>https://csimarket.com/Industry/industry_growth_rates.php?ind=101</a:t>
            </a:r>
            <a:endParaRPr lang="en-US" sz="1600" dirty="0"/>
          </a:p>
          <a:p>
            <a:r>
              <a:rPr lang="en-US" sz="1600" dirty="0"/>
              <a:t>Gaskin Editor, C., Manager, R., Manager, D., Murphy Editor, A., Designer, D., Engineer, B., . . . Producer, D. (2020, 	September 17). How Atlassian built a $20B company with a unique sales model. Retrieved February 28, 2021, 	from </a:t>
            </a:r>
            <a:r>
              <a:rPr lang="en-US" sz="1600" dirty="0">
                <a:hlinkClick r:id="rId4"/>
              </a:rPr>
              <a:t>https://www.intercom.com/blog/podcasts/scale-how-atlassian-built-a-20-billion-dollarcompany-with-no-</a:t>
            </a:r>
            <a:r>
              <a:rPr lang="en-US" sz="1600" dirty="0"/>
              <a:t>	sales-t</a:t>
            </a:r>
            <a:endParaRPr lang="en-US" sz="2000" dirty="0"/>
          </a:p>
        </p:txBody>
      </p:sp>
    </p:spTree>
    <p:extLst>
      <p:ext uri="{BB962C8B-B14F-4D97-AF65-F5344CB8AC3E}">
        <p14:creationId xmlns:p14="http://schemas.microsoft.com/office/powerpoint/2010/main" val="19842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97BC5-8E2C-47A5-A118-8D6A653B364D}"/>
              </a:ext>
            </a:extLst>
          </p:cNvPr>
          <p:cNvSpPr>
            <a:spLocks noGrp="1"/>
          </p:cNvSpPr>
          <p:nvPr>
            <p:ph type="title"/>
          </p:nvPr>
        </p:nvSpPr>
        <p:spPr/>
        <p:txBody>
          <a:bodyPr>
            <a:normAutofit/>
          </a:bodyPr>
          <a:lstStyle/>
          <a:p>
            <a:r>
              <a:rPr lang="en-US" sz="4800" cap="small" dirty="0"/>
              <a:t>Introduction</a:t>
            </a:r>
          </a:p>
        </p:txBody>
      </p:sp>
      <p:sp>
        <p:nvSpPr>
          <p:cNvPr id="3" name="Content Placeholder 2">
            <a:extLst>
              <a:ext uri="{FF2B5EF4-FFF2-40B4-BE49-F238E27FC236}">
                <a16:creationId xmlns:a16="http://schemas.microsoft.com/office/drawing/2014/main" id="{F4C1D2B1-3754-4A44-9181-11CE6D4A21B6}"/>
              </a:ext>
            </a:extLst>
          </p:cNvPr>
          <p:cNvSpPr>
            <a:spLocks noGrp="1"/>
          </p:cNvSpPr>
          <p:nvPr>
            <p:ph idx="1"/>
          </p:nvPr>
        </p:nvSpPr>
        <p:spPr/>
        <p:txBody>
          <a:bodyPr/>
          <a:lstStyle/>
          <a:p>
            <a:r>
              <a:rPr lang="en-US" dirty="0">
                <a:solidFill>
                  <a:srgbClr val="0052CC"/>
                </a:solidFill>
              </a:rPr>
              <a:t>Atlassian </a:t>
            </a:r>
            <a:r>
              <a:rPr lang="en-US" dirty="0"/>
              <a:t>develops team management applications for teams around the world</a:t>
            </a:r>
          </a:p>
          <a:p>
            <a:r>
              <a:rPr lang="en-US" dirty="0"/>
              <a:t>Look at </a:t>
            </a:r>
            <a:r>
              <a:rPr lang="en-US" dirty="0">
                <a:solidFill>
                  <a:srgbClr val="0052CC"/>
                </a:solidFill>
              </a:rPr>
              <a:t>Atlassian’s </a:t>
            </a:r>
            <a:r>
              <a:rPr lang="en-US" dirty="0"/>
              <a:t>external and internal positions to determine the best strategic route</a:t>
            </a:r>
          </a:p>
          <a:p>
            <a:r>
              <a:rPr lang="en-US" dirty="0"/>
              <a:t>The company is uniquely situated to take advantage of a currently underserved Canadian market</a:t>
            </a:r>
          </a:p>
        </p:txBody>
      </p:sp>
    </p:spTree>
    <p:extLst>
      <p:ext uri="{BB962C8B-B14F-4D97-AF65-F5344CB8AC3E}">
        <p14:creationId xmlns:p14="http://schemas.microsoft.com/office/powerpoint/2010/main" val="709209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AAD8E-7B21-4BE0-B720-3AABD39F1CBD}"/>
              </a:ext>
            </a:extLst>
          </p:cNvPr>
          <p:cNvSpPr>
            <a:spLocks noGrp="1"/>
          </p:cNvSpPr>
          <p:nvPr>
            <p:ph type="title"/>
          </p:nvPr>
        </p:nvSpPr>
        <p:spPr/>
        <p:txBody>
          <a:bodyPr>
            <a:normAutofit/>
          </a:bodyPr>
          <a:lstStyle/>
          <a:p>
            <a:r>
              <a:rPr lang="en-US" sz="4800" cap="small" dirty="0"/>
              <a:t>External Analysis</a:t>
            </a:r>
          </a:p>
        </p:txBody>
      </p:sp>
      <p:sp>
        <p:nvSpPr>
          <p:cNvPr id="3" name="Content Placeholder 2">
            <a:extLst>
              <a:ext uri="{FF2B5EF4-FFF2-40B4-BE49-F238E27FC236}">
                <a16:creationId xmlns:a16="http://schemas.microsoft.com/office/drawing/2014/main" id="{EF43C86D-2E9E-41F2-A9C4-9ED3B92375CF}"/>
              </a:ext>
            </a:extLst>
          </p:cNvPr>
          <p:cNvSpPr>
            <a:spLocks noGrp="1"/>
          </p:cNvSpPr>
          <p:nvPr>
            <p:ph idx="1"/>
          </p:nvPr>
        </p:nvSpPr>
        <p:spPr/>
        <p:txBody>
          <a:bodyPr>
            <a:normAutofit/>
          </a:bodyPr>
          <a:lstStyle/>
          <a:p>
            <a:r>
              <a:rPr lang="en-US" dirty="0">
                <a:solidFill>
                  <a:srgbClr val="0052CC"/>
                </a:solidFill>
              </a:rPr>
              <a:t>Atlassian</a:t>
            </a:r>
            <a:r>
              <a:rPr lang="en-US" dirty="0"/>
              <a:t> operates in the prepackaged software industry</a:t>
            </a:r>
          </a:p>
          <a:p>
            <a:r>
              <a:rPr lang="en-US" dirty="0"/>
              <a:t>Prepackaged software is a highly attractive industry but one with intense competition</a:t>
            </a:r>
          </a:p>
          <a:p>
            <a:r>
              <a:rPr lang="en-US" dirty="0"/>
              <a:t>Environmental trends such as younger people in decision making positions and technological innovations are catalyzing the growth of the industry</a:t>
            </a:r>
          </a:p>
        </p:txBody>
      </p:sp>
    </p:spTree>
    <p:extLst>
      <p:ext uri="{BB962C8B-B14F-4D97-AF65-F5344CB8AC3E}">
        <p14:creationId xmlns:p14="http://schemas.microsoft.com/office/powerpoint/2010/main" val="2226447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04E7C-D936-438A-A5FD-708036E2F707}"/>
              </a:ext>
            </a:extLst>
          </p:cNvPr>
          <p:cNvSpPr>
            <a:spLocks noGrp="1"/>
          </p:cNvSpPr>
          <p:nvPr>
            <p:ph type="title"/>
          </p:nvPr>
        </p:nvSpPr>
        <p:spPr/>
        <p:txBody>
          <a:bodyPr>
            <a:normAutofit/>
          </a:bodyPr>
          <a:lstStyle/>
          <a:p>
            <a:r>
              <a:rPr lang="en-US" sz="4800" cap="small" dirty="0"/>
              <a:t>Financial Analysis</a:t>
            </a:r>
          </a:p>
        </p:txBody>
      </p:sp>
      <p:sp>
        <p:nvSpPr>
          <p:cNvPr id="3" name="Content Placeholder 2">
            <a:extLst>
              <a:ext uri="{FF2B5EF4-FFF2-40B4-BE49-F238E27FC236}">
                <a16:creationId xmlns:a16="http://schemas.microsoft.com/office/drawing/2014/main" id="{3901CC67-9129-43C8-9F96-57C78A4AFDE4}"/>
              </a:ext>
            </a:extLst>
          </p:cNvPr>
          <p:cNvSpPr>
            <a:spLocks noGrp="1"/>
          </p:cNvSpPr>
          <p:nvPr>
            <p:ph idx="1"/>
          </p:nvPr>
        </p:nvSpPr>
        <p:spPr/>
        <p:txBody>
          <a:bodyPr/>
          <a:lstStyle/>
          <a:p>
            <a:r>
              <a:rPr lang="en-US" dirty="0">
                <a:solidFill>
                  <a:srgbClr val="0052CC"/>
                </a:solidFill>
              </a:rPr>
              <a:t>Atlassian’s</a:t>
            </a:r>
            <a:r>
              <a:rPr lang="en-US" dirty="0"/>
              <a:t> financial position is unique for the industry</a:t>
            </a:r>
          </a:p>
          <a:p>
            <a:r>
              <a:rPr lang="en-US" dirty="0"/>
              <a:t>Gross Margin is larger than industry average at </a:t>
            </a:r>
            <a:r>
              <a:rPr lang="en-US" dirty="0">
                <a:latin typeface="Times New Roman" panose="02020603050405020304" pitchFamily="18" charset="0"/>
                <a:cs typeface="Times New Roman" panose="02020603050405020304" pitchFamily="18" charset="0"/>
              </a:rPr>
              <a:t>83%</a:t>
            </a:r>
            <a:r>
              <a:rPr lang="en-US" dirty="0"/>
              <a:t> vs </a:t>
            </a:r>
            <a:r>
              <a:rPr lang="en-US" dirty="0">
                <a:latin typeface="Times New Roman" panose="02020603050405020304" pitchFamily="18" charset="0"/>
                <a:cs typeface="Times New Roman" panose="02020603050405020304" pitchFamily="18" charset="0"/>
              </a:rPr>
              <a:t>51</a:t>
            </a:r>
            <a:r>
              <a:rPr lang="en-US" dirty="0"/>
              <a:t>%</a:t>
            </a:r>
          </a:p>
          <a:p>
            <a:r>
              <a:rPr lang="en-US" dirty="0"/>
              <a:t>The Current Ratio is lower than industry average at </a:t>
            </a:r>
            <a:r>
              <a:rPr lang="en-US" dirty="0">
                <a:latin typeface="Times New Roman" panose="02020603050405020304" pitchFamily="18" charset="0"/>
                <a:cs typeface="Times New Roman" panose="02020603050405020304" pitchFamily="18" charset="0"/>
              </a:rPr>
              <a:t>0.73</a:t>
            </a:r>
            <a:r>
              <a:rPr lang="en-US" dirty="0"/>
              <a:t> vs </a:t>
            </a:r>
            <a:r>
              <a:rPr lang="en-US" dirty="0">
                <a:latin typeface="Times New Roman" panose="02020603050405020304" pitchFamily="18" charset="0"/>
                <a:cs typeface="Times New Roman" panose="02020603050405020304" pitchFamily="18" charset="0"/>
              </a:rPr>
              <a:t>1.79</a:t>
            </a:r>
            <a:endParaRPr lang="en-US" dirty="0"/>
          </a:p>
          <a:p>
            <a:r>
              <a:rPr lang="en-US" dirty="0"/>
              <a:t>Dept-To-Equity Ratio is FAR higher than industry average at </a:t>
            </a:r>
            <a:r>
              <a:rPr lang="en-US" dirty="0">
                <a:latin typeface="Times New Roman" panose="02020603050405020304" pitchFamily="18" charset="0"/>
                <a:cs typeface="Times New Roman" panose="02020603050405020304" pitchFamily="18" charset="0"/>
              </a:rPr>
              <a:t>20.06</a:t>
            </a:r>
            <a:r>
              <a:rPr lang="en-US" dirty="0"/>
              <a:t> vs </a:t>
            </a:r>
            <a:r>
              <a:rPr lang="en-US" dirty="0">
                <a:latin typeface="Times New Roman" panose="02020603050405020304" pitchFamily="18" charset="0"/>
                <a:cs typeface="Times New Roman" panose="02020603050405020304" pitchFamily="18" charset="0"/>
              </a:rPr>
              <a:t>0.63</a:t>
            </a:r>
          </a:p>
          <a:p>
            <a:pPr marL="0" indent="0" algn="ctr">
              <a:buNone/>
            </a:pPr>
            <a:endParaRPr lang="en-US" sz="1600" dirty="0">
              <a:latin typeface="Times New Roman" panose="02020603050405020304" pitchFamily="18" charset="0"/>
              <a:cs typeface="Times New Roman" panose="02020603050405020304" pitchFamily="18" charset="0"/>
            </a:endParaRPr>
          </a:p>
          <a:p>
            <a:pPr marL="0" indent="0" algn="ctr">
              <a:buNone/>
            </a:pPr>
            <a:r>
              <a:rPr lang="en-US" sz="1200" dirty="0">
                <a:latin typeface="Times New Roman" panose="02020603050405020304" pitchFamily="18" charset="0"/>
                <a:cs typeface="Times New Roman" panose="02020603050405020304" pitchFamily="18" charset="0"/>
              </a:rPr>
              <a:t>Data from macrotrends.net, readyratios.com, csimarket.com</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8694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1D201-CF8A-4199-B9B4-5386009C37D8}"/>
              </a:ext>
            </a:extLst>
          </p:cNvPr>
          <p:cNvSpPr>
            <a:spLocks noGrp="1"/>
          </p:cNvSpPr>
          <p:nvPr>
            <p:ph type="title"/>
          </p:nvPr>
        </p:nvSpPr>
        <p:spPr/>
        <p:txBody>
          <a:bodyPr>
            <a:normAutofit/>
          </a:bodyPr>
          <a:lstStyle/>
          <a:p>
            <a:r>
              <a:rPr lang="en-US" sz="4800" cap="small" dirty="0"/>
              <a:t>Internal Analysis</a:t>
            </a:r>
          </a:p>
        </p:txBody>
      </p:sp>
      <p:sp>
        <p:nvSpPr>
          <p:cNvPr id="3" name="Content Placeholder 2">
            <a:extLst>
              <a:ext uri="{FF2B5EF4-FFF2-40B4-BE49-F238E27FC236}">
                <a16:creationId xmlns:a16="http://schemas.microsoft.com/office/drawing/2014/main" id="{F6125908-572E-4F98-A5CE-1A8B3F90FD2F}"/>
              </a:ext>
            </a:extLst>
          </p:cNvPr>
          <p:cNvSpPr>
            <a:spLocks noGrp="1"/>
          </p:cNvSpPr>
          <p:nvPr>
            <p:ph idx="1"/>
          </p:nvPr>
        </p:nvSpPr>
        <p:spPr/>
        <p:txBody>
          <a:bodyPr/>
          <a:lstStyle/>
          <a:p>
            <a:r>
              <a:rPr lang="en-US" dirty="0">
                <a:solidFill>
                  <a:srgbClr val="0052CC"/>
                </a:solidFill>
              </a:rPr>
              <a:t>Atlassian</a:t>
            </a:r>
            <a:r>
              <a:rPr lang="en-US" dirty="0"/>
              <a:t> excels at realizing large sales volume without a sales team (Gaskin, n.d.)</a:t>
            </a:r>
          </a:p>
          <a:p>
            <a:r>
              <a:rPr lang="en-US" dirty="0"/>
              <a:t>They also have higher margins than other industry competitors</a:t>
            </a:r>
          </a:p>
          <a:p>
            <a:r>
              <a:rPr lang="en-US" dirty="0"/>
              <a:t>Main competitive advantage is the lack of sales team, making quality both more important and easier to obtain </a:t>
            </a:r>
          </a:p>
        </p:txBody>
      </p:sp>
    </p:spTree>
    <p:extLst>
      <p:ext uri="{BB962C8B-B14F-4D97-AF65-F5344CB8AC3E}">
        <p14:creationId xmlns:p14="http://schemas.microsoft.com/office/powerpoint/2010/main" val="1569181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A3767-CD39-4B4E-97BF-8DDBCC26351D}"/>
              </a:ext>
            </a:extLst>
          </p:cNvPr>
          <p:cNvSpPr>
            <a:spLocks noGrp="1"/>
          </p:cNvSpPr>
          <p:nvPr>
            <p:ph type="title"/>
          </p:nvPr>
        </p:nvSpPr>
        <p:spPr/>
        <p:txBody>
          <a:bodyPr>
            <a:normAutofit/>
          </a:bodyPr>
          <a:lstStyle/>
          <a:p>
            <a:r>
              <a:rPr lang="en-US" sz="4800" cap="small" dirty="0"/>
              <a:t>Strategic Alternatives</a:t>
            </a:r>
          </a:p>
        </p:txBody>
      </p:sp>
      <p:sp>
        <p:nvSpPr>
          <p:cNvPr id="3" name="Content Placeholder 2">
            <a:extLst>
              <a:ext uri="{FF2B5EF4-FFF2-40B4-BE49-F238E27FC236}">
                <a16:creationId xmlns:a16="http://schemas.microsoft.com/office/drawing/2014/main" id="{A2E7B295-A4B0-4BFC-BA26-812A2F9D257B}"/>
              </a:ext>
            </a:extLst>
          </p:cNvPr>
          <p:cNvSpPr>
            <a:spLocks noGrp="1"/>
          </p:cNvSpPr>
          <p:nvPr>
            <p:ph idx="1"/>
          </p:nvPr>
        </p:nvSpPr>
        <p:spPr/>
        <p:txBody>
          <a:bodyPr>
            <a:normAutofit fontScale="85000" lnSpcReduction="10000"/>
          </a:bodyPr>
          <a:lstStyle/>
          <a:p>
            <a:r>
              <a:rPr lang="en-US" dirty="0"/>
              <a:t>Option one: Acquire another company</a:t>
            </a:r>
          </a:p>
          <a:p>
            <a:pPr lvl="1"/>
            <a:r>
              <a:rPr lang="en-US" dirty="0"/>
              <a:t>Pro: </a:t>
            </a:r>
            <a:r>
              <a:rPr lang="en-US" dirty="0">
                <a:solidFill>
                  <a:srgbClr val="0052CC"/>
                </a:solidFill>
              </a:rPr>
              <a:t>Atlassian</a:t>
            </a:r>
            <a:r>
              <a:rPr lang="en-US" dirty="0"/>
              <a:t> has experience integrating other companies</a:t>
            </a:r>
          </a:p>
          <a:p>
            <a:pPr lvl="1"/>
            <a:r>
              <a:rPr lang="en-US" dirty="0"/>
              <a:t>Pro: Could allow them to increase market share</a:t>
            </a:r>
          </a:p>
          <a:p>
            <a:pPr lvl="1"/>
            <a:r>
              <a:rPr lang="en-US" dirty="0"/>
              <a:t>Con: Relies on finding a successful company that wants to sell</a:t>
            </a:r>
          </a:p>
          <a:p>
            <a:r>
              <a:rPr lang="en-US" dirty="0"/>
              <a:t>Option two: Expand into education software</a:t>
            </a:r>
          </a:p>
          <a:p>
            <a:pPr lvl="1"/>
            <a:r>
              <a:rPr lang="en-US" dirty="0"/>
              <a:t>Pro: </a:t>
            </a:r>
            <a:r>
              <a:rPr lang="en-US" dirty="0">
                <a:solidFill>
                  <a:srgbClr val="0052CC"/>
                </a:solidFill>
              </a:rPr>
              <a:t>Atlassian</a:t>
            </a:r>
            <a:r>
              <a:rPr lang="en-US" dirty="0"/>
              <a:t> relies on word-of-mouth advertising for sales, this strategy increases product exposure</a:t>
            </a:r>
          </a:p>
          <a:p>
            <a:pPr lvl="1"/>
            <a:r>
              <a:rPr lang="en-US" dirty="0"/>
              <a:t>Pro: Would be easy to achieve with small modifications to existing Jira software</a:t>
            </a:r>
          </a:p>
          <a:p>
            <a:pPr lvl="1"/>
            <a:r>
              <a:rPr lang="en-US" dirty="0"/>
              <a:t>Con: Long term investment, would not pay off in the short run</a:t>
            </a:r>
          </a:p>
        </p:txBody>
      </p:sp>
    </p:spTree>
    <p:extLst>
      <p:ext uri="{BB962C8B-B14F-4D97-AF65-F5344CB8AC3E}">
        <p14:creationId xmlns:p14="http://schemas.microsoft.com/office/powerpoint/2010/main" val="2715391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C95FA-368E-46DE-AB07-3539B74624A4}"/>
              </a:ext>
            </a:extLst>
          </p:cNvPr>
          <p:cNvSpPr>
            <a:spLocks noGrp="1"/>
          </p:cNvSpPr>
          <p:nvPr>
            <p:ph type="title"/>
          </p:nvPr>
        </p:nvSpPr>
        <p:spPr/>
        <p:txBody>
          <a:bodyPr>
            <a:normAutofit/>
          </a:bodyPr>
          <a:lstStyle/>
          <a:p>
            <a:r>
              <a:rPr lang="en-US" sz="4800" cap="small" dirty="0"/>
              <a:t>Strategic Recommendation</a:t>
            </a:r>
          </a:p>
        </p:txBody>
      </p:sp>
      <p:sp>
        <p:nvSpPr>
          <p:cNvPr id="3" name="Content Placeholder 2">
            <a:extLst>
              <a:ext uri="{FF2B5EF4-FFF2-40B4-BE49-F238E27FC236}">
                <a16:creationId xmlns:a16="http://schemas.microsoft.com/office/drawing/2014/main" id="{ACBB6FC9-018A-4525-AC03-FE05A9DD9B79}"/>
              </a:ext>
            </a:extLst>
          </p:cNvPr>
          <p:cNvSpPr>
            <a:spLocks noGrp="1"/>
          </p:cNvSpPr>
          <p:nvPr>
            <p:ph idx="1"/>
          </p:nvPr>
        </p:nvSpPr>
        <p:spPr/>
        <p:txBody>
          <a:bodyPr>
            <a:normAutofit/>
          </a:bodyPr>
          <a:lstStyle/>
          <a:p>
            <a:r>
              <a:rPr lang="en-US" dirty="0"/>
              <a:t>Recommendation: Expand into Canada by creating Canadian office</a:t>
            </a:r>
          </a:p>
          <a:p>
            <a:pPr lvl="1"/>
            <a:r>
              <a:rPr lang="en-US" dirty="0"/>
              <a:t>Office allows better support and service for new and existing Canadian customers</a:t>
            </a:r>
          </a:p>
          <a:p>
            <a:pPr lvl="1"/>
            <a:r>
              <a:rPr lang="en-US" dirty="0"/>
              <a:t>An office also improves connection by allowing </a:t>
            </a:r>
            <a:r>
              <a:rPr lang="en-US" dirty="0">
                <a:solidFill>
                  <a:srgbClr val="0052CC"/>
                </a:solidFill>
              </a:rPr>
              <a:t>Atlassian</a:t>
            </a:r>
            <a:r>
              <a:rPr lang="en-US" dirty="0"/>
              <a:t> to host Canadian servers</a:t>
            </a:r>
          </a:p>
          <a:p>
            <a:pPr lvl="1"/>
            <a:r>
              <a:rPr lang="en-US" dirty="0"/>
              <a:t>Creating an office in the region signals increased regional focus and improves customer confidence</a:t>
            </a:r>
          </a:p>
          <a:p>
            <a:pPr lvl="1"/>
            <a:r>
              <a:rPr lang="en-US" dirty="0"/>
              <a:t>Improved customer confidence and better SaaS connection increases sales volume</a:t>
            </a:r>
          </a:p>
          <a:p>
            <a:pPr lvl="1"/>
            <a:r>
              <a:rPr lang="en-US" dirty="0"/>
              <a:t>While an overall promising strategic decision, a new office does come with high risk</a:t>
            </a:r>
          </a:p>
        </p:txBody>
      </p:sp>
    </p:spTree>
    <p:extLst>
      <p:ext uri="{BB962C8B-B14F-4D97-AF65-F5344CB8AC3E}">
        <p14:creationId xmlns:p14="http://schemas.microsoft.com/office/powerpoint/2010/main" val="3442324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9E72-5B65-4599-B392-8FA30B548DFD}"/>
              </a:ext>
            </a:extLst>
          </p:cNvPr>
          <p:cNvSpPr>
            <a:spLocks noGrp="1"/>
          </p:cNvSpPr>
          <p:nvPr>
            <p:ph type="title"/>
          </p:nvPr>
        </p:nvSpPr>
        <p:spPr>
          <a:xfrm>
            <a:off x="1718761" y="685800"/>
            <a:ext cx="9742318" cy="1752599"/>
          </a:xfrm>
        </p:spPr>
        <p:txBody>
          <a:bodyPr>
            <a:normAutofit/>
          </a:bodyPr>
          <a:lstStyle/>
          <a:p>
            <a:r>
              <a:rPr lang="en-US" cap="small"/>
              <a:t>Implementation Plan</a:t>
            </a:r>
          </a:p>
        </p:txBody>
      </p:sp>
      <p:graphicFrame>
        <p:nvGraphicFramePr>
          <p:cNvPr id="5" name="Content Placeholder 4">
            <a:extLst>
              <a:ext uri="{FF2B5EF4-FFF2-40B4-BE49-F238E27FC236}">
                <a16:creationId xmlns:a16="http://schemas.microsoft.com/office/drawing/2014/main" id="{AFEBCE95-2BB6-457A-BD34-806AC1AB38F9}"/>
              </a:ext>
            </a:extLst>
          </p:cNvPr>
          <p:cNvGraphicFramePr>
            <a:graphicFrameLocks noGrp="1"/>
          </p:cNvGraphicFramePr>
          <p:nvPr>
            <p:ph idx="1"/>
            <p:extLst>
              <p:ext uri="{D42A27DB-BD31-4B8C-83A1-F6EECF244321}">
                <p14:modId xmlns:p14="http://schemas.microsoft.com/office/powerpoint/2010/main" val="1319780220"/>
              </p:ext>
            </p:extLst>
          </p:nvPr>
        </p:nvGraphicFramePr>
        <p:xfrm>
          <a:off x="1718760" y="2886351"/>
          <a:ext cx="9742321" cy="2767829"/>
        </p:xfrm>
        <a:graphic>
          <a:graphicData uri="http://schemas.openxmlformats.org/drawingml/2006/table">
            <a:tbl>
              <a:tblPr firstRow="1" firstCol="1" bandRow="1"/>
              <a:tblGrid>
                <a:gridCol w="227486">
                  <a:extLst>
                    <a:ext uri="{9D8B030D-6E8A-4147-A177-3AD203B41FA5}">
                      <a16:colId xmlns:a16="http://schemas.microsoft.com/office/drawing/2014/main" val="1299912251"/>
                    </a:ext>
                  </a:extLst>
                </a:gridCol>
                <a:gridCol w="1757569">
                  <a:extLst>
                    <a:ext uri="{9D8B030D-6E8A-4147-A177-3AD203B41FA5}">
                      <a16:colId xmlns:a16="http://schemas.microsoft.com/office/drawing/2014/main" val="3877823282"/>
                    </a:ext>
                  </a:extLst>
                </a:gridCol>
                <a:gridCol w="1544670">
                  <a:extLst>
                    <a:ext uri="{9D8B030D-6E8A-4147-A177-3AD203B41FA5}">
                      <a16:colId xmlns:a16="http://schemas.microsoft.com/office/drawing/2014/main" val="910432176"/>
                    </a:ext>
                  </a:extLst>
                </a:gridCol>
                <a:gridCol w="2504173">
                  <a:extLst>
                    <a:ext uri="{9D8B030D-6E8A-4147-A177-3AD203B41FA5}">
                      <a16:colId xmlns:a16="http://schemas.microsoft.com/office/drawing/2014/main" val="2308559405"/>
                    </a:ext>
                  </a:extLst>
                </a:gridCol>
                <a:gridCol w="3708423">
                  <a:extLst>
                    <a:ext uri="{9D8B030D-6E8A-4147-A177-3AD203B41FA5}">
                      <a16:colId xmlns:a16="http://schemas.microsoft.com/office/drawing/2014/main" val="1460826125"/>
                    </a:ext>
                  </a:extLst>
                </a:gridCol>
              </a:tblGrid>
              <a:tr h="149800">
                <a:tc>
                  <a:txBody>
                    <a:bodyPr/>
                    <a:lstStyle/>
                    <a:p>
                      <a:pPr marL="0" marR="0" algn="just" fontAlgn="t">
                        <a:spcBef>
                          <a:spcPts val="0"/>
                        </a:spcBef>
                        <a:spcAft>
                          <a:spcPts val="0"/>
                        </a:spcAft>
                      </a:pPr>
                      <a:r>
                        <a:rPr lang="en-US" sz="800" b="1" i="0" u="none" strike="noStrike">
                          <a:effectLst/>
                          <a:latin typeface="Calibri" panose="020F0502020204030204" pitchFamily="34" charset="0"/>
                          <a:ea typeface="Calibri" panose="020F0502020204030204" pitchFamily="34" charset="0"/>
                          <a:cs typeface="Times New Roman" panose="02020603050405020304" pitchFamily="18" charset="0"/>
                        </a:rPr>
                        <a:t> </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marL="0" marR="0" algn="just" fontAlgn="t">
                        <a:spcBef>
                          <a:spcPts val="0"/>
                        </a:spcBef>
                        <a:spcAft>
                          <a:spcPts val="0"/>
                        </a:spcAft>
                      </a:pPr>
                      <a:r>
                        <a:rPr lang="en-US" sz="10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1"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Objective</a:t>
                      </a:r>
                      <a:endParaRPr lang="en-US" sz="1000" b="0" i="0" u="none" strike="noStrike" dirty="0">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marL="0" marR="0" algn="ctr" fontAlgn="t">
                        <a:spcBef>
                          <a:spcPts val="0"/>
                        </a:spcBef>
                        <a:spcAft>
                          <a:spcPts val="0"/>
                        </a:spcAft>
                      </a:pPr>
                      <a:r>
                        <a:rPr lang="en-US" sz="10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Measure</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marL="0" marR="0" algn="ctr" fontAlgn="t">
                        <a:spcBef>
                          <a:spcPts val="0"/>
                        </a:spcBef>
                        <a:spcAft>
                          <a:spcPts val="0"/>
                        </a:spcAft>
                      </a:pPr>
                      <a:r>
                        <a:rPr lang="en-US" sz="10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Target</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marL="0" marR="0" algn="ctr" fontAlgn="t">
                        <a:spcBef>
                          <a:spcPts val="0"/>
                        </a:spcBef>
                        <a:spcAft>
                          <a:spcPts val="0"/>
                        </a:spcAft>
                      </a:pPr>
                      <a:r>
                        <a:rPr lang="en-US" sz="10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Initiative</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extLst>
                  <a:ext uri="{0D108BD9-81ED-4DB2-BD59-A6C34878D82A}">
                    <a16:rowId xmlns:a16="http://schemas.microsoft.com/office/drawing/2014/main" val="1807162106"/>
                  </a:ext>
                </a:extLst>
              </a:tr>
              <a:tr h="518747">
                <a:tc>
                  <a:txBody>
                    <a:bodyPr/>
                    <a:lstStyle/>
                    <a:p>
                      <a:pPr marL="73152" marR="73152" algn="l" fontAlgn="t">
                        <a:spcBef>
                          <a:spcPts val="0"/>
                        </a:spcBef>
                        <a:spcAft>
                          <a:spcPts val="0"/>
                        </a:spcAft>
                      </a:pPr>
                      <a:r>
                        <a:rPr lang="en-US" sz="800" b="0" i="0" u="none" strike="noStrike">
                          <a:effectLst/>
                          <a:latin typeface="Calibri" panose="020F0502020204030204" pitchFamily="34" charset="0"/>
                          <a:ea typeface="Calibri" panose="020F0502020204030204" pitchFamily="34" charset="0"/>
                          <a:cs typeface="Times New Roman" panose="02020603050405020304" pitchFamily="18" charset="0"/>
                        </a:rPr>
                        <a:t>Financial</a:t>
                      </a:r>
                      <a:endParaRPr lang="en-US" sz="1000" b="0" i="0" u="none" strike="noStrike">
                        <a:effectLst/>
                        <a:latin typeface="Arial" panose="020B0604020202020204" pitchFamily="34" charset="0"/>
                      </a:endParaRPr>
                    </a:p>
                  </a:txBody>
                  <a:tcPr marL="34929" marR="34929" marT="4851"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dirty="0">
                          <a:effectLst/>
                          <a:latin typeface="Calibri" panose="020F0502020204030204" pitchFamily="34" charset="0"/>
                          <a:ea typeface="Calibri" panose="020F0502020204030204" pitchFamily="34" charset="0"/>
                          <a:cs typeface="Times New Roman" panose="02020603050405020304" pitchFamily="18" charset="0"/>
                        </a:rPr>
                        <a:t>Increase Net Income</a:t>
                      </a:r>
                      <a:endParaRPr lang="en-US" sz="1000" b="0" i="0" u="none" strike="noStrike" dirty="0">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dirty="0">
                          <a:effectLst/>
                          <a:latin typeface="Calibri" panose="020F0502020204030204" pitchFamily="34" charset="0"/>
                          <a:ea typeface="Calibri" panose="020F0502020204030204" pitchFamily="34" charset="0"/>
                          <a:cs typeface="Times New Roman" panose="02020603050405020304" pitchFamily="18" charset="0"/>
                        </a:rPr>
                        <a:t>Sales Volume</a:t>
                      </a:r>
                      <a:endParaRPr lang="en-US" sz="1000" b="0" i="0" u="none" strike="noStrike" dirty="0">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a:effectLst/>
                          <a:latin typeface="Calibri" panose="020F0502020204030204" pitchFamily="34" charset="0"/>
                          <a:ea typeface="Calibri" panose="020F0502020204030204" pitchFamily="34" charset="0"/>
                          <a:cs typeface="Times New Roman" panose="02020603050405020304" pitchFamily="18" charset="0"/>
                        </a:rPr>
                        <a:t>Increase sales 30% by 2023</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a:effectLst/>
                          <a:latin typeface="Calibri" panose="020F0502020204030204" pitchFamily="34" charset="0"/>
                          <a:ea typeface="Calibri" panose="020F0502020204030204" pitchFamily="34" charset="0"/>
                          <a:cs typeface="Times New Roman" panose="02020603050405020304" pitchFamily="18" charset="0"/>
                        </a:rPr>
                        <a:t>Executives - Build a team to oversee the creation of a Canadian office and signal increased emphasis on the region to grow the number of Canadian clients.  </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4055354"/>
                  </a:ext>
                </a:extLst>
              </a:tr>
              <a:tr h="557711">
                <a:tc>
                  <a:txBody>
                    <a:bodyPr/>
                    <a:lstStyle/>
                    <a:p>
                      <a:pPr marL="73152" marR="73152" algn="l" fontAlgn="t">
                        <a:spcBef>
                          <a:spcPts val="0"/>
                        </a:spcBef>
                        <a:spcAft>
                          <a:spcPts val="0"/>
                        </a:spcAft>
                      </a:pPr>
                      <a:r>
                        <a:rPr lang="en-US" sz="800" b="0" i="0" u="none" strike="noStrike">
                          <a:effectLst/>
                          <a:latin typeface="Calibri" panose="020F0502020204030204" pitchFamily="34" charset="0"/>
                          <a:ea typeface="Calibri" panose="020F0502020204030204" pitchFamily="34" charset="0"/>
                          <a:cs typeface="Times New Roman" panose="02020603050405020304" pitchFamily="18" charset="0"/>
                        </a:rPr>
                        <a:t>Customer</a:t>
                      </a:r>
                      <a:endParaRPr lang="en-US" sz="1000" b="0" i="0" u="none" strike="noStrike">
                        <a:effectLst/>
                        <a:latin typeface="Arial" panose="020B0604020202020204" pitchFamily="34" charset="0"/>
                      </a:endParaRPr>
                    </a:p>
                  </a:txBody>
                  <a:tcPr marL="34929" marR="34929" marT="4851"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a:effectLst/>
                          <a:latin typeface="Calibri" panose="020F0502020204030204" pitchFamily="34" charset="0"/>
                          <a:ea typeface="Calibri" panose="020F0502020204030204" pitchFamily="34" charset="0"/>
                          <a:cs typeface="Times New Roman" panose="02020603050405020304" pitchFamily="18" charset="0"/>
                        </a:rPr>
                        <a:t>Increase customer confidence in Atlassian software</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dirty="0">
                          <a:effectLst/>
                          <a:latin typeface="Calibri" panose="020F0502020204030204" pitchFamily="34" charset="0"/>
                          <a:ea typeface="Calibri" panose="020F0502020204030204" pitchFamily="34" charset="0"/>
                          <a:cs typeface="Times New Roman" panose="02020603050405020304" pitchFamily="18" charset="0"/>
                        </a:rPr>
                        <a:t>CSAT score for Canadian customers</a:t>
                      </a:r>
                      <a:endParaRPr lang="en-US" sz="1000" b="0" i="0" u="none" strike="noStrike" dirty="0">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dirty="0">
                          <a:effectLst/>
                          <a:latin typeface="Calibri" panose="020F0502020204030204" pitchFamily="34" charset="0"/>
                          <a:ea typeface="Calibri" panose="020F0502020204030204" pitchFamily="34" charset="0"/>
                          <a:cs typeface="Times New Roman" panose="02020603050405020304" pitchFamily="18" charset="0"/>
                        </a:rPr>
                        <a:t>Increase the CSAT score of Canadian customers 20% by 2023</a:t>
                      </a:r>
                      <a:endParaRPr lang="en-US" sz="1000" b="0" i="0" u="none" strike="noStrike" dirty="0">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a:effectLst/>
                          <a:latin typeface="Calibri" panose="020F0502020204030204" pitchFamily="34" charset="0"/>
                          <a:ea typeface="Calibri" panose="020F0502020204030204" pitchFamily="34" charset="0"/>
                          <a:cs typeface="Times New Roman" panose="02020603050405020304" pitchFamily="18" charset="0"/>
                        </a:rPr>
                        <a:t>Marketing Dept. – Conduct Canadian CSAT score collection activities from 2021 through 2023 to measure change in satisfaction </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91937"/>
                  </a:ext>
                </a:extLst>
              </a:tr>
              <a:tr h="482217">
                <a:tc>
                  <a:txBody>
                    <a:bodyPr/>
                    <a:lstStyle/>
                    <a:p>
                      <a:pPr marL="73152" marR="73152" algn="l" fontAlgn="t">
                        <a:spcBef>
                          <a:spcPts val="0"/>
                        </a:spcBef>
                        <a:spcAft>
                          <a:spcPts val="0"/>
                        </a:spcAft>
                      </a:pPr>
                      <a:r>
                        <a:rPr lang="en-US" sz="800" b="0" i="0" u="none" strike="noStrike">
                          <a:effectLst/>
                          <a:latin typeface="Calibri" panose="020F0502020204030204" pitchFamily="34" charset="0"/>
                          <a:ea typeface="Calibri" panose="020F0502020204030204" pitchFamily="34" charset="0"/>
                          <a:cs typeface="Times New Roman" panose="02020603050405020304" pitchFamily="18" charset="0"/>
                        </a:rPr>
                        <a:t>Internal</a:t>
                      </a:r>
                      <a:endParaRPr lang="en-US" sz="1000" b="0" i="0" u="none" strike="noStrike">
                        <a:effectLst/>
                        <a:latin typeface="Arial" panose="020B0604020202020204" pitchFamily="34" charset="0"/>
                      </a:endParaRPr>
                    </a:p>
                  </a:txBody>
                  <a:tcPr marL="34929" marR="34929" marT="4851"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a:effectLst/>
                          <a:latin typeface="Calibri" panose="020F0502020204030204" pitchFamily="34" charset="0"/>
                          <a:ea typeface="Calibri" panose="020F0502020204030204" pitchFamily="34" charset="0"/>
                          <a:cs typeface="Times New Roman" panose="02020603050405020304" pitchFamily="18" charset="0"/>
                        </a:rPr>
                        <a:t>Expand high speed Software as a Service availability to a wider geographic region</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a:effectLst/>
                          <a:latin typeface="Calibri" panose="020F0502020204030204" pitchFamily="34" charset="0"/>
                          <a:ea typeface="Calibri" panose="020F0502020204030204" pitchFamily="34" charset="0"/>
                          <a:cs typeface="Times New Roman" panose="02020603050405020304" pitchFamily="18" charset="0"/>
                        </a:rPr>
                        <a:t>Response time of client software in milliseconds</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dirty="0">
                          <a:effectLst/>
                          <a:latin typeface="Calibri" panose="020F0502020204030204" pitchFamily="34" charset="0"/>
                          <a:ea typeface="Calibri" panose="020F0502020204030204" pitchFamily="34" charset="0"/>
                          <a:cs typeface="Times New Roman" panose="02020603050405020304" pitchFamily="18" charset="0"/>
                        </a:rPr>
                        <a:t>Reduce response time to under 60 milliseconds for 95% of Canadian customers by the end of 2021</a:t>
                      </a:r>
                      <a:endParaRPr lang="en-US" sz="1000" b="0" i="0" u="none" strike="noStrike" dirty="0">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a:effectLst/>
                          <a:latin typeface="Calibri" panose="020F0502020204030204" pitchFamily="34" charset="0"/>
                          <a:ea typeface="Calibri" panose="020F0502020204030204" pitchFamily="34" charset="0"/>
                          <a:cs typeface="Times New Roman" panose="02020603050405020304" pitchFamily="18" charset="0"/>
                        </a:rPr>
                        <a:t>IT Dept. – Conduct an analysis of Canadian network infrastructure to determine ideal positions for Canadian servers, then implement new servers by either hosting internally or renting.  </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9995116"/>
                  </a:ext>
                </a:extLst>
              </a:tr>
              <a:tr h="1051903">
                <a:tc>
                  <a:txBody>
                    <a:bodyPr/>
                    <a:lstStyle/>
                    <a:p>
                      <a:pPr marL="73152" marR="73152" algn="l" fontAlgn="t">
                        <a:spcBef>
                          <a:spcPts val="0"/>
                        </a:spcBef>
                        <a:spcAft>
                          <a:spcPts val="0"/>
                        </a:spcAft>
                      </a:pPr>
                      <a:r>
                        <a:rPr lang="en-US" sz="800" b="0" i="0" u="none" strike="noStrike" dirty="0">
                          <a:effectLst/>
                          <a:latin typeface="Calibri" panose="020F0502020204030204" pitchFamily="34" charset="0"/>
                          <a:ea typeface="Calibri" panose="020F0502020204030204" pitchFamily="34" charset="0"/>
                          <a:cs typeface="Times New Roman" panose="02020603050405020304" pitchFamily="18" charset="0"/>
                        </a:rPr>
                        <a:t>Learning and Growth</a:t>
                      </a:r>
                      <a:endParaRPr lang="en-US" sz="1000" b="0" i="0" u="none" strike="noStrike" dirty="0">
                        <a:effectLst/>
                        <a:latin typeface="Arial" panose="020B0604020202020204" pitchFamily="34" charset="0"/>
                      </a:endParaRPr>
                    </a:p>
                  </a:txBody>
                  <a:tcPr marL="34929" marR="34929" marT="4851"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a:effectLst/>
                          <a:latin typeface="Calibri" panose="020F0502020204030204" pitchFamily="34" charset="0"/>
                          <a:ea typeface="Calibri" panose="020F0502020204030204" pitchFamily="34" charset="0"/>
                          <a:cs typeface="Times New Roman" panose="02020603050405020304" pitchFamily="18" charset="0"/>
                        </a:rPr>
                        <a:t>Recruit and train qualified Canadian employees</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a:effectLst/>
                          <a:latin typeface="Calibri" panose="020F0502020204030204" pitchFamily="34" charset="0"/>
                          <a:ea typeface="Calibri" panose="020F0502020204030204" pitchFamily="34" charset="0"/>
                          <a:cs typeface="Times New Roman" panose="02020603050405020304" pitchFamily="18" charset="0"/>
                        </a:rPr>
                        <a:t>Number of Canadian employees</a:t>
                      </a:r>
                      <a:endParaRPr lang="en-US" sz="1000" b="0" i="0" u="none" strike="noStrike">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dirty="0">
                          <a:effectLst/>
                          <a:latin typeface="Calibri" panose="020F0502020204030204" pitchFamily="34" charset="0"/>
                          <a:ea typeface="Calibri" panose="020F0502020204030204" pitchFamily="34" charset="0"/>
                          <a:cs typeface="Times New Roman" panose="02020603050405020304" pitchFamily="18" charset="0"/>
                        </a:rPr>
                        <a:t>Hire at least 3 Canadian employees dedicated to supporting the servers and clients in the region by June of 2022</a:t>
                      </a:r>
                      <a:endParaRPr lang="en-US" sz="1000" b="0" i="0" u="none" strike="noStrike" dirty="0">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0"/>
                        </a:spcAft>
                      </a:pPr>
                      <a:r>
                        <a:rPr lang="en-US" sz="1000" b="0" i="0" u="none" strike="noStrike" dirty="0">
                          <a:effectLst/>
                          <a:latin typeface="Calibri" panose="020F0502020204030204" pitchFamily="34" charset="0"/>
                          <a:ea typeface="Calibri" panose="020F0502020204030204" pitchFamily="34" charset="0"/>
                          <a:cs typeface="Times New Roman" panose="02020603050405020304" pitchFamily="18" charset="0"/>
                        </a:rPr>
                        <a:t>Hiring Dept. – Hire at least three qualified Canadian employees to support the clients and servers in the region.  More employees may be hired based on region demand if the Canadian office deems it necessary to do so.  </a:t>
                      </a:r>
                      <a:endParaRPr lang="en-US" sz="1000" b="0" i="0" u="none" strike="noStrike" dirty="0">
                        <a:effectLst/>
                        <a:latin typeface="Arial" panose="020B0604020202020204" pitchFamily="34" charset="0"/>
                      </a:endParaRPr>
                    </a:p>
                  </a:txBody>
                  <a:tcPr marL="34929" marR="34929" marT="48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1452995"/>
                  </a:ext>
                </a:extLst>
              </a:tr>
            </a:tbl>
          </a:graphicData>
        </a:graphic>
      </p:graphicFrame>
    </p:spTree>
    <p:extLst>
      <p:ext uri="{BB962C8B-B14F-4D97-AF65-F5344CB8AC3E}">
        <p14:creationId xmlns:p14="http://schemas.microsoft.com/office/powerpoint/2010/main" val="3314311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D10CD-215F-4512-8BD7-B78D0EB55FEB}"/>
              </a:ext>
            </a:extLst>
          </p:cNvPr>
          <p:cNvSpPr>
            <a:spLocks noGrp="1"/>
          </p:cNvSpPr>
          <p:nvPr>
            <p:ph type="title"/>
          </p:nvPr>
        </p:nvSpPr>
        <p:spPr/>
        <p:txBody>
          <a:bodyPr>
            <a:normAutofit/>
          </a:bodyPr>
          <a:lstStyle/>
          <a:p>
            <a:r>
              <a:rPr lang="en-US" sz="4800" cap="small" dirty="0"/>
              <a:t>Conclusion</a:t>
            </a:r>
          </a:p>
        </p:txBody>
      </p:sp>
      <p:sp>
        <p:nvSpPr>
          <p:cNvPr id="3" name="Content Placeholder 2">
            <a:extLst>
              <a:ext uri="{FF2B5EF4-FFF2-40B4-BE49-F238E27FC236}">
                <a16:creationId xmlns:a16="http://schemas.microsoft.com/office/drawing/2014/main" id="{D6ACA494-6B9D-4C84-8E7A-373685E1CECC}"/>
              </a:ext>
            </a:extLst>
          </p:cNvPr>
          <p:cNvSpPr>
            <a:spLocks noGrp="1"/>
          </p:cNvSpPr>
          <p:nvPr>
            <p:ph idx="1"/>
          </p:nvPr>
        </p:nvSpPr>
        <p:spPr>
          <a:xfrm>
            <a:off x="1484311" y="2666999"/>
            <a:ext cx="10018713" cy="3124201"/>
          </a:xfrm>
        </p:spPr>
        <p:txBody>
          <a:bodyPr>
            <a:normAutofit/>
          </a:bodyPr>
          <a:lstStyle/>
          <a:p>
            <a:r>
              <a:rPr lang="en-US" sz="2000" dirty="0">
                <a:solidFill>
                  <a:srgbClr val="0052CC"/>
                </a:solidFill>
              </a:rPr>
              <a:t>Atlassian</a:t>
            </a:r>
            <a:r>
              <a:rPr lang="en-US" sz="2000" dirty="0"/>
              <a:t> is in a promising financial position giving them an opportunity to take advantage of a currently underserved market</a:t>
            </a:r>
          </a:p>
          <a:p>
            <a:r>
              <a:rPr lang="en-US" sz="2000" dirty="0"/>
              <a:t>The company has experience creating new offices and crossing international boarders, mitigating the risk of the project</a:t>
            </a:r>
          </a:p>
          <a:p>
            <a:r>
              <a:rPr lang="en-US" sz="2000" dirty="0"/>
              <a:t>This strategic initiative would help </a:t>
            </a:r>
            <a:r>
              <a:rPr lang="en-US" sz="2000" dirty="0">
                <a:solidFill>
                  <a:srgbClr val="0052CC"/>
                </a:solidFill>
              </a:rPr>
              <a:t>Atlassian</a:t>
            </a:r>
            <a:r>
              <a:rPr lang="en-US" sz="2000" dirty="0"/>
              <a:t> realize larger sales volume, catapulting them to new levels of success</a:t>
            </a:r>
          </a:p>
        </p:txBody>
      </p:sp>
    </p:spTree>
    <p:extLst>
      <p:ext uri="{BB962C8B-B14F-4D97-AF65-F5344CB8AC3E}">
        <p14:creationId xmlns:p14="http://schemas.microsoft.com/office/powerpoint/2010/main" val="1412137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254</TotalTime>
  <Words>1244</Words>
  <Application>Microsoft Office PowerPoint</Application>
  <PresentationFormat>Widescreen</PresentationFormat>
  <Paragraphs>109</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Corbel</vt:lpstr>
      <vt:lpstr>Times New Roman</vt:lpstr>
      <vt:lpstr>Parallax</vt:lpstr>
      <vt:lpstr>Internal and External Analysis of Atlassian</vt:lpstr>
      <vt:lpstr>Introduction</vt:lpstr>
      <vt:lpstr>External Analysis</vt:lpstr>
      <vt:lpstr>Financial Analysis</vt:lpstr>
      <vt:lpstr>Internal Analysis</vt:lpstr>
      <vt:lpstr>Strategic Alternatives</vt:lpstr>
      <vt:lpstr>Strategic Recommendation</vt:lpstr>
      <vt:lpstr>Implementation Plan</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Internal and External Analysis of Atlassian</dc:title>
  <dc:creator>Sandau, Ryan</dc:creator>
  <cp:lastModifiedBy>Sandau, Ryan</cp:lastModifiedBy>
  <cp:revision>16</cp:revision>
  <dcterms:created xsi:type="dcterms:W3CDTF">2021-04-09T17:11:57Z</dcterms:created>
  <dcterms:modified xsi:type="dcterms:W3CDTF">2021-04-09T21:50:20Z</dcterms:modified>
</cp:coreProperties>
</file>