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f520c6bc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f520c6bc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f520c6bc7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f520c6bc7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c7a8d4416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c7a8d4416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c7a8d441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c7a8d441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c7a8d44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c7a8d44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t/>
            </a:r>
            <a:endParaRPr>
              <a:solidFill>
                <a:srgbClr val="144D2E"/>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c7a8d441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c7a8d441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c7a8d4416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c7a8d441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9" name="Shape 9"/>
        <p:cNvGrpSpPr/>
        <p:nvPr/>
      </p:nvGrpSpPr>
      <p:grpSpPr>
        <a:xfrm>
          <a:off x="0" y="0"/>
          <a:ext cx="0" cy="0"/>
          <a:chOff x="0" y="0"/>
          <a:chExt cx="0" cy="0"/>
        </a:xfrm>
      </p:grpSpPr>
      <p:sp>
        <p:nvSpPr>
          <p:cNvPr id="10" name="Google Shape;10;p2"/>
          <p:cNvSpPr/>
          <p:nvPr/>
        </p:nvSpPr>
        <p:spPr>
          <a:xfrm>
            <a:off x="343700" y="674106"/>
            <a:ext cx="1081625" cy="1124950"/>
          </a:xfrm>
          <a:custGeom>
            <a:rect b="b" l="l" r="r" t="t"/>
            <a:pathLst>
              <a:path extrusionOk="0" h="44998" w="43265">
                <a:moveTo>
                  <a:pt x="0" y="44998"/>
                </a:moveTo>
                <a:lnTo>
                  <a:pt x="0" y="0"/>
                </a:lnTo>
                <a:lnTo>
                  <a:pt x="43265" y="0"/>
                </a:lnTo>
              </a:path>
            </a:pathLst>
          </a:custGeom>
          <a:noFill/>
          <a:ln cap="flat" cmpd="sng" w="28575">
            <a:solidFill>
              <a:schemeClr val="lt1"/>
            </a:solidFill>
            <a:prstDash val="solid"/>
            <a:miter lim="8000"/>
            <a:headEnd len="sm" w="sm" type="none"/>
            <a:tailEnd len="sm" w="sm" type="none"/>
          </a:ln>
        </p:spPr>
      </p:sp>
      <p:sp>
        <p:nvSpPr>
          <p:cNvPr id="11" name="Google Shape;11;p2"/>
          <p:cNvSpPr/>
          <p:nvPr/>
        </p:nvSpPr>
        <p:spPr>
          <a:xfrm rot="10800000">
            <a:off x="7702413" y="3391500"/>
            <a:ext cx="1081625" cy="1124950"/>
          </a:xfrm>
          <a:custGeom>
            <a:rect b="b" l="l" r="r" t="t"/>
            <a:pathLst>
              <a:path extrusionOk="0" h="44998" w="43265">
                <a:moveTo>
                  <a:pt x="0" y="44998"/>
                </a:moveTo>
                <a:lnTo>
                  <a:pt x="0" y="0"/>
                </a:lnTo>
                <a:lnTo>
                  <a:pt x="43265" y="0"/>
                </a:lnTo>
              </a:path>
            </a:pathLst>
          </a:custGeom>
          <a:noFill/>
          <a:ln cap="flat" cmpd="sng" w="28575">
            <a:solidFill>
              <a:schemeClr val="lt1"/>
            </a:solidFill>
            <a:prstDash val="solid"/>
            <a:miter lim="8000"/>
            <a:headEnd len="sm" w="sm" type="none"/>
            <a:tailEnd len="sm" w="sm" type="none"/>
          </a:ln>
        </p:spPr>
      </p:sp>
      <p:cxnSp>
        <p:nvCxnSpPr>
          <p:cNvPr id="12" name="Google Shape;12;p2"/>
          <p:cNvCxnSpPr/>
          <p:nvPr/>
        </p:nvCxnSpPr>
        <p:spPr>
          <a:xfrm>
            <a:off x="3178502" y="2818964"/>
            <a:ext cx="424800" cy="0"/>
          </a:xfrm>
          <a:prstGeom prst="straightConnector1">
            <a:avLst/>
          </a:prstGeom>
          <a:noFill/>
          <a:ln cap="flat" cmpd="sng" w="38100">
            <a:solidFill>
              <a:schemeClr val="lt1"/>
            </a:solidFill>
            <a:prstDash val="solid"/>
            <a:round/>
            <a:headEnd len="sm" w="sm" type="none"/>
            <a:tailEnd len="sm" w="sm" type="none"/>
          </a:ln>
        </p:spPr>
      </p:cxnSp>
      <p:sp>
        <p:nvSpPr>
          <p:cNvPr id="13" name="Google Shape;13;p2"/>
          <p:cNvSpPr txBox="1"/>
          <p:nvPr>
            <p:ph type="ctrTitle"/>
          </p:nvPr>
        </p:nvSpPr>
        <p:spPr>
          <a:xfrm>
            <a:off x="499202" y="11904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000"/>
              <a:buNone/>
              <a:defRPr sz="4000">
                <a:solidFill>
                  <a:schemeClr val="lt1"/>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499202" y="30509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1pPr>
            <a:lvl2pPr lvl="1"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2pPr>
            <a:lvl3pPr lvl="2"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3pPr>
            <a:lvl4pPr lvl="3"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4pPr>
            <a:lvl5pPr lvl="4"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5pPr>
            <a:lvl6pPr lvl="5"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6pPr>
            <a:lvl7pPr lvl="6"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7pPr>
            <a:lvl8pPr lvl="7"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8pPr>
            <a:lvl9pPr lvl="8" algn="ctr">
              <a:lnSpc>
                <a:spcPct val="100000"/>
              </a:lnSpc>
              <a:spcBef>
                <a:spcPts val="0"/>
              </a:spcBef>
              <a:spcAft>
                <a:spcPts val="0"/>
              </a:spcAft>
              <a:buClr>
                <a:schemeClr val="lt1"/>
              </a:buClr>
              <a:buSzPts val="2400"/>
              <a:buFont typeface="Roboto Slab"/>
              <a:buNone/>
              <a:defRPr sz="2400">
                <a:solidFill>
                  <a:schemeClr val="lt1"/>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499202" y="11904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Integrated Education in Northern Ireland</a:t>
            </a:r>
            <a:endParaRPr/>
          </a:p>
        </p:txBody>
      </p:sp>
      <p:sp>
        <p:nvSpPr>
          <p:cNvPr id="64" name="Google Shape;64;p13"/>
          <p:cNvSpPr txBox="1"/>
          <p:nvPr>
            <p:ph idx="1" type="subTitle"/>
          </p:nvPr>
        </p:nvSpPr>
        <p:spPr>
          <a:xfrm>
            <a:off x="499202" y="30509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a:t>
            </a:r>
            <a:r>
              <a:rPr lang="en"/>
              <a:t> big step forward after a long history</a:t>
            </a:r>
            <a:endParaRPr/>
          </a:p>
        </p:txBody>
      </p:sp>
      <p:pic>
        <p:nvPicPr>
          <p:cNvPr id="65" name="Google Shape;65;p13"/>
          <p:cNvPicPr preferRelativeResize="0"/>
          <p:nvPr/>
        </p:nvPicPr>
        <p:blipFill>
          <a:blip r:embed="rId3">
            <a:alphaModFix/>
          </a:blip>
          <a:stretch>
            <a:fillRect/>
          </a:stretch>
        </p:blipFill>
        <p:spPr>
          <a:xfrm>
            <a:off x="6581850" y="1066175"/>
            <a:ext cx="2349899" cy="3011150"/>
          </a:xfrm>
          <a:prstGeom prst="rect">
            <a:avLst/>
          </a:prstGeom>
          <a:noFill/>
          <a:ln>
            <a:noFill/>
          </a:ln>
        </p:spPr>
      </p:pic>
      <p:sp>
        <p:nvSpPr>
          <p:cNvPr id="66" name="Google Shape;66;p13"/>
          <p:cNvSpPr txBox="1"/>
          <p:nvPr>
            <p:ph idx="1" type="subTitle"/>
          </p:nvPr>
        </p:nvSpPr>
        <p:spPr>
          <a:xfrm>
            <a:off x="7915350" y="1347525"/>
            <a:ext cx="921300" cy="5232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SzPts val="1018"/>
              <a:buNone/>
            </a:pPr>
            <a:r>
              <a:rPr lang="en" sz="1220">
                <a:solidFill>
                  <a:schemeClr val="accent5"/>
                </a:solidFill>
              </a:rPr>
              <a:t>Northern</a:t>
            </a:r>
            <a:endParaRPr sz="1220">
              <a:solidFill>
                <a:schemeClr val="accent5"/>
              </a:solidFill>
            </a:endParaRPr>
          </a:p>
          <a:p>
            <a:pPr indent="0" lvl="0" marL="0" rtl="0" algn="ctr">
              <a:spcBef>
                <a:spcPts val="0"/>
              </a:spcBef>
              <a:spcAft>
                <a:spcPts val="0"/>
              </a:spcAft>
              <a:buSzPts val="1018"/>
              <a:buNone/>
            </a:pPr>
            <a:r>
              <a:rPr lang="en" sz="1220">
                <a:solidFill>
                  <a:schemeClr val="accent5"/>
                </a:solidFill>
              </a:rPr>
              <a:t>Ireland</a:t>
            </a:r>
            <a:endParaRPr sz="1220">
              <a:solidFill>
                <a:schemeClr val="accent5"/>
              </a:solidFill>
            </a:endParaRPr>
          </a:p>
        </p:txBody>
      </p:sp>
      <p:sp>
        <p:nvSpPr>
          <p:cNvPr id="67" name="Google Shape;67;p13"/>
          <p:cNvSpPr txBox="1"/>
          <p:nvPr>
            <p:ph idx="1" type="subTitle"/>
          </p:nvPr>
        </p:nvSpPr>
        <p:spPr>
          <a:xfrm>
            <a:off x="7591500" y="2585775"/>
            <a:ext cx="921300" cy="52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1018"/>
              <a:buNone/>
            </a:pPr>
            <a:r>
              <a:rPr lang="en" sz="1220">
                <a:solidFill>
                  <a:schemeClr val="accent5"/>
                </a:solidFill>
              </a:rPr>
              <a:t>Ireland</a:t>
            </a:r>
            <a:endParaRPr sz="1220">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Research Question and Process</a:t>
            </a:r>
            <a:endParaRPr/>
          </a:p>
        </p:txBody>
      </p:sp>
      <p:pic>
        <p:nvPicPr>
          <p:cNvPr id="73" name="Google Shape;73;p14"/>
          <p:cNvPicPr preferRelativeResize="0"/>
          <p:nvPr/>
        </p:nvPicPr>
        <p:blipFill rotWithShape="1">
          <a:blip r:embed="rId3">
            <a:alphaModFix/>
          </a:blip>
          <a:srcRect b="13349" l="1961" r="6788" t="9887"/>
          <a:stretch/>
        </p:blipFill>
        <p:spPr>
          <a:xfrm>
            <a:off x="261250" y="2080300"/>
            <a:ext cx="4310750" cy="1469575"/>
          </a:xfrm>
          <a:prstGeom prst="rect">
            <a:avLst/>
          </a:prstGeom>
          <a:noFill/>
          <a:ln>
            <a:noFill/>
          </a:ln>
        </p:spPr>
      </p:pic>
      <p:pic>
        <p:nvPicPr>
          <p:cNvPr id="74" name="Google Shape;74;p14"/>
          <p:cNvPicPr preferRelativeResize="0"/>
          <p:nvPr/>
        </p:nvPicPr>
        <p:blipFill>
          <a:blip r:embed="rId4">
            <a:alphaModFix/>
          </a:blip>
          <a:stretch>
            <a:fillRect/>
          </a:stretch>
        </p:blipFill>
        <p:spPr>
          <a:xfrm>
            <a:off x="5237725" y="1345500"/>
            <a:ext cx="2952750" cy="876300"/>
          </a:xfrm>
          <a:prstGeom prst="rect">
            <a:avLst/>
          </a:prstGeom>
          <a:noFill/>
          <a:ln>
            <a:noFill/>
          </a:ln>
        </p:spPr>
      </p:pic>
      <p:pic>
        <p:nvPicPr>
          <p:cNvPr id="75" name="Google Shape;75;p14"/>
          <p:cNvPicPr preferRelativeResize="0"/>
          <p:nvPr/>
        </p:nvPicPr>
        <p:blipFill rotWithShape="1">
          <a:blip r:embed="rId5">
            <a:alphaModFix/>
          </a:blip>
          <a:srcRect b="31034" l="0" r="0" t="32827"/>
          <a:stretch/>
        </p:blipFill>
        <p:spPr>
          <a:xfrm>
            <a:off x="5132625" y="3380025"/>
            <a:ext cx="316295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Religious Divide</a:t>
            </a:r>
            <a:endParaRPr/>
          </a:p>
        </p:txBody>
      </p:sp>
      <p:pic>
        <p:nvPicPr>
          <p:cNvPr id="81" name="Google Shape;81;p15"/>
          <p:cNvPicPr preferRelativeResize="0"/>
          <p:nvPr/>
        </p:nvPicPr>
        <p:blipFill rotWithShape="1">
          <a:blip r:embed="rId3">
            <a:alphaModFix/>
          </a:blip>
          <a:srcRect b="643" l="593" r="445" t="16820"/>
          <a:stretch/>
        </p:blipFill>
        <p:spPr>
          <a:xfrm>
            <a:off x="180975" y="1878327"/>
            <a:ext cx="4391026" cy="2845650"/>
          </a:xfrm>
          <a:prstGeom prst="rect">
            <a:avLst/>
          </a:prstGeom>
          <a:noFill/>
          <a:ln>
            <a:noFill/>
          </a:ln>
        </p:spPr>
      </p:pic>
      <p:pic>
        <p:nvPicPr>
          <p:cNvPr id="82" name="Google Shape;82;p15"/>
          <p:cNvPicPr preferRelativeResize="0"/>
          <p:nvPr/>
        </p:nvPicPr>
        <p:blipFill rotWithShape="1">
          <a:blip r:embed="rId4">
            <a:alphaModFix/>
          </a:blip>
          <a:srcRect b="0" l="556" r="0" t="0"/>
          <a:stretch/>
        </p:blipFill>
        <p:spPr>
          <a:xfrm>
            <a:off x="4572000" y="1876425"/>
            <a:ext cx="4391026" cy="2849439"/>
          </a:xfrm>
          <a:prstGeom prst="rect">
            <a:avLst/>
          </a:prstGeom>
          <a:noFill/>
          <a:ln>
            <a:noFill/>
          </a:ln>
        </p:spPr>
      </p:pic>
      <p:sp>
        <p:nvSpPr>
          <p:cNvPr id="83" name="Google Shape;83;p15"/>
          <p:cNvSpPr txBox="1"/>
          <p:nvPr>
            <p:ph type="title"/>
          </p:nvPr>
        </p:nvSpPr>
        <p:spPr>
          <a:xfrm>
            <a:off x="180975" y="1144125"/>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t>Roman </a:t>
            </a:r>
            <a:r>
              <a:rPr lang="en" sz="2000"/>
              <a:t>Catholics</a:t>
            </a:r>
            <a:endParaRPr sz="2000"/>
          </a:p>
        </p:txBody>
      </p:sp>
      <p:sp>
        <p:nvSpPr>
          <p:cNvPr id="84" name="Google Shape;84;p15"/>
          <p:cNvSpPr txBox="1"/>
          <p:nvPr>
            <p:ph type="title"/>
          </p:nvPr>
        </p:nvSpPr>
        <p:spPr>
          <a:xfrm>
            <a:off x="4572000" y="1120725"/>
            <a:ext cx="43911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000"/>
              <a:t>Protestant and Other Christian</a:t>
            </a:r>
            <a:endParaRPr sz="2000"/>
          </a:p>
        </p:txBody>
      </p:sp>
      <p:sp>
        <p:nvSpPr>
          <p:cNvPr id="85" name="Google Shape;85;p15"/>
          <p:cNvSpPr txBox="1"/>
          <p:nvPr/>
        </p:nvSpPr>
        <p:spPr>
          <a:xfrm>
            <a:off x="387900" y="4594800"/>
            <a:ext cx="8575200" cy="33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50">
                <a:latin typeface="Roboto"/>
                <a:ea typeface="Roboto"/>
                <a:cs typeface="Roboto"/>
                <a:sym typeface="Roboto"/>
              </a:rPr>
              <a:t> These maps were created from 2011 census data. They show the percent of people in each county that were either practing or were raised in that religion.</a:t>
            </a:r>
            <a:endParaRPr sz="95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0" y="-270700"/>
            <a:ext cx="9144000" cy="5137144"/>
          </a:xfrm>
          <a:prstGeom prst="rect">
            <a:avLst/>
          </a:prstGeom>
          <a:noFill/>
          <a:ln>
            <a:noFill/>
          </a:ln>
        </p:spPr>
      </p:pic>
      <p:sp>
        <p:nvSpPr>
          <p:cNvPr id="91" name="Google Shape;91;p16"/>
          <p:cNvSpPr txBox="1"/>
          <p:nvPr/>
        </p:nvSpPr>
        <p:spPr>
          <a:xfrm>
            <a:off x="76200" y="4866450"/>
            <a:ext cx="914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144D2E"/>
                </a:solidFill>
                <a:latin typeface="Roboto"/>
                <a:ea typeface="Roboto"/>
                <a:cs typeface="Roboto"/>
                <a:sym typeface="Roboto"/>
              </a:rPr>
              <a:t>Violence April 3  at Cloughfern in the loyalist Rathcoole area of Newtownabbey, Belfast. Photograph: Alan Lewis/Photopress</a:t>
            </a:r>
            <a:endParaRPr sz="1000">
              <a:solidFill>
                <a:srgbClr val="144D2E"/>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Religion and Education</a:t>
            </a:r>
            <a:endParaRPr/>
          </a:p>
        </p:txBody>
      </p:sp>
      <p:sp>
        <p:nvSpPr>
          <p:cNvPr id="97" name="Google Shape;97;p17"/>
          <p:cNvSpPr txBox="1"/>
          <p:nvPr>
            <p:ph idx="1" type="body"/>
          </p:nvPr>
        </p:nvSpPr>
        <p:spPr>
          <a:xfrm>
            <a:off x="6869275" y="1139725"/>
            <a:ext cx="1886700" cy="342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Langan college was the first integrated school in Northern Ireland and was established during the height of the Troubles.</a:t>
            </a:r>
            <a:endParaRPr/>
          </a:p>
        </p:txBody>
      </p:sp>
      <p:pic>
        <p:nvPicPr>
          <p:cNvPr id="98" name="Google Shape;98;p17"/>
          <p:cNvPicPr preferRelativeResize="0"/>
          <p:nvPr/>
        </p:nvPicPr>
        <p:blipFill>
          <a:blip r:embed="rId3">
            <a:alphaModFix/>
          </a:blip>
          <a:stretch>
            <a:fillRect/>
          </a:stretch>
        </p:blipFill>
        <p:spPr>
          <a:xfrm>
            <a:off x="387900" y="1144125"/>
            <a:ext cx="6096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0" y="0"/>
            <a:ext cx="51774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&lt;10%</a:t>
            </a:r>
            <a:endParaRPr/>
          </a:p>
        </p:txBody>
      </p:sp>
      <p:sp>
        <p:nvSpPr>
          <p:cNvPr id="104" name="Google Shape;104;p18"/>
          <p:cNvSpPr txBox="1"/>
          <p:nvPr>
            <p:ph idx="1" type="body"/>
          </p:nvPr>
        </p:nvSpPr>
        <p:spPr>
          <a:xfrm>
            <a:off x="0" y="1767000"/>
            <a:ext cx="51774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of students were enrolled in integrated schools</a:t>
            </a:r>
            <a:endParaRPr/>
          </a:p>
        </p:txBody>
      </p:sp>
      <p:sp>
        <p:nvSpPr>
          <p:cNvPr id="105" name="Google Shape;105;p18"/>
          <p:cNvSpPr txBox="1"/>
          <p:nvPr>
            <p:ph type="title"/>
          </p:nvPr>
        </p:nvSpPr>
        <p:spPr>
          <a:xfrm>
            <a:off x="4271500" y="1533450"/>
            <a:ext cx="51774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400</a:t>
            </a:r>
            <a:endParaRPr/>
          </a:p>
        </p:txBody>
      </p:sp>
      <p:sp>
        <p:nvSpPr>
          <p:cNvPr id="106" name="Google Shape;106;p18"/>
          <p:cNvSpPr txBox="1"/>
          <p:nvPr>
            <p:ph idx="1" type="body"/>
          </p:nvPr>
        </p:nvSpPr>
        <p:spPr>
          <a:xfrm>
            <a:off x="4271500" y="3300450"/>
            <a:ext cx="51774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schools would operate at a deficit in 2017</a:t>
            </a:r>
            <a:endParaRPr/>
          </a:p>
        </p:txBody>
      </p:sp>
      <p:sp>
        <p:nvSpPr>
          <p:cNvPr id="107" name="Google Shape;107;p18"/>
          <p:cNvSpPr txBox="1"/>
          <p:nvPr>
            <p:ph type="title"/>
          </p:nvPr>
        </p:nvSpPr>
        <p:spPr>
          <a:xfrm>
            <a:off x="-1981300" y="2838600"/>
            <a:ext cx="8368200" cy="1538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 71,000</a:t>
            </a:r>
            <a:endParaRPr/>
          </a:p>
        </p:txBody>
      </p:sp>
      <p:sp>
        <p:nvSpPr>
          <p:cNvPr id="108" name="Google Shape;108;p18"/>
          <p:cNvSpPr txBox="1"/>
          <p:nvPr>
            <p:ph idx="1" type="body"/>
          </p:nvPr>
        </p:nvSpPr>
        <p:spPr>
          <a:xfrm>
            <a:off x="-1981300" y="4605600"/>
            <a:ext cx="83682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unfilled desks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Seaview Primary in Glenarm</a:t>
            </a:r>
            <a:endParaRPr/>
          </a:p>
        </p:txBody>
      </p:sp>
      <p:pic>
        <p:nvPicPr>
          <p:cNvPr id="114" name="Google Shape;114;p19"/>
          <p:cNvPicPr preferRelativeResize="0"/>
          <p:nvPr/>
        </p:nvPicPr>
        <p:blipFill rotWithShape="1">
          <a:blip r:embed="rId3">
            <a:alphaModFix/>
          </a:blip>
          <a:srcRect b="2052" l="0" r="0" t="2042"/>
          <a:stretch/>
        </p:blipFill>
        <p:spPr>
          <a:xfrm>
            <a:off x="0" y="1993425"/>
            <a:ext cx="4572000" cy="2397174"/>
          </a:xfrm>
          <a:prstGeom prst="rect">
            <a:avLst/>
          </a:prstGeom>
          <a:noFill/>
          <a:ln>
            <a:noFill/>
          </a:ln>
        </p:spPr>
      </p:pic>
      <p:pic>
        <p:nvPicPr>
          <p:cNvPr id="115" name="Google Shape;115;p19"/>
          <p:cNvPicPr preferRelativeResize="0"/>
          <p:nvPr/>
        </p:nvPicPr>
        <p:blipFill>
          <a:blip r:embed="rId4">
            <a:alphaModFix/>
          </a:blip>
          <a:stretch>
            <a:fillRect/>
          </a:stretch>
        </p:blipFill>
        <p:spPr>
          <a:xfrm>
            <a:off x="4572000" y="1993413"/>
            <a:ext cx="4571999" cy="2397188"/>
          </a:xfrm>
          <a:prstGeom prst="rect">
            <a:avLst/>
          </a:prstGeom>
          <a:noFill/>
          <a:ln>
            <a:noFill/>
          </a:ln>
        </p:spPr>
      </p:pic>
      <p:sp>
        <p:nvSpPr>
          <p:cNvPr id="116" name="Google Shape;116;p19"/>
          <p:cNvSpPr txBox="1"/>
          <p:nvPr>
            <p:ph idx="1" type="body"/>
          </p:nvPr>
        </p:nvSpPr>
        <p:spPr>
          <a:xfrm>
            <a:off x="6350550" y="4390600"/>
            <a:ext cx="36507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200"/>
              <a:t>Images from Google Street View</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516075" y="290298"/>
            <a:ext cx="8111836" cy="4562900"/>
          </a:xfrm>
          <a:prstGeom prst="rect">
            <a:avLst/>
          </a:prstGeom>
          <a:noFill/>
          <a:ln>
            <a:noFill/>
          </a:ln>
        </p:spPr>
      </p:pic>
      <p:sp>
        <p:nvSpPr>
          <p:cNvPr id="122" name="Google Shape;122;p20"/>
          <p:cNvSpPr txBox="1"/>
          <p:nvPr>
            <p:ph idx="1" type="body"/>
          </p:nvPr>
        </p:nvSpPr>
        <p:spPr>
          <a:xfrm>
            <a:off x="5595825" y="1071750"/>
            <a:ext cx="2808000" cy="3000000"/>
          </a:xfrm>
          <a:prstGeom prst="rect">
            <a:avLst/>
          </a:prstGeom>
          <a:solidFill>
            <a:srgbClr val="042D17">
              <a:alpha val="77090"/>
            </a:srgbClr>
          </a:solidFill>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600">
                <a:solidFill>
                  <a:schemeClr val="lt1"/>
                </a:solidFill>
              </a:rPr>
              <a:t>“I want to congratulate all of the parents, staff and governors in schools right across Northern Ireland, who are taking courageous steps to ensure children from different traditions, will get to learn and play together, every day, in the same school," he said.</a:t>
            </a:r>
            <a:endParaRPr sz="1600">
              <a:solidFill>
                <a:schemeClr val="lt1"/>
              </a:solidFill>
            </a:endParaRPr>
          </a:p>
          <a:p>
            <a:pPr indent="0" lvl="0" marL="0" rtl="0" algn="l">
              <a:lnSpc>
                <a:spcPct val="95000"/>
              </a:lnSpc>
              <a:spcBef>
                <a:spcPts val="1200"/>
              </a:spcBef>
              <a:spcAft>
                <a:spcPts val="1200"/>
              </a:spcAft>
              <a:buNone/>
            </a:pPr>
            <a:r>
              <a:rPr lang="en" sz="1600">
                <a:solidFill>
                  <a:schemeClr val="lt1"/>
                </a:solidFill>
              </a:rPr>
              <a:t>“Well done. I am so proud of you all.”</a:t>
            </a:r>
            <a:endParaRPr sz="1600">
              <a:solidFill>
                <a:schemeClr val="lt1"/>
              </a:solidFill>
            </a:endParaRPr>
          </a:p>
        </p:txBody>
      </p:sp>
      <p:sp>
        <p:nvSpPr>
          <p:cNvPr id="123" name="Google Shape;123;p20"/>
          <p:cNvSpPr txBox="1"/>
          <p:nvPr/>
        </p:nvSpPr>
        <p:spPr>
          <a:xfrm>
            <a:off x="1200150" y="3938550"/>
            <a:ext cx="3905400" cy="507900"/>
          </a:xfrm>
          <a:prstGeom prst="rect">
            <a:avLst/>
          </a:prstGeom>
          <a:solidFill>
            <a:srgbClr val="042D17">
              <a:alpha val="7709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rPr>
              <a:t>journalismabroad.jour.umt.edu</a:t>
            </a:r>
            <a:endParaRPr sz="21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144D2E"/>
      </a:dk1>
      <a:lt1>
        <a:srgbClr val="FFFFFF"/>
      </a:lt1>
      <a:dk2>
        <a:srgbClr val="CBF2DE"/>
      </a:dk2>
      <a:lt2>
        <a:srgbClr val="CFD8DC"/>
      </a:lt2>
      <a:accent1>
        <a:srgbClr val="CBF2DE"/>
      </a:accent1>
      <a:accent2>
        <a:srgbClr val="CBF2DE"/>
      </a:accent2>
      <a:accent3>
        <a:srgbClr val="009688"/>
      </a:accent3>
      <a:accent4>
        <a:srgbClr val="599E7A"/>
      </a:accent4>
      <a:accent5>
        <a:srgbClr val="599E7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