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32918400"/>
  <p:notesSz cx="7010400" cy="92964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76">
          <p15:clr>
            <a:srgbClr val="A4A3A4"/>
          </p15:clr>
        </p15:guide>
        <p15:guide id="2" orient="horz" pos="20160">
          <p15:clr>
            <a:srgbClr val="A4A3A4"/>
          </p15:clr>
        </p15:guide>
        <p15:guide id="3" pos="17279">
          <p15:clr>
            <a:srgbClr val="A4A3A4"/>
          </p15:clr>
        </p15:guide>
        <p15:guide id="4" pos="8065">
          <p15:clr>
            <a:srgbClr val="A4A3A4"/>
          </p15:clr>
        </p15:guide>
        <p15:guide id="5" pos="24768">
          <p15:clr>
            <a:srgbClr val="A4A3A4"/>
          </p15:clr>
        </p15:guide>
        <p15:guide id="6" pos="16702">
          <p15:clr>
            <a:srgbClr val="A4A3A4"/>
          </p15:clr>
        </p15:guide>
        <p15:guide id="7" pos="576">
          <p15:clr>
            <a:srgbClr val="A4A3A4"/>
          </p15:clr>
        </p15:guide>
        <p15:guide id="8" pos="8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1"/>
  </p:normalViewPr>
  <p:slideViewPr>
    <p:cSldViewPr>
      <p:cViewPr varScale="1">
        <p:scale>
          <a:sx n="21" d="100"/>
          <a:sy n="21" d="100"/>
        </p:scale>
        <p:origin x="2104" y="240"/>
      </p:cViewPr>
      <p:guideLst>
        <p:guide orient="horz" pos="576"/>
        <p:guide orient="horz" pos="20160"/>
        <p:guide pos="17279"/>
        <p:guide pos="8065"/>
        <p:guide pos="24768"/>
        <p:guide pos="16702"/>
        <p:guide pos="576"/>
        <p:guide pos="864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B7AEB6-35B1-3147-9A86-B510A895CB3B}" type="datetimeFigureOut">
              <a:rPr lang="en-US" smtClean="0"/>
              <a:t>4/12/21</a:t>
            </a:fld>
            <a:endParaRPr lang="en-US"/>
          </a:p>
        </p:txBody>
      </p:sp>
      <p:sp>
        <p:nvSpPr>
          <p:cNvPr id="4" name="Slide Image Placeholder 3"/>
          <p:cNvSpPr>
            <a:spLocks noGrp="1" noRot="1" noChangeAspect="1"/>
          </p:cNvSpPr>
          <p:nvPr>
            <p:ph type="sldImg" idx="2"/>
          </p:nvPr>
        </p:nvSpPr>
        <p:spPr>
          <a:xfrm>
            <a:off x="1587500" y="1162050"/>
            <a:ext cx="38354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A22E766-3289-7448-8B8C-9E4921CFF559}" type="slidenum">
              <a:rPr lang="en-US" smtClean="0"/>
              <a:t>‹#›</a:t>
            </a:fld>
            <a:endParaRPr lang="en-US"/>
          </a:p>
        </p:txBody>
      </p:sp>
    </p:spTree>
    <p:extLst>
      <p:ext uri="{BB962C8B-B14F-4D97-AF65-F5344CB8AC3E}">
        <p14:creationId xmlns:p14="http://schemas.microsoft.com/office/powerpoint/2010/main" val="41406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2E766-3289-7448-8B8C-9E4921CFF559}" type="slidenum">
              <a:rPr lang="en-US" smtClean="0"/>
              <a:t>1</a:t>
            </a:fld>
            <a:endParaRPr lang="en-US"/>
          </a:p>
        </p:txBody>
      </p:sp>
    </p:spTree>
    <p:extLst>
      <p:ext uri="{BB962C8B-B14F-4D97-AF65-F5344CB8AC3E}">
        <p14:creationId xmlns:p14="http://schemas.microsoft.com/office/powerpoint/2010/main" val="298486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7" y="10226678"/>
            <a:ext cx="34197926" cy="7054848"/>
          </a:xfrm>
        </p:spPr>
        <p:txBody>
          <a:bodyPr/>
          <a:lstStyle/>
          <a:p>
            <a:r>
              <a:rPr lang="en-US"/>
              <a:t>Click to edit Master title style</a:t>
            </a:r>
          </a:p>
        </p:txBody>
      </p:sp>
      <p:sp>
        <p:nvSpPr>
          <p:cNvPr id="3" name="Subtitle 2"/>
          <p:cNvSpPr>
            <a:spLocks noGrp="1"/>
          </p:cNvSpPr>
          <p:nvPr>
            <p:ph type="subTitle" idx="1"/>
          </p:nvPr>
        </p:nvSpPr>
        <p:spPr>
          <a:xfrm>
            <a:off x="6035680" y="18653129"/>
            <a:ext cx="28162248" cy="8413752"/>
          </a:xfrm>
        </p:spPr>
        <p:txBody>
          <a:bodyPr/>
          <a:lstStyle>
            <a:lvl1pPr marL="0" indent="0" algn="ctr">
              <a:buNone/>
              <a:defRPr/>
            </a:lvl1pPr>
            <a:lvl2pPr marL="457094" indent="0" algn="ctr">
              <a:buNone/>
              <a:defRPr/>
            </a:lvl2pPr>
            <a:lvl3pPr marL="914184" indent="0" algn="ctr">
              <a:buNone/>
              <a:defRPr/>
            </a:lvl3pPr>
            <a:lvl4pPr marL="1371278" indent="0" algn="ctr">
              <a:buNone/>
              <a:defRPr/>
            </a:lvl4pPr>
            <a:lvl5pPr marL="1828373" indent="0" algn="ctr">
              <a:buNone/>
              <a:defRPr/>
            </a:lvl5pPr>
            <a:lvl6pPr marL="2285462" indent="0" algn="ctr">
              <a:buNone/>
              <a:defRPr/>
            </a:lvl6pPr>
            <a:lvl7pPr marL="2742557" indent="0" algn="ctr">
              <a:buNone/>
              <a:defRPr/>
            </a:lvl7pPr>
            <a:lvl8pPr marL="3199646" indent="0" algn="ctr">
              <a:buNone/>
              <a:defRPr/>
            </a:lvl8pPr>
            <a:lvl9pPr marL="365674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3F9D16-3F81-8742-BAA9-6E1F8C5C5E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A76BE7-F69B-0345-8A73-6CA41D005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8E6834-A281-5047-8C23-2AD0BBFE00D4}"/>
              </a:ext>
            </a:extLst>
          </p:cNvPr>
          <p:cNvSpPr>
            <a:spLocks noGrp="1" noChangeArrowheads="1"/>
          </p:cNvSpPr>
          <p:nvPr>
            <p:ph type="sldNum" sz="quarter" idx="12"/>
          </p:nvPr>
        </p:nvSpPr>
        <p:spPr>
          <a:ln/>
        </p:spPr>
        <p:txBody>
          <a:bodyPr/>
          <a:lstStyle>
            <a:lvl1pPr>
              <a:defRPr/>
            </a:lvl1pPr>
          </a:lstStyle>
          <a:p>
            <a:fld id="{9E9E1254-3679-BB43-8750-9EA0231CED6F}" type="slidenum">
              <a:rPr lang="en-US" altLang="en-US"/>
              <a:pPr/>
              <a:t>‹#›</a:t>
            </a:fld>
            <a:endParaRPr lang="en-US" altLang="en-US"/>
          </a:p>
        </p:txBody>
      </p:sp>
    </p:spTree>
    <p:extLst>
      <p:ext uri="{BB962C8B-B14F-4D97-AF65-F5344CB8AC3E}">
        <p14:creationId xmlns:p14="http://schemas.microsoft.com/office/powerpoint/2010/main" val="396404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098B92-8A34-434F-BF2A-642FB3FC14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722F56-8BDF-8845-8364-1E76D1747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AF2179-263E-6E4F-8A15-D78829CC102B}"/>
              </a:ext>
            </a:extLst>
          </p:cNvPr>
          <p:cNvSpPr>
            <a:spLocks noGrp="1" noChangeArrowheads="1"/>
          </p:cNvSpPr>
          <p:nvPr>
            <p:ph type="sldNum" sz="quarter" idx="12"/>
          </p:nvPr>
        </p:nvSpPr>
        <p:spPr>
          <a:ln/>
        </p:spPr>
        <p:txBody>
          <a:bodyPr/>
          <a:lstStyle>
            <a:lvl1pPr>
              <a:defRPr/>
            </a:lvl1pPr>
          </a:lstStyle>
          <a:p>
            <a:fld id="{EF9EFD3B-6BA6-0043-8270-663319AFDA22}" type="slidenum">
              <a:rPr lang="en-US" altLang="en-US"/>
              <a:pPr/>
              <a:t>‹#›</a:t>
            </a:fld>
            <a:endParaRPr lang="en-US" altLang="en-US"/>
          </a:p>
        </p:txBody>
      </p:sp>
    </p:spTree>
    <p:extLst>
      <p:ext uri="{BB962C8B-B14F-4D97-AF65-F5344CB8AC3E}">
        <p14:creationId xmlns:p14="http://schemas.microsoft.com/office/powerpoint/2010/main" val="152043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7073" y="2925763"/>
            <a:ext cx="8548690"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7" y="2925763"/>
            <a:ext cx="2549683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48B3F8-B385-9347-926B-9CDBDC4795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3F05A1-4EDC-704F-AAE2-940E7D0207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E6C69C-D04C-6241-AF9C-2AE21FC1FFF7}"/>
              </a:ext>
            </a:extLst>
          </p:cNvPr>
          <p:cNvSpPr>
            <a:spLocks noGrp="1" noChangeArrowheads="1"/>
          </p:cNvSpPr>
          <p:nvPr>
            <p:ph type="sldNum" sz="quarter" idx="12"/>
          </p:nvPr>
        </p:nvSpPr>
        <p:spPr>
          <a:ln/>
        </p:spPr>
        <p:txBody>
          <a:bodyPr/>
          <a:lstStyle>
            <a:lvl1pPr>
              <a:defRPr/>
            </a:lvl1pPr>
          </a:lstStyle>
          <a:p>
            <a:fld id="{D494DDE3-B9FD-794A-89B9-47C56580019D}" type="slidenum">
              <a:rPr lang="en-US" altLang="en-US"/>
              <a:pPr/>
              <a:t>‹#›</a:t>
            </a:fld>
            <a:endParaRPr lang="en-US" altLang="en-US"/>
          </a:p>
        </p:txBody>
      </p:sp>
    </p:spTree>
    <p:extLst>
      <p:ext uri="{BB962C8B-B14F-4D97-AF65-F5344CB8AC3E}">
        <p14:creationId xmlns:p14="http://schemas.microsoft.com/office/powerpoint/2010/main" val="29541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F6E82E-28B9-994F-BD32-3EDF8D5E1D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7DEF55-ACA9-4E4B-8B00-D501AAE601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831014-62EE-BA46-99B9-32B629AE0F40}"/>
              </a:ext>
            </a:extLst>
          </p:cNvPr>
          <p:cNvSpPr>
            <a:spLocks noGrp="1" noChangeArrowheads="1"/>
          </p:cNvSpPr>
          <p:nvPr>
            <p:ph type="sldNum" sz="quarter" idx="12"/>
          </p:nvPr>
        </p:nvSpPr>
        <p:spPr>
          <a:ln/>
        </p:spPr>
        <p:txBody>
          <a:bodyPr/>
          <a:lstStyle>
            <a:lvl1pPr>
              <a:defRPr/>
            </a:lvl1pPr>
          </a:lstStyle>
          <a:p>
            <a:fld id="{56777748-4496-5D4C-87C3-7B5BFE4FB056}" type="slidenum">
              <a:rPr lang="en-US" altLang="en-US"/>
              <a:pPr/>
              <a:t>‹#›</a:t>
            </a:fld>
            <a:endParaRPr lang="en-US" altLang="en-US"/>
          </a:p>
        </p:txBody>
      </p:sp>
    </p:spTree>
    <p:extLst>
      <p:ext uri="{BB962C8B-B14F-4D97-AF65-F5344CB8AC3E}">
        <p14:creationId xmlns:p14="http://schemas.microsoft.com/office/powerpoint/2010/main" val="248829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3" y="21153439"/>
            <a:ext cx="34197926" cy="6537326"/>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3178173" y="13952539"/>
            <a:ext cx="34197926" cy="7200902"/>
          </a:xfrm>
        </p:spPr>
        <p:txBody>
          <a:bodyPr anchor="b"/>
          <a:lstStyle>
            <a:lvl1pPr marL="0" indent="0">
              <a:buNone/>
              <a:defRPr sz="1800"/>
            </a:lvl1pPr>
            <a:lvl2pPr marL="457094" indent="0">
              <a:buNone/>
              <a:defRPr sz="1800"/>
            </a:lvl2pPr>
            <a:lvl3pPr marL="914184" indent="0">
              <a:buNone/>
              <a:defRPr sz="1400"/>
            </a:lvl3pPr>
            <a:lvl4pPr marL="1371278" indent="0">
              <a:buNone/>
              <a:defRPr sz="1400"/>
            </a:lvl4pPr>
            <a:lvl5pPr marL="1828373" indent="0">
              <a:buNone/>
              <a:defRPr sz="1400"/>
            </a:lvl5pPr>
            <a:lvl6pPr marL="2285462" indent="0">
              <a:buNone/>
              <a:defRPr sz="1400"/>
            </a:lvl6pPr>
            <a:lvl7pPr marL="2742557" indent="0">
              <a:buNone/>
              <a:defRPr sz="1400"/>
            </a:lvl7pPr>
            <a:lvl8pPr marL="3199646" indent="0">
              <a:buNone/>
              <a:defRPr sz="1400"/>
            </a:lvl8pPr>
            <a:lvl9pPr marL="3656741"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2F785A-AD97-DD4A-90AA-BAACD55A0A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2F1D42-9C1E-6D44-808C-86F15C1881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92BBBD-749F-7D44-9FE1-501B642B68B5}"/>
              </a:ext>
            </a:extLst>
          </p:cNvPr>
          <p:cNvSpPr>
            <a:spLocks noGrp="1" noChangeArrowheads="1"/>
          </p:cNvSpPr>
          <p:nvPr>
            <p:ph type="sldNum" sz="quarter" idx="12"/>
          </p:nvPr>
        </p:nvSpPr>
        <p:spPr>
          <a:ln/>
        </p:spPr>
        <p:txBody>
          <a:bodyPr/>
          <a:lstStyle>
            <a:lvl1pPr>
              <a:defRPr/>
            </a:lvl1pPr>
          </a:lstStyle>
          <a:p>
            <a:fld id="{6EDB7A7B-1C34-4248-B851-C4521E9FAC32}" type="slidenum">
              <a:rPr lang="en-US" altLang="en-US"/>
              <a:pPr/>
              <a:t>‹#›</a:t>
            </a:fld>
            <a:endParaRPr lang="en-US" altLang="en-US"/>
          </a:p>
        </p:txBody>
      </p:sp>
    </p:spTree>
    <p:extLst>
      <p:ext uri="{BB962C8B-B14F-4D97-AF65-F5344CB8AC3E}">
        <p14:creationId xmlns:p14="http://schemas.microsoft.com/office/powerpoint/2010/main" val="219915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837" y="9510718"/>
            <a:ext cx="17022764" cy="19750085"/>
          </a:xfrm>
        </p:spPr>
        <p:txBody>
          <a:bodyPr/>
          <a:lstStyle>
            <a:lvl1pPr>
              <a:defRPr sz="2700"/>
            </a:lvl1pPr>
            <a:lvl2pPr>
              <a:defRPr sz="23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92999" y="9510718"/>
            <a:ext cx="17022764" cy="19750085"/>
          </a:xfrm>
        </p:spPr>
        <p:txBody>
          <a:bodyPr/>
          <a:lstStyle>
            <a:lvl1pPr>
              <a:defRPr sz="2700"/>
            </a:lvl1pPr>
            <a:lvl2pPr>
              <a:defRPr sz="23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84B30F-9C95-2648-8B0A-65817FFFE4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AF8208-B5B2-734E-8EFE-CD6B94B4A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52A273-36E7-7B44-8291-15AB08C6A181}"/>
              </a:ext>
            </a:extLst>
          </p:cNvPr>
          <p:cNvSpPr>
            <a:spLocks noGrp="1" noChangeArrowheads="1"/>
          </p:cNvSpPr>
          <p:nvPr>
            <p:ph type="sldNum" sz="quarter" idx="12"/>
          </p:nvPr>
        </p:nvSpPr>
        <p:spPr>
          <a:ln/>
        </p:spPr>
        <p:txBody>
          <a:bodyPr/>
          <a:lstStyle>
            <a:lvl1pPr>
              <a:defRPr/>
            </a:lvl1pPr>
          </a:lstStyle>
          <a:p>
            <a:fld id="{810DE2DD-3CD5-9041-A433-23E77B2B4BFB}" type="slidenum">
              <a:rPr lang="en-US" altLang="en-US"/>
              <a:pPr/>
              <a:t>‹#›</a:t>
            </a:fld>
            <a:endParaRPr lang="en-US" altLang="en-US"/>
          </a:p>
        </p:txBody>
      </p:sp>
    </p:spTree>
    <p:extLst>
      <p:ext uri="{BB962C8B-B14F-4D97-AF65-F5344CB8AC3E}">
        <p14:creationId xmlns:p14="http://schemas.microsoft.com/office/powerpoint/2010/main" val="201481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317624"/>
            <a:ext cx="3621087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363" y="7369176"/>
            <a:ext cx="17776827" cy="3070224"/>
          </a:xfrm>
        </p:spPr>
        <p:txBody>
          <a:bodyPr anchor="b"/>
          <a:lstStyle>
            <a:lvl1pPr marL="0" indent="0">
              <a:buNone/>
              <a:defRPr sz="2300" b="1"/>
            </a:lvl1pPr>
            <a:lvl2pPr marL="457094" indent="0">
              <a:buNone/>
              <a:defRPr sz="1800" b="1"/>
            </a:lvl2pPr>
            <a:lvl3pPr marL="914184" indent="0">
              <a:buNone/>
              <a:defRPr sz="1800" b="1"/>
            </a:lvl3pPr>
            <a:lvl4pPr marL="1371278" indent="0">
              <a:buNone/>
              <a:defRPr sz="1400" b="1"/>
            </a:lvl4pPr>
            <a:lvl5pPr marL="1828373" indent="0">
              <a:buNone/>
              <a:defRPr sz="1400" b="1"/>
            </a:lvl5pPr>
            <a:lvl6pPr marL="2285462" indent="0">
              <a:buNone/>
              <a:defRPr sz="1400" b="1"/>
            </a:lvl6pPr>
            <a:lvl7pPr marL="2742557" indent="0">
              <a:buNone/>
              <a:defRPr sz="1400" b="1"/>
            </a:lvl7pPr>
            <a:lvl8pPr marL="3199646" indent="0">
              <a:buNone/>
              <a:defRPr sz="1400" b="1"/>
            </a:lvl8pPr>
            <a:lvl9pPr marL="3656741" indent="0">
              <a:buNone/>
              <a:defRPr sz="1400" b="1"/>
            </a:lvl9pPr>
          </a:lstStyle>
          <a:p>
            <a:pPr lvl="0"/>
            <a:r>
              <a:rPr lang="en-US"/>
              <a:t>Click to edit Master text styles</a:t>
            </a:r>
          </a:p>
        </p:txBody>
      </p:sp>
      <p:sp>
        <p:nvSpPr>
          <p:cNvPr id="4" name="Content Placeholder 3"/>
          <p:cNvSpPr>
            <a:spLocks noGrp="1"/>
          </p:cNvSpPr>
          <p:nvPr>
            <p:ph sz="half" idx="2"/>
          </p:nvPr>
        </p:nvSpPr>
        <p:spPr>
          <a:xfrm>
            <a:off x="2011363" y="10439402"/>
            <a:ext cx="17776827" cy="18965861"/>
          </a:xfrm>
        </p:spPr>
        <p:txBody>
          <a:bodyPr/>
          <a:lstStyle>
            <a:lvl1pPr>
              <a:defRPr sz="2300"/>
            </a:lvl1pPr>
            <a:lvl2pPr>
              <a:defRPr sz="18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7476" y="7369176"/>
            <a:ext cx="17784765" cy="3070224"/>
          </a:xfrm>
        </p:spPr>
        <p:txBody>
          <a:bodyPr anchor="b"/>
          <a:lstStyle>
            <a:lvl1pPr marL="0" indent="0">
              <a:buNone/>
              <a:defRPr sz="2300" b="1"/>
            </a:lvl1pPr>
            <a:lvl2pPr marL="457094" indent="0">
              <a:buNone/>
              <a:defRPr sz="1800" b="1"/>
            </a:lvl2pPr>
            <a:lvl3pPr marL="914184" indent="0">
              <a:buNone/>
              <a:defRPr sz="1800" b="1"/>
            </a:lvl3pPr>
            <a:lvl4pPr marL="1371278" indent="0">
              <a:buNone/>
              <a:defRPr sz="1400" b="1"/>
            </a:lvl4pPr>
            <a:lvl5pPr marL="1828373" indent="0">
              <a:buNone/>
              <a:defRPr sz="1400" b="1"/>
            </a:lvl5pPr>
            <a:lvl6pPr marL="2285462" indent="0">
              <a:buNone/>
              <a:defRPr sz="1400" b="1"/>
            </a:lvl6pPr>
            <a:lvl7pPr marL="2742557" indent="0">
              <a:buNone/>
              <a:defRPr sz="1400" b="1"/>
            </a:lvl7pPr>
            <a:lvl8pPr marL="3199646" indent="0">
              <a:buNone/>
              <a:defRPr sz="1400" b="1"/>
            </a:lvl8pPr>
            <a:lvl9pPr marL="3656741"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0437476" y="10439402"/>
            <a:ext cx="17784765" cy="18965861"/>
          </a:xfrm>
        </p:spPr>
        <p:txBody>
          <a:bodyPr/>
          <a:lstStyle>
            <a:lvl1pPr>
              <a:defRPr sz="2300"/>
            </a:lvl1pPr>
            <a:lvl2pPr>
              <a:defRPr sz="18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8520109-7F82-584E-86A7-F68D334A92D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B98D6E4-09A2-6048-8C0E-53F981A0B3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B06309D-8A4C-3740-9AD5-A5CDF1D80AE8}"/>
              </a:ext>
            </a:extLst>
          </p:cNvPr>
          <p:cNvSpPr>
            <a:spLocks noGrp="1" noChangeArrowheads="1"/>
          </p:cNvSpPr>
          <p:nvPr>
            <p:ph type="sldNum" sz="quarter" idx="12"/>
          </p:nvPr>
        </p:nvSpPr>
        <p:spPr>
          <a:ln/>
        </p:spPr>
        <p:txBody>
          <a:bodyPr/>
          <a:lstStyle>
            <a:lvl1pPr>
              <a:defRPr/>
            </a:lvl1pPr>
          </a:lstStyle>
          <a:p>
            <a:fld id="{7F123271-18E4-4548-9450-2AC3233A2477}" type="slidenum">
              <a:rPr lang="en-US" altLang="en-US"/>
              <a:pPr/>
              <a:t>‹#›</a:t>
            </a:fld>
            <a:endParaRPr lang="en-US" altLang="en-US"/>
          </a:p>
        </p:txBody>
      </p:sp>
    </p:spTree>
    <p:extLst>
      <p:ext uri="{BB962C8B-B14F-4D97-AF65-F5344CB8AC3E}">
        <p14:creationId xmlns:p14="http://schemas.microsoft.com/office/powerpoint/2010/main" val="267984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0265CEB-F183-2B4C-9930-D21F874DAA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6BE2009-51C8-A54B-9832-35EB3C1371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17794D-291F-4642-8671-EFBCC30E7B3C}"/>
              </a:ext>
            </a:extLst>
          </p:cNvPr>
          <p:cNvSpPr>
            <a:spLocks noGrp="1" noChangeArrowheads="1"/>
          </p:cNvSpPr>
          <p:nvPr>
            <p:ph type="sldNum" sz="quarter" idx="12"/>
          </p:nvPr>
        </p:nvSpPr>
        <p:spPr>
          <a:ln/>
        </p:spPr>
        <p:txBody>
          <a:bodyPr/>
          <a:lstStyle>
            <a:lvl1pPr>
              <a:defRPr/>
            </a:lvl1pPr>
          </a:lstStyle>
          <a:p>
            <a:fld id="{367070D5-23D7-BC4F-B87D-65CBCB8B5C51}" type="slidenum">
              <a:rPr lang="en-US" altLang="en-US"/>
              <a:pPr/>
              <a:t>‹#›</a:t>
            </a:fld>
            <a:endParaRPr lang="en-US" altLang="en-US"/>
          </a:p>
        </p:txBody>
      </p:sp>
    </p:spTree>
    <p:extLst>
      <p:ext uri="{BB962C8B-B14F-4D97-AF65-F5344CB8AC3E}">
        <p14:creationId xmlns:p14="http://schemas.microsoft.com/office/powerpoint/2010/main" val="357590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DEF233-59EA-BA49-938E-2ABB5F246BE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2885C1F-A454-BA46-B81A-16ADD6DF28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6AE6A51-E081-A541-91E0-DDCDF6EECE66}"/>
              </a:ext>
            </a:extLst>
          </p:cNvPr>
          <p:cNvSpPr>
            <a:spLocks noGrp="1" noChangeArrowheads="1"/>
          </p:cNvSpPr>
          <p:nvPr>
            <p:ph type="sldNum" sz="quarter" idx="12"/>
          </p:nvPr>
        </p:nvSpPr>
        <p:spPr>
          <a:ln/>
        </p:spPr>
        <p:txBody>
          <a:bodyPr/>
          <a:lstStyle>
            <a:lvl1pPr>
              <a:defRPr/>
            </a:lvl1pPr>
          </a:lstStyle>
          <a:p>
            <a:fld id="{BE465038-7E9C-4E40-BC28-07DF46C97C00}" type="slidenum">
              <a:rPr lang="en-US" altLang="en-US"/>
              <a:pPr/>
              <a:t>‹#›</a:t>
            </a:fld>
            <a:endParaRPr lang="en-US" altLang="en-US"/>
          </a:p>
        </p:txBody>
      </p:sp>
    </p:spTree>
    <p:extLst>
      <p:ext uri="{BB962C8B-B14F-4D97-AF65-F5344CB8AC3E}">
        <p14:creationId xmlns:p14="http://schemas.microsoft.com/office/powerpoint/2010/main" val="274468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6" y="1311273"/>
            <a:ext cx="13236577" cy="55768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15730537" y="1311274"/>
            <a:ext cx="22491700" cy="28093987"/>
          </a:xfrm>
        </p:spPr>
        <p:txBody>
          <a:bodyPr/>
          <a:lstStyle>
            <a:lvl1pPr>
              <a:defRPr sz="3200"/>
            </a:lvl1pPr>
            <a:lvl2pPr>
              <a:defRPr sz="27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366" y="6888166"/>
            <a:ext cx="13236577" cy="22517102"/>
          </a:xfrm>
        </p:spPr>
        <p:txBody>
          <a:bodyPr/>
          <a:lstStyle>
            <a:lvl1pPr marL="0" indent="0">
              <a:buNone/>
              <a:defRPr sz="1400"/>
            </a:lvl1pPr>
            <a:lvl2pPr marL="457094" indent="0">
              <a:buNone/>
              <a:defRPr sz="1400"/>
            </a:lvl2pPr>
            <a:lvl3pPr marL="914184" indent="0">
              <a:buNone/>
              <a:defRPr sz="900"/>
            </a:lvl3pPr>
            <a:lvl4pPr marL="1371278" indent="0">
              <a:buNone/>
              <a:defRPr sz="900"/>
            </a:lvl4pPr>
            <a:lvl5pPr marL="1828373" indent="0">
              <a:buNone/>
              <a:defRPr sz="900"/>
            </a:lvl5pPr>
            <a:lvl6pPr marL="2285462" indent="0">
              <a:buNone/>
              <a:defRPr sz="900"/>
            </a:lvl6pPr>
            <a:lvl7pPr marL="2742557" indent="0">
              <a:buNone/>
              <a:defRPr sz="900"/>
            </a:lvl7pPr>
            <a:lvl8pPr marL="3199646" indent="0">
              <a:buNone/>
              <a:defRPr sz="900"/>
            </a:lvl8pPr>
            <a:lvl9pPr marL="3656741"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F6EF51-0FA6-1040-9E0E-4596C6C2E8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13E6AA-322B-464D-A632-D9BB3A01A2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F4F0CA-F6E4-8B4E-BC97-48B54B6D0967}"/>
              </a:ext>
            </a:extLst>
          </p:cNvPr>
          <p:cNvSpPr>
            <a:spLocks noGrp="1" noChangeArrowheads="1"/>
          </p:cNvSpPr>
          <p:nvPr>
            <p:ph type="sldNum" sz="quarter" idx="12"/>
          </p:nvPr>
        </p:nvSpPr>
        <p:spPr>
          <a:ln/>
        </p:spPr>
        <p:txBody>
          <a:bodyPr/>
          <a:lstStyle>
            <a:lvl1pPr>
              <a:defRPr/>
            </a:lvl1pPr>
          </a:lstStyle>
          <a:p>
            <a:fld id="{FE81AD0A-6234-8E46-A0E8-A1CD5E221284}" type="slidenum">
              <a:rPr lang="en-US" altLang="en-US"/>
              <a:pPr/>
              <a:t>‹#›</a:t>
            </a:fld>
            <a:endParaRPr lang="en-US" altLang="en-US"/>
          </a:p>
        </p:txBody>
      </p:sp>
    </p:spTree>
    <p:extLst>
      <p:ext uri="{BB962C8B-B14F-4D97-AF65-F5344CB8AC3E}">
        <p14:creationId xmlns:p14="http://schemas.microsoft.com/office/powerpoint/2010/main" val="166419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1" y="23042563"/>
            <a:ext cx="24139526" cy="2720976"/>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7886701" y="2941644"/>
            <a:ext cx="24139526" cy="19750085"/>
          </a:xfrm>
        </p:spPr>
        <p:txBody>
          <a:bodyPr/>
          <a:lstStyle>
            <a:lvl1pPr marL="0" indent="0">
              <a:buNone/>
              <a:defRPr sz="3200"/>
            </a:lvl1pPr>
            <a:lvl2pPr marL="457094" indent="0">
              <a:buNone/>
              <a:defRPr sz="2700"/>
            </a:lvl2pPr>
            <a:lvl3pPr marL="914184" indent="0">
              <a:buNone/>
              <a:defRPr sz="2300"/>
            </a:lvl3pPr>
            <a:lvl4pPr marL="1371278" indent="0">
              <a:buNone/>
              <a:defRPr sz="1800"/>
            </a:lvl4pPr>
            <a:lvl5pPr marL="1828373" indent="0">
              <a:buNone/>
              <a:defRPr sz="1800"/>
            </a:lvl5pPr>
            <a:lvl6pPr marL="2285462" indent="0">
              <a:buNone/>
              <a:defRPr sz="1800"/>
            </a:lvl6pPr>
            <a:lvl7pPr marL="2742557" indent="0">
              <a:buNone/>
              <a:defRPr sz="1800"/>
            </a:lvl7pPr>
            <a:lvl8pPr marL="3199646" indent="0">
              <a:buNone/>
              <a:defRPr sz="1800"/>
            </a:lvl8pPr>
            <a:lvl9pPr marL="3656741" indent="0">
              <a:buNone/>
              <a:defRPr sz="1800"/>
            </a:lvl9pPr>
          </a:lstStyle>
          <a:p>
            <a:pPr lvl="0"/>
            <a:endParaRPr lang="en-US" noProof="0"/>
          </a:p>
        </p:txBody>
      </p:sp>
      <p:sp>
        <p:nvSpPr>
          <p:cNvPr id="4" name="Text Placeholder 3"/>
          <p:cNvSpPr>
            <a:spLocks noGrp="1"/>
          </p:cNvSpPr>
          <p:nvPr>
            <p:ph type="body" sz="half" idx="2"/>
          </p:nvPr>
        </p:nvSpPr>
        <p:spPr>
          <a:xfrm>
            <a:off x="7886701" y="25763539"/>
            <a:ext cx="24139526" cy="3862387"/>
          </a:xfrm>
        </p:spPr>
        <p:txBody>
          <a:bodyPr/>
          <a:lstStyle>
            <a:lvl1pPr marL="0" indent="0">
              <a:buNone/>
              <a:defRPr sz="1400"/>
            </a:lvl1pPr>
            <a:lvl2pPr marL="457094" indent="0">
              <a:buNone/>
              <a:defRPr sz="1400"/>
            </a:lvl2pPr>
            <a:lvl3pPr marL="914184" indent="0">
              <a:buNone/>
              <a:defRPr sz="900"/>
            </a:lvl3pPr>
            <a:lvl4pPr marL="1371278" indent="0">
              <a:buNone/>
              <a:defRPr sz="900"/>
            </a:lvl4pPr>
            <a:lvl5pPr marL="1828373" indent="0">
              <a:buNone/>
              <a:defRPr sz="900"/>
            </a:lvl5pPr>
            <a:lvl6pPr marL="2285462" indent="0">
              <a:buNone/>
              <a:defRPr sz="900"/>
            </a:lvl6pPr>
            <a:lvl7pPr marL="2742557" indent="0">
              <a:buNone/>
              <a:defRPr sz="900"/>
            </a:lvl7pPr>
            <a:lvl8pPr marL="3199646" indent="0">
              <a:buNone/>
              <a:defRPr sz="900"/>
            </a:lvl8pPr>
            <a:lvl9pPr marL="3656741"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C0FF0C-FE93-AB47-A91F-B00A4FE198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FCB47A-A9F9-3941-94E6-D0CEB2677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059C62-8103-BA43-A0E0-A7DA3616DF07}"/>
              </a:ext>
            </a:extLst>
          </p:cNvPr>
          <p:cNvSpPr>
            <a:spLocks noGrp="1" noChangeArrowheads="1"/>
          </p:cNvSpPr>
          <p:nvPr>
            <p:ph type="sldNum" sz="quarter" idx="12"/>
          </p:nvPr>
        </p:nvSpPr>
        <p:spPr>
          <a:ln/>
        </p:spPr>
        <p:txBody>
          <a:bodyPr/>
          <a:lstStyle>
            <a:lvl1pPr>
              <a:defRPr/>
            </a:lvl1pPr>
          </a:lstStyle>
          <a:p>
            <a:fld id="{DB3FE1CE-723F-5B46-96C2-78AF8D6FE206}" type="slidenum">
              <a:rPr lang="en-US" altLang="en-US"/>
              <a:pPr/>
              <a:t>‹#›</a:t>
            </a:fld>
            <a:endParaRPr lang="en-US" altLang="en-US"/>
          </a:p>
        </p:txBody>
      </p:sp>
    </p:spTree>
    <p:extLst>
      <p:ext uri="{BB962C8B-B14F-4D97-AF65-F5344CB8AC3E}">
        <p14:creationId xmlns:p14="http://schemas.microsoft.com/office/powerpoint/2010/main" val="25693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1F612C-9DBA-1646-B381-88148D688A54}"/>
              </a:ext>
            </a:extLst>
          </p:cNvPr>
          <p:cNvSpPr>
            <a:spLocks noGrp="1" noChangeArrowheads="1"/>
          </p:cNvSpPr>
          <p:nvPr>
            <p:ph type="title"/>
          </p:nvPr>
        </p:nvSpPr>
        <p:spPr bwMode="auto">
          <a:xfrm>
            <a:off x="3017838" y="2925763"/>
            <a:ext cx="34197925"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463" tIns="203729" rIns="407463" bIns="203729"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B1C5825E-53EE-7C40-AAD5-1F14E7D3CFA3}"/>
              </a:ext>
            </a:extLst>
          </p:cNvPr>
          <p:cNvSpPr>
            <a:spLocks noGrp="1" noChangeArrowheads="1"/>
          </p:cNvSpPr>
          <p:nvPr>
            <p:ph type="body" idx="1"/>
          </p:nvPr>
        </p:nvSpPr>
        <p:spPr bwMode="auto">
          <a:xfrm>
            <a:off x="3017838" y="9510713"/>
            <a:ext cx="34197925" cy="19750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07463" tIns="203729" rIns="407463" bIns="2037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4C91F26E-9B36-7140-ACA0-779227582FCC}"/>
              </a:ext>
            </a:extLst>
          </p:cNvPr>
          <p:cNvSpPr>
            <a:spLocks noGrp="1" noChangeArrowheads="1"/>
          </p:cNvSpPr>
          <p:nvPr>
            <p:ph type="dt" sz="half" idx="2"/>
          </p:nvPr>
        </p:nvSpPr>
        <p:spPr bwMode="auto">
          <a:xfrm>
            <a:off x="3017838" y="29992638"/>
            <a:ext cx="8382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defTabSz="4074155">
              <a:defRPr sz="6400">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C52F4DBF-9C46-D94D-9DEF-1AF713166C21}"/>
              </a:ext>
            </a:extLst>
          </p:cNvPr>
          <p:cNvSpPr>
            <a:spLocks noGrp="1" noChangeArrowheads="1"/>
          </p:cNvSpPr>
          <p:nvPr>
            <p:ph type="ftr" sz="quarter" idx="3"/>
          </p:nvPr>
        </p:nvSpPr>
        <p:spPr bwMode="auto">
          <a:xfrm>
            <a:off x="13746163" y="29992638"/>
            <a:ext cx="127412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algn="ctr" defTabSz="4074155">
              <a:defRPr sz="6400">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0AEA4BA3-D288-AD43-B5AD-1394D4F4913C}"/>
              </a:ext>
            </a:extLst>
          </p:cNvPr>
          <p:cNvSpPr>
            <a:spLocks noGrp="1" noChangeArrowheads="1"/>
          </p:cNvSpPr>
          <p:nvPr>
            <p:ph type="sldNum" sz="quarter" idx="4"/>
          </p:nvPr>
        </p:nvSpPr>
        <p:spPr bwMode="auto">
          <a:xfrm>
            <a:off x="28833763" y="29992638"/>
            <a:ext cx="8382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07463" tIns="203729" rIns="407463" bIns="203729" numCol="1" anchor="t" anchorCtr="0" compatLnSpc="1">
            <a:prstTxWarp prst="textNoShape">
              <a:avLst/>
            </a:prstTxWarp>
          </a:bodyPr>
          <a:lstStyle>
            <a:lvl1pPr algn="r" defTabSz="4073525">
              <a:defRPr sz="6400">
                <a:latin typeface="Times New Roman" panose="02020603050405020304" pitchFamily="18" charset="0"/>
              </a:defRPr>
            </a:lvl1pPr>
          </a:lstStyle>
          <a:p>
            <a:fld id="{747B4FF4-79F3-374F-83E8-6D418AC280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3525" rtl="0" eaLnBrk="0" fontAlgn="base" hangingPunct="0">
        <a:spcBef>
          <a:spcPct val="0"/>
        </a:spcBef>
        <a:spcAft>
          <a:spcPct val="0"/>
        </a:spcAft>
        <a:defRPr sz="19700">
          <a:solidFill>
            <a:schemeClr val="tx2"/>
          </a:solidFill>
          <a:latin typeface="+mj-lt"/>
          <a:ea typeface="ＭＳ Ｐゴシック" charset="0"/>
          <a:cs typeface="ＭＳ Ｐゴシック" charset="0"/>
        </a:defRPr>
      </a:lvl1pPr>
      <a:lvl2pPr algn="ctr" defTabSz="4073525" rtl="0" eaLnBrk="0" fontAlgn="base" hangingPunct="0">
        <a:spcBef>
          <a:spcPct val="0"/>
        </a:spcBef>
        <a:spcAft>
          <a:spcPct val="0"/>
        </a:spcAft>
        <a:defRPr sz="19700">
          <a:solidFill>
            <a:schemeClr val="tx2"/>
          </a:solidFill>
          <a:latin typeface="Times New Roman" pitchFamily="18" charset="0"/>
          <a:ea typeface="ＭＳ Ｐゴシック" charset="0"/>
          <a:cs typeface="ＭＳ Ｐゴシック" charset="0"/>
        </a:defRPr>
      </a:lvl2pPr>
      <a:lvl3pPr algn="ctr" defTabSz="4073525" rtl="0" eaLnBrk="0" fontAlgn="base" hangingPunct="0">
        <a:spcBef>
          <a:spcPct val="0"/>
        </a:spcBef>
        <a:spcAft>
          <a:spcPct val="0"/>
        </a:spcAft>
        <a:defRPr sz="19700">
          <a:solidFill>
            <a:schemeClr val="tx2"/>
          </a:solidFill>
          <a:latin typeface="Times New Roman" pitchFamily="18" charset="0"/>
          <a:ea typeface="ＭＳ Ｐゴシック" charset="0"/>
          <a:cs typeface="ＭＳ Ｐゴシック" charset="0"/>
        </a:defRPr>
      </a:lvl3pPr>
      <a:lvl4pPr algn="ctr" defTabSz="4073525" rtl="0" eaLnBrk="0" fontAlgn="base" hangingPunct="0">
        <a:spcBef>
          <a:spcPct val="0"/>
        </a:spcBef>
        <a:spcAft>
          <a:spcPct val="0"/>
        </a:spcAft>
        <a:defRPr sz="19700">
          <a:solidFill>
            <a:schemeClr val="tx2"/>
          </a:solidFill>
          <a:latin typeface="Times New Roman" pitchFamily="18" charset="0"/>
          <a:ea typeface="ＭＳ Ｐゴシック" charset="0"/>
          <a:cs typeface="ＭＳ Ｐゴシック" charset="0"/>
        </a:defRPr>
      </a:lvl4pPr>
      <a:lvl5pPr algn="ctr" defTabSz="4073525" rtl="0" eaLnBrk="0" fontAlgn="base" hangingPunct="0">
        <a:spcBef>
          <a:spcPct val="0"/>
        </a:spcBef>
        <a:spcAft>
          <a:spcPct val="0"/>
        </a:spcAft>
        <a:defRPr sz="19700">
          <a:solidFill>
            <a:schemeClr val="tx2"/>
          </a:solidFill>
          <a:latin typeface="Times New Roman" pitchFamily="18" charset="0"/>
          <a:ea typeface="ＭＳ Ｐゴシック" charset="0"/>
          <a:cs typeface="ＭＳ Ｐゴシック" charset="0"/>
        </a:defRPr>
      </a:lvl5pPr>
      <a:lvl6pPr marL="457094" algn="ctr" defTabSz="4074155" rtl="0" fontAlgn="base">
        <a:spcBef>
          <a:spcPct val="0"/>
        </a:spcBef>
        <a:spcAft>
          <a:spcPct val="0"/>
        </a:spcAft>
        <a:defRPr sz="19700">
          <a:solidFill>
            <a:schemeClr val="tx2"/>
          </a:solidFill>
          <a:latin typeface="Times New Roman" pitchFamily="18" charset="0"/>
        </a:defRPr>
      </a:lvl6pPr>
      <a:lvl7pPr marL="914184" algn="ctr" defTabSz="4074155" rtl="0" fontAlgn="base">
        <a:spcBef>
          <a:spcPct val="0"/>
        </a:spcBef>
        <a:spcAft>
          <a:spcPct val="0"/>
        </a:spcAft>
        <a:defRPr sz="19700">
          <a:solidFill>
            <a:schemeClr val="tx2"/>
          </a:solidFill>
          <a:latin typeface="Times New Roman" pitchFamily="18" charset="0"/>
        </a:defRPr>
      </a:lvl7pPr>
      <a:lvl8pPr marL="1371278" algn="ctr" defTabSz="4074155" rtl="0" fontAlgn="base">
        <a:spcBef>
          <a:spcPct val="0"/>
        </a:spcBef>
        <a:spcAft>
          <a:spcPct val="0"/>
        </a:spcAft>
        <a:defRPr sz="19700">
          <a:solidFill>
            <a:schemeClr val="tx2"/>
          </a:solidFill>
          <a:latin typeface="Times New Roman" pitchFamily="18" charset="0"/>
        </a:defRPr>
      </a:lvl8pPr>
      <a:lvl9pPr marL="1828373" algn="ctr" defTabSz="4074155" rtl="0" fontAlgn="base">
        <a:spcBef>
          <a:spcPct val="0"/>
        </a:spcBef>
        <a:spcAft>
          <a:spcPct val="0"/>
        </a:spcAft>
        <a:defRPr sz="19700">
          <a:solidFill>
            <a:schemeClr val="tx2"/>
          </a:solidFill>
          <a:latin typeface="Times New Roman" pitchFamily="18" charset="0"/>
        </a:defRPr>
      </a:lvl9pPr>
    </p:titleStyle>
    <p:bodyStyle>
      <a:lvl1pPr marL="1527175" indent="-1527175" algn="l" defTabSz="4073525" rtl="0" eaLnBrk="0" fontAlgn="base" hangingPunct="0">
        <a:spcBef>
          <a:spcPct val="20000"/>
        </a:spcBef>
        <a:spcAft>
          <a:spcPct val="0"/>
        </a:spcAft>
        <a:buChar char="•"/>
        <a:defRPr sz="14200">
          <a:solidFill>
            <a:schemeClr val="tx1"/>
          </a:solidFill>
          <a:latin typeface="+mn-lt"/>
          <a:ea typeface="ＭＳ Ｐゴシック" charset="0"/>
          <a:cs typeface="ＭＳ Ｐゴシック" charset="0"/>
        </a:defRPr>
      </a:lvl1pPr>
      <a:lvl2pPr marL="3309938" indent="-1271588" algn="l" defTabSz="4073525" rtl="0" eaLnBrk="0" fontAlgn="base" hangingPunct="0">
        <a:spcBef>
          <a:spcPct val="20000"/>
        </a:spcBef>
        <a:spcAft>
          <a:spcPct val="0"/>
        </a:spcAft>
        <a:buChar char="–"/>
        <a:defRPr sz="12300">
          <a:solidFill>
            <a:schemeClr val="tx1"/>
          </a:solidFill>
          <a:latin typeface="+mn-lt"/>
          <a:ea typeface="ＭＳ Ｐゴシック" charset="0"/>
        </a:defRPr>
      </a:lvl2pPr>
      <a:lvl3pPr marL="5092700" indent="-1017588" algn="l" defTabSz="4073525" rtl="0" eaLnBrk="0" fontAlgn="base" hangingPunct="0">
        <a:spcBef>
          <a:spcPct val="20000"/>
        </a:spcBef>
        <a:spcAft>
          <a:spcPct val="0"/>
        </a:spcAft>
        <a:buChar char="•"/>
        <a:defRPr sz="10500">
          <a:solidFill>
            <a:schemeClr val="tx1"/>
          </a:solidFill>
          <a:latin typeface="+mn-lt"/>
          <a:ea typeface="ＭＳ Ｐゴシック" charset="0"/>
        </a:defRPr>
      </a:lvl3pPr>
      <a:lvl4pPr marL="7129463" indent="-1017588" algn="l" defTabSz="4073525" rtl="0" eaLnBrk="0" fontAlgn="base" hangingPunct="0">
        <a:spcBef>
          <a:spcPct val="20000"/>
        </a:spcBef>
        <a:spcAft>
          <a:spcPct val="0"/>
        </a:spcAft>
        <a:buChar char="–"/>
        <a:defRPr sz="8700">
          <a:solidFill>
            <a:schemeClr val="tx1"/>
          </a:solidFill>
          <a:latin typeface="+mn-lt"/>
          <a:ea typeface="ＭＳ Ｐゴシック" charset="0"/>
        </a:defRPr>
      </a:lvl4pPr>
      <a:lvl5pPr marL="9166225" indent="-1016000" algn="l" defTabSz="4073525" rtl="0" eaLnBrk="0" fontAlgn="base" hangingPunct="0">
        <a:spcBef>
          <a:spcPct val="20000"/>
        </a:spcBef>
        <a:spcAft>
          <a:spcPct val="0"/>
        </a:spcAft>
        <a:buChar char="»"/>
        <a:defRPr sz="8700">
          <a:solidFill>
            <a:schemeClr val="tx1"/>
          </a:solidFill>
          <a:latin typeface="+mn-lt"/>
          <a:ea typeface="ＭＳ Ｐゴシック" charset="0"/>
        </a:defRPr>
      </a:lvl5pPr>
      <a:lvl6pPr marL="9624338" indent="-1017347" algn="l" defTabSz="4074155" rtl="0" fontAlgn="base">
        <a:spcBef>
          <a:spcPct val="20000"/>
        </a:spcBef>
        <a:spcAft>
          <a:spcPct val="0"/>
        </a:spcAft>
        <a:buChar char="»"/>
        <a:defRPr sz="8700">
          <a:solidFill>
            <a:schemeClr val="tx1"/>
          </a:solidFill>
          <a:latin typeface="+mn-lt"/>
        </a:defRPr>
      </a:lvl6pPr>
      <a:lvl7pPr marL="10081432" indent="-1017347" algn="l" defTabSz="4074155" rtl="0" fontAlgn="base">
        <a:spcBef>
          <a:spcPct val="20000"/>
        </a:spcBef>
        <a:spcAft>
          <a:spcPct val="0"/>
        </a:spcAft>
        <a:buChar char="»"/>
        <a:defRPr sz="8700">
          <a:solidFill>
            <a:schemeClr val="tx1"/>
          </a:solidFill>
          <a:latin typeface="+mn-lt"/>
        </a:defRPr>
      </a:lvl7pPr>
      <a:lvl8pPr marL="10538526" indent="-1017347" algn="l" defTabSz="4074155" rtl="0" fontAlgn="base">
        <a:spcBef>
          <a:spcPct val="20000"/>
        </a:spcBef>
        <a:spcAft>
          <a:spcPct val="0"/>
        </a:spcAft>
        <a:buChar char="»"/>
        <a:defRPr sz="8700">
          <a:solidFill>
            <a:schemeClr val="tx1"/>
          </a:solidFill>
          <a:latin typeface="+mn-lt"/>
        </a:defRPr>
      </a:lvl8pPr>
      <a:lvl9pPr marL="10995616" indent="-1017347" algn="l" defTabSz="4074155" rtl="0" fontAlgn="base">
        <a:spcBef>
          <a:spcPct val="20000"/>
        </a:spcBef>
        <a:spcAft>
          <a:spcPct val="0"/>
        </a:spcAft>
        <a:buChar char="»"/>
        <a:defRPr sz="8700">
          <a:solidFill>
            <a:schemeClr val="tx1"/>
          </a:solidFill>
          <a:latin typeface="+mn-lt"/>
        </a:defRPr>
      </a:lvl9pPr>
    </p:bodyStyle>
    <p:otherStyle>
      <a:defPPr>
        <a:defRPr lang="en-US"/>
      </a:defPPr>
      <a:lvl1pPr marL="0" algn="l" defTabSz="914184" rtl="0" eaLnBrk="1" latinLnBrk="0" hangingPunct="1">
        <a:defRPr sz="1800" kern="1200">
          <a:solidFill>
            <a:schemeClr val="tx1"/>
          </a:solidFill>
          <a:latin typeface="+mn-lt"/>
          <a:ea typeface="+mn-ea"/>
          <a:cs typeface="+mn-cs"/>
        </a:defRPr>
      </a:lvl1pPr>
      <a:lvl2pPr marL="457094" algn="l" defTabSz="914184" rtl="0" eaLnBrk="1" latinLnBrk="0" hangingPunct="1">
        <a:defRPr sz="1800" kern="1200">
          <a:solidFill>
            <a:schemeClr val="tx1"/>
          </a:solidFill>
          <a:latin typeface="+mn-lt"/>
          <a:ea typeface="+mn-ea"/>
          <a:cs typeface="+mn-cs"/>
        </a:defRPr>
      </a:lvl2pPr>
      <a:lvl3pPr marL="914184" algn="l" defTabSz="914184" rtl="0" eaLnBrk="1" latinLnBrk="0" hangingPunct="1">
        <a:defRPr sz="1800" kern="1200">
          <a:solidFill>
            <a:schemeClr val="tx1"/>
          </a:solidFill>
          <a:latin typeface="+mn-lt"/>
          <a:ea typeface="+mn-ea"/>
          <a:cs typeface="+mn-cs"/>
        </a:defRPr>
      </a:lvl3pPr>
      <a:lvl4pPr marL="1371278" algn="l" defTabSz="914184" rtl="0" eaLnBrk="1" latinLnBrk="0" hangingPunct="1">
        <a:defRPr sz="1800" kern="1200">
          <a:solidFill>
            <a:schemeClr val="tx1"/>
          </a:solidFill>
          <a:latin typeface="+mn-lt"/>
          <a:ea typeface="+mn-ea"/>
          <a:cs typeface="+mn-cs"/>
        </a:defRPr>
      </a:lvl4pPr>
      <a:lvl5pPr marL="1828373" algn="l" defTabSz="914184" rtl="0" eaLnBrk="1" latinLnBrk="0" hangingPunct="1">
        <a:defRPr sz="1800" kern="1200">
          <a:solidFill>
            <a:schemeClr val="tx1"/>
          </a:solidFill>
          <a:latin typeface="+mn-lt"/>
          <a:ea typeface="+mn-ea"/>
          <a:cs typeface="+mn-cs"/>
        </a:defRPr>
      </a:lvl5pPr>
      <a:lvl6pPr marL="2285462" algn="l" defTabSz="914184" rtl="0" eaLnBrk="1" latinLnBrk="0" hangingPunct="1">
        <a:defRPr sz="1800" kern="1200">
          <a:solidFill>
            <a:schemeClr val="tx1"/>
          </a:solidFill>
          <a:latin typeface="+mn-lt"/>
          <a:ea typeface="+mn-ea"/>
          <a:cs typeface="+mn-cs"/>
        </a:defRPr>
      </a:lvl6pPr>
      <a:lvl7pPr marL="2742557" algn="l" defTabSz="914184" rtl="0" eaLnBrk="1" latinLnBrk="0" hangingPunct="1">
        <a:defRPr sz="1800" kern="1200">
          <a:solidFill>
            <a:schemeClr val="tx1"/>
          </a:solidFill>
          <a:latin typeface="+mn-lt"/>
          <a:ea typeface="+mn-ea"/>
          <a:cs typeface="+mn-cs"/>
        </a:defRPr>
      </a:lvl7pPr>
      <a:lvl8pPr marL="3199646" algn="l" defTabSz="914184" rtl="0" eaLnBrk="1" latinLnBrk="0" hangingPunct="1">
        <a:defRPr sz="1800" kern="1200">
          <a:solidFill>
            <a:schemeClr val="tx1"/>
          </a:solidFill>
          <a:latin typeface="+mn-lt"/>
          <a:ea typeface="+mn-ea"/>
          <a:cs typeface="+mn-cs"/>
        </a:defRPr>
      </a:lvl8pPr>
      <a:lvl9pPr marL="3656741" algn="l" defTabSz="91418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6">
            <a:extLst>
              <a:ext uri="{FF2B5EF4-FFF2-40B4-BE49-F238E27FC236}">
                <a16:creationId xmlns:a16="http://schemas.microsoft.com/office/drawing/2014/main" id="{A6961E07-C1A1-5348-BE4F-5F75DA608311}"/>
              </a:ext>
            </a:extLst>
          </p:cNvPr>
          <p:cNvSpPr txBox="1">
            <a:spLocks noChangeArrowheads="1"/>
          </p:cNvSpPr>
          <p:nvPr/>
        </p:nvSpPr>
        <p:spPr bwMode="auto">
          <a:xfrm>
            <a:off x="26991450" y="23868473"/>
            <a:ext cx="12057062" cy="3570186"/>
          </a:xfrm>
          <a:prstGeom prst="rect">
            <a:avLst/>
          </a:prstGeom>
          <a:solidFill>
            <a:schemeClr val="accent2">
              <a:lumMod val="20000"/>
              <a:lumOff val="80000"/>
            </a:schemeClr>
          </a:solid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19" tIns="45709" rIns="91419" bIns="45709">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defRPr/>
            </a:pPr>
            <a:r>
              <a:rPr lang="en-US" sz="4400" b="1" dirty="0">
                <a:latin typeface="Avenir Book" panose="02000503020000020003" pitchFamily="2" charset="0"/>
              </a:rPr>
              <a:t>Acknowledgments</a:t>
            </a:r>
          </a:p>
          <a:p>
            <a:pPr algn="ctr" eaLnBrk="1" hangingPunct="1">
              <a:spcBef>
                <a:spcPct val="50000"/>
              </a:spcBef>
              <a:defRPr/>
            </a:pPr>
            <a:r>
              <a:rPr lang="en-US" sz="2800" dirty="0">
                <a:latin typeface="Avenir Book" panose="02000503020000020003" pitchFamily="2" charset="0"/>
              </a:rPr>
              <a:t>A huge thanks to all those who have supported this project and contributed to its success!  My coauthors who made this project possible, Kylie Paul, Russ Talmo, Jessie Golding, Dave Lockman, and many others who conducted wolverine monitoring, my advisor Mark Hebblewhite, Kristy Pilgrim and others at the NGC who worked on genetic analysis, and all of my other supporters!</a:t>
            </a:r>
          </a:p>
        </p:txBody>
      </p:sp>
      <p:sp>
        <p:nvSpPr>
          <p:cNvPr id="2051" name="Text Box 7">
            <a:extLst>
              <a:ext uri="{FF2B5EF4-FFF2-40B4-BE49-F238E27FC236}">
                <a16:creationId xmlns:a16="http://schemas.microsoft.com/office/drawing/2014/main" id="{2C773E71-0653-864B-94B6-0B741CED111B}"/>
              </a:ext>
            </a:extLst>
          </p:cNvPr>
          <p:cNvSpPr txBox="1">
            <a:spLocks noChangeArrowheads="1"/>
          </p:cNvSpPr>
          <p:nvPr/>
        </p:nvSpPr>
        <p:spPr bwMode="auto">
          <a:xfrm>
            <a:off x="1108010" y="4379252"/>
            <a:ext cx="11753850" cy="10556714"/>
          </a:xfrm>
          <a:prstGeom prst="rect">
            <a:avLst/>
          </a:prstGeom>
          <a:solidFill>
            <a:schemeClr val="accent2">
              <a:lumMod val="20000"/>
              <a:lumOff val="80000"/>
            </a:schemeClr>
          </a:solidFill>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6"/>
          </a:lnRef>
          <a:fillRef idx="2">
            <a:schemeClr val="accent6"/>
          </a:fillRef>
          <a:effectRef idx="1">
            <a:schemeClr val="accent6"/>
          </a:effectRef>
          <a:fontRef idx="minor">
            <a:schemeClr val="dk1"/>
          </a:fontRef>
        </p:style>
        <p:txBody>
          <a:bodyPr lIns="91419" tIns="45709" rIns="91419" bIns="45709">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defRPr/>
            </a:pPr>
            <a:r>
              <a:rPr lang="en-US" sz="4000" b="1" u="sng" dirty="0">
                <a:latin typeface="Avenir Book" panose="02000503020000020003" pitchFamily="2" charset="0"/>
              </a:rPr>
              <a:t>Background and Purpose</a:t>
            </a:r>
          </a:p>
          <a:p>
            <a:pPr marL="457200" indent="-457200" eaLnBrk="1" hangingPunct="1">
              <a:spcBef>
                <a:spcPct val="50000"/>
              </a:spcBef>
              <a:buFontTx/>
              <a:buChar char="-"/>
              <a:defRPr/>
            </a:pPr>
            <a:r>
              <a:rPr lang="en-US" dirty="0">
                <a:latin typeface="Avenir Book" panose="02000503020000020003" pitchFamily="2" charset="0"/>
              </a:rPr>
              <a:t>Monitoring wolverine populations is difficult because of their rarity and remote habitat, so scientific information about their populations is limited</a:t>
            </a:r>
            <a:r>
              <a:rPr lang="en-US" baseline="30000" dirty="0">
                <a:latin typeface="Avenir Book" panose="02000503020000020003" pitchFamily="2" charset="0"/>
              </a:rPr>
              <a:t>1,2,3</a:t>
            </a:r>
            <a:r>
              <a:rPr lang="en-US" dirty="0">
                <a:latin typeface="Avenir Book" panose="02000503020000020003" pitchFamily="2" charset="0"/>
              </a:rPr>
              <a:t>.</a:t>
            </a:r>
          </a:p>
          <a:p>
            <a:pPr marL="457200" indent="-457200" eaLnBrk="1" hangingPunct="1">
              <a:spcBef>
                <a:spcPct val="50000"/>
              </a:spcBef>
              <a:buFontTx/>
              <a:buChar char="-"/>
              <a:defRPr/>
            </a:pPr>
            <a:r>
              <a:rPr lang="en-US" dirty="0">
                <a:latin typeface="Avenir Book" panose="02000503020000020003" pitchFamily="2" charset="0"/>
              </a:rPr>
              <a:t>Wolverines require persistent spring snow making climate change a threat, and they were unsuccessfully petitioned for protection under the Endangered Species Act</a:t>
            </a:r>
            <a:r>
              <a:rPr lang="en-US" baseline="30000" dirty="0">
                <a:latin typeface="Avenir Book" panose="02000503020000020003" pitchFamily="2" charset="0"/>
              </a:rPr>
              <a:t>1,2,4</a:t>
            </a:r>
            <a:r>
              <a:rPr lang="en-US" dirty="0">
                <a:latin typeface="Avenir Book" panose="02000503020000020003" pitchFamily="2" charset="0"/>
              </a:rPr>
              <a:t>.</a:t>
            </a:r>
          </a:p>
          <a:p>
            <a:pPr marL="457200" indent="-457200" eaLnBrk="1" hangingPunct="1">
              <a:spcBef>
                <a:spcPct val="50000"/>
              </a:spcBef>
              <a:buFontTx/>
              <a:buChar char="-"/>
              <a:defRPr/>
            </a:pPr>
            <a:r>
              <a:rPr lang="en-US" dirty="0">
                <a:latin typeface="Avenir Book" panose="02000503020000020003" pitchFamily="2" charset="0"/>
              </a:rPr>
              <a:t>Citizen science project Wolverine Watchers monitored  wolverines in the Bitterroot National Forest (BNF) with baited detection stations equipped with remote cameras and noninvasive genetic sampling hair snags from 2014-2020</a:t>
            </a:r>
            <a:r>
              <a:rPr lang="en-US" baseline="30000" dirty="0">
                <a:latin typeface="Avenir Book" panose="02000503020000020003" pitchFamily="2" charset="0"/>
              </a:rPr>
              <a:t>3</a:t>
            </a:r>
            <a:r>
              <a:rPr lang="en-US" dirty="0">
                <a:latin typeface="Avenir Book" panose="02000503020000020003" pitchFamily="2" charset="0"/>
              </a:rPr>
              <a:t>.</a:t>
            </a:r>
          </a:p>
          <a:p>
            <a:pPr marL="457200" indent="-457200" eaLnBrk="1" hangingPunct="1">
              <a:spcBef>
                <a:spcPct val="50000"/>
              </a:spcBef>
              <a:buFontTx/>
              <a:buChar char="-"/>
              <a:defRPr/>
            </a:pPr>
            <a:r>
              <a:rPr lang="en-US" dirty="0">
                <a:latin typeface="Avenir Book" panose="02000503020000020003" pitchFamily="2" charset="0"/>
              </a:rPr>
              <a:t>USFS Rocky Mountain Research Station monitored forest carnivores with similar methods during same time period</a:t>
            </a:r>
            <a:r>
              <a:rPr lang="en-US" baseline="30000" dirty="0">
                <a:latin typeface="Avenir Book" panose="02000503020000020003" pitchFamily="2" charset="0"/>
              </a:rPr>
              <a:t>1</a:t>
            </a:r>
            <a:r>
              <a:rPr lang="en-US" dirty="0">
                <a:latin typeface="Avenir Book" panose="02000503020000020003" pitchFamily="2" charset="0"/>
              </a:rPr>
              <a:t>.</a:t>
            </a:r>
          </a:p>
          <a:p>
            <a:pPr marL="457200" indent="-457200" eaLnBrk="1" hangingPunct="1">
              <a:spcBef>
                <a:spcPct val="50000"/>
              </a:spcBef>
              <a:buFontTx/>
              <a:buChar char="-"/>
              <a:defRPr/>
            </a:pPr>
            <a:r>
              <a:rPr lang="en-US" dirty="0">
                <a:latin typeface="Avenir Book" panose="02000503020000020003" pitchFamily="2" charset="0"/>
              </a:rPr>
              <a:t>Between the two projects, 27 unique individuals were identified by genetics</a:t>
            </a:r>
            <a:r>
              <a:rPr lang="en-US" baseline="30000" dirty="0">
                <a:latin typeface="Avenir Book" panose="02000503020000020003" pitchFamily="2" charset="0"/>
              </a:rPr>
              <a:t>1</a:t>
            </a:r>
            <a:r>
              <a:rPr lang="en-US" dirty="0">
                <a:latin typeface="Avenir Book" panose="02000503020000020003" pitchFamily="2" charset="0"/>
              </a:rPr>
              <a:t>.</a:t>
            </a:r>
          </a:p>
          <a:p>
            <a:pPr marL="457200" indent="-457200" eaLnBrk="1" hangingPunct="1">
              <a:spcBef>
                <a:spcPct val="50000"/>
              </a:spcBef>
              <a:buFontTx/>
              <a:buChar char="-"/>
              <a:defRPr/>
            </a:pPr>
            <a:r>
              <a:rPr lang="en-US" b="1" dirty="0">
                <a:latin typeface="Avenir Book" panose="02000503020000020003" pitchFamily="2" charset="0"/>
              </a:rPr>
              <a:t>The purpose of this research is to integrate genetic and camera detection data to improve the monitoring of wolverines in the BNF.</a:t>
            </a:r>
          </a:p>
        </p:txBody>
      </p:sp>
      <p:sp>
        <p:nvSpPr>
          <p:cNvPr id="2053" name="Text Box 11">
            <a:extLst>
              <a:ext uri="{FF2B5EF4-FFF2-40B4-BE49-F238E27FC236}">
                <a16:creationId xmlns:a16="http://schemas.microsoft.com/office/drawing/2014/main" id="{FFA5C814-D946-0443-9456-15A159CC087C}"/>
              </a:ext>
            </a:extLst>
          </p:cNvPr>
          <p:cNvSpPr txBox="1">
            <a:spLocks noChangeArrowheads="1"/>
          </p:cNvSpPr>
          <p:nvPr/>
        </p:nvSpPr>
        <p:spPr bwMode="auto">
          <a:xfrm>
            <a:off x="1019508" y="23030103"/>
            <a:ext cx="11753850" cy="9202497"/>
          </a:xfrm>
          <a:prstGeom prst="rect">
            <a:avLst/>
          </a:prstGeom>
          <a:solidFill>
            <a:schemeClr val="accent2">
              <a:lumMod val="20000"/>
              <a:lumOff val="80000"/>
            </a:schemeClr>
          </a:solidFill>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6"/>
          </a:lnRef>
          <a:fillRef idx="2">
            <a:schemeClr val="accent6"/>
          </a:fillRef>
          <a:effectRef idx="1">
            <a:schemeClr val="accent6"/>
          </a:effectRef>
          <a:fontRef idx="minor">
            <a:schemeClr val="dk1"/>
          </a:fontRef>
        </p:style>
        <p:txBody>
          <a:bodyPr lIns="91419" tIns="45709" rIns="91419" bIns="45709">
            <a:spAutoFit/>
          </a:bodyPr>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u="sng" dirty="0">
                <a:latin typeface="Avenir Book" panose="02000503020000020003" pitchFamily="2" charset="0"/>
              </a:rPr>
              <a:t> </a:t>
            </a:r>
            <a:r>
              <a:rPr lang="en-US" altLang="en-US" sz="4000" b="1" u="sng" dirty="0">
                <a:latin typeface="Avenir Book" panose="02000503020000020003" pitchFamily="2" charset="0"/>
              </a:rPr>
              <a:t>Methods – A Noninvasive Approach</a:t>
            </a:r>
          </a:p>
          <a:p>
            <a:pPr algn="ctr" eaLnBrk="1" hangingPunct="1"/>
            <a:endParaRPr lang="en-US" altLang="en-US" sz="4000" b="1" u="sng" dirty="0">
              <a:latin typeface="Avenir Book" panose="02000503020000020003" pitchFamily="2" charset="0"/>
            </a:endParaRPr>
          </a:p>
          <a:p>
            <a:pPr eaLnBrk="1" hangingPunct="1"/>
            <a:r>
              <a:rPr lang="en-US" altLang="en-US" b="1" dirty="0">
                <a:latin typeface="Avenir Book" panose="02000503020000020003" pitchFamily="2" charset="0"/>
              </a:rPr>
              <a:t>Genetic Methods:</a:t>
            </a:r>
          </a:p>
          <a:p>
            <a:pPr marL="457200" indent="-457200" eaLnBrk="1" hangingPunct="1">
              <a:buFontTx/>
              <a:buChar char="-"/>
            </a:pPr>
            <a:r>
              <a:rPr lang="en-US" altLang="en-US" dirty="0">
                <a:latin typeface="Avenir Book" panose="02000503020000020003" pitchFamily="2" charset="0"/>
              </a:rPr>
              <a:t>Identified wolverines were genotyped at 20 noncoding microsatellite loci (particular segments of  DNA), which were analyzed with the software Cervus for genetic relatedness</a:t>
            </a:r>
          </a:p>
          <a:p>
            <a:pPr marL="457200" indent="-457200" eaLnBrk="1" hangingPunct="1">
              <a:buFontTx/>
              <a:buChar char="-"/>
            </a:pPr>
            <a:r>
              <a:rPr lang="en-US" altLang="en-US" dirty="0">
                <a:latin typeface="Avenir Book" panose="02000503020000020003" pitchFamily="2" charset="0"/>
              </a:rPr>
              <a:t>Potential first-order relationships (parent-offspring or siblings) were identified via exclusion of genetically mismatched candidates, which were used to construct potential family groups and relationships </a:t>
            </a:r>
          </a:p>
          <a:p>
            <a:pPr eaLnBrk="1" hangingPunct="1"/>
            <a:endParaRPr lang="en-US" altLang="en-US" dirty="0">
              <a:latin typeface="Avenir Book" panose="02000503020000020003" pitchFamily="2" charset="0"/>
            </a:endParaRPr>
          </a:p>
          <a:p>
            <a:pPr eaLnBrk="1" hangingPunct="1"/>
            <a:r>
              <a:rPr lang="en-US" altLang="en-US" dirty="0">
                <a:latin typeface="Avenir Book" panose="02000503020000020003" pitchFamily="2" charset="0"/>
              </a:rPr>
              <a:t> </a:t>
            </a:r>
            <a:r>
              <a:rPr lang="en-US" altLang="en-US" b="1" dirty="0">
                <a:latin typeface="Avenir Book" panose="02000503020000020003" pitchFamily="2" charset="0"/>
              </a:rPr>
              <a:t>Spatial Methods:</a:t>
            </a:r>
          </a:p>
          <a:p>
            <a:pPr marL="457200" indent="-457200" eaLnBrk="1" hangingPunct="1">
              <a:buFontTx/>
              <a:buChar char="-"/>
            </a:pPr>
            <a:r>
              <a:rPr lang="en-US" altLang="en-US" dirty="0">
                <a:latin typeface="Avenir Book" panose="02000503020000020003" pitchFamily="2" charset="0"/>
              </a:rPr>
              <a:t>WW previously identified individuals via both genetics and visual markings, allowing camera detections to be integrated with genetic detections</a:t>
            </a:r>
          </a:p>
          <a:p>
            <a:pPr marL="457200" indent="-457200" eaLnBrk="1" hangingPunct="1">
              <a:buFontTx/>
              <a:buChar char="-"/>
            </a:pPr>
            <a:r>
              <a:rPr lang="en-US" altLang="en-US" dirty="0">
                <a:latin typeface="Avenir Book" panose="02000503020000020003" pitchFamily="2" charset="0"/>
              </a:rPr>
              <a:t>Individuals detected at more than two locations were fitted with minimum convex polygons estimating their home range extent using the R package adehabitatHR</a:t>
            </a:r>
          </a:p>
        </p:txBody>
      </p:sp>
      <p:sp>
        <p:nvSpPr>
          <p:cNvPr id="2054" name="Text Box 12">
            <a:extLst>
              <a:ext uri="{FF2B5EF4-FFF2-40B4-BE49-F238E27FC236}">
                <a16:creationId xmlns:a16="http://schemas.microsoft.com/office/drawing/2014/main" id="{1299E4ED-295F-494A-B2A4-6C212FB33419}"/>
              </a:ext>
            </a:extLst>
          </p:cNvPr>
          <p:cNvSpPr txBox="1">
            <a:spLocks noChangeArrowheads="1"/>
          </p:cNvSpPr>
          <p:nvPr/>
        </p:nvSpPr>
        <p:spPr bwMode="auto">
          <a:xfrm>
            <a:off x="13463233" y="4371271"/>
            <a:ext cx="12801600" cy="10048883"/>
          </a:xfrm>
          <a:prstGeom prst="rect">
            <a:avLst/>
          </a:prstGeom>
          <a:solidFill>
            <a:schemeClr val="bg2">
              <a:lumMod val="20000"/>
              <a:lumOff val="80000"/>
            </a:schemeClr>
          </a:solidFill>
          <a:ln>
            <a:solidFill>
              <a:schemeClr val="bg1">
                <a:lumMod val="50000"/>
              </a:schemeClr>
            </a:solidFill>
          </a:ln>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accent6"/>
          </a:lnRef>
          <a:fillRef idx="2">
            <a:schemeClr val="accent6"/>
          </a:fillRef>
          <a:effectRef idx="1">
            <a:schemeClr val="accent6"/>
          </a:effectRef>
          <a:fontRef idx="minor">
            <a:schemeClr val="dk1"/>
          </a:fontRef>
        </p:style>
        <p:txBody>
          <a:bodyPr lIns="91419" tIns="45709" rIns="91419" bIns="45709">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defRPr/>
            </a:pPr>
            <a:r>
              <a:rPr lang="en-US" sz="4400" b="1" u="sng" dirty="0">
                <a:latin typeface="Avenir Book" panose="02000503020000020003" pitchFamily="2" charset="0"/>
                <a:cs typeface="Sana" pitchFamily="2" charset="-78"/>
              </a:rPr>
              <a:t>Results and Analysis</a:t>
            </a:r>
          </a:p>
          <a:p>
            <a:pPr algn="ctr" eaLnBrk="1" hangingPunct="1">
              <a:defRPr/>
            </a:pPr>
            <a:endParaRPr lang="en-US" sz="2700" b="1" u="sng" dirty="0">
              <a:latin typeface="Avenir Book" panose="02000503020000020003" pitchFamily="2" charset="0"/>
              <a:cs typeface="Sana" pitchFamily="2" charset="-78"/>
            </a:endParaRPr>
          </a:p>
          <a:p>
            <a:pPr eaLnBrk="1" hangingPunct="1">
              <a:defRPr/>
            </a:pPr>
            <a:r>
              <a:rPr lang="en-US" b="1" dirty="0">
                <a:latin typeface="Avenir Book" panose="02000503020000020003" pitchFamily="2" charset="0"/>
                <a:cs typeface="Sana" pitchFamily="2" charset="-78"/>
              </a:rPr>
              <a:t>Spatial:</a:t>
            </a:r>
          </a:p>
          <a:p>
            <a:pPr marL="457200" indent="-457200" eaLnBrk="1" hangingPunct="1">
              <a:buFontTx/>
              <a:buChar char="-"/>
              <a:defRPr/>
            </a:pPr>
            <a:r>
              <a:rPr lang="en-US" dirty="0">
                <a:latin typeface="Avenir Book" panose="02000503020000020003" pitchFamily="2" charset="0"/>
                <a:cs typeface="Sana" pitchFamily="2" charset="-78"/>
              </a:rPr>
              <a:t>26 identified and 5 unidentified wolverines were detected 304 times over six years</a:t>
            </a:r>
          </a:p>
          <a:p>
            <a:pPr marL="457200" indent="-457200" eaLnBrk="1" hangingPunct="1">
              <a:buFontTx/>
              <a:buChar char="-"/>
              <a:defRPr/>
            </a:pPr>
            <a:r>
              <a:rPr lang="en-US" dirty="0">
                <a:latin typeface="Avenir Book" panose="02000503020000020003" pitchFamily="2" charset="0"/>
                <a:cs typeface="Sana" pitchFamily="2" charset="-78"/>
              </a:rPr>
              <a:t>67.7% of individuals were detected more than once, 54.8% more than twice</a:t>
            </a:r>
          </a:p>
          <a:p>
            <a:pPr marL="457200" lvl="0" indent="-457200" eaLnBrk="1" hangingPunct="1">
              <a:buFontTx/>
              <a:buChar char="-"/>
              <a:defRPr/>
            </a:pPr>
            <a:r>
              <a:rPr lang="en-US" dirty="0">
                <a:solidFill>
                  <a:srgbClr val="000000"/>
                </a:solidFill>
                <a:latin typeface="Avenir Book" panose="02000503020000020003" pitchFamily="2" charset="0"/>
                <a:ea typeface="+mn-ea"/>
                <a:cs typeface="Sana" pitchFamily="2" charset="-78"/>
              </a:rPr>
              <a:t>Mean estimated home range area: 10.5 km</a:t>
            </a:r>
            <a:r>
              <a:rPr lang="en-US" baseline="30000" dirty="0">
                <a:solidFill>
                  <a:srgbClr val="000000"/>
                </a:solidFill>
                <a:latin typeface="Avenir Book" panose="02000503020000020003" pitchFamily="2" charset="0"/>
                <a:ea typeface="+mn-ea"/>
                <a:cs typeface="Sana" pitchFamily="2" charset="-78"/>
              </a:rPr>
              <a:t>2 </a:t>
            </a:r>
            <a:r>
              <a:rPr lang="en-US" dirty="0">
                <a:solidFill>
                  <a:srgbClr val="000000"/>
                </a:solidFill>
                <a:latin typeface="Avenir Book" panose="02000503020000020003" pitchFamily="2" charset="0"/>
                <a:ea typeface="+mn-ea"/>
                <a:cs typeface="Sana" pitchFamily="2" charset="-78"/>
              </a:rPr>
              <a:t> for females, 213.0 km</a:t>
            </a:r>
            <a:r>
              <a:rPr lang="en-US" baseline="30000" dirty="0">
                <a:solidFill>
                  <a:srgbClr val="000000"/>
                </a:solidFill>
                <a:latin typeface="Avenir Book" panose="02000503020000020003" pitchFamily="2" charset="0"/>
                <a:ea typeface="+mn-ea"/>
                <a:cs typeface="Sana" pitchFamily="2" charset="-78"/>
              </a:rPr>
              <a:t>2 </a:t>
            </a:r>
            <a:r>
              <a:rPr lang="en-US" dirty="0">
                <a:solidFill>
                  <a:srgbClr val="000000"/>
                </a:solidFill>
                <a:latin typeface="Avenir Book" panose="02000503020000020003" pitchFamily="2" charset="0"/>
                <a:ea typeface="+mn-ea"/>
                <a:cs typeface="Sana" pitchFamily="2" charset="-78"/>
              </a:rPr>
              <a:t> for males (much smaller than expected total </a:t>
            </a:r>
            <a:r>
              <a:rPr lang="en-US">
                <a:solidFill>
                  <a:srgbClr val="000000"/>
                </a:solidFill>
                <a:latin typeface="Avenir Book" panose="02000503020000020003" pitchFamily="2" charset="0"/>
                <a:ea typeface="+mn-ea"/>
                <a:cs typeface="Sana" pitchFamily="2" charset="-78"/>
              </a:rPr>
              <a:t>home range</a:t>
            </a:r>
            <a:r>
              <a:rPr lang="en-US" baseline="30000">
                <a:solidFill>
                  <a:srgbClr val="000000"/>
                </a:solidFill>
                <a:latin typeface="Avenir Book" panose="02000503020000020003" pitchFamily="2" charset="0"/>
                <a:ea typeface="+mn-ea"/>
                <a:cs typeface="Sana" pitchFamily="2" charset="-78"/>
              </a:rPr>
              <a:t>1</a:t>
            </a:r>
            <a:r>
              <a:rPr lang="en-US">
                <a:solidFill>
                  <a:srgbClr val="000000"/>
                </a:solidFill>
                <a:latin typeface="Avenir Book" panose="02000503020000020003" pitchFamily="2" charset="0"/>
                <a:ea typeface="+mn-ea"/>
                <a:cs typeface="Sana" pitchFamily="2" charset="-78"/>
              </a:rPr>
              <a:t>)</a:t>
            </a:r>
            <a:endParaRPr lang="en-US" dirty="0">
              <a:solidFill>
                <a:srgbClr val="000000"/>
              </a:solidFill>
              <a:latin typeface="Avenir Book" panose="02000503020000020003" pitchFamily="2" charset="0"/>
              <a:ea typeface="+mn-ea"/>
              <a:cs typeface="Sana" pitchFamily="2" charset="-78"/>
            </a:endParaRPr>
          </a:p>
          <a:p>
            <a:pPr lvl="0" eaLnBrk="1" hangingPunct="1">
              <a:defRPr/>
            </a:pPr>
            <a:endParaRPr lang="en-US" dirty="0">
              <a:solidFill>
                <a:srgbClr val="000000"/>
              </a:solidFill>
              <a:latin typeface="Avenir Book" panose="02000503020000020003" pitchFamily="2" charset="0"/>
              <a:ea typeface="+mn-ea"/>
              <a:cs typeface="Sana" pitchFamily="2" charset="-78"/>
            </a:endParaRPr>
          </a:p>
          <a:p>
            <a:pPr eaLnBrk="1" hangingPunct="1">
              <a:defRPr/>
            </a:pPr>
            <a:r>
              <a:rPr lang="en-US" b="1" dirty="0">
                <a:latin typeface="Avenir Book" panose="02000503020000020003" pitchFamily="2" charset="0"/>
                <a:cs typeface="Sana" pitchFamily="2" charset="-78"/>
              </a:rPr>
              <a:t>Genetic:</a:t>
            </a:r>
          </a:p>
          <a:p>
            <a:pPr marL="457200" indent="-457200" eaLnBrk="1" hangingPunct="1">
              <a:buFontTx/>
              <a:buChar char="-"/>
              <a:defRPr/>
            </a:pPr>
            <a:r>
              <a:rPr lang="en-US" dirty="0">
                <a:latin typeface="Avenir Book" panose="02000503020000020003" pitchFamily="2" charset="0"/>
                <a:cs typeface="Sana" pitchFamily="2" charset="-78"/>
              </a:rPr>
              <a:t>Observed genotypes demonstrated adequate genetic variation (heterozygosity proportion = 0.514) and strong ability to correctly identify individuals (positive identification measure = 2.24x10</a:t>
            </a:r>
            <a:r>
              <a:rPr lang="en-US" baseline="30000" dirty="0">
                <a:latin typeface="Avenir Book" panose="02000503020000020003" pitchFamily="2" charset="0"/>
                <a:cs typeface="Sana" pitchFamily="2" charset="-78"/>
              </a:rPr>
              <a:t>-11</a:t>
            </a:r>
            <a:r>
              <a:rPr lang="en-US" dirty="0">
                <a:latin typeface="Avenir Book" panose="02000503020000020003" pitchFamily="2" charset="0"/>
                <a:cs typeface="Sana" pitchFamily="2" charset="-78"/>
              </a:rPr>
              <a:t>)</a:t>
            </a:r>
          </a:p>
          <a:p>
            <a:pPr marL="457200" indent="-457200" eaLnBrk="1" hangingPunct="1">
              <a:buFontTx/>
              <a:buChar char="-"/>
              <a:defRPr/>
            </a:pPr>
            <a:r>
              <a:rPr lang="en-US" dirty="0">
                <a:latin typeface="Avenir Book" panose="02000503020000020003" pitchFamily="2" charset="0"/>
                <a:cs typeface="Sana" pitchFamily="2" charset="-78"/>
              </a:rPr>
              <a:t>Potential relationships revealed two distinct subgroups (8 and 14 individuals) with no potential relationships between groups</a:t>
            </a:r>
          </a:p>
          <a:p>
            <a:pPr eaLnBrk="1" hangingPunct="1">
              <a:defRPr/>
            </a:pPr>
            <a:endParaRPr lang="en-US" dirty="0">
              <a:latin typeface="Avenir Book" panose="02000503020000020003" pitchFamily="2" charset="0"/>
              <a:cs typeface="Sana" pitchFamily="2" charset="-78"/>
            </a:endParaRPr>
          </a:p>
          <a:p>
            <a:pPr eaLnBrk="1" hangingPunct="1">
              <a:defRPr/>
            </a:pPr>
            <a:r>
              <a:rPr lang="en-US" b="1" dirty="0">
                <a:latin typeface="Avenir Book" panose="02000503020000020003" pitchFamily="2" charset="0"/>
                <a:cs typeface="Sana" pitchFamily="2" charset="-78"/>
              </a:rPr>
              <a:t>Integration:</a:t>
            </a:r>
          </a:p>
          <a:p>
            <a:pPr marL="457200" indent="-457200" eaLnBrk="1" hangingPunct="1">
              <a:buFontTx/>
              <a:buChar char="-"/>
              <a:defRPr/>
            </a:pPr>
            <a:r>
              <a:rPr lang="en-US" dirty="0">
                <a:latin typeface="Avenir Book" panose="02000503020000020003" pitchFamily="2" charset="0"/>
                <a:cs typeface="Sana" pitchFamily="2" charset="-78"/>
              </a:rPr>
              <a:t>Related groups occupy generally different spatial areas and potential mating pairs exhibit overlapping ranges</a:t>
            </a:r>
          </a:p>
        </p:txBody>
      </p:sp>
      <p:sp>
        <p:nvSpPr>
          <p:cNvPr id="2056" name="Text Box 14">
            <a:extLst>
              <a:ext uri="{FF2B5EF4-FFF2-40B4-BE49-F238E27FC236}">
                <a16:creationId xmlns:a16="http://schemas.microsoft.com/office/drawing/2014/main" id="{78F0E268-33EE-7542-B5E6-C9DD8804FC08}"/>
              </a:ext>
            </a:extLst>
          </p:cNvPr>
          <p:cNvSpPr txBox="1">
            <a:spLocks noChangeArrowheads="1"/>
          </p:cNvSpPr>
          <p:nvPr/>
        </p:nvSpPr>
        <p:spPr bwMode="auto">
          <a:xfrm>
            <a:off x="7759332" y="432869"/>
            <a:ext cx="24219267" cy="3400909"/>
          </a:xfrm>
          <a:prstGeom prst="rect">
            <a:avLst/>
          </a:prstGeom>
          <a:solidFill>
            <a:schemeClr val="accent2">
              <a:lumMod val="20000"/>
              <a:lumOff val="80000"/>
            </a:schemeClr>
          </a:solidFill>
          <a:ln>
            <a:solidFill>
              <a:schemeClr val="bg1">
                <a:lumMod val="5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19" tIns="45709" rIns="91419" bIns="45709">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algn="ctr" eaLnBrk="1" hangingPunct="1">
              <a:spcBef>
                <a:spcPct val="50000"/>
              </a:spcBef>
              <a:defRPr/>
            </a:pPr>
            <a:r>
              <a:rPr lang="en-US" sz="8700" b="1" dirty="0">
                <a:latin typeface="Avenir Book" panose="02000503020000020003" pitchFamily="2" charset="0"/>
                <a:cs typeface="Beirut" pitchFamily="2" charset="-78"/>
              </a:rPr>
              <a:t>Improving Population Monitoring of Wolverines</a:t>
            </a:r>
          </a:p>
          <a:p>
            <a:pPr algn="ctr" eaLnBrk="1" hangingPunct="1">
              <a:spcBef>
                <a:spcPct val="50000"/>
              </a:spcBef>
              <a:defRPr/>
            </a:pPr>
            <a:r>
              <a:rPr lang="en-US" dirty="0">
                <a:latin typeface="Avenir Book" panose="02000503020000020003" pitchFamily="2" charset="0"/>
              </a:rPr>
              <a:t>Nicole Bealer</a:t>
            </a:r>
            <a:r>
              <a:rPr lang="en-US" baseline="30000" dirty="0">
                <a:latin typeface="Avenir Book" panose="02000503020000020003" pitchFamily="2" charset="0"/>
              </a:rPr>
              <a:t>1</a:t>
            </a:r>
            <a:r>
              <a:rPr lang="en-US" dirty="0">
                <a:latin typeface="Avenir Book" panose="02000503020000020003" pitchFamily="2" charset="0"/>
              </a:rPr>
              <a:t>, Kylie Paul</a:t>
            </a:r>
            <a:r>
              <a:rPr lang="en-US" baseline="30000" dirty="0">
                <a:latin typeface="Avenir Book" panose="02000503020000020003" pitchFamily="2" charset="0"/>
              </a:rPr>
              <a:t>2</a:t>
            </a:r>
            <a:r>
              <a:rPr lang="en-US" dirty="0">
                <a:latin typeface="Avenir Book" panose="02000503020000020003" pitchFamily="2" charset="0"/>
              </a:rPr>
              <a:t>, Jessie Golding</a:t>
            </a:r>
            <a:r>
              <a:rPr lang="en-US" baseline="30000" dirty="0">
                <a:latin typeface="Avenir Book" panose="02000503020000020003" pitchFamily="2" charset="0"/>
              </a:rPr>
              <a:t>3</a:t>
            </a:r>
            <a:r>
              <a:rPr lang="en-US" dirty="0">
                <a:latin typeface="Avenir Book" panose="02000503020000020003" pitchFamily="2" charset="0"/>
              </a:rPr>
              <a:t>, Kristy Pilgrim</a:t>
            </a:r>
            <a:r>
              <a:rPr lang="en-US" baseline="30000" dirty="0">
                <a:latin typeface="Avenir Book" panose="02000503020000020003" pitchFamily="2" charset="0"/>
              </a:rPr>
              <a:t>4</a:t>
            </a:r>
            <a:r>
              <a:rPr lang="en-US" dirty="0">
                <a:latin typeface="Avenir Book" panose="02000503020000020003" pitchFamily="2" charset="0"/>
              </a:rPr>
              <a:t>, Mark Hebblewhite</a:t>
            </a:r>
            <a:r>
              <a:rPr lang="en-US" baseline="30000" dirty="0">
                <a:latin typeface="Avenir Book" panose="02000503020000020003" pitchFamily="2" charset="0"/>
              </a:rPr>
              <a:t>1</a:t>
            </a:r>
            <a:r>
              <a:rPr lang="en-US" dirty="0">
                <a:latin typeface="Avenir Book" panose="02000503020000020003" pitchFamily="2" charset="0"/>
              </a:rPr>
              <a:t>, </a:t>
            </a:r>
            <a:r>
              <a:rPr lang="en-US">
                <a:latin typeface="Avenir Book" panose="02000503020000020003" pitchFamily="2" charset="0"/>
              </a:rPr>
              <a:t>Kevin McKelvey</a:t>
            </a:r>
            <a:r>
              <a:rPr lang="en-US" baseline="30000" dirty="0">
                <a:latin typeface="Avenir Book" panose="02000503020000020003" pitchFamily="2" charset="0"/>
              </a:rPr>
              <a:t>3</a:t>
            </a:r>
            <a:r>
              <a:rPr lang="en-US">
                <a:latin typeface="Avenir Book" panose="02000503020000020003" pitchFamily="2" charset="0"/>
              </a:rPr>
              <a:t> </a:t>
            </a:r>
            <a:r>
              <a:rPr lang="en-US" baseline="30000">
                <a:latin typeface="Avenir Book" panose="02000503020000020003" pitchFamily="2" charset="0"/>
              </a:rPr>
              <a:t> </a:t>
            </a:r>
            <a:endParaRPr lang="en-US" baseline="30000" dirty="0">
              <a:latin typeface="Avenir Book" panose="02000503020000020003" pitchFamily="2" charset="0"/>
            </a:endParaRPr>
          </a:p>
          <a:p>
            <a:pPr algn="ctr" eaLnBrk="1" hangingPunct="1">
              <a:spcBef>
                <a:spcPct val="50000"/>
              </a:spcBef>
              <a:defRPr/>
            </a:pPr>
            <a:r>
              <a:rPr lang="en-US" baseline="30000" dirty="0">
                <a:latin typeface="Avenir Book" panose="02000503020000020003" pitchFamily="2" charset="0"/>
              </a:rPr>
              <a:t>1</a:t>
            </a:r>
            <a:r>
              <a:rPr lang="en-US" dirty="0">
                <a:latin typeface="Avenir Book" panose="02000503020000020003" pitchFamily="2" charset="0"/>
              </a:rPr>
              <a:t>Wildlife Biology Program, University of Montana, </a:t>
            </a:r>
            <a:r>
              <a:rPr lang="en-US" baseline="30000" dirty="0">
                <a:latin typeface="Avenir Book" panose="02000503020000020003" pitchFamily="2" charset="0"/>
              </a:rPr>
              <a:t>2</a:t>
            </a:r>
            <a:r>
              <a:rPr lang="en-US" dirty="0">
                <a:latin typeface="Avenir Book" panose="02000503020000020003" pitchFamily="2" charset="0"/>
              </a:rPr>
              <a:t>Wolverine Watchers, </a:t>
            </a:r>
            <a:r>
              <a:rPr lang="en-US" baseline="30000" dirty="0">
                <a:latin typeface="Avenir Book" panose="02000503020000020003" pitchFamily="2" charset="0"/>
              </a:rPr>
              <a:t>3</a:t>
            </a:r>
            <a:r>
              <a:rPr lang="en-US" dirty="0">
                <a:latin typeface="Avenir Book" panose="02000503020000020003" pitchFamily="2" charset="0"/>
              </a:rPr>
              <a:t>USFS Rocky Mountain Research Station, </a:t>
            </a:r>
            <a:r>
              <a:rPr lang="en-US" baseline="30000" dirty="0">
                <a:latin typeface="Avenir Book" panose="02000503020000020003" pitchFamily="2" charset="0"/>
              </a:rPr>
              <a:t>4</a:t>
            </a:r>
            <a:r>
              <a:rPr lang="en-US" dirty="0">
                <a:latin typeface="Avenir Book" panose="02000503020000020003" pitchFamily="2" charset="0"/>
              </a:rPr>
              <a:t>National Genomics Center for Fish and Wildlife Conservation </a:t>
            </a:r>
          </a:p>
        </p:txBody>
      </p:sp>
      <p:sp>
        <p:nvSpPr>
          <p:cNvPr id="2057" name="Text Box 15">
            <a:extLst>
              <a:ext uri="{FF2B5EF4-FFF2-40B4-BE49-F238E27FC236}">
                <a16:creationId xmlns:a16="http://schemas.microsoft.com/office/drawing/2014/main" id="{02FB4E6E-B9F1-3441-B38F-201538BDF9DB}"/>
              </a:ext>
            </a:extLst>
          </p:cNvPr>
          <p:cNvSpPr txBox="1">
            <a:spLocks noChangeArrowheads="1"/>
          </p:cNvSpPr>
          <p:nvPr/>
        </p:nvSpPr>
        <p:spPr bwMode="auto">
          <a:xfrm>
            <a:off x="27076381" y="27841563"/>
            <a:ext cx="11887200" cy="4078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19" tIns="45709" rIns="91419" bIns="45709">
            <a:spAutoFit/>
          </a:bodyPr>
          <a:lstStyle>
            <a:lvl1pPr eaLnBrk="0" hangingPunct="0">
              <a:defRPr sz="3200">
                <a:solidFill>
                  <a:schemeClr val="tx1"/>
                </a:solidFill>
                <a:latin typeface="Arial" charset="0"/>
                <a:ea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spcBef>
                <a:spcPct val="50000"/>
              </a:spcBef>
              <a:defRPr/>
            </a:pPr>
            <a:r>
              <a:rPr lang="en-US" b="1" dirty="0">
                <a:latin typeface="Avenir Book" panose="02000503020000020003" pitchFamily="2" charset="0"/>
              </a:rPr>
              <a:t>Literature Cited</a:t>
            </a:r>
          </a:p>
          <a:p>
            <a:r>
              <a:rPr lang="en-US" sz="2000" baseline="30000" dirty="0">
                <a:latin typeface="Avenir Book" panose="02000503020000020003" pitchFamily="2" charset="0"/>
              </a:rPr>
              <a:t>1 </a:t>
            </a:r>
            <a:r>
              <a:rPr lang="en-US" sz="2000" dirty="0">
                <a:latin typeface="Avenir Book" panose="02000503020000020003" pitchFamily="2" charset="0"/>
              </a:rPr>
              <a:t>Golding, J.D., et al. 2018. Multispecies mesocarnivore monitoring: USDA Forest Service multiregional 	monitoring approach. Gen. Tech. Rep. RMRS-GTR-388. Fort Collins, CO: U.S, Department of 	Agriculture, Forest Service, Rocky Mountain Research Station. 68 p.</a:t>
            </a:r>
          </a:p>
          <a:p>
            <a:r>
              <a:rPr lang="en-US" sz="2000" baseline="30000" dirty="0">
                <a:latin typeface="Avenir Book" panose="02000503020000020003" pitchFamily="2" charset="0"/>
              </a:rPr>
              <a:t>2 </a:t>
            </a:r>
            <a:r>
              <a:rPr lang="en-US" sz="2000" dirty="0">
                <a:latin typeface="Avenir Book" panose="02000503020000020003" pitchFamily="2" charset="0"/>
              </a:rPr>
              <a:t>Lukacs, P. M., et al. 2020. Wolverine Occupancy, Spatial Distribution, and Monitoring Design. The 	Journal of  Wildlife Management. 84: 1-11</a:t>
            </a:r>
          </a:p>
          <a:p>
            <a:r>
              <a:rPr lang="en-US" sz="2000" baseline="30000" dirty="0">
                <a:latin typeface="Avenir Book" panose="02000503020000020003" pitchFamily="2" charset="0"/>
              </a:rPr>
              <a:t>3 </a:t>
            </a:r>
            <a:r>
              <a:rPr lang="en-US" sz="2000" dirty="0">
                <a:latin typeface="Avenir Book" panose="02000503020000020003" pitchFamily="2" charset="0"/>
              </a:rPr>
              <a:t>Paul, K. 2020. Wolverine Watchers: Citizen-based multi-species carnivore monitoring in the Bitterroot 	National Forest. Five-year project report.</a:t>
            </a:r>
          </a:p>
          <a:p>
            <a:r>
              <a:rPr lang="en-US" sz="2000" baseline="30000" dirty="0">
                <a:latin typeface="Avenir Book" panose="02000503020000020003" pitchFamily="2" charset="0"/>
              </a:rPr>
              <a:t>4 </a:t>
            </a:r>
            <a:r>
              <a:rPr lang="en-US" sz="2000" dirty="0">
                <a:latin typeface="Avenir Book" panose="02000503020000020003" pitchFamily="2" charset="0"/>
              </a:rPr>
              <a:t>U.S. Fish and Wildlife Service. 2018. Species status assessment report for the North American 	wolverine (</a:t>
            </a:r>
            <a:r>
              <a:rPr lang="en-US" sz="2000" i="1" dirty="0">
                <a:latin typeface="Avenir Book" panose="02000503020000020003" pitchFamily="2" charset="0"/>
              </a:rPr>
              <a:t>Gulo gulo luscus</a:t>
            </a:r>
            <a:r>
              <a:rPr lang="en-US" sz="2000" dirty="0">
                <a:latin typeface="Avenir Book" panose="02000503020000020003" pitchFamily="2" charset="0"/>
              </a:rPr>
              <a:t>). Version 1.2. March 2018. U.S. Fish and Wildlife Service, Mountain-	Prairie Region, Lakewood, CO.</a:t>
            </a:r>
          </a:p>
          <a:p>
            <a:pPr eaLnBrk="1" hangingPunct="1">
              <a:spcBef>
                <a:spcPct val="50000"/>
              </a:spcBef>
              <a:defRPr/>
            </a:pPr>
            <a:endParaRPr lang="en-US" sz="1800" b="1" dirty="0">
              <a:latin typeface="Avenir Book" panose="02000503020000020003" pitchFamily="2" charset="0"/>
            </a:endParaRPr>
          </a:p>
        </p:txBody>
      </p:sp>
      <p:sp>
        <p:nvSpPr>
          <p:cNvPr id="13329" name="TextBox 2">
            <a:extLst>
              <a:ext uri="{FF2B5EF4-FFF2-40B4-BE49-F238E27FC236}">
                <a16:creationId xmlns:a16="http://schemas.microsoft.com/office/drawing/2014/main" id="{EEFF94FC-8A9A-C547-9ABB-80165891177E}"/>
              </a:ext>
            </a:extLst>
          </p:cNvPr>
          <p:cNvSpPr txBox="1">
            <a:spLocks noChangeArrowheads="1"/>
          </p:cNvSpPr>
          <p:nvPr/>
        </p:nvSpPr>
        <p:spPr bwMode="auto">
          <a:xfrm>
            <a:off x="27038365" y="13088657"/>
            <a:ext cx="12087225" cy="3724096"/>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400" b="1" u="sng" dirty="0">
                <a:latin typeface="Avenir Book" panose="02000503020000020003" pitchFamily="2" charset="0"/>
              </a:rPr>
              <a:t>Limitations of Noninvasive Wildlife Research</a:t>
            </a:r>
          </a:p>
          <a:p>
            <a:pPr marL="457200" indent="-457200" eaLnBrk="1" hangingPunct="1">
              <a:spcBef>
                <a:spcPct val="50000"/>
              </a:spcBef>
              <a:buFontTx/>
              <a:buChar char="-"/>
            </a:pPr>
            <a:r>
              <a:rPr lang="en-US" altLang="en-US" dirty="0">
                <a:latin typeface="Avenir Book" panose="02000503020000020003" pitchFamily="2" charset="0"/>
              </a:rPr>
              <a:t>Detection locations are biased, as detection only occurs at pre-selected locations and stations are baited to attract wolverines</a:t>
            </a:r>
          </a:p>
          <a:p>
            <a:pPr marL="457200" indent="-457200" eaLnBrk="1" hangingPunct="1">
              <a:spcBef>
                <a:spcPct val="50000"/>
              </a:spcBef>
              <a:buFontTx/>
              <a:buChar char="-"/>
            </a:pPr>
            <a:r>
              <a:rPr lang="en-US" altLang="en-US" dirty="0">
                <a:latin typeface="Avenir Book" panose="02000503020000020003" pitchFamily="2" charset="0"/>
              </a:rPr>
              <a:t>Age of individuals is unknown, and year of first detection is unreliable as a proxy as wolverines may be undetected or immigrants, making assignment of familial relationships difficult </a:t>
            </a:r>
          </a:p>
        </p:txBody>
      </p:sp>
      <p:sp>
        <p:nvSpPr>
          <p:cNvPr id="2" name="TextBox 1">
            <a:extLst>
              <a:ext uri="{FF2B5EF4-FFF2-40B4-BE49-F238E27FC236}">
                <a16:creationId xmlns:a16="http://schemas.microsoft.com/office/drawing/2014/main" id="{168E3CAC-C914-7144-8F73-CF96D4B22CA1}"/>
              </a:ext>
            </a:extLst>
          </p:cNvPr>
          <p:cNvSpPr txBox="1"/>
          <p:nvPr/>
        </p:nvSpPr>
        <p:spPr>
          <a:xfrm>
            <a:off x="27038366" y="17378305"/>
            <a:ext cx="12087224" cy="5940088"/>
          </a:xfrm>
          <a:prstGeom prst="rect">
            <a:avLst/>
          </a:prstGeom>
          <a:solidFill>
            <a:schemeClr val="bg2">
              <a:lumMod val="20000"/>
              <a:lumOff val="80000"/>
            </a:schemeClr>
          </a:solidFill>
          <a:ln>
            <a:solidFill>
              <a:schemeClr val="bg1">
                <a:lumMod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400" b="1" u="sng" dirty="0">
                <a:latin typeface="Avenir Book" panose="02000503020000020003" pitchFamily="2" charset="0"/>
              </a:rPr>
              <a:t>Significance</a:t>
            </a:r>
          </a:p>
          <a:p>
            <a:pPr marL="457200" indent="-457200" eaLnBrk="1" hangingPunct="1">
              <a:spcBef>
                <a:spcPct val="50000"/>
              </a:spcBef>
              <a:buFontTx/>
              <a:buChar char="-"/>
            </a:pPr>
            <a:r>
              <a:rPr lang="en-US" altLang="en-US" dirty="0">
                <a:latin typeface="Avenir Book" panose="02000503020000020003" pitchFamily="2" charset="0"/>
              </a:rPr>
              <a:t>Integration of spatial, temporal, and genetic data improves scientific understanding of wolverine population structure and demographics, with potential for increased information as analysis continues</a:t>
            </a:r>
          </a:p>
          <a:p>
            <a:pPr marL="457200" indent="-457200" eaLnBrk="1" hangingPunct="1">
              <a:spcBef>
                <a:spcPct val="50000"/>
              </a:spcBef>
              <a:buFontTx/>
              <a:buChar char="-"/>
            </a:pPr>
            <a:r>
              <a:rPr lang="en-US" altLang="en-US" dirty="0">
                <a:latin typeface="Avenir Book" panose="02000503020000020003" pitchFamily="2" charset="0"/>
              </a:rPr>
              <a:t>Noninvasive monitoring contributes meaningful information about the status of wolverine populations to be applied to conservation decision-making</a:t>
            </a:r>
          </a:p>
          <a:p>
            <a:pPr marL="457200" indent="-457200" eaLnBrk="1" hangingPunct="1">
              <a:spcBef>
                <a:spcPct val="50000"/>
              </a:spcBef>
              <a:buFontTx/>
              <a:buChar char="-"/>
            </a:pPr>
            <a:r>
              <a:rPr lang="en-US" altLang="en-US" dirty="0">
                <a:latin typeface="Avenir Book" panose="02000503020000020003" pitchFamily="2" charset="0"/>
              </a:rPr>
              <a:t>This novel integrative approach may be applied to monitor many other mesocarnivores or rare and remote species</a:t>
            </a:r>
          </a:p>
        </p:txBody>
      </p:sp>
      <p:sp>
        <p:nvSpPr>
          <p:cNvPr id="12" name="TextBox 11">
            <a:extLst>
              <a:ext uri="{FF2B5EF4-FFF2-40B4-BE49-F238E27FC236}">
                <a16:creationId xmlns:a16="http://schemas.microsoft.com/office/drawing/2014/main" id="{A78FA026-3040-474C-B39F-C6730C6032DA}"/>
              </a:ext>
            </a:extLst>
          </p:cNvPr>
          <p:cNvSpPr txBox="1"/>
          <p:nvPr/>
        </p:nvSpPr>
        <p:spPr>
          <a:xfrm>
            <a:off x="27424766" y="11989121"/>
            <a:ext cx="5562600" cy="584775"/>
          </a:xfrm>
          <a:prstGeom prst="rect">
            <a:avLst/>
          </a:prstGeom>
          <a:noFill/>
        </p:spPr>
        <p:txBody>
          <a:bodyPr wrap="square" rtlCol="0">
            <a:spAutoFit/>
          </a:bodyPr>
          <a:lstStyle/>
          <a:p>
            <a:r>
              <a:rPr lang="en-US" b="1" dirty="0">
                <a:latin typeface="Avenir Book" panose="02000503020000020003" pitchFamily="2" charset="0"/>
              </a:rPr>
              <a:t>All Detections of Wolverines</a:t>
            </a:r>
          </a:p>
        </p:txBody>
      </p:sp>
      <p:sp>
        <p:nvSpPr>
          <p:cNvPr id="30" name="TextBox 29">
            <a:extLst>
              <a:ext uri="{FF2B5EF4-FFF2-40B4-BE49-F238E27FC236}">
                <a16:creationId xmlns:a16="http://schemas.microsoft.com/office/drawing/2014/main" id="{96B47EA3-82A2-F147-9062-ADDC0B8F83E9}"/>
              </a:ext>
            </a:extLst>
          </p:cNvPr>
          <p:cNvSpPr txBox="1"/>
          <p:nvPr/>
        </p:nvSpPr>
        <p:spPr>
          <a:xfrm>
            <a:off x="33860791" y="12019898"/>
            <a:ext cx="5189587" cy="553998"/>
          </a:xfrm>
          <a:prstGeom prst="rect">
            <a:avLst/>
          </a:prstGeom>
          <a:noFill/>
        </p:spPr>
        <p:txBody>
          <a:bodyPr wrap="square" rtlCol="0">
            <a:spAutoFit/>
          </a:bodyPr>
          <a:lstStyle/>
          <a:p>
            <a:r>
              <a:rPr lang="en-US" sz="3000" b="1" dirty="0">
                <a:latin typeface="Avenir Book" panose="02000503020000020003" pitchFamily="2" charset="0"/>
              </a:rPr>
              <a:t>All Estimated Home Ranges</a:t>
            </a:r>
          </a:p>
        </p:txBody>
      </p:sp>
      <p:sp>
        <p:nvSpPr>
          <p:cNvPr id="37" name="TextBox 36">
            <a:extLst>
              <a:ext uri="{FF2B5EF4-FFF2-40B4-BE49-F238E27FC236}">
                <a16:creationId xmlns:a16="http://schemas.microsoft.com/office/drawing/2014/main" id="{5ECAE729-EF6B-AE4E-8E92-EA45762A01AB}"/>
              </a:ext>
            </a:extLst>
          </p:cNvPr>
          <p:cNvSpPr txBox="1"/>
          <p:nvPr/>
        </p:nvSpPr>
        <p:spPr>
          <a:xfrm>
            <a:off x="20128175" y="23376468"/>
            <a:ext cx="6214361" cy="553998"/>
          </a:xfrm>
          <a:prstGeom prst="rect">
            <a:avLst/>
          </a:prstGeom>
          <a:noFill/>
        </p:spPr>
        <p:txBody>
          <a:bodyPr wrap="square" rtlCol="0">
            <a:spAutoFit/>
          </a:bodyPr>
          <a:lstStyle/>
          <a:p>
            <a:r>
              <a:rPr lang="en-US" sz="3000" b="1" dirty="0">
                <a:latin typeface="Avenir Book" panose="02000503020000020003" pitchFamily="2" charset="0"/>
              </a:rPr>
              <a:t>Spatial Distribution of S-W Group </a:t>
            </a:r>
          </a:p>
        </p:txBody>
      </p:sp>
      <p:sp>
        <p:nvSpPr>
          <p:cNvPr id="38" name="TextBox 37">
            <a:extLst>
              <a:ext uri="{FF2B5EF4-FFF2-40B4-BE49-F238E27FC236}">
                <a16:creationId xmlns:a16="http://schemas.microsoft.com/office/drawing/2014/main" id="{D4F70E89-C7BB-B348-8263-58200C5B5C6B}"/>
              </a:ext>
            </a:extLst>
          </p:cNvPr>
          <p:cNvSpPr txBox="1"/>
          <p:nvPr/>
        </p:nvSpPr>
        <p:spPr>
          <a:xfrm>
            <a:off x="13266535" y="23376468"/>
            <a:ext cx="6684004" cy="553998"/>
          </a:xfrm>
          <a:prstGeom prst="rect">
            <a:avLst/>
          </a:prstGeom>
          <a:noFill/>
        </p:spPr>
        <p:txBody>
          <a:bodyPr wrap="square" rtlCol="0">
            <a:spAutoFit/>
          </a:bodyPr>
          <a:lstStyle/>
          <a:p>
            <a:r>
              <a:rPr lang="en-US" sz="3000" b="1" dirty="0">
                <a:latin typeface="Avenir Book" panose="02000503020000020003" pitchFamily="2" charset="0"/>
              </a:rPr>
              <a:t>Spatial Distribution of N-E-C Group</a:t>
            </a:r>
          </a:p>
        </p:txBody>
      </p:sp>
      <p:pic>
        <p:nvPicPr>
          <p:cNvPr id="1026" name="Picture 2">
            <a:extLst>
              <a:ext uri="{FF2B5EF4-FFF2-40B4-BE49-F238E27FC236}">
                <a16:creationId xmlns:a16="http://schemas.microsoft.com/office/drawing/2014/main" id="{B4F595E6-0365-2049-80DE-74BF092A5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588" y="1020485"/>
            <a:ext cx="3527358" cy="222567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672787C-9292-9B4F-A56E-F0C1EF4B6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0906" y="977470"/>
            <a:ext cx="3698296" cy="23854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2" name="Picture 21" descr="Chart, bar chart&#10;&#10;Description automatically generated">
            <a:extLst>
              <a:ext uri="{FF2B5EF4-FFF2-40B4-BE49-F238E27FC236}">
                <a16:creationId xmlns:a16="http://schemas.microsoft.com/office/drawing/2014/main" id="{0817DA04-4CCE-DA41-B11A-3975EE70E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730" y="16322828"/>
            <a:ext cx="8610600" cy="6262254"/>
          </a:xfrm>
          <a:prstGeom prst="rect">
            <a:avLst/>
          </a:prstGeom>
        </p:spPr>
      </p:pic>
      <p:sp>
        <p:nvSpPr>
          <p:cNvPr id="50" name="TextBox 49">
            <a:extLst>
              <a:ext uri="{FF2B5EF4-FFF2-40B4-BE49-F238E27FC236}">
                <a16:creationId xmlns:a16="http://schemas.microsoft.com/office/drawing/2014/main" id="{E146A607-27CB-6B46-9D9C-38E53A90B09A}"/>
              </a:ext>
            </a:extLst>
          </p:cNvPr>
          <p:cNvSpPr txBox="1"/>
          <p:nvPr/>
        </p:nvSpPr>
        <p:spPr>
          <a:xfrm>
            <a:off x="2287058" y="15368013"/>
            <a:ext cx="9067800" cy="584775"/>
          </a:xfrm>
          <a:prstGeom prst="rect">
            <a:avLst/>
          </a:prstGeom>
          <a:noFill/>
        </p:spPr>
        <p:txBody>
          <a:bodyPr wrap="square" rtlCol="0">
            <a:spAutoFit/>
          </a:bodyPr>
          <a:lstStyle/>
          <a:p>
            <a:r>
              <a:rPr lang="en-US" b="1" dirty="0">
                <a:latin typeface="Avenir Book" panose="02000503020000020003" pitchFamily="2" charset="0"/>
              </a:rPr>
              <a:t>Detections of Wolverines by Method of Capture</a:t>
            </a:r>
          </a:p>
        </p:txBody>
      </p:sp>
      <p:pic>
        <p:nvPicPr>
          <p:cNvPr id="26" name="Picture 25" descr="Map&#10;&#10;Description automatically generated">
            <a:extLst>
              <a:ext uri="{FF2B5EF4-FFF2-40B4-BE49-F238E27FC236}">
                <a16:creationId xmlns:a16="http://schemas.microsoft.com/office/drawing/2014/main" id="{27361BF8-B1B9-5C41-8DF7-77A389BEC8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76698" y="4371271"/>
            <a:ext cx="6309600" cy="7434593"/>
          </a:xfrm>
          <a:prstGeom prst="rect">
            <a:avLst/>
          </a:prstGeom>
        </p:spPr>
      </p:pic>
      <p:pic>
        <p:nvPicPr>
          <p:cNvPr id="28" name="Picture 27" descr="Map&#10;&#10;Description automatically generated">
            <a:extLst>
              <a:ext uri="{FF2B5EF4-FFF2-40B4-BE49-F238E27FC236}">
                <a16:creationId xmlns:a16="http://schemas.microsoft.com/office/drawing/2014/main" id="{2FFB8A79-99A8-0A4B-82C7-D996E3F2FA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52150" y="4371272"/>
            <a:ext cx="5947112" cy="7434592"/>
          </a:xfrm>
          <a:prstGeom prst="rect">
            <a:avLst/>
          </a:prstGeom>
        </p:spPr>
      </p:pic>
      <p:pic>
        <p:nvPicPr>
          <p:cNvPr id="33" name="Picture 32" descr="Map&#10;&#10;Description automatically generated">
            <a:extLst>
              <a:ext uri="{FF2B5EF4-FFF2-40B4-BE49-F238E27FC236}">
                <a16:creationId xmlns:a16="http://schemas.microsoft.com/office/drawing/2014/main" id="{FFC548A3-67A5-D04B-AAE2-5756AABB4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54279" y="24449552"/>
            <a:ext cx="6024981" cy="7434400"/>
          </a:xfrm>
          <a:prstGeom prst="rect">
            <a:avLst/>
          </a:prstGeom>
        </p:spPr>
      </p:pic>
      <p:pic>
        <p:nvPicPr>
          <p:cNvPr id="35" name="Picture 34" descr="A picture containing text, sign&#10;&#10;Description automatically generated">
            <a:extLst>
              <a:ext uri="{FF2B5EF4-FFF2-40B4-BE49-F238E27FC236}">
                <a16:creationId xmlns:a16="http://schemas.microsoft.com/office/drawing/2014/main" id="{0396BF88-D856-F941-BBFF-0122864DFE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89774" y="24449552"/>
            <a:ext cx="6175059" cy="7452279"/>
          </a:xfrm>
          <a:prstGeom prst="rect">
            <a:avLst/>
          </a:prstGeom>
        </p:spPr>
      </p:pic>
      <p:sp>
        <p:nvSpPr>
          <p:cNvPr id="40" name="TextBox 39">
            <a:extLst>
              <a:ext uri="{FF2B5EF4-FFF2-40B4-BE49-F238E27FC236}">
                <a16:creationId xmlns:a16="http://schemas.microsoft.com/office/drawing/2014/main" id="{9716D6E9-0484-1849-92CB-ABA9DAD55B80}"/>
              </a:ext>
            </a:extLst>
          </p:cNvPr>
          <p:cNvSpPr txBox="1"/>
          <p:nvPr/>
        </p:nvSpPr>
        <p:spPr>
          <a:xfrm>
            <a:off x="26754931" y="31901831"/>
            <a:ext cx="11963399" cy="400110"/>
          </a:xfrm>
          <a:prstGeom prst="rect">
            <a:avLst/>
          </a:prstGeom>
          <a:noFill/>
        </p:spPr>
        <p:txBody>
          <a:bodyPr wrap="square" rtlCol="0">
            <a:spAutoFit/>
          </a:bodyPr>
          <a:lstStyle/>
          <a:p>
            <a:pPr algn="ctr"/>
            <a:r>
              <a:rPr lang="en-US" sz="2000" dirty="0">
                <a:latin typeface="Avenir Book" panose="02000503020000020003" pitchFamily="2" charset="0"/>
              </a:rPr>
              <a:t>Wolverine images from Kylie Paul. All other images created by the researcher. </a:t>
            </a:r>
          </a:p>
        </p:txBody>
      </p:sp>
      <p:sp>
        <p:nvSpPr>
          <p:cNvPr id="43" name="TextBox 42">
            <a:extLst>
              <a:ext uri="{FF2B5EF4-FFF2-40B4-BE49-F238E27FC236}">
                <a16:creationId xmlns:a16="http://schemas.microsoft.com/office/drawing/2014/main" id="{DB6E31B8-F6E4-8640-B4F2-8D9132A489A5}"/>
              </a:ext>
            </a:extLst>
          </p:cNvPr>
          <p:cNvSpPr txBox="1"/>
          <p:nvPr/>
        </p:nvSpPr>
        <p:spPr>
          <a:xfrm>
            <a:off x="30031498" y="5205357"/>
            <a:ext cx="1790700" cy="707886"/>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Valley</a:t>
            </a:r>
          </a:p>
        </p:txBody>
      </p:sp>
      <p:sp>
        <p:nvSpPr>
          <p:cNvPr id="66" name="TextBox 65">
            <a:extLst>
              <a:ext uri="{FF2B5EF4-FFF2-40B4-BE49-F238E27FC236}">
                <a16:creationId xmlns:a16="http://schemas.microsoft.com/office/drawing/2014/main" id="{7290830D-F853-E34E-8D6F-812CCBE7DF10}"/>
              </a:ext>
            </a:extLst>
          </p:cNvPr>
          <p:cNvSpPr txBox="1"/>
          <p:nvPr/>
        </p:nvSpPr>
        <p:spPr>
          <a:xfrm>
            <a:off x="33395532" y="6633364"/>
            <a:ext cx="1790700" cy="1015663"/>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National Forest</a:t>
            </a:r>
          </a:p>
        </p:txBody>
      </p:sp>
      <p:sp>
        <p:nvSpPr>
          <p:cNvPr id="67" name="TextBox 66">
            <a:extLst>
              <a:ext uri="{FF2B5EF4-FFF2-40B4-BE49-F238E27FC236}">
                <a16:creationId xmlns:a16="http://schemas.microsoft.com/office/drawing/2014/main" id="{C235B2B8-45AD-BF49-9DF2-554316EEE59A}"/>
              </a:ext>
            </a:extLst>
          </p:cNvPr>
          <p:cNvSpPr txBox="1"/>
          <p:nvPr/>
        </p:nvSpPr>
        <p:spPr>
          <a:xfrm>
            <a:off x="35073852" y="10739436"/>
            <a:ext cx="1790700" cy="400110"/>
          </a:xfrm>
          <a:prstGeom prst="rect">
            <a:avLst/>
          </a:prstGeom>
          <a:noFill/>
          <a:ln>
            <a:noFill/>
          </a:ln>
        </p:spPr>
        <p:txBody>
          <a:bodyPr wrap="square" rtlCol="0">
            <a:spAutoFit/>
          </a:bodyPr>
          <a:lstStyle/>
          <a:p>
            <a:pPr algn="ctr"/>
            <a:r>
              <a:rPr lang="en-US" sz="2000" dirty="0">
                <a:effectLst>
                  <a:glow rad="127000">
                    <a:srgbClr val="F3F98C">
                      <a:alpha val="83922"/>
                    </a:srgbClr>
                  </a:glow>
                </a:effectLst>
                <a:latin typeface="MuktaMahee Regular" panose="020B0000000000000000" pitchFamily="34" charset="77"/>
                <a:cs typeface="MuktaMahee Regular" panose="020B0000000000000000" pitchFamily="34" charset="77"/>
              </a:rPr>
              <a:t>F2 and M3 Pair</a:t>
            </a:r>
          </a:p>
        </p:txBody>
      </p:sp>
      <p:cxnSp>
        <p:nvCxnSpPr>
          <p:cNvPr id="45" name="Straight Arrow Connector 44">
            <a:extLst>
              <a:ext uri="{FF2B5EF4-FFF2-40B4-BE49-F238E27FC236}">
                <a16:creationId xmlns:a16="http://schemas.microsoft.com/office/drawing/2014/main" id="{9679C05C-7CCC-2647-BDB2-F6F0638151CD}"/>
              </a:ext>
            </a:extLst>
          </p:cNvPr>
          <p:cNvCxnSpPr>
            <a:cxnSpLocks/>
          </p:cNvCxnSpPr>
          <p:nvPr/>
        </p:nvCxnSpPr>
        <p:spPr>
          <a:xfrm flipH="1" flipV="1">
            <a:off x="34335086" y="10485383"/>
            <a:ext cx="605840" cy="258696"/>
          </a:xfrm>
          <a:prstGeom prst="straightConnector1">
            <a:avLst/>
          </a:prstGeom>
          <a:ln>
            <a:solidFill>
              <a:schemeClr val="tx1"/>
            </a:solidFill>
            <a:tailEnd type="triangle"/>
          </a:ln>
          <a:effectLst>
            <a:glow rad="76200">
              <a:srgbClr val="F3F98C">
                <a:alpha val="57000"/>
              </a:srgbClr>
            </a:glow>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4138BAF7-2EAB-7040-9375-00FCA8E2DEAD}"/>
              </a:ext>
            </a:extLst>
          </p:cNvPr>
          <p:cNvCxnSpPr>
            <a:cxnSpLocks/>
          </p:cNvCxnSpPr>
          <p:nvPr/>
        </p:nvCxnSpPr>
        <p:spPr>
          <a:xfrm flipH="1" flipV="1">
            <a:off x="34226939" y="10909008"/>
            <a:ext cx="713987" cy="8510"/>
          </a:xfrm>
          <a:prstGeom prst="straightConnector1">
            <a:avLst/>
          </a:prstGeom>
          <a:ln>
            <a:solidFill>
              <a:schemeClr val="tx1"/>
            </a:solidFill>
            <a:tailEnd type="triangle"/>
          </a:ln>
          <a:effectLst>
            <a:glow rad="76200">
              <a:srgbClr val="F3F98C">
                <a:alpha val="57000"/>
              </a:srgbClr>
            </a:glow>
          </a:effectLst>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E92A7D5-2C83-AD4E-8DEE-F11503CD9F2F}"/>
              </a:ext>
            </a:extLst>
          </p:cNvPr>
          <p:cNvSpPr txBox="1"/>
          <p:nvPr/>
        </p:nvSpPr>
        <p:spPr>
          <a:xfrm>
            <a:off x="36431570" y="5363247"/>
            <a:ext cx="1790700" cy="707886"/>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Valley</a:t>
            </a:r>
          </a:p>
        </p:txBody>
      </p:sp>
      <p:sp>
        <p:nvSpPr>
          <p:cNvPr id="78" name="TextBox 77">
            <a:extLst>
              <a:ext uri="{FF2B5EF4-FFF2-40B4-BE49-F238E27FC236}">
                <a16:creationId xmlns:a16="http://schemas.microsoft.com/office/drawing/2014/main" id="{0A7C190A-B607-1B49-8A69-905B56FCCC40}"/>
              </a:ext>
            </a:extLst>
          </p:cNvPr>
          <p:cNvSpPr txBox="1"/>
          <p:nvPr/>
        </p:nvSpPr>
        <p:spPr>
          <a:xfrm>
            <a:off x="26837734" y="6646245"/>
            <a:ext cx="1790700" cy="1015663"/>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National Forest</a:t>
            </a:r>
          </a:p>
        </p:txBody>
      </p:sp>
      <p:sp>
        <p:nvSpPr>
          <p:cNvPr id="79" name="TextBox 78">
            <a:extLst>
              <a:ext uri="{FF2B5EF4-FFF2-40B4-BE49-F238E27FC236}">
                <a16:creationId xmlns:a16="http://schemas.microsoft.com/office/drawing/2014/main" id="{B715DAA6-1107-4B44-AB00-E2E9BAF7A3B5}"/>
              </a:ext>
            </a:extLst>
          </p:cNvPr>
          <p:cNvSpPr txBox="1"/>
          <p:nvPr/>
        </p:nvSpPr>
        <p:spPr>
          <a:xfrm>
            <a:off x="37175553" y="7949162"/>
            <a:ext cx="1790700" cy="707886"/>
          </a:xfrm>
          <a:prstGeom prst="rect">
            <a:avLst/>
          </a:prstGeom>
          <a:noFill/>
          <a:ln>
            <a:noFill/>
          </a:ln>
        </p:spPr>
        <p:txBody>
          <a:bodyPr wrap="square" rtlCol="0">
            <a:spAutoFit/>
          </a:bodyPr>
          <a:lstStyle/>
          <a:p>
            <a:pPr algn="ctr"/>
            <a:r>
              <a:rPr lang="en-US" sz="2000" dirty="0">
                <a:effectLst>
                  <a:glow rad="127000">
                    <a:srgbClr val="F3F98C">
                      <a:alpha val="83922"/>
                    </a:srgbClr>
                  </a:glow>
                </a:effectLst>
                <a:latin typeface="MuktaMahee Regular" panose="020B0000000000000000" pitchFamily="34" charset="77"/>
                <a:cs typeface="MuktaMahee Regular" panose="020B0000000000000000" pitchFamily="34" charset="77"/>
              </a:rPr>
              <a:t>Large Male Home Ranges</a:t>
            </a:r>
          </a:p>
        </p:txBody>
      </p:sp>
      <p:cxnSp>
        <p:nvCxnSpPr>
          <p:cNvPr id="80" name="Straight Arrow Connector 79">
            <a:extLst>
              <a:ext uri="{FF2B5EF4-FFF2-40B4-BE49-F238E27FC236}">
                <a16:creationId xmlns:a16="http://schemas.microsoft.com/office/drawing/2014/main" id="{7C92CAFC-0D35-D448-B648-9B120FA77A99}"/>
              </a:ext>
            </a:extLst>
          </p:cNvPr>
          <p:cNvCxnSpPr>
            <a:cxnSpLocks/>
          </p:cNvCxnSpPr>
          <p:nvPr/>
        </p:nvCxnSpPr>
        <p:spPr>
          <a:xfrm flipH="1">
            <a:off x="36742544" y="8345424"/>
            <a:ext cx="451833" cy="71691"/>
          </a:xfrm>
          <a:prstGeom prst="straightConnector1">
            <a:avLst/>
          </a:prstGeom>
          <a:ln>
            <a:solidFill>
              <a:schemeClr val="tx1"/>
            </a:solidFill>
            <a:tailEnd type="triangle"/>
          </a:ln>
          <a:effectLst>
            <a:glow rad="76200">
              <a:srgbClr val="F3F98C">
                <a:alpha val="57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FA947F7-A8C1-FD41-B136-523825FAEAE4}"/>
              </a:ext>
            </a:extLst>
          </p:cNvPr>
          <p:cNvCxnSpPr>
            <a:cxnSpLocks/>
          </p:cNvCxnSpPr>
          <p:nvPr/>
        </p:nvCxnSpPr>
        <p:spPr>
          <a:xfrm flipH="1" flipV="1">
            <a:off x="36347291" y="7343490"/>
            <a:ext cx="828262" cy="745077"/>
          </a:xfrm>
          <a:prstGeom prst="straightConnector1">
            <a:avLst/>
          </a:prstGeom>
          <a:ln>
            <a:solidFill>
              <a:schemeClr val="tx1"/>
            </a:solidFill>
            <a:tailEnd type="triangle"/>
          </a:ln>
          <a:effectLst>
            <a:glow rad="76200">
              <a:srgbClr val="F3F98C">
                <a:alpha val="57000"/>
              </a:srgbClr>
            </a:glow>
          </a:effectLst>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3312B0A-7B1D-344C-B7FF-CF9082A9B7B0}"/>
              </a:ext>
            </a:extLst>
          </p:cNvPr>
          <p:cNvSpPr txBox="1"/>
          <p:nvPr/>
        </p:nvSpPr>
        <p:spPr>
          <a:xfrm>
            <a:off x="23019544" y="25555126"/>
            <a:ext cx="1790700" cy="707886"/>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Valley</a:t>
            </a:r>
          </a:p>
        </p:txBody>
      </p:sp>
      <p:sp>
        <p:nvSpPr>
          <p:cNvPr id="89" name="TextBox 88">
            <a:extLst>
              <a:ext uri="{FF2B5EF4-FFF2-40B4-BE49-F238E27FC236}">
                <a16:creationId xmlns:a16="http://schemas.microsoft.com/office/drawing/2014/main" id="{A59DCF1C-4E66-D643-9348-90B448E8F747}"/>
              </a:ext>
            </a:extLst>
          </p:cNvPr>
          <p:cNvSpPr txBox="1"/>
          <p:nvPr/>
        </p:nvSpPr>
        <p:spPr>
          <a:xfrm>
            <a:off x="16800847" y="25555126"/>
            <a:ext cx="1790700" cy="707886"/>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Valley</a:t>
            </a:r>
          </a:p>
        </p:txBody>
      </p:sp>
      <p:sp>
        <p:nvSpPr>
          <p:cNvPr id="90" name="TextBox 89">
            <a:extLst>
              <a:ext uri="{FF2B5EF4-FFF2-40B4-BE49-F238E27FC236}">
                <a16:creationId xmlns:a16="http://schemas.microsoft.com/office/drawing/2014/main" id="{764D5665-8F4F-9544-9002-987F5C95AC41}"/>
              </a:ext>
            </a:extLst>
          </p:cNvPr>
          <p:cNvSpPr txBox="1"/>
          <p:nvPr/>
        </p:nvSpPr>
        <p:spPr>
          <a:xfrm>
            <a:off x="13811532" y="27204956"/>
            <a:ext cx="1790700" cy="1015663"/>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National Forest</a:t>
            </a:r>
          </a:p>
        </p:txBody>
      </p:sp>
      <p:sp>
        <p:nvSpPr>
          <p:cNvPr id="91" name="TextBox 90">
            <a:extLst>
              <a:ext uri="{FF2B5EF4-FFF2-40B4-BE49-F238E27FC236}">
                <a16:creationId xmlns:a16="http://schemas.microsoft.com/office/drawing/2014/main" id="{835FC980-EEC7-434D-ABC3-592ED1177567}"/>
              </a:ext>
            </a:extLst>
          </p:cNvPr>
          <p:cNvSpPr txBox="1"/>
          <p:nvPr/>
        </p:nvSpPr>
        <p:spPr>
          <a:xfrm>
            <a:off x="19881157" y="27186717"/>
            <a:ext cx="1790700" cy="1015663"/>
          </a:xfrm>
          <a:prstGeom prst="rect">
            <a:avLst/>
          </a:prstGeom>
          <a:noFill/>
          <a:ln>
            <a:noFill/>
          </a:ln>
        </p:spPr>
        <p:txBody>
          <a:bodyPr wrap="square" rtlCol="0">
            <a:spAutoFit/>
          </a:bodyPr>
          <a:lstStyle/>
          <a:p>
            <a:pPr algn="ctr"/>
            <a:r>
              <a:rPr lang="en-US" sz="2000" dirty="0">
                <a:effectLst>
                  <a:glow rad="127000">
                    <a:schemeClr val="bg2">
                      <a:lumMod val="40000"/>
                      <a:lumOff val="60000"/>
                      <a:alpha val="84000"/>
                    </a:schemeClr>
                  </a:glow>
                </a:effectLst>
                <a:latin typeface="MuktaMahee Regular" panose="020B0000000000000000" pitchFamily="34" charset="77"/>
                <a:cs typeface="MuktaMahee Regular" panose="020B0000000000000000" pitchFamily="34" charset="77"/>
              </a:rPr>
              <a:t>Bitterroot National Forest</a:t>
            </a:r>
          </a:p>
        </p:txBody>
      </p:sp>
      <p:pic>
        <p:nvPicPr>
          <p:cNvPr id="59" name="Picture 58" descr="Logo, company name&#10;&#10;Description automatically generated">
            <a:extLst>
              <a:ext uri="{FF2B5EF4-FFF2-40B4-BE49-F238E27FC236}">
                <a16:creationId xmlns:a16="http://schemas.microsoft.com/office/drawing/2014/main" id="{CCA60A79-3A68-9745-82F1-2574C37EB3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676" y="1044219"/>
            <a:ext cx="3269388" cy="2452041"/>
          </a:xfrm>
          <a:prstGeom prst="rect">
            <a:avLst/>
          </a:prstGeom>
        </p:spPr>
      </p:pic>
      <p:pic>
        <p:nvPicPr>
          <p:cNvPr id="61" name="Picture 60" descr="A picture containing logo&#10;&#10;Description automatically generated">
            <a:extLst>
              <a:ext uri="{FF2B5EF4-FFF2-40B4-BE49-F238E27FC236}">
                <a16:creationId xmlns:a16="http://schemas.microsoft.com/office/drawing/2014/main" id="{129A9F6A-2D0D-954C-AFAD-C22012EEB59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47291" y="1807697"/>
            <a:ext cx="3111500" cy="635000"/>
          </a:xfrm>
          <a:prstGeom prst="rect">
            <a:avLst/>
          </a:prstGeom>
        </p:spPr>
      </p:pic>
      <p:pic>
        <p:nvPicPr>
          <p:cNvPr id="63" name="Picture 62" descr="Diagram&#10;&#10;Description automatically generated">
            <a:extLst>
              <a:ext uri="{FF2B5EF4-FFF2-40B4-BE49-F238E27FC236}">
                <a16:creationId xmlns:a16="http://schemas.microsoft.com/office/drawing/2014/main" id="{952CFE6D-47C9-154C-BF15-9E3B2AF880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69596" y="15132803"/>
            <a:ext cx="12868179" cy="7452279"/>
          </a:xfrm>
          <a:prstGeom prst="rect">
            <a:avLst/>
          </a:prstGeom>
          <a:ln>
            <a:solidFill>
              <a:schemeClr val="bg1">
                <a:lumMod val="50000"/>
              </a:schemeClr>
            </a:solidFill>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6917</TotalTime>
  <Words>829</Words>
  <Application>Microsoft Macintosh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Book</vt:lpstr>
      <vt:lpstr>Calibri</vt:lpstr>
      <vt:lpstr>MuktaMahee Regular</vt:lpstr>
      <vt:lpstr>Times New Roman</vt:lpstr>
      <vt:lpstr>Default Design</vt:lpstr>
      <vt:lpstr>PowerPoint Presentation</vt:lpstr>
    </vt:vector>
  </TitlesOfParts>
  <Company>University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IBS-Core</dc:creator>
  <cp:lastModifiedBy>Bealer, Nicole</cp:lastModifiedBy>
  <cp:revision>125</cp:revision>
  <cp:lastPrinted>2014-03-31T16:28:02Z</cp:lastPrinted>
  <dcterms:created xsi:type="dcterms:W3CDTF">2000-07-07T15:10:51Z</dcterms:created>
  <dcterms:modified xsi:type="dcterms:W3CDTF">2021-04-12T22:03:04Z</dcterms:modified>
</cp:coreProperties>
</file>